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6"/>
  </p:notesMasterIdLst>
  <p:sldIdLst>
    <p:sldId id="618" r:id="rId2"/>
    <p:sldId id="470" r:id="rId3"/>
    <p:sldId id="520" r:id="rId4"/>
    <p:sldId id="561" r:id="rId5"/>
    <p:sldId id="562" r:id="rId6"/>
    <p:sldId id="563" r:id="rId7"/>
    <p:sldId id="564" r:id="rId8"/>
    <p:sldId id="565" r:id="rId9"/>
    <p:sldId id="619" r:id="rId10"/>
    <p:sldId id="566" r:id="rId11"/>
    <p:sldId id="600" r:id="rId12"/>
    <p:sldId id="591" r:id="rId13"/>
    <p:sldId id="629" r:id="rId14"/>
    <p:sldId id="627" r:id="rId15"/>
    <p:sldId id="626" r:id="rId16"/>
    <p:sldId id="628" r:id="rId17"/>
    <p:sldId id="622" r:id="rId18"/>
    <p:sldId id="623" r:id="rId19"/>
    <p:sldId id="624" r:id="rId20"/>
    <p:sldId id="625" r:id="rId21"/>
    <p:sldId id="592" r:id="rId22"/>
    <p:sldId id="593" r:id="rId23"/>
    <p:sldId id="594" r:id="rId24"/>
    <p:sldId id="595" r:id="rId25"/>
    <p:sldId id="596" r:id="rId26"/>
    <p:sldId id="597" r:id="rId27"/>
    <p:sldId id="598" r:id="rId28"/>
    <p:sldId id="599" r:id="rId29"/>
    <p:sldId id="605" r:id="rId30"/>
    <p:sldId id="606" r:id="rId31"/>
    <p:sldId id="601" r:id="rId32"/>
    <p:sldId id="573" r:id="rId33"/>
    <p:sldId id="574" r:id="rId34"/>
    <p:sldId id="630" r:id="rId35"/>
    <p:sldId id="631" r:id="rId36"/>
    <p:sldId id="602" r:id="rId37"/>
    <p:sldId id="567" r:id="rId38"/>
    <p:sldId id="568" r:id="rId39"/>
    <p:sldId id="569" r:id="rId40"/>
    <p:sldId id="571" r:id="rId41"/>
    <p:sldId id="620" r:id="rId42"/>
    <p:sldId id="621" r:id="rId43"/>
    <p:sldId id="570" r:id="rId44"/>
    <p:sldId id="603" r:id="rId45"/>
    <p:sldId id="572" r:id="rId46"/>
    <p:sldId id="575" r:id="rId47"/>
    <p:sldId id="632" r:id="rId48"/>
    <p:sldId id="576" r:id="rId49"/>
    <p:sldId id="633" r:id="rId50"/>
    <p:sldId id="577" r:id="rId51"/>
    <p:sldId id="634" r:id="rId52"/>
    <p:sldId id="635" r:id="rId53"/>
    <p:sldId id="578" r:id="rId54"/>
    <p:sldId id="581" r:id="rId55"/>
    <p:sldId id="580" r:id="rId56"/>
    <p:sldId id="582" r:id="rId57"/>
    <p:sldId id="583" r:id="rId58"/>
    <p:sldId id="584" r:id="rId59"/>
    <p:sldId id="636" r:id="rId60"/>
    <p:sldId id="637" r:id="rId61"/>
    <p:sldId id="638" r:id="rId62"/>
    <p:sldId id="639" r:id="rId63"/>
    <p:sldId id="604" r:id="rId64"/>
    <p:sldId id="585" r:id="rId65"/>
    <p:sldId id="586" r:id="rId66"/>
    <p:sldId id="587" r:id="rId67"/>
    <p:sldId id="590" r:id="rId68"/>
    <p:sldId id="614" r:id="rId69"/>
    <p:sldId id="615" r:id="rId70"/>
    <p:sldId id="640" r:id="rId71"/>
    <p:sldId id="642" r:id="rId72"/>
    <p:sldId id="430" r:id="rId73"/>
    <p:sldId id="469" r:id="rId74"/>
    <p:sldId id="431" r:id="rId75"/>
    <p:sldId id="433" r:id="rId76"/>
    <p:sldId id="656" r:id="rId77"/>
    <p:sldId id="641" r:id="rId78"/>
    <p:sldId id="643" r:id="rId79"/>
    <p:sldId id="647" r:id="rId80"/>
    <p:sldId id="644" r:id="rId81"/>
    <p:sldId id="645" r:id="rId82"/>
    <p:sldId id="648" r:id="rId83"/>
    <p:sldId id="609" r:id="rId84"/>
    <p:sldId id="610" r:id="rId85"/>
    <p:sldId id="650" r:id="rId86"/>
    <p:sldId id="651" r:id="rId87"/>
    <p:sldId id="652" r:id="rId88"/>
    <p:sldId id="608" r:id="rId89"/>
    <p:sldId id="649" r:id="rId90"/>
    <p:sldId id="611" r:id="rId91"/>
    <p:sldId id="653" r:id="rId92"/>
    <p:sldId id="654" r:id="rId93"/>
    <p:sldId id="655" r:id="rId94"/>
    <p:sldId id="558"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4F81BD"/>
    <a:srgbClr val="4A7EBB"/>
    <a:srgbClr val="E329C0"/>
    <a:srgbClr val="11C1FF"/>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291" autoAdjust="0"/>
  </p:normalViewPr>
  <p:slideViewPr>
    <p:cSldViewPr>
      <p:cViewPr varScale="1">
        <p:scale>
          <a:sx n="81" d="100"/>
          <a:sy n="81" d="100"/>
        </p:scale>
        <p:origin x="802" y="48"/>
      </p:cViewPr>
      <p:guideLst>
        <p:guide orient="horz" pos="2160"/>
        <p:guide pos="3840"/>
      </p:guideLst>
    </p:cSldViewPr>
  </p:slideViewPr>
  <p:outlineViewPr>
    <p:cViewPr>
      <p:scale>
        <a:sx n="33" d="100"/>
        <a:sy n="33" d="100"/>
      </p:scale>
      <p:origin x="0" y="-32760"/>
    </p:cViewPr>
  </p:outlineViewPr>
  <p:notesTextViewPr>
    <p:cViewPr>
      <p:scale>
        <a:sx n="100" d="100"/>
        <a:sy n="100" d="100"/>
      </p:scale>
      <p:origin x="0" y="0"/>
    </p:cViewPr>
  </p:notesTextViewPr>
  <p:sorterViewPr>
    <p:cViewPr>
      <p:scale>
        <a:sx n="100" d="100"/>
        <a:sy n="100" d="100"/>
      </p:scale>
      <p:origin x="0" y="-40122"/>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5/3/2022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3735175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2315409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3731571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4268853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38</a:t>
            </a:fld>
            <a:endParaRPr lang="en-US"/>
          </a:p>
        </p:txBody>
      </p:sp>
    </p:spTree>
    <p:extLst>
      <p:ext uri="{BB962C8B-B14F-4D97-AF65-F5344CB8AC3E}">
        <p14:creationId xmlns:p14="http://schemas.microsoft.com/office/powerpoint/2010/main" val="3672449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39</a:t>
            </a:fld>
            <a:endParaRPr lang="en-US"/>
          </a:p>
        </p:txBody>
      </p:sp>
    </p:spTree>
    <p:extLst>
      <p:ext uri="{BB962C8B-B14F-4D97-AF65-F5344CB8AC3E}">
        <p14:creationId xmlns:p14="http://schemas.microsoft.com/office/powerpoint/2010/main" val="2433181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41</a:t>
            </a:fld>
            <a:endParaRPr lang="en-US"/>
          </a:p>
        </p:txBody>
      </p:sp>
    </p:spTree>
    <p:extLst>
      <p:ext uri="{BB962C8B-B14F-4D97-AF65-F5344CB8AC3E}">
        <p14:creationId xmlns:p14="http://schemas.microsoft.com/office/powerpoint/2010/main" val="4243999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42</a:t>
            </a:fld>
            <a:endParaRPr lang="en-US"/>
          </a:p>
        </p:txBody>
      </p:sp>
    </p:spTree>
    <p:extLst>
      <p:ext uri="{BB962C8B-B14F-4D97-AF65-F5344CB8AC3E}">
        <p14:creationId xmlns:p14="http://schemas.microsoft.com/office/powerpoint/2010/main" val="2678806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45</a:t>
            </a:fld>
            <a:endParaRPr lang="en-US"/>
          </a:p>
        </p:txBody>
      </p:sp>
    </p:spTree>
    <p:extLst>
      <p:ext uri="{BB962C8B-B14F-4D97-AF65-F5344CB8AC3E}">
        <p14:creationId xmlns:p14="http://schemas.microsoft.com/office/powerpoint/2010/main" val="347025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a:latin typeface="+mj-lt"/>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
        <p:nvSpPr>
          <p:cNvPr id="9" name="Rektangel 11"/>
          <p:cNvSpPr/>
          <p:nvPr userDrawn="1"/>
        </p:nvSpPr>
        <p:spPr>
          <a:xfrm>
            <a:off x="5356085" y="6507231"/>
            <a:ext cx="841515" cy="361398"/>
          </a:xfrm>
          <a:prstGeom prst="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sz="3600" b="1">
                <a:latin typeface="+mj-lt"/>
                <a:ea typeface="Open Sans" panose="020B0606030504020204"/>
                <a:cs typeface="Open Sans" panose="020B0606030504020204"/>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5356085" y="6507231"/>
            <a:ext cx="841515" cy="361398"/>
          </a:xfrm>
          <a:prstGeom prst="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
        <p:nvSpPr>
          <p:cNvPr id="9" name="Rektangel 11"/>
          <p:cNvSpPr/>
          <p:nvPr userDrawn="1"/>
        </p:nvSpPr>
        <p:spPr>
          <a:xfrm>
            <a:off x="5356085" y="6507231"/>
            <a:ext cx="841515" cy="361398"/>
          </a:xfrm>
          <a:prstGeom prst="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Context Free Grammar</a:t>
            </a:r>
            <a:br>
              <a:rPr lang="en-IN"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97651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Hierarchy of grammar</a:t>
            </a:r>
          </a:p>
        </p:txBody>
      </p:sp>
      <p:sp>
        <p:nvSpPr>
          <p:cNvPr id="4" name="Oval 3"/>
          <p:cNvSpPr/>
          <p:nvPr/>
        </p:nvSpPr>
        <p:spPr>
          <a:xfrm>
            <a:off x="3486083" y="1067768"/>
            <a:ext cx="5340096" cy="5340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4034723" y="1630124"/>
            <a:ext cx="4242816" cy="42428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83363" y="2178764"/>
            <a:ext cx="3118104" cy="31181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Oval 6"/>
          <p:cNvSpPr/>
          <p:nvPr/>
        </p:nvSpPr>
        <p:spPr>
          <a:xfrm>
            <a:off x="5150291" y="2712164"/>
            <a:ext cx="2011680" cy="20116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Type 3 (Regular)</a:t>
            </a:r>
          </a:p>
        </p:txBody>
      </p:sp>
      <p:sp>
        <p:nvSpPr>
          <p:cNvPr id="3" name="Rectangle 2"/>
          <p:cNvSpPr/>
          <p:nvPr/>
        </p:nvSpPr>
        <p:spPr>
          <a:xfrm>
            <a:off x="4928930" y="1392989"/>
            <a:ext cx="2497222" cy="894090"/>
          </a:xfrm>
          <a:prstGeom prst="rect">
            <a:avLst/>
          </a:prstGeom>
          <a:noFill/>
        </p:spPr>
        <p:txBody>
          <a:bodyPr spcFirstLastPara="1" wrap="none" lIns="91440" tIns="45720" rIns="91440" bIns="45720" numCol="1">
            <a:prstTxWarp prst="textArchUp">
              <a:avLst/>
            </a:prstTxWarp>
            <a:spAutoFit/>
          </a:bodyPr>
          <a:lstStyle/>
          <a:p>
            <a:pPr algn="ctr"/>
            <a:r>
              <a:rPr lang="en-US" b="1" dirty="0">
                <a:solidFill>
                  <a:srgbClr val="C00000"/>
                </a:solidFill>
              </a:rPr>
              <a:t>Type 0(Phrase structure)</a:t>
            </a:r>
            <a:endParaRPr lang="en-US" b="1" dirty="0">
              <a:ln w="0"/>
              <a:solidFill>
                <a:srgbClr val="C00000"/>
              </a:solidFill>
              <a:effectLst>
                <a:outerShdw blurRad="38100" dist="19050" dir="2700000" algn="tl" rotWithShape="0">
                  <a:schemeClr val="dk1">
                    <a:alpha val="40000"/>
                  </a:schemeClr>
                </a:outerShdw>
              </a:effectLst>
            </a:endParaRPr>
          </a:p>
        </p:txBody>
      </p:sp>
      <p:sp>
        <p:nvSpPr>
          <p:cNvPr id="11" name="Rectangle 10"/>
          <p:cNvSpPr/>
          <p:nvPr/>
        </p:nvSpPr>
        <p:spPr>
          <a:xfrm>
            <a:off x="4904539" y="1901787"/>
            <a:ext cx="2584104" cy="1599268"/>
          </a:xfrm>
          <a:prstGeom prst="rect">
            <a:avLst/>
          </a:prstGeom>
          <a:noFill/>
        </p:spPr>
        <p:txBody>
          <a:bodyPr spcFirstLastPara="1" wrap="none" lIns="91440" tIns="45720" rIns="91440" bIns="45720" numCol="1">
            <a:prstTxWarp prst="textArchUp">
              <a:avLst/>
            </a:prstTxWarp>
            <a:spAutoFit/>
          </a:bodyPr>
          <a:lstStyle/>
          <a:p>
            <a:pPr algn="ctr"/>
            <a:r>
              <a:rPr lang="en-US" b="1" dirty="0">
                <a:solidFill>
                  <a:srgbClr val="C00000"/>
                </a:solidFill>
              </a:rPr>
              <a:t>Type 1(Context sensitive)</a:t>
            </a:r>
          </a:p>
        </p:txBody>
      </p:sp>
      <p:sp>
        <p:nvSpPr>
          <p:cNvPr id="12" name="Rectangle 11"/>
          <p:cNvSpPr/>
          <p:nvPr/>
        </p:nvSpPr>
        <p:spPr>
          <a:xfrm>
            <a:off x="4866439" y="2486580"/>
            <a:ext cx="2584104" cy="1926247"/>
          </a:xfrm>
          <a:prstGeom prst="rect">
            <a:avLst/>
          </a:prstGeom>
          <a:noFill/>
        </p:spPr>
        <p:txBody>
          <a:bodyPr spcFirstLastPara="1" wrap="none" lIns="91440" tIns="45720" rIns="91440" bIns="45720" numCol="1">
            <a:prstTxWarp prst="textArchUp">
              <a:avLst/>
            </a:prstTxWarp>
            <a:spAutoFit/>
          </a:bodyPr>
          <a:lstStyle/>
          <a:p>
            <a:pPr algn="ctr"/>
            <a:r>
              <a:rPr lang="en-US" b="1" dirty="0">
                <a:solidFill>
                  <a:srgbClr val="C00000"/>
                </a:solidFill>
              </a:rPr>
              <a:t>Type 2(Context free)</a:t>
            </a:r>
          </a:p>
        </p:txBody>
      </p:sp>
    </p:spTree>
    <p:extLst>
      <p:ext uri="{BB962C8B-B14F-4D97-AF65-F5344CB8AC3E}">
        <p14:creationId xmlns:p14="http://schemas.microsoft.com/office/powerpoint/2010/main" val="381014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par>
                          <p:cTn id="24" fill="hold">
                            <p:stCondLst>
                              <p:cond delay="500"/>
                            </p:stCondLst>
                            <p:childTnLst>
                              <p:par>
                                <p:cTn id="25" presetID="1" presetClass="entr" presetSubtype="0" fill="hold" grpId="0" nodeType="afterEffect">
                                  <p:stCondLst>
                                    <p:cond delay="50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down)">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3"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Grammar</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2093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Grammar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ln>
                <a:noFill/>
              </a:ln>
            </p:spPr>
            <p:style>
              <a:lnRef idx="2">
                <a:schemeClr val="accent1"/>
              </a:lnRef>
              <a:fillRef idx="1">
                <a:schemeClr val="lt1"/>
              </a:fillRef>
              <a:effectRef idx="0">
                <a:schemeClr val="accent1"/>
              </a:effectRef>
              <a:fontRef idx="minor">
                <a:schemeClr val="dk1"/>
              </a:fontRef>
            </p:style>
            <p:txBody>
              <a:bodyPr>
                <a:normAutofit/>
              </a:bodyPr>
              <a:lstStyle/>
              <a:p>
                <a:pPr algn="just">
                  <a:buFont typeface="Arial" panose="020B0604020202020204" pitchFamily="34" charset="0"/>
                  <a:buChar char="•"/>
                </a:pPr>
                <a:r>
                  <a:rPr lang="en-IN" dirty="0"/>
                  <a:t>A grammar is a 4-tuple </a:t>
                </a:r>
                <a14:m>
                  <m:oMath xmlns:m="http://schemas.openxmlformats.org/officeDocument/2006/math">
                    <m:r>
                      <a:rPr lang="en-IN" i="1" smtClean="0">
                        <a:solidFill>
                          <a:srgbClr val="C00000"/>
                        </a:solidFill>
                        <a:latin typeface="Cambria Math" panose="02040503050406030204" pitchFamily="18" charset="0"/>
                      </a:rPr>
                      <m:t>𝐺</m:t>
                    </m:r>
                    <m:r>
                      <a:rPr lang="en-IN"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𝑁</m:t>
                    </m:r>
                    <m:r>
                      <a:rPr lang="en-IN"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𝑇</m:t>
                    </m:r>
                    <m:r>
                      <a:rPr lang="en-IN" i="1">
                        <a:solidFill>
                          <a:srgbClr val="C00000"/>
                        </a:solidFill>
                        <a:latin typeface="Cambria Math" panose="02040503050406030204" pitchFamily="18" charset="0"/>
                        <a:ea typeface="Cambria Math" panose="02040503050406030204" pitchFamily="18" charset="0"/>
                      </a:rPr>
                      <m:t>,</m:t>
                    </m:r>
                    <m:r>
                      <a:rPr lang="en-IN" i="1">
                        <a:solidFill>
                          <a:srgbClr val="C00000"/>
                        </a:solidFill>
                        <a:latin typeface="Cambria Math" panose="02040503050406030204" pitchFamily="18" charset="0"/>
                        <a:ea typeface="Cambria Math" panose="02040503050406030204" pitchFamily="18" charset="0"/>
                      </a:rPr>
                      <m:t>𝑆</m:t>
                    </m:r>
                    <m:r>
                      <a:rPr lang="en-IN" i="1">
                        <a:solidFill>
                          <a:srgbClr val="C00000"/>
                        </a:solidFill>
                        <a:latin typeface="Cambria Math" panose="02040503050406030204" pitchFamily="18" charset="0"/>
                        <a:ea typeface="Cambria Math" panose="02040503050406030204" pitchFamily="18" charset="0"/>
                      </a:rPr>
                      <m:t>,</m:t>
                    </m:r>
                    <m:r>
                      <a:rPr lang="en-IN" i="1">
                        <a:solidFill>
                          <a:srgbClr val="C00000"/>
                        </a:solidFill>
                        <a:latin typeface="Cambria Math" panose="02040503050406030204" pitchFamily="18" charset="0"/>
                        <a:ea typeface="Cambria Math" panose="02040503050406030204" pitchFamily="18" charset="0"/>
                      </a:rPr>
                      <m:t>𝑃</m:t>
                    </m:r>
                    <m:r>
                      <a:rPr lang="en-IN" i="1">
                        <a:solidFill>
                          <a:srgbClr val="C00000"/>
                        </a:solidFill>
                        <a:latin typeface="Cambria Math" panose="02040503050406030204" pitchFamily="18" charset="0"/>
                      </a:rPr>
                      <m:t>) </m:t>
                    </m:r>
                  </m:oMath>
                </a14:m>
                <a:r>
                  <a:rPr lang="en-IN" dirty="0"/>
                  <a:t>where,</a:t>
                </a:r>
              </a:p>
              <a:p>
                <a:pPr marL="347663" indent="0" algn="just">
                  <a:buNone/>
                </a:pPr>
                <a14:m>
                  <m:oMath xmlns:m="http://schemas.openxmlformats.org/officeDocument/2006/math">
                    <m:r>
                      <a:rPr lang="en-US" i="1">
                        <a:solidFill>
                          <a:srgbClr val="C00000"/>
                        </a:solidFill>
                        <a:latin typeface="Cambria Math" panose="02040503050406030204" pitchFamily="18" charset="0"/>
                      </a:rPr>
                      <m:t>𝑁</m:t>
                    </m:r>
                  </m:oMath>
                </a14:m>
                <a:r>
                  <a:rPr lang="en-IN" dirty="0"/>
                  <a:t> 	is finite set of </a:t>
                </a:r>
                <a:r>
                  <a:rPr lang="en-IN" dirty="0">
                    <a:solidFill>
                      <a:schemeClr val="accent1">
                        <a:lumMod val="75000"/>
                      </a:schemeClr>
                    </a:solidFill>
                  </a:rPr>
                  <a:t>non terminals</a:t>
                </a:r>
                <a:r>
                  <a:rPr lang="en-IN" dirty="0"/>
                  <a:t>,</a:t>
                </a:r>
                <a:endParaRPr lang="en-US" i="1" dirty="0">
                  <a:latin typeface="Cambria Math" panose="02040503050406030204" pitchFamily="18" charset="0"/>
                  <a:ea typeface="Cambria Math" panose="02040503050406030204" pitchFamily="18" charset="0"/>
                </a:endParaRPr>
              </a:p>
              <a:p>
                <a:pPr marL="347663" indent="0" algn="just">
                  <a:buNone/>
                </a:pPr>
                <a14:m>
                  <m:oMath xmlns:m="http://schemas.openxmlformats.org/officeDocument/2006/math">
                    <m:r>
                      <a:rPr lang="en-US" i="1">
                        <a:solidFill>
                          <a:srgbClr val="C00000"/>
                        </a:solidFill>
                        <a:latin typeface="Cambria Math" panose="02040503050406030204" pitchFamily="18" charset="0"/>
                      </a:rPr>
                      <m:t>𝑇</m:t>
                    </m:r>
                  </m:oMath>
                </a14:m>
                <a:r>
                  <a:rPr lang="en-IN" dirty="0">
                    <a:solidFill>
                      <a:srgbClr val="C00000"/>
                    </a:solidFill>
                  </a:rPr>
                  <a:t> </a:t>
                </a:r>
                <a:r>
                  <a:rPr lang="en-IN" dirty="0"/>
                  <a:t>	is finite set of </a:t>
                </a:r>
                <a:r>
                  <a:rPr lang="en-IN" dirty="0">
                    <a:solidFill>
                      <a:schemeClr val="accent1">
                        <a:lumMod val="75000"/>
                      </a:schemeClr>
                    </a:solidFill>
                  </a:rPr>
                  <a:t>terminals</a:t>
                </a:r>
                <a:r>
                  <a:rPr lang="en-IN" dirty="0"/>
                  <a:t>,</a:t>
                </a:r>
                <a:endParaRPr lang="en-US" i="1" dirty="0">
                  <a:latin typeface="Cambria Math" panose="02040503050406030204" pitchFamily="18" charset="0"/>
                  <a:ea typeface="Cambria Math" panose="02040503050406030204" pitchFamily="18" charset="0"/>
                </a:endParaRPr>
              </a:p>
              <a:p>
                <a:pPr marL="347663" indent="0" algn="just">
                  <a:buNone/>
                </a:pPr>
                <a14:m>
                  <m:oMath xmlns:m="http://schemas.openxmlformats.org/officeDocument/2006/math">
                    <m:r>
                      <a:rPr lang="en-IN" i="1">
                        <a:solidFill>
                          <a:srgbClr val="C00000"/>
                        </a:solidFill>
                        <a:latin typeface="Cambria Math" panose="02040503050406030204" pitchFamily="18" charset="0"/>
                        <a:ea typeface="Cambria Math" panose="02040503050406030204" pitchFamily="18" charset="0"/>
                      </a:rPr>
                      <m:t>𝑆</m:t>
                    </m:r>
                  </m:oMath>
                </a14:m>
                <a:r>
                  <a:rPr lang="en-IN" dirty="0"/>
                  <a:t> 	is an element of </a:t>
                </a:r>
                <a14:m>
                  <m:oMath xmlns:m="http://schemas.openxmlformats.org/officeDocument/2006/math">
                    <m:r>
                      <a:rPr lang="en-US" i="1">
                        <a:solidFill>
                          <a:srgbClr val="C00000"/>
                        </a:solidFill>
                        <a:latin typeface="Cambria Math" panose="02040503050406030204" pitchFamily="18" charset="0"/>
                      </a:rPr>
                      <m:t>𝑁</m:t>
                    </m:r>
                  </m:oMath>
                </a14:m>
                <a:r>
                  <a:rPr lang="en-IN" dirty="0"/>
                  <a:t> and it’s a </a:t>
                </a:r>
                <a:r>
                  <a:rPr lang="en-IN" dirty="0">
                    <a:solidFill>
                      <a:schemeClr val="accent1">
                        <a:lumMod val="75000"/>
                      </a:schemeClr>
                    </a:solidFill>
                  </a:rPr>
                  <a:t>start symbol</a:t>
                </a:r>
                <a:r>
                  <a:rPr lang="en-IN" dirty="0"/>
                  <a:t>,</a:t>
                </a:r>
                <a:endParaRPr lang="en-US" i="1" dirty="0">
                  <a:latin typeface="Cambria Math" panose="02040503050406030204" pitchFamily="18" charset="0"/>
                  <a:ea typeface="Cambria Math" panose="02040503050406030204" pitchFamily="18" charset="0"/>
                </a:endParaRPr>
              </a:p>
              <a:p>
                <a:pPr marL="347663" indent="0" algn="just">
                  <a:buNone/>
                </a:pPr>
                <a14:m>
                  <m:oMath xmlns:m="http://schemas.openxmlformats.org/officeDocument/2006/math">
                    <m:r>
                      <a:rPr lang="en-IN" i="1">
                        <a:solidFill>
                          <a:srgbClr val="C00000"/>
                        </a:solidFill>
                        <a:latin typeface="Cambria Math" panose="02040503050406030204" pitchFamily="18" charset="0"/>
                        <a:ea typeface="Cambria Math" panose="02040503050406030204" pitchFamily="18" charset="0"/>
                      </a:rPr>
                      <m:t>𝑃</m:t>
                    </m:r>
                  </m:oMath>
                </a14:m>
                <a:r>
                  <a:rPr lang="en-IN" dirty="0"/>
                  <a:t> 	is a finite </a:t>
                </a:r>
                <a:r>
                  <a:rPr lang="en-IN" dirty="0">
                    <a:solidFill>
                      <a:schemeClr val="accent1">
                        <a:lumMod val="75000"/>
                      </a:schemeClr>
                    </a:solidFill>
                  </a:rPr>
                  <a:t>set of productions</a:t>
                </a:r>
                <a:endParaRPr lang="en-IN" dirty="0"/>
              </a:p>
              <a:p>
                <a:pPr algn="just">
                  <a:buFont typeface="Arial" panose="020B0604020202020204" pitchFamily="34" charset="0"/>
                  <a:buChar char="•"/>
                </a:pPr>
                <a:r>
                  <a:rPr lang="en-US" dirty="0"/>
                  <a:t>Grammar G1 − ({S, C, D}, {c, d}, S, {S → CD, C → c, D → d})</a:t>
                </a:r>
                <a:endParaRPr lang="en-IN" dirty="0"/>
              </a:p>
              <a:p>
                <a:pPr marL="690563" algn="just">
                  <a:buFont typeface="Arial" panose="020B0604020202020204" pitchFamily="34" charset="0"/>
                  <a:buChar char="•"/>
                </a:pPr>
                <a:r>
                  <a:rPr lang="en-IN" dirty="0">
                    <a:solidFill>
                      <a:schemeClr val="accent1">
                        <a:lumMod val="75000"/>
                      </a:schemeClr>
                    </a:solidFill>
                  </a:rPr>
                  <a:t>N=</a:t>
                </a:r>
                <a:r>
                  <a:rPr lang="en-IN" dirty="0">
                    <a:solidFill>
                      <a:schemeClr val="tx1"/>
                    </a:solidFill>
                  </a:rPr>
                  <a:t>{S,C,D}</a:t>
                </a:r>
              </a:p>
              <a:p>
                <a:pPr marL="690563" algn="just">
                  <a:buFont typeface="Arial" panose="020B0604020202020204" pitchFamily="34" charset="0"/>
                  <a:buChar char="•"/>
                </a:pPr>
                <a:r>
                  <a:rPr lang="en-IN" dirty="0">
                    <a:solidFill>
                      <a:schemeClr val="accent1">
                        <a:lumMod val="75000"/>
                      </a:schemeClr>
                    </a:solidFill>
                  </a:rPr>
                  <a:t>T=</a:t>
                </a:r>
                <a:r>
                  <a:rPr lang="en-IN" dirty="0">
                    <a:solidFill>
                      <a:schemeClr val="tx1"/>
                    </a:solidFill>
                  </a:rPr>
                  <a:t>{</a:t>
                </a:r>
                <a:r>
                  <a:rPr lang="en-IN" dirty="0" err="1">
                    <a:solidFill>
                      <a:schemeClr val="tx1"/>
                    </a:solidFill>
                  </a:rPr>
                  <a:t>c,d</a:t>
                </a:r>
                <a:r>
                  <a:rPr lang="en-IN" dirty="0">
                    <a:solidFill>
                      <a:schemeClr val="tx1"/>
                    </a:solidFill>
                  </a:rPr>
                  <a:t>}</a:t>
                </a:r>
              </a:p>
              <a:p>
                <a:pPr marL="690563" algn="just">
                  <a:buFont typeface="Arial" panose="020B0604020202020204" pitchFamily="34" charset="0"/>
                  <a:buChar char="•"/>
                </a:pPr>
                <a:r>
                  <a:rPr lang="en-IN" dirty="0">
                    <a:solidFill>
                      <a:schemeClr val="accent1">
                        <a:lumMod val="75000"/>
                      </a:schemeClr>
                    </a:solidFill>
                  </a:rPr>
                  <a:t>S=</a:t>
                </a:r>
                <a:r>
                  <a:rPr lang="en-IN" dirty="0">
                    <a:solidFill>
                      <a:schemeClr val="tx1"/>
                    </a:solidFill>
                  </a:rPr>
                  <a:t>S</a:t>
                </a:r>
              </a:p>
              <a:p>
                <a:pPr marL="690563" algn="just">
                  <a:buFont typeface="Arial" panose="020B0604020202020204" pitchFamily="34" charset="0"/>
                  <a:buChar char="•"/>
                </a:pPr>
                <a:r>
                  <a:rPr lang="en-IN" dirty="0">
                    <a:solidFill>
                      <a:schemeClr val="accent1">
                        <a:lumMod val="75000"/>
                      </a:schemeClr>
                    </a:solidFill>
                  </a:rPr>
                  <a:t>P= </a:t>
                </a:r>
                <a:r>
                  <a:rPr lang="en-US" dirty="0"/>
                  <a:t>S → CD, C → c, D → d</a:t>
                </a:r>
                <a:endParaRPr lang="en-IN" dirty="0">
                  <a:solidFill>
                    <a:schemeClr val="accent1">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731" t="-45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45407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Derive String from Grammar</a:t>
            </a:r>
          </a:p>
        </p:txBody>
      </p:sp>
      <p:sp>
        <p:nvSpPr>
          <p:cNvPr id="3" name="Content Placeholder 2"/>
          <p:cNvSpPr>
            <a:spLocks noGrp="1"/>
          </p:cNvSpPr>
          <p:nvPr>
            <p:ph idx="1"/>
          </p:nvPr>
        </p:nvSpPr>
        <p:spPr>
          <a:ln>
            <a:noFill/>
          </a:ln>
        </p:spPr>
        <p:style>
          <a:lnRef idx="2">
            <a:schemeClr val="accent1"/>
          </a:lnRef>
          <a:fillRef idx="1">
            <a:schemeClr val="lt1"/>
          </a:fillRef>
          <a:effectRef idx="0">
            <a:schemeClr val="accent1"/>
          </a:effectRef>
          <a:fontRef idx="minor">
            <a:schemeClr val="dk1"/>
          </a:fontRef>
        </p:style>
        <p:txBody>
          <a:bodyPr>
            <a:normAutofit/>
          </a:bodyPr>
          <a:lstStyle/>
          <a:p>
            <a:pPr algn="just">
              <a:buFont typeface="Arial" panose="020B0604020202020204" pitchFamily="34" charset="0"/>
              <a:buChar char="•"/>
            </a:pPr>
            <a:r>
              <a:rPr lang="en-US" dirty="0"/>
              <a:t>Grammar  G = ({S, C}, {c, d}, S, {S →</a:t>
            </a:r>
            <a:r>
              <a:rPr lang="en-US" dirty="0" err="1"/>
              <a:t>cCd</a:t>
            </a:r>
            <a:r>
              <a:rPr lang="en-US" dirty="0"/>
              <a:t>, </a:t>
            </a:r>
            <a:r>
              <a:rPr lang="en-US" dirty="0" err="1"/>
              <a:t>cC</a:t>
            </a:r>
            <a:r>
              <a:rPr lang="en-US" dirty="0"/>
              <a:t> → </a:t>
            </a:r>
            <a:r>
              <a:rPr lang="en-US" dirty="0" err="1"/>
              <a:t>ccCd</a:t>
            </a:r>
            <a:r>
              <a:rPr lang="en-US" dirty="0"/>
              <a:t>, C → </a:t>
            </a:r>
            <a:r>
              <a:rPr lang="el-GR" dirty="0"/>
              <a:t>ε } )</a:t>
            </a:r>
            <a:endParaRPr lang="en-US" dirty="0"/>
          </a:p>
          <a:p>
            <a:pPr marL="0" indent="0">
              <a:buNone/>
            </a:pPr>
            <a:r>
              <a:rPr lang="en-US" b="1" dirty="0"/>
              <a:t>S  ⇒ </a:t>
            </a:r>
            <a:r>
              <a:rPr lang="en-US" b="1" dirty="0" err="1"/>
              <a:t>cCd</a:t>
            </a:r>
            <a:r>
              <a:rPr lang="en-US" dirty="0"/>
              <a:t>                   using production </a:t>
            </a:r>
            <a:r>
              <a:rPr lang="en-US" b="1" dirty="0"/>
              <a:t>S →</a:t>
            </a:r>
            <a:r>
              <a:rPr lang="en-US" b="1" dirty="0" err="1"/>
              <a:t>cCd</a:t>
            </a:r>
            <a:endParaRPr lang="en-US" dirty="0"/>
          </a:p>
          <a:p>
            <a:pPr marL="0" indent="0">
              <a:buNone/>
            </a:pPr>
            <a:r>
              <a:rPr lang="en-US" b="1" dirty="0"/>
              <a:t>    ⇒</a:t>
            </a:r>
            <a:r>
              <a:rPr lang="en-US" b="1" dirty="0" err="1"/>
              <a:t>ccCdd</a:t>
            </a:r>
            <a:r>
              <a:rPr lang="en-US" dirty="0"/>
              <a:t>                using production </a:t>
            </a:r>
            <a:r>
              <a:rPr lang="en-US" b="1" dirty="0" err="1"/>
              <a:t>cC</a:t>
            </a:r>
            <a:r>
              <a:rPr lang="en-US" b="1" dirty="0"/>
              <a:t> →</a:t>
            </a:r>
            <a:r>
              <a:rPr lang="en-US" b="1" dirty="0" err="1"/>
              <a:t>cCd</a:t>
            </a:r>
            <a:endParaRPr lang="en-US" dirty="0"/>
          </a:p>
          <a:p>
            <a:pPr marL="0" indent="0">
              <a:buNone/>
            </a:pPr>
            <a:r>
              <a:rPr lang="en-US" b="1" dirty="0"/>
              <a:t>    ⇒</a:t>
            </a:r>
            <a:r>
              <a:rPr lang="en-US" b="1" dirty="0" err="1"/>
              <a:t>cccCddd</a:t>
            </a:r>
            <a:r>
              <a:rPr lang="en-US" dirty="0"/>
              <a:t>            using production </a:t>
            </a:r>
            <a:r>
              <a:rPr lang="en-US" b="1" dirty="0" err="1"/>
              <a:t>cC</a:t>
            </a:r>
            <a:r>
              <a:rPr lang="en-US" b="1" dirty="0"/>
              <a:t>→ </a:t>
            </a:r>
            <a:r>
              <a:rPr lang="en-US" b="1" dirty="0" err="1"/>
              <a:t>cCd</a:t>
            </a:r>
            <a:endParaRPr lang="en-US" dirty="0"/>
          </a:p>
          <a:p>
            <a:pPr marL="0" indent="0">
              <a:buNone/>
            </a:pPr>
            <a:r>
              <a:rPr lang="en-US" b="1" dirty="0"/>
              <a:t>    ⇒</a:t>
            </a:r>
            <a:r>
              <a:rPr lang="en-US" b="1" dirty="0" err="1"/>
              <a:t>cccddd</a:t>
            </a:r>
            <a:r>
              <a:rPr lang="en-US" dirty="0"/>
              <a:t>              using production </a:t>
            </a:r>
            <a:r>
              <a:rPr lang="en-US" b="1" dirty="0"/>
              <a:t>C→ </a:t>
            </a:r>
            <a:r>
              <a:rPr lang="el-GR" b="1" dirty="0"/>
              <a:t>ε</a:t>
            </a:r>
            <a:endParaRPr lang="el-GR" dirty="0"/>
          </a:p>
          <a:p>
            <a:pPr marL="0" indent="0">
              <a:buNone/>
            </a:pPr>
            <a:br>
              <a:rPr lang="el-GR" dirty="0"/>
            </a:br>
            <a:endParaRPr lang="en-IN" dirty="0"/>
          </a:p>
        </p:txBody>
      </p:sp>
    </p:spTree>
    <p:extLst>
      <p:ext uri="{BB962C8B-B14F-4D97-AF65-F5344CB8AC3E}">
        <p14:creationId xmlns:p14="http://schemas.microsoft.com/office/powerpoint/2010/main" val="13508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Context Free Grammar</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6658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Context Free Grammar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ln>
                <a:noFill/>
              </a:ln>
            </p:spPr>
            <p:style>
              <a:lnRef idx="2">
                <a:schemeClr val="accent1"/>
              </a:lnRef>
              <a:fillRef idx="1">
                <a:schemeClr val="lt1"/>
              </a:fillRef>
              <a:effectRef idx="0">
                <a:schemeClr val="accent1"/>
              </a:effectRef>
              <a:fontRef idx="minor">
                <a:schemeClr val="dk1"/>
              </a:fontRef>
            </p:style>
            <p:txBody>
              <a:bodyPr>
                <a:normAutofit/>
              </a:bodyPr>
              <a:lstStyle/>
              <a:p>
                <a:pPr algn="just">
                  <a:buFont typeface="Arial" panose="020B0604020202020204" pitchFamily="34" charset="0"/>
                  <a:buChar char="•"/>
                </a:pPr>
                <a:r>
                  <a:rPr lang="en-IN" dirty="0"/>
                  <a:t>A context free grammar (CFG) is a 4-tuple </a:t>
                </a:r>
                <a14:m>
                  <m:oMath xmlns:m="http://schemas.openxmlformats.org/officeDocument/2006/math">
                    <m:r>
                      <a:rPr lang="en-IN" i="1" smtClean="0">
                        <a:solidFill>
                          <a:srgbClr val="C00000"/>
                        </a:solidFill>
                        <a:latin typeface="Cambria Math" panose="02040503050406030204" pitchFamily="18" charset="0"/>
                      </a:rPr>
                      <m:t>𝐺</m:t>
                    </m:r>
                    <m:r>
                      <a:rPr lang="en-IN"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𝑁</m:t>
                    </m:r>
                    <m:r>
                      <a:rPr lang="en-IN"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𝑇</m:t>
                    </m:r>
                    <m:r>
                      <a:rPr lang="en-IN" i="1">
                        <a:solidFill>
                          <a:srgbClr val="C00000"/>
                        </a:solidFill>
                        <a:latin typeface="Cambria Math" panose="02040503050406030204" pitchFamily="18" charset="0"/>
                        <a:ea typeface="Cambria Math" panose="02040503050406030204" pitchFamily="18" charset="0"/>
                      </a:rPr>
                      <m:t>,</m:t>
                    </m:r>
                    <m:r>
                      <a:rPr lang="en-IN" i="1">
                        <a:solidFill>
                          <a:srgbClr val="C00000"/>
                        </a:solidFill>
                        <a:latin typeface="Cambria Math" panose="02040503050406030204" pitchFamily="18" charset="0"/>
                        <a:ea typeface="Cambria Math" panose="02040503050406030204" pitchFamily="18" charset="0"/>
                      </a:rPr>
                      <m:t>𝑆</m:t>
                    </m:r>
                    <m:r>
                      <a:rPr lang="en-IN" i="1">
                        <a:solidFill>
                          <a:srgbClr val="C00000"/>
                        </a:solidFill>
                        <a:latin typeface="Cambria Math" panose="02040503050406030204" pitchFamily="18" charset="0"/>
                        <a:ea typeface="Cambria Math" panose="02040503050406030204" pitchFamily="18" charset="0"/>
                      </a:rPr>
                      <m:t>,</m:t>
                    </m:r>
                    <m:r>
                      <a:rPr lang="en-IN" i="1">
                        <a:solidFill>
                          <a:srgbClr val="C00000"/>
                        </a:solidFill>
                        <a:latin typeface="Cambria Math" panose="02040503050406030204" pitchFamily="18" charset="0"/>
                        <a:ea typeface="Cambria Math" panose="02040503050406030204" pitchFamily="18" charset="0"/>
                      </a:rPr>
                      <m:t>𝑃</m:t>
                    </m:r>
                    <m:r>
                      <a:rPr lang="en-IN" i="1">
                        <a:solidFill>
                          <a:srgbClr val="C00000"/>
                        </a:solidFill>
                        <a:latin typeface="Cambria Math" panose="02040503050406030204" pitchFamily="18" charset="0"/>
                      </a:rPr>
                      <m:t>) </m:t>
                    </m:r>
                  </m:oMath>
                </a14:m>
                <a:r>
                  <a:rPr lang="en-IN" dirty="0"/>
                  <a:t>where,</a:t>
                </a:r>
              </a:p>
              <a:p>
                <a:pPr marL="347663" indent="0" algn="just">
                  <a:buNone/>
                </a:pPr>
                <a14:m>
                  <m:oMath xmlns:m="http://schemas.openxmlformats.org/officeDocument/2006/math">
                    <m:r>
                      <a:rPr lang="en-US" b="0" i="1" smtClean="0">
                        <a:solidFill>
                          <a:srgbClr val="C00000"/>
                        </a:solidFill>
                        <a:latin typeface="Cambria Math" panose="02040503050406030204" pitchFamily="18" charset="0"/>
                      </a:rPr>
                      <m:t>𝑁</m:t>
                    </m:r>
                  </m:oMath>
                </a14:m>
                <a:r>
                  <a:rPr lang="en-IN" dirty="0"/>
                  <a:t> 	is finite set of </a:t>
                </a:r>
                <a:r>
                  <a:rPr lang="en-IN" dirty="0">
                    <a:solidFill>
                      <a:schemeClr val="accent1">
                        <a:lumMod val="75000"/>
                      </a:schemeClr>
                    </a:solidFill>
                  </a:rPr>
                  <a:t>non terminals</a:t>
                </a:r>
                <a:r>
                  <a:rPr lang="en-IN" dirty="0"/>
                  <a:t>,</a:t>
                </a:r>
                <a:endParaRPr lang="en-US" i="1" dirty="0">
                  <a:latin typeface="Cambria Math" panose="02040503050406030204" pitchFamily="18" charset="0"/>
                  <a:ea typeface="Cambria Math" panose="02040503050406030204" pitchFamily="18" charset="0"/>
                </a:endParaRPr>
              </a:p>
              <a:p>
                <a:pPr marL="347663" indent="0" algn="just">
                  <a:buNone/>
                </a:pPr>
                <a14:m>
                  <m:oMath xmlns:m="http://schemas.openxmlformats.org/officeDocument/2006/math">
                    <m:r>
                      <a:rPr lang="en-US" b="0" i="1" smtClean="0">
                        <a:solidFill>
                          <a:srgbClr val="C00000"/>
                        </a:solidFill>
                        <a:latin typeface="Cambria Math" panose="02040503050406030204" pitchFamily="18" charset="0"/>
                      </a:rPr>
                      <m:t>𝑇</m:t>
                    </m:r>
                  </m:oMath>
                </a14:m>
                <a:r>
                  <a:rPr lang="en-IN" dirty="0">
                    <a:solidFill>
                      <a:srgbClr val="C00000"/>
                    </a:solidFill>
                  </a:rPr>
                  <a:t> </a:t>
                </a:r>
                <a:r>
                  <a:rPr lang="en-IN" dirty="0"/>
                  <a:t>	is finite set of </a:t>
                </a:r>
                <a:r>
                  <a:rPr lang="en-IN" dirty="0">
                    <a:solidFill>
                      <a:schemeClr val="accent1">
                        <a:lumMod val="75000"/>
                      </a:schemeClr>
                    </a:solidFill>
                  </a:rPr>
                  <a:t>terminals</a:t>
                </a:r>
                <a:r>
                  <a:rPr lang="en-IN" dirty="0"/>
                  <a:t>,</a:t>
                </a:r>
                <a:endParaRPr lang="en-US" i="1" dirty="0">
                  <a:latin typeface="Cambria Math" panose="02040503050406030204" pitchFamily="18" charset="0"/>
                  <a:ea typeface="Cambria Math" panose="02040503050406030204" pitchFamily="18" charset="0"/>
                </a:endParaRPr>
              </a:p>
              <a:p>
                <a:pPr marL="347663" indent="0" algn="just">
                  <a:buNone/>
                </a:pPr>
                <a14:m>
                  <m:oMath xmlns:m="http://schemas.openxmlformats.org/officeDocument/2006/math">
                    <m:r>
                      <a:rPr lang="en-IN" i="1" smtClean="0">
                        <a:solidFill>
                          <a:srgbClr val="C00000"/>
                        </a:solidFill>
                        <a:latin typeface="Cambria Math" panose="02040503050406030204" pitchFamily="18" charset="0"/>
                        <a:ea typeface="Cambria Math" panose="02040503050406030204" pitchFamily="18" charset="0"/>
                      </a:rPr>
                      <m:t>𝑆</m:t>
                    </m:r>
                  </m:oMath>
                </a14:m>
                <a:r>
                  <a:rPr lang="en-IN" dirty="0"/>
                  <a:t> 	is an element of </a:t>
                </a:r>
                <a14:m>
                  <m:oMath xmlns:m="http://schemas.openxmlformats.org/officeDocument/2006/math">
                    <m:r>
                      <a:rPr lang="en-US" b="0" i="1" smtClean="0">
                        <a:solidFill>
                          <a:srgbClr val="C00000"/>
                        </a:solidFill>
                        <a:latin typeface="Cambria Math" panose="02040503050406030204" pitchFamily="18" charset="0"/>
                      </a:rPr>
                      <m:t>𝑁</m:t>
                    </m:r>
                  </m:oMath>
                </a14:m>
                <a:r>
                  <a:rPr lang="en-IN" dirty="0"/>
                  <a:t> and it’s a </a:t>
                </a:r>
                <a:r>
                  <a:rPr lang="en-IN" dirty="0">
                    <a:solidFill>
                      <a:schemeClr val="accent1">
                        <a:lumMod val="75000"/>
                      </a:schemeClr>
                    </a:solidFill>
                  </a:rPr>
                  <a:t>start symbol</a:t>
                </a:r>
                <a:r>
                  <a:rPr lang="en-IN" dirty="0"/>
                  <a:t>,</a:t>
                </a:r>
                <a:endParaRPr lang="en-US" i="1" dirty="0">
                  <a:latin typeface="Cambria Math" panose="02040503050406030204" pitchFamily="18" charset="0"/>
                  <a:ea typeface="Cambria Math" panose="02040503050406030204" pitchFamily="18" charset="0"/>
                </a:endParaRPr>
              </a:p>
              <a:p>
                <a:pPr marL="347663" indent="0" algn="just">
                  <a:buNone/>
                </a:pPr>
                <a14:m>
                  <m:oMath xmlns:m="http://schemas.openxmlformats.org/officeDocument/2006/math">
                    <m:r>
                      <a:rPr lang="en-IN" i="1" smtClean="0">
                        <a:solidFill>
                          <a:srgbClr val="C00000"/>
                        </a:solidFill>
                        <a:latin typeface="Cambria Math" panose="02040503050406030204" pitchFamily="18" charset="0"/>
                        <a:ea typeface="Cambria Math" panose="02040503050406030204" pitchFamily="18" charset="0"/>
                      </a:rPr>
                      <m:t>𝑃</m:t>
                    </m:r>
                  </m:oMath>
                </a14:m>
                <a:r>
                  <a:rPr lang="en-IN" dirty="0"/>
                  <a:t> 	is a finite </a:t>
                </a:r>
                <a:r>
                  <a:rPr lang="en-IN" dirty="0">
                    <a:solidFill>
                      <a:schemeClr val="accent1">
                        <a:lumMod val="75000"/>
                      </a:schemeClr>
                    </a:solidFill>
                  </a:rPr>
                  <a:t>set of productions </a:t>
                </a:r>
                <a:r>
                  <a:rPr lang="en-IN" dirty="0"/>
                  <a:t>of the form </a:t>
                </a:r>
                <a14:m>
                  <m:oMath xmlns:m="http://schemas.openxmlformats.org/officeDocument/2006/math">
                    <m:r>
                      <a:rPr lang="en-IN" i="1">
                        <a:latin typeface="Cambria Math" panose="02040503050406030204" pitchFamily="18" charset="0"/>
                      </a:rPr>
                      <m:t>𝐴</m:t>
                    </m:r>
                    <m:r>
                      <a:rPr lang="en-IN" i="1">
                        <a:latin typeface="Cambria Math" panose="02040503050406030204" pitchFamily="18" charset="0"/>
                      </a:rPr>
                      <m:t> →</m:t>
                    </m:r>
                    <m:r>
                      <a:rPr lang="en-IN" i="1">
                        <a:latin typeface="Cambria Math" panose="02040503050406030204" pitchFamily="18" charset="0"/>
                        <a:ea typeface="Cambria Math" panose="02040503050406030204" pitchFamily="18" charset="0"/>
                      </a:rPr>
                      <m:t>𝛼</m:t>
                    </m:r>
                  </m:oMath>
                </a14:m>
                <a:r>
                  <a:rPr lang="en-IN" dirty="0"/>
                  <a:t> where </a:t>
                </a:r>
                <a14:m>
                  <m:oMath xmlns:m="http://schemas.openxmlformats.org/officeDocument/2006/math">
                    <m:r>
                      <a:rPr lang="en-IN" i="1">
                        <a:latin typeface="Cambria Math" panose="02040503050406030204" pitchFamily="18" charset="0"/>
                      </a:rPr>
                      <m:t>𝐴</m:t>
                    </m:r>
                    <m:r>
                      <a:rPr lang="en-IN"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oMath>
                </a14:m>
                <a:r>
                  <a:rPr lang="en-IN" dirty="0"/>
                  <a:t> and </a:t>
                </a:r>
                <a14:m>
                  <m:oMath xmlns:m="http://schemas.openxmlformats.org/officeDocument/2006/math">
                    <m:r>
                      <a:rPr lang="en-IN" i="1">
                        <a:latin typeface="Cambria Math" panose="02040503050406030204" pitchFamily="18" charset="0"/>
                        <a:ea typeface="Cambria Math" panose="02040503050406030204" pitchFamily="18" charset="0"/>
                      </a:rPr>
                      <m:t>𝛼</m:t>
                    </m:r>
                    <m:r>
                      <a:rPr lang="en-IN" i="1">
                        <a:latin typeface="Cambria Math" panose="02040503050406030204" pitchFamily="18" charset="0"/>
                        <a:ea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IN"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m:t>
                        </m:r>
                        <m:r>
                          <a:rPr lang="en-IN" i="1">
                            <a:latin typeface="Cambria Math" panose="02040503050406030204" pitchFamily="18" charset="0"/>
                            <a:ea typeface="Cambria Math" panose="02040503050406030204" pitchFamily="18" charset="0"/>
                          </a:rPr>
                          <m:t>)</m:t>
                        </m:r>
                      </m:e>
                      <m:sup>
                        <m:r>
                          <a:rPr lang="en-IN" i="1">
                            <a:latin typeface="Cambria Math" panose="02040503050406030204" pitchFamily="18" charset="0"/>
                            <a:ea typeface="Cambria Math" panose="02040503050406030204" pitchFamily="18" charset="0"/>
                          </a:rPr>
                          <m:t>∗</m:t>
                        </m:r>
                      </m:sup>
                    </m:sSup>
                  </m:oMath>
                </a14:m>
                <a:r>
                  <a:rPr lang="en-IN"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731" t="-45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78295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Context Free Grammar</a:t>
            </a:r>
          </a:p>
        </p:txBody>
      </p:sp>
      <p:sp>
        <p:nvSpPr>
          <p:cNvPr id="3" name="Content Placeholder 2"/>
          <p:cNvSpPr>
            <a:spLocks noGrp="1"/>
          </p:cNvSpPr>
          <p:nvPr>
            <p:ph idx="1"/>
          </p:nvPr>
        </p:nvSpPr>
        <p:spPr>
          <a:ln>
            <a:noFill/>
          </a:ln>
        </p:spPr>
        <p:style>
          <a:lnRef idx="2">
            <a:schemeClr val="accent1"/>
          </a:lnRef>
          <a:fillRef idx="1">
            <a:schemeClr val="lt1"/>
          </a:fillRef>
          <a:effectRef idx="0">
            <a:schemeClr val="accent1"/>
          </a:effectRef>
          <a:fontRef idx="minor">
            <a:schemeClr val="dk1"/>
          </a:fontRef>
        </p:style>
        <p:txBody>
          <a:bodyPr>
            <a:normAutofit/>
          </a:bodyPr>
          <a:lstStyle/>
          <a:p>
            <a:pPr algn="just">
              <a:buClr>
                <a:schemeClr val="tx1"/>
              </a:buClr>
              <a:buFont typeface="Arial" panose="020B0604020202020204" pitchFamily="34" charset="0"/>
              <a:buChar char="•"/>
            </a:pPr>
            <a:r>
              <a:rPr lang="en-US" sz="2800" dirty="0">
                <a:solidFill>
                  <a:schemeClr val="accent1">
                    <a:lumMod val="75000"/>
                  </a:schemeClr>
                </a:solidFill>
              </a:rPr>
              <a:t>Application of CFG:</a:t>
            </a:r>
          </a:p>
          <a:p>
            <a:pPr marL="914400" lvl="1" indent="-457200" algn="just">
              <a:buFont typeface="+mj-lt"/>
              <a:buAutoNum type="arabicPeriod"/>
            </a:pPr>
            <a:r>
              <a:rPr lang="en-IN" sz="2400" dirty="0"/>
              <a:t>CFG are extensively used to specify the </a:t>
            </a:r>
            <a:r>
              <a:rPr lang="en-IN" sz="2400" dirty="0">
                <a:solidFill>
                  <a:srgbClr val="C00000"/>
                </a:solidFill>
              </a:rPr>
              <a:t>syntax of programming language</a:t>
            </a:r>
            <a:r>
              <a:rPr lang="en-IN" sz="2400" dirty="0"/>
              <a:t>. </a:t>
            </a:r>
          </a:p>
          <a:p>
            <a:pPr marL="914400" lvl="1" indent="-457200" algn="just">
              <a:buFont typeface="+mj-lt"/>
              <a:buAutoNum type="arabicPeriod"/>
            </a:pPr>
            <a:r>
              <a:rPr lang="en-IN" sz="2400" dirty="0"/>
              <a:t>CFG is </a:t>
            </a:r>
            <a:r>
              <a:rPr lang="en-IN" sz="2400" dirty="0">
                <a:solidFill>
                  <a:srgbClr val="C00000"/>
                </a:solidFill>
              </a:rPr>
              <a:t>used to develop a parser</a:t>
            </a:r>
            <a:r>
              <a:rPr lang="en-IN" sz="2400" dirty="0"/>
              <a:t>.</a:t>
            </a:r>
          </a:p>
        </p:txBody>
      </p:sp>
    </p:spTree>
    <p:extLst>
      <p:ext uri="{BB962C8B-B14F-4D97-AF65-F5344CB8AC3E}">
        <p14:creationId xmlns:p14="http://schemas.microsoft.com/office/powerpoint/2010/main" val="4760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Strings with CFGs</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dirty="0"/>
              <a:t>Start with the initial symbol</a:t>
            </a:r>
          </a:p>
          <a:p>
            <a:pPr algn="just">
              <a:buFont typeface="Arial" panose="020B0604020202020204" pitchFamily="34" charset="0"/>
              <a:buChar char="•"/>
            </a:pPr>
            <a:r>
              <a:rPr lang="en-US" dirty="0"/>
              <a:t>Repeat:</a:t>
            </a:r>
          </a:p>
          <a:p>
            <a:pPr lvl="1" algn="just"/>
            <a:r>
              <a:rPr lang="en-US" dirty="0"/>
              <a:t>Pick any non-terminal in the string</a:t>
            </a:r>
          </a:p>
          <a:p>
            <a:pPr lvl="1" algn="just"/>
            <a:r>
              <a:rPr lang="en-US" dirty="0"/>
              <a:t>Replace that non-terminal with the right-hand side of some rule that has that non-terminal as a left-hand side</a:t>
            </a:r>
          </a:p>
          <a:p>
            <a:pPr algn="just">
              <a:buFont typeface="Arial" panose="020B0604020202020204" pitchFamily="34" charset="0"/>
              <a:buChar char="•"/>
            </a:pPr>
            <a:r>
              <a:rPr lang="en-US" dirty="0"/>
              <a:t>Until all elements in the string are terminals</a:t>
            </a:r>
          </a:p>
        </p:txBody>
      </p:sp>
    </p:spTree>
    <p:extLst>
      <p:ext uri="{BB962C8B-B14F-4D97-AF65-F5344CB8AC3E}">
        <p14:creationId xmlns:p14="http://schemas.microsoft.com/office/powerpoint/2010/main" val="143594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Strings with CFGs</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dirty="0"/>
              <a:t>S → </a:t>
            </a:r>
            <a:r>
              <a:rPr lang="en-US" dirty="0" err="1"/>
              <a:t>aS</a:t>
            </a:r>
            <a:r>
              <a:rPr lang="en-US" dirty="0"/>
              <a:t> </a:t>
            </a:r>
          </a:p>
          <a:p>
            <a:pPr algn="just">
              <a:buFont typeface="Arial" panose="020B0604020202020204" pitchFamily="34" charset="0"/>
              <a:buChar char="•"/>
            </a:pPr>
            <a:r>
              <a:rPr lang="en-US" dirty="0"/>
              <a:t>S → Bb </a:t>
            </a:r>
          </a:p>
          <a:p>
            <a:pPr algn="just">
              <a:buFont typeface="Arial" panose="020B0604020202020204" pitchFamily="34" charset="0"/>
              <a:buChar char="•"/>
            </a:pPr>
            <a:r>
              <a:rPr lang="en-US" dirty="0"/>
              <a:t>B → </a:t>
            </a:r>
            <a:r>
              <a:rPr lang="en-US" dirty="0" err="1"/>
              <a:t>cB</a:t>
            </a:r>
            <a:r>
              <a:rPr lang="en-US" dirty="0"/>
              <a:t> </a:t>
            </a:r>
          </a:p>
          <a:p>
            <a:pPr algn="just">
              <a:buFont typeface="Arial" panose="020B0604020202020204" pitchFamily="34" charset="0"/>
              <a:buChar char="•"/>
            </a:pPr>
            <a:r>
              <a:rPr lang="en-US" dirty="0"/>
              <a:t>B → Ɛ</a:t>
            </a:r>
          </a:p>
          <a:p>
            <a:pPr marL="0" indent="0" algn="just">
              <a:buNone/>
            </a:pPr>
            <a:r>
              <a:rPr lang="en-US" dirty="0"/>
              <a:t>Generating a string: </a:t>
            </a:r>
          </a:p>
          <a:p>
            <a:pPr marL="0" indent="0" algn="just">
              <a:buNone/>
            </a:pPr>
            <a:r>
              <a:rPr lang="en-US" dirty="0"/>
              <a:t>S   	replace S with </a:t>
            </a:r>
            <a:r>
              <a:rPr lang="en-US" dirty="0" err="1"/>
              <a:t>aS</a:t>
            </a:r>
            <a:r>
              <a:rPr lang="en-US" dirty="0"/>
              <a:t> </a:t>
            </a:r>
          </a:p>
          <a:p>
            <a:pPr marL="0" indent="0" algn="just">
              <a:buNone/>
            </a:pPr>
            <a:r>
              <a:rPr lang="en-US" dirty="0" err="1"/>
              <a:t>aS</a:t>
            </a:r>
            <a:r>
              <a:rPr lang="en-US" dirty="0"/>
              <a:t> 	replace S with Bb</a:t>
            </a:r>
          </a:p>
          <a:p>
            <a:pPr marL="0" indent="0" algn="just">
              <a:buNone/>
            </a:pPr>
            <a:r>
              <a:rPr lang="en-US" dirty="0" err="1"/>
              <a:t>aBb</a:t>
            </a:r>
            <a:r>
              <a:rPr lang="en-US" dirty="0"/>
              <a:t> 	replace B with </a:t>
            </a:r>
            <a:r>
              <a:rPr lang="en-US" dirty="0" err="1"/>
              <a:t>cB</a:t>
            </a:r>
            <a:r>
              <a:rPr lang="en-US" dirty="0"/>
              <a:t> </a:t>
            </a:r>
          </a:p>
          <a:p>
            <a:pPr marL="0" indent="0" algn="just">
              <a:buNone/>
            </a:pPr>
            <a:r>
              <a:rPr lang="en-US" dirty="0" err="1"/>
              <a:t>acBb</a:t>
            </a:r>
            <a:r>
              <a:rPr lang="en-US" dirty="0"/>
              <a:t> 	replace B with Ɛ </a:t>
            </a:r>
          </a:p>
          <a:p>
            <a:pPr marL="0" indent="0" algn="just">
              <a:buNone/>
            </a:pPr>
            <a:r>
              <a:rPr lang="en-US" b="1" dirty="0" err="1"/>
              <a:t>acb</a:t>
            </a:r>
            <a:r>
              <a:rPr lang="en-US" dirty="0"/>
              <a:t> 	Final String</a:t>
            </a:r>
          </a:p>
        </p:txBody>
      </p:sp>
    </p:spTree>
    <p:extLst>
      <p:ext uri="{BB962C8B-B14F-4D97-AF65-F5344CB8AC3E}">
        <p14:creationId xmlns:p14="http://schemas.microsoft.com/office/powerpoint/2010/main" val="268618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Strings with CFGs</a:t>
            </a:r>
          </a:p>
        </p:txBody>
      </p:sp>
      <p:sp>
        <p:nvSpPr>
          <p:cNvPr id="3" name="Content Placeholder 2"/>
          <p:cNvSpPr>
            <a:spLocks noGrp="1"/>
          </p:cNvSpPr>
          <p:nvPr>
            <p:ph idx="1"/>
          </p:nvPr>
        </p:nvSpPr>
        <p:spPr/>
        <p:txBody>
          <a:bodyPr>
            <a:normAutofit fontScale="92500" lnSpcReduction="10000"/>
          </a:bodyPr>
          <a:lstStyle/>
          <a:p>
            <a:pPr algn="just">
              <a:buFont typeface="Arial" panose="020B0604020202020204" pitchFamily="34" charset="0"/>
              <a:buChar char="•"/>
            </a:pPr>
            <a:r>
              <a:rPr lang="en-US" dirty="0"/>
              <a:t>S → </a:t>
            </a:r>
            <a:r>
              <a:rPr lang="en-US" dirty="0" err="1"/>
              <a:t>aS</a:t>
            </a:r>
            <a:r>
              <a:rPr lang="en-US" dirty="0"/>
              <a:t> </a:t>
            </a:r>
          </a:p>
          <a:p>
            <a:pPr algn="just">
              <a:buFont typeface="Arial" panose="020B0604020202020204" pitchFamily="34" charset="0"/>
              <a:buChar char="•"/>
            </a:pPr>
            <a:r>
              <a:rPr lang="en-US" dirty="0"/>
              <a:t>S → Bb </a:t>
            </a:r>
          </a:p>
          <a:p>
            <a:pPr algn="just">
              <a:buFont typeface="Arial" panose="020B0604020202020204" pitchFamily="34" charset="0"/>
              <a:buChar char="•"/>
            </a:pPr>
            <a:r>
              <a:rPr lang="en-US" dirty="0"/>
              <a:t>B → </a:t>
            </a:r>
            <a:r>
              <a:rPr lang="en-US" dirty="0" err="1"/>
              <a:t>cB</a:t>
            </a:r>
            <a:r>
              <a:rPr lang="en-US" dirty="0"/>
              <a:t> </a:t>
            </a:r>
          </a:p>
          <a:p>
            <a:pPr algn="just">
              <a:buFont typeface="Arial" panose="020B0604020202020204" pitchFamily="34" charset="0"/>
              <a:buChar char="•"/>
            </a:pPr>
            <a:r>
              <a:rPr lang="en-US" dirty="0"/>
              <a:t>B → Ɛ</a:t>
            </a:r>
          </a:p>
          <a:p>
            <a:pPr marL="0" indent="0" algn="just">
              <a:buNone/>
            </a:pPr>
            <a:r>
              <a:rPr lang="en-US" dirty="0"/>
              <a:t>Generating a string: </a:t>
            </a:r>
          </a:p>
          <a:p>
            <a:pPr marL="0" indent="0" algn="just">
              <a:buNone/>
            </a:pPr>
            <a:r>
              <a:rPr lang="en-US" dirty="0"/>
              <a:t>S   	replace S with </a:t>
            </a:r>
            <a:r>
              <a:rPr lang="en-US" dirty="0" err="1"/>
              <a:t>aS</a:t>
            </a:r>
            <a:r>
              <a:rPr lang="en-US" dirty="0"/>
              <a:t> </a:t>
            </a:r>
          </a:p>
          <a:p>
            <a:pPr marL="0" indent="0" algn="just">
              <a:buNone/>
            </a:pPr>
            <a:r>
              <a:rPr lang="en-US" dirty="0" err="1"/>
              <a:t>aS</a:t>
            </a:r>
            <a:r>
              <a:rPr lang="en-US" dirty="0"/>
              <a:t> 	replace S with </a:t>
            </a:r>
            <a:r>
              <a:rPr lang="en-US" dirty="0" err="1"/>
              <a:t>aS</a:t>
            </a:r>
            <a:endParaRPr lang="en-US" dirty="0"/>
          </a:p>
          <a:p>
            <a:pPr marL="0" indent="0" algn="just">
              <a:buNone/>
            </a:pPr>
            <a:r>
              <a:rPr lang="en-US" dirty="0" err="1"/>
              <a:t>aaS</a:t>
            </a:r>
            <a:r>
              <a:rPr lang="en-US" dirty="0"/>
              <a:t> 	replace S with Bb </a:t>
            </a:r>
          </a:p>
          <a:p>
            <a:pPr marL="0" indent="0" algn="just">
              <a:buNone/>
            </a:pPr>
            <a:r>
              <a:rPr lang="en-US" dirty="0" err="1"/>
              <a:t>aaBb</a:t>
            </a:r>
            <a:r>
              <a:rPr lang="en-US" dirty="0"/>
              <a:t> 	replace B with </a:t>
            </a:r>
            <a:r>
              <a:rPr lang="en-US" dirty="0" err="1"/>
              <a:t>cB</a:t>
            </a:r>
            <a:r>
              <a:rPr lang="en-US" dirty="0"/>
              <a:t> </a:t>
            </a:r>
          </a:p>
          <a:p>
            <a:pPr marL="0" indent="0" algn="just">
              <a:buNone/>
            </a:pPr>
            <a:r>
              <a:rPr lang="en-US" dirty="0" err="1"/>
              <a:t>aacBb</a:t>
            </a:r>
            <a:r>
              <a:rPr lang="en-US" dirty="0"/>
              <a:t> 	replace B with </a:t>
            </a:r>
            <a:r>
              <a:rPr lang="en-US" dirty="0" err="1"/>
              <a:t>cB</a:t>
            </a:r>
            <a:r>
              <a:rPr lang="en-US" dirty="0"/>
              <a:t> </a:t>
            </a:r>
          </a:p>
          <a:p>
            <a:pPr marL="0" indent="0" algn="just">
              <a:buNone/>
            </a:pPr>
            <a:r>
              <a:rPr lang="en-US" dirty="0" err="1"/>
              <a:t>aaccBb</a:t>
            </a:r>
            <a:r>
              <a:rPr lang="en-US" dirty="0"/>
              <a:t> 	replace B with Ɛ </a:t>
            </a:r>
          </a:p>
          <a:p>
            <a:pPr marL="0" indent="0" algn="just">
              <a:buNone/>
            </a:pPr>
            <a:r>
              <a:rPr lang="en-US" b="1" dirty="0" err="1"/>
              <a:t>aaccb</a:t>
            </a:r>
            <a:r>
              <a:rPr lang="en-US" dirty="0"/>
              <a:t> 	Final String</a:t>
            </a:r>
          </a:p>
        </p:txBody>
      </p:sp>
    </p:spTree>
    <p:extLst>
      <p:ext uri="{BB962C8B-B14F-4D97-AF65-F5344CB8AC3E}">
        <p14:creationId xmlns:p14="http://schemas.microsoft.com/office/powerpoint/2010/main" val="230397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Chomsky hierarchy </a:t>
            </a:r>
          </a:p>
          <a:p>
            <a:pPr>
              <a:buFont typeface="Arial" panose="020B0604020202020204" pitchFamily="34" charset="0"/>
              <a:buChar char="•"/>
            </a:pPr>
            <a:r>
              <a:rPr lang="en-US" dirty="0"/>
              <a:t>Context free grammar</a:t>
            </a:r>
          </a:p>
          <a:p>
            <a:pPr>
              <a:buFont typeface="Arial" panose="020B0604020202020204" pitchFamily="34" charset="0"/>
              <a:buChar char="•"/>
            </a:pPr>
            <a:r>
              <a:rPr lang="en-US" dirty="0"/>
              <a:t>Recursive definition</a:t>
            </a:r>
          </a:p>
          <a:p>
            <a:pPr>
              <a:buFont typeface="Arial" panose="020B0604020202020204" pitchFamily="34" charset="0"/>
              <a:buChar char="•"/>
            </a:pPr>
            <a:r>
              <a:rPr lang="en-US" dirty="0"/>
              <a:t>FA to regular grammar</a:t>
            </a:r>
          </a:p>
          <a:p>
            <a:pPr>
              <a:buFont typeface="Arial" panose="020B0604020202020204" pitchFamily="34" charset="0"/>
              <a:buChar char="•"/>
            </a:pPr>
            <a:r>
              <a:rPr lang="en-US" dirty="0"/>
              <a:t>Derivation</a:t>
            </a:r>
          </a:p>
          <a:p>
            <a:pPr>
              <a:buFont typeface="Arial" panose="020B0604020202020204" pitchFamily="34" charset="0"/>
              <a:buChar char="•"/>
            </a:pPr>
            <a:r>
              <a:rPr lang="en-US" dirty="0"/>
              <a:t>Ambiguity &amp; unambiguous grammar</a:t>
            </a:r>
          </a:p>
          <a:p>
            <a:pPr>
              <a:buFont typeface="Arial" panose="020B0604020202020204" pitchFamily="34" charset="0"/>
              <a:buChar char="•"/>
            </a:pPr>
            <a:r>
              <a:rPr lang="en-US" dirty="0"/>
              <a:t>Simplified forms &amp; normal forms</a:t>
            </a:r>
          </a:p>
          <a:p>
            <a:pPr>
              <a:buFont typeface="Arial" panose="020B0604020202020204" pitchFamily="34" charset="0"/>
              <a:buChar char="•"/>
            </a:pPr>
            <a:r>
              <a:rPr lang="en-US" dirty="0"/>
              <a:t>CFG to CNF</a:t>
            </a:r>
          </a:p>
          <a:p>
            <a:pPr>
              <a:buFont typeface="Arial" panose="020B0604020202020204" pitchFamily="34" charset="0"/>
              <a:buChar char="•"/>
            </a:pPr>
            <a:r>
              <a:rPr lang="en-US" dirty="0"/>
              <a:t>Union, Concatenation &amp; Kleene’s of CFG</a:t>
            </a:r>
          </a:p>
        </p:txBody>
      </p:sp>
    </p:spTree>
    <p:extLst>
      <p:ext uri="{BB962C8B-B14F-4D97-AF65-F5344CB8AC3E}">
        <p14:creationId xmlns:p14="http://schemas.microsoft.com/office/powerpoint/2010/main" val="1125104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50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50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50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Strings with CFGs</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dirty="0"/>
              <a:t>S → </a:t>
            </a:r>
            <a:r>
              <a:rPr lang="en-US" dirty="0" err="1"/>
              <a:t>aS</a:t>
            </a:r>
            <a:r>
              <a:rPr lang="en-US" dirty="0"/>
              <a:t>  | Ɛ</a:t>
            </a:r>
          </a:p>
          <a:p>
            <a:pPr marL="0" indent="0" algn="just">
              <a:buNone/>
            </a:pPr>
            <a:r>
              <a:rPr lang="en-US" dirty="0"/>
              <a:t>	   Possible strings={Ɛ, a, </a:t>
            </a:r>
            <a:r>
              <a:rPr lang="en-US" dirty="0" err="1"/>
              <a:t>aa</a:t>
            </a:r>
            <a:r>
              <a:rPr lang="en-US" dirty="0"/>
              <a:t>, </a:t>
            </a:r>
            <a:r>
              <a:rPr lang="en-US" dirty="0" err="1"/>
              <a:t>aaaa</a:t>
            </a:r>
            <a:r>
              <a:rPr lang="en-US" dirty="0"/>
              <a:t>, </a:t>
            </a:r>
            <a:r>
              <a:rPr lang="en-US" dirty="0" err="1"/>
              <a:t>aaaa</a:t>
            </a:r>
            <a:r>
              <a:rPr lang="en-US" dirty="0"/>
              <a:t>, ….}</a:t>
            </a:r>
          </a:p>
          <a:p>
            <a:pPr algn="just">
              <a:buFont typeface="Arial" panose="020B0604020202020204" pitchFamily="34" charset="0"/>
              <a:buChar char="•"/>
            </a:pPr>
            <a:r>
              <a:rPr lang="en-US" dirty="0"/>
              <a:t>S → </a:t>
            </a:r>
            <a:r>
              <a:rPr lang="en-US" dirty="0" err="1"/>
              <a:t>bS</a:t>
            </a:r>
            <a:r>
              <a:rPr lang="en-US" dirty="0"/>
              <a:t> | Ɛ</a:t>
            </a:r>
          </a:p>
          <a:p>
            <a:pPr marL="0" indent="0" algn="just">
              <a:buNone/>
            </a:pPr>
            <a:r>
              <a:rPr lang="en-US" dirty="0"/>
              <a:t>	    Possible strings={Ɛ, b, bb, </a:t>
            </a:r>
            <a:r>
              <a:rPr lang="en-US" dirty="0" err="1"/>
              <a:t>bbb</a:t>
            </a:r>
            <a:r>
              <a:rPr lang="en-US" dirty="0"/>
              <a:t>, </a:t>
            </a:r>
            <a:r>
              <a:rPr lang="en-US" dirty="0" err="1"/>
              <a:t>bbbb</a:t>
            </a:r>
            <a:r>
              <a:rPr lang="en-US" dirty="0"/>
              <a:t>, ……} </a:t>
            </a:r>
          </a:p>
          <a:p>
            <a:pPr algn="just">
              <a:buFont typeface="Arial" panose="020B0604020202020204" pitchFamily="34" charset="0"/>
              <a:buChar char="•"/>
            </a:pPr>
            <a:r>
              <a:rPr lang="en-US" dirty="0"/>
              <a:t>S → </a:t>
            </a:r>
            <a:r>
              <a:rPr lang="en-US" dirty="0" err="1"/>
              <a:t>aS</a:t>
            </a:r>
            <a:r>
              <a:rPr lang="en-US" dirty="0"/>
              <a:t> | </a:t>
            </a:r>
            <a:r>
              <a:rPr lang="en-US" dirty="0" err="1"/>
              <a:t>bS</a:t>
            </a:r>
            <a:r>
              <a:rPr lang="en-US" dirty="0"/>
              <a:t> | Ɛ</a:t>
            </a:r>
          </a:p>
          <a:p>
            <a:pPr marL="0" indent="0" algn="just">
              <a:buNone/>
            </a:pPr>
            <a:r>
              <a:rPr lang="en-US" dirty="0"/>
              <a:t>	    Possible strings={Ɛ, a, b, </a:t>
            </a:r>
            <a:r>
              <a:rPr lang="en-US" dirty="0" err="1"/>
              <a:t>aa</a:t>
            </a:r>
            <a:r>
              <a:rPr lang="en-US" dirty="0"/>
              <a:t>, bb, </a:t>
            </a:r>
            <a:r>
              <a:rPr lang="en-US" dirty="0" err="1"/>
              <a:t>ab</a:t>
            </a:r>
            <a:r>
              <a:rPr lang="en-US" dirty="0"/>
              <a:t>, aba, </a:t>
            </a:r>
            <a:r>
              <a:rPr lang="en-US" dirty="0" err="1"/>
              <a:t>bbab</a:t>
            </a:r>
            <a:r>
              <a:rPr lang="en-US" dirty="0"/>
              <a:t>, …..}</a:t>
            </a:r>
          </a:p>
        </p:txBody>
      </p:sp>
    </p:spTree>
    <p:extLst>
      <p:ext uri="{BB962C8B-B14F-4D97-AF65-F5344CB8AC3E}">
        <p14:creationId xmlns:p14="http://schemas.microsoft.com/office/powerpoint/2010/main" val="201174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Free Language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buFont typeface="Arial" panose="020B0604020202020204" pitchFamily="34" charset="0"/>
                  <a:buChar char="•"/>
                </a:pPr>
                <a:r>
                  <a:rPr lang="en-IN" dirty="0"/>
                  <a:t>Let </a:t>
                </a:r>
                <a14:m>
                  <m:oMath xmlns:m="http://schemas.openxmlformats.org/officeDocument/2006/math">
                    <m:r>
                      <a:rPr lang="en-IN" i="1">
                        <a:latin typeface="Cambria Math" panose="02040503050406030204" pitchFamily="18" charset="0"/>
                      </a:rPr>
                      <m:t>𝐺</m:t>
                    </m:r>
                    <m:r>
                      <a:rPr lang="en-IN" i="1">
                        <a:latin typeface="Cambria Math" panose="02040503050406030204" pitchFamily="18" charset="0"/>
                      </a:rPr>
                      <m:t>=(</m:t>
                    </m:r>
                    <m:r>
                      <a:rPr lang="en-US" b="0" i="1" smtClean="0">
                        <a:latin typeface="Cambria Math" panose="02040503050406030204" pitchFamily="18" charset="0"/>
                      </a:rPr>
                      <m:t>𝑁</m:t>
                    </m:r>
                    <m:r>
                      <a:rPr lang="en-IN" i="1">
                        <a:latin typeface="Cambria Math" panose="02040503050406030204" pitchFamily="18" charset="0"/>
                      </a:rPr>
                      <m:t>,</m:t>
                    </m:r>
                    <m:r>
                      <a:rPr lang="en-US" b="0" i="1" smtClean="0">
                        <a:latin typeface="Cambria Math" panose="02040503050406030204" pitchFamily="18" charset="0"/>
                      </a:rPr>
                      <m:t>𝑇</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𝑆</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𝑃</m:t>
                    </m:r>
                    <m:r>
                      <a:rPr lang="en-IN" i="1">
                        <a:latin typeface="Cambria Math" panose="02040503050406030204" pitchFamily="18" charset="0"/>
                      </a:rPr>
                      <m:t>)</m:t>
                    </m:r>
                  </m:oMath>
                </a14:m>
                <a:r>
                  <a:rPr lang="en-IN" dirty="0"/>
                  <a:t> be a CFG. The language generated by </a:t>
                </a:r>
                <a14:m>
                  <m:oMath xmlns:m="http://schemas.openxmlformats.org/officeDocument/2006/math">
                    <m:r>
                      <a:rPr lang="en-IN" i="1">
                        <a:latin typeface="Cambria Math" panose="02040503050406030204" pitchFamily="18" charset="0"/>
                      </a:rPr>
                      <m:t>𝐺</m:t>
                    </m:r>
                  </m:oMath>
                </a14:m>
                <a:r>
                  <a:rPr lang="en-IN" dirty="0"/>
                  <a:t> is </a:t>
                </a:r>
              </a:p>
              <a:p>
                <a:pPr marL="0" indent="0" algn="just">
                  <a:buNone/>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𝐿</m:t>
                      </m:r>
                      <m:d>
                        <m:dPr>
                          <m:ctrlPr>
                            <a:rPr lang="en-IN" i="1">
                              <a:latin typeface="Cambria Math" panose="02040503050406030204" pitchFamily="18" charset="0"/>
                            </a:rPr>
                          </m:ctrlPr>
                        </m:dPr>
                        <m:e>
                          <m:r>
                            <a:rPr lang="en-IN" i="1">
                              <a:latin typeface="Cambria Math" panose="02040503050406030204" pitchFamily="18" charset="0"/>
                            </a:rPr>
                            <m:t>𝐺</m:t>
                          </m:r>
                        </m:e>
                      </m:d>
                      <m:r>
                        <a:rPr lang="en-IN" i="1">
                          <a:latin typeface="Cambria Math" panose="02040503050406030204" pitchFamily="18" charset="0"/>
                        </a:rPr>
                        <m:t> :</m:t>
                      </m:r>
                      <m:d>
                        <m:dPr>
                          <m:begChr m:val="{"/>
                          <m:endChr m:val="|"/>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 ∈ </m:t>
                          </m:r>
                          <m:sSup>
                            <m:sSupPr>
                              <m:ctrlPr>
                                <a:rPr lang="en-IN"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IN" i="1">
                                  <a:latin typeface="Cambria Math" panose="02040503050406030204" pitchFamily="18" charset="0"/>
                                  <a:ea typeface="Cambria Math" panose="02040503050406030204" pitchFamily="18" charset="0"/>
                                </a:rPr>
                                <m:t>∗</m:t>
                              </m:r>
                            </m:sup>
                          </m:sSup>
                        </m:e>
                      </m:d>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𝑆</m:t>
                      </m:r>
                      <m:sSubSup>
                        <m:sSubSupPr>
                          <m:ctrlPr>
                            <a:rPr lang="en-IN" i="1" smtClean="0">
                              <a:latin typeface="Cambria Math" panose="02040503050406030204" pitchFamily="18" charset="0"/>
                              <a:ea typeface="Cambria Math" panose="02040503050406030204" pitchFamily="18" charset="0"/>
                            </a:rPr>
                          </m:ctrlPr>
                        </m:sSubSupPr>
                        <m:e>
                          <m:r>
                            <a:rPr lang="en-IN"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𝐺</m:t>
                          </m:r>
                        </m:sub>
                        <m:sup>
                          <m:r>
                            <a:rPr lang="en-US" b="0" i="1" smtClean="0">
                              <a:latin typeface="Cambria Math" panose="02040503050406030204" pitchFamily="18" charset="0"/>
                              <a:ea typeface="Cambria Math" panose="02040503050406030204" pitchFamily="18" charset="0"/>
                            </a:rPr>
                            <m:t>∗</m:t>
                          </m:r>
                        </m:sup>
                      </m:sSubSup>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oMath>
                  </m:oMathPara>
                </a14:m>
                <a:endParaRPr lang="en-IN" dirty="0"/>
              </a:p>
              <a:p>
                <a:pPr algn="just">
                  <a:buFont typeface="Arial" panose="020B0604020202020204" pitchFamily="34" charset="0"/>
                  <a:buChar char="•"/>
                </a:pPr>
                <a:r>
                  <a:rPr lang="en-IN" dirty="0"/>
                  <a:t>A language </a:t>
                </a:r>
                <a14:m>
                  <m:oMath xmlns:m="http://schemas.openxmlformats.org/officeDocument/2006/math">
                    <m:r>
                      <a:rPr lang="en-IN" i="1">
                        <a:latin typeface="Cambria Math" panose="02040503050406030204" pitchFamily="18" charset="0"/>
                      </a:rPr>
                      <m:t>𝐿</m:t>
                    </m:r>
                  </m:oMath>
                </a14:m>
                <a:r>
                  <a:rPr lang="en-IN" dirty="0"/>
                  <a:t> is a </a:t>
                </a:r>
                <a:r>
                  <a:rPr lang="en-IN" dirty="0">
                    <a:solidFill>
                      <a:schemeClr val="tx2"/>
                    </a:solidFill>
                  </a:rPr>
                  <a:t>context free Language </a:t>
                </a:r>
                <a:r>
                  <a:rPr lang="en-IN" dirty="0"/>
                  <a:t>(CFL) if there is a CFG </a:t>
                </a:r>
                <a14:m>
                  <m:oMath xmlns:m="http://schemas.openxmlformats.org/officeDocument/2006/math">
                    <m:r>
                      <a:rPr lang="en-IN" i="1">
                        <a:latin typeface="Cambria Math" panose="02040503050406030204" pitchFamily="18" charset="0"/>
                      </a:rPr>
                      <m:t>𝐺</m:t>
                    </m:r>
                  </m:oMath>
                </a14:m>
                <a:r>
                  <a:rPr lang="en-IN" dirty="0"/>
                  <a:t> so that </a:t>
                </a:r>
                <a14:m>
                  <m:oMath xmlns:m="http://schemas.openxmlformats.org/officeDocument/2006/math">
                    <m:r>
                      <a:rPr lang="en-IN" i="1">
                        <a:latin typeface="Cambria Math" panose="02040503050406030204" pitchFamily="18" charset="0"/>
                      </a:rPr>
                      <m:t>𝐿</m:t>
                    </m:r>
                    <m:r>
                      <a:rPr lang="en-IN" dirty="0">
                        <a:latin typeface="Cambria Math" panose="02040503050406030204" pitchFamily="18" charset="0"/>
                      </a:rPr>
                      <m:t>=</m:t>
                    </m:r>
                    <m:r>
                      <a:rPr lang="en-IN" i="1">
                        <a:latin typeface="Cambria Math" panose="02040503050406030204" pitchFamily="18" charset="0"/>
                      </a:rPr>
                      <m:t>𝐿</m:t>
                    </m:r>
                    <m:d>
                      <m:dPr>
                        <m:ctrlPr>
                          <a:rPr lang="en-IN" i="1">
                            <a:latin typeface="Cambria Math" panose="02040503050406030204" pitchFamily="18" charset="0"/>
                          </a:rPr>
                        </m:ctrlPr>
                      </m:dPr>
                      <m:e>
                        <m:r>
                          <a:rPr lang="en-IN" i="1">
                            <a:latin typeface="Cambria Math" panose="02040503050406030204" pitchFamily="18" charset="0"/>
                          </a:rPr>
                          <m:t>𝐺</m:t>
                        </m:r>
                      </m:e>
                    </m:d>
                  </m:oMath>
                </a14:m>
                <a:r>
                  <a:rPr lang="en-IN"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cstate="print"/>
                <a:stretch>
                  <a:fillRect l="-904" t="-457" r="-1043"/>
                </a:stretch>
              </a:blipFill>
            </p:spPr>
            <p:txBody>
              <a:bodyPr/>
              <a:lstStyle/>
              <a:p>
                <a:r>
                  <a:rPr lang="en-IN">
                    <a:noFill/>
                  </a:rPr>
                  <a:t> </a:t>
                </a:r>
              </a:p>
            </p:txBody>
          </p:sp>
        </mc:Fallback>
      </mc:AlternateContent>
    </p:spTree>
    <p:extLst>
      <p:ext uri="{BB962C8B-B14F-4D97-AF65-F5344CB8AC3E}">
        <p14:creationId xmlns:p14="http://schemas.microsoft.com/office/powerpoint/2010/main" val="3556224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CFG Examples</a:t>
            </a:r>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b="1" dirty="0"/>
              <a:t>Write CFG for either a or b</a:t>
            </a:r>
            <a:endParaRPr lang="en-US" dirty="0"/>
          </a:p>
          <a:p>
            <a:pPr marL="0" indent="0">
              <a:buNone/>
            </a:pPr>
            <a:r>
              <a:rPr lang="en-US" dirty="0"/>
              <a:t>	</a:t>
            </a:r>
            <a:r>
              <a:rPr lang="en-US" dirty="0" err="1"/>
              <a:t>S</a:t>
            </a:r>
            <a:r>
              <a:rPr lang="en-US" dirty="0" err="1">
                <a:sym typeface="Wingdings" panose="05000000000000000000" pitchFamily="2" charset="2"/>
              </a:rPr>
              <a:t></a:t>
            </a:r>
            <a:r>
              <a:rPr lang="en-US" dirty="0" err="1"/>
              <a:t>a</a:t>
            </a:r>
            <a:r>
              <a:rPr lang="en-US" dirty="0"/>
              <a:t> | b</a:t>
            </a:r>
          </a:p>
          <a:p>
            <a:pPr>
              <a:buFont typeface="Arial" panose="020B0604020202020204" pitchFamily="34" charset="0"/>
              <a:buChar char="•"/>
            </a:pPr>
            <a:r>
              <a:rPr lang="en-US" b="1" dirty="0"/>
              <a:t>Write CFG for a</a:t>
            </a:r>
            <a:r>
              <a:rPr lang="en-US" b="1" baseline="30000" dirty="0"/>
              <a:t>+</a:t>
            </a:r>
          </a:p>
          <a:p>
            <a:pPr marL="0" indent="0">
              <a:buNone/>
            </a:pPr>
            <a:r>
              <a:rPr lang="en-US" dirty="0"/>
              <a:t>	S</a:t>
            </a:r>
            <a:r>
              <a:rPr lang="en-US" dirty="0">
                <a:sym typeface="Wingdings" panose="05000000000000000000" pitchFamily="2" charset="2"/>
              </a:rPr>
              <a:t> </a:t>
            </a:r>
            <a:r>
              <a:rPr lang="en-US" dirty="0" err="1">
                <a:sym typeface="Wingdings" panose="05000000000000000000" pitchFamily="2" charset="2"/>
              </a:rPr>
              <a:t>aS</a:t>
            </a:r>
            <a:r>
              <a:rPr lang="en-US" dirty="0">
                <a:sym typeface="Wingdings" panose="05000000000000000000" pitchFamily="2" charset="2"/>
              </a:rPr>
              <a:t> | a</a:t>
            </a:r>
          </a:p>
          <a:p>
            <a:pPr>
              <a:buFont typeface="Arial" panose="020B0604020202020204" pitchFamily="34" charset="0"/>
              <a:buChar char="•"/>
            </a:pPr>
            <a:r>
              <a:rPr lang="en-US" b="1" dirty="0"/>
              <a:t>Write CFG for a*</a:t>
            </a:r>
          </a:p>
          <a:p>
            <a:pPr marL="0" indent="0">
              <a:buNone/>
            </a:pPr>
            <a:r>
              <a:rPr lang="en-US" dirty="0"/>
              <a:t>	S</a:t>
            </a:r>
            <a:r>
              <a:rPr lang="en-US" dirty="0">
                <a:sym typeface="Wingdings" panose="05000000000000000000" pitchFamily="2" charset="2"/>
              </a:rPr>
              <a:t> </a:t>
            </a:r>
            <a:r>
              <a:rPr lang="en-US" dirty="0" err="1">
                <a:sym typeface="Wingdings" panose="05000000000000000000" pitchFamily="2" charset="2"/>
              </a:rPr>
              <a:t>aS</a:t>
            </a:r>
            <a:r>
              <a:rPr lang="en-US" dirty="0">
                <a:sym typeface="Wingdings" panose="05000000000000000000" pitchFamily="2" charset="2"/>
              </a:rPr>
              <a:t> | ^</a:t>
            </a:r>
          </a:p>
          <a:p>
            <a:pPr>
              <a:buFont typeface="Arial" panose="020B0604020202020204" pitchFamily="34" charset="0"/>
              <a:buChar char="•"/>
            </a:pPr>
            <a:r>
              <a:rPr lang="en-US" b="1" dirty="0"/>
              <a:t>Write CFG for (ab)*</a:t>
            </a:r>
          </a:p>
          <a:p>
            <a:pPr marL="0" indent="0">
              <a:buNone/>
            </a:pPr>
            <a:r>
              <a:rPr lang="en-US" dirty="0"/>
              <a:t>	</a:t>
            </a:r>
            <a:r>
              <a:rPr lang="en-US" dirty="0" err="1"/>
              <a:t>S</a:t>
            </a:r>
            <a:r>
              <a:rPr lang="en-US" dirty="0" err="1">
                <a:sym typeface="Wingdings" panose="05000000000000000000" pitchFamily="2" charset="2"/>
              </a:rPr>
              <a:t>abS</a:t>
            </a:r>
            <a:r>
              <a:rPr lang="en-US" dirty="0">
                <a:sym typeface="Wingdings" panose="05000000000000000000" pitchFamily="2" charset="2"/>
              </a:rPr>
              <a:t> | ^</a:t>
            </a:r>
            <a:endParaRPr lang="en-US" dirty="0"/>
          </a:p>
          <a:p>
            <a:pPr lvl="0">
              <a:buFont typeface="Arial" panose="020B0604020202020204" pitchFamily="34" charset="0"/>
              <a:buChar char="•"/>
            </a:pPr>
            <a:r>
              <a:rPr lang="en-US" b="1" dirty="0"/>
              <a:t>Write CFG for any string of a and b</a:t>
            </a:r>
            <a:endParaRPr lang="en-US" dirty="0"/>
          </a:p>
          <a:p>
            <a:pPr marL="0" indent="0">
              <a:buNone/>
            </a:pPr>
            <a:r>
              <a:rPr lang="en-US" dirty="0"/>
              <a:t>	S</a:t>
            </a:r>
            <a:r>
              <a:rPr lang="en-US" dirty="0">
                <a:sym typeface="Wingdings" panose="05000000000000000000" pitchFamily="2" charset="2"/>
              </a:rPr>
              <a:t> </a:t>
            </a:r>
            <a:r>
              <a:rPr lang="en-US" dirty="0" err="1">
                <a:sym typeface="Wingdings" panose="05000000000000000000" pitchFamily="2" charset="2"/>
              </a:rPr>
              <a:t>aS</a:t>
            </a:r>
            <a:r>
              <a:rPr lang="en-US" dirty="0">
                <a:sym typeface="Wingdings" panose="05000000000000000000" pitchFamily="2" charset="2"/>
              </a:rPr>
              <a:t> | </a:t>
            </a:r>
            <a:r>
              <a:rPr lang="en-US" dirty="0" err="1">
                <a:sym typeface="Wingdings" panose="05000000000000000000" pitchFamily="2" charset="2"/>
              </a:rPr>
              <a:t>bS</a:t>
            </a:r>
            <a:r>
              <a:rPr lang="en-US" dirty="0">
                <a:sym typeface="Wingdings" panose="05000000000000000000" pitchFamily="2" charset="2"/>
              </a:rPr>
              <a:t> | a | b</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78842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CFG Examples</a:t>
            </a:r>
          </a:p>
        </p:txBody>
      </p:sp>
      <p:sp>
        <p:nvSpPr>
          <p:cNvPr id="3" name="Content Placeholder 2"/>
          <p:cNvSpPr>
            <a:spLocks noGrp="1"/>
          </p:cNvSpPr>
          <p:nvPr>
            <p:ph idx="1"/>
          </p:nvPr>
        </p:nvSpPr>
        <p:spPr>
          <a:xfrm>
            <a:off x="1714500" y="870679"/>
            <a:ext cx="8763000" cy="5715000"/>
          </a:xfrm>
        </p:spPr>
        <p:txBody>
          <a:bodyPr>
            <a:noAutofit/>
          </a:bodyPr>
          <a:lstStyle/>
          <a:p>
            <a:pPr lvl="0">
              <a:lnSpc>
                <a:spcPct val="109000"/>
              </a:lnSpc>
              <a:buFont typeface="Arial" panose="020B0604020202020204" pitchFamily="34" charset="0"/>
              <a:buChar char="•"/>
            </a:pPr>
            <a:r>
              <a:rPr lang="en-US" b="1" dirty="0"/>
              <a:t>Write CFG for ab*</a:t>
            </a:r>
            <a:endParaRPr lang="en-US" dirty="0"/>
          </a:p>
          <a:p>
            <a:pPr marL="0" indent="0">
              <a:lnSpc>
                <a:spcPct val="109000"/>
              </a:lnSpc>
              <a:buNone/>
            </a:pPr>
            <a:r>
              <a:rPr lang="en-US" dirty="0"/>
              <a:t>	</a:t>
            </a:r>
            <a:r>
              <a:rPr lang="en-US" dirty="0" err="1"/>
              <a:t>S</a:t>
            </a:r>
            <a:r>
              <a:rPr lang="en-US" dirty="0" err="1">
                <a:sym typeface="Wingdings" panose="05000000000000000000" pitchFamily="2" charset="2"/>
              </a:rPr>
              <a:t></a:t>
            </a:r>
            <a:r>
              <a:rPr lang="en-US" dirty="0" err="1"/>
              <a:t>aX</a:t>
            </a:r>
            <a:endParaRPr lang="en-US" dirty="0"/>
          </a:p>
          <a:p>
            <a:pPr marL="0" indent="0">
              <a:lnSpc>
                <a:spcPct val="109000"/>
              </a:lnSpc>
              <a:buNone/>
            </a:pPr>
            <a:r>
              <a:rPr lang="en-US" dirty="0"/>
              <a:t>	X</a:t>
            </a:r>
            <a:r>
              <a:rPr lang="en-US" dirty="0">
                <a:sym typeface="Wingdings" panose="05000000000000000000" pitchFamily="2" charset="2"/>
              </a:rPr>
              <a:t></a:t>
            </a:r>
            <a:r>
              <a:rPr lang="en-US" dirty="0"/>
              <a:t>˄| </a:t>
            </a:r>
            <a:r>
              <a:rPr lang="en-US" dirty="0" err="1"/>
              <a:t>bX</a:t>
            </a:r>
            <a:endParaRPr lang="en-US" dirty="0"/>
          </a:p>
          <a:p>
            <a:pPr lvl="0">
              <a:lnSpc>
                <a:spcPct val="109000"/>
              </a:lnSpc>
              <a:buFont typeface="Arial" panose="020B0604020202020204" pitchFamily="34" charset="0"/>
              <a:buChar char="•"/>
            </a:pPr>
            <a:r>
              <a:rPr lang="en-US" b="1" dirty="0"/>
              <a:t>Write CFG for a*b*</a:t>
            </a:r>
            <a:endParaRPr lang="en-US" dirty="0"/>
          </a:p>
          <a:p>
            <a:pPr marL="0" indent="0">
              <a:lnSpc>
                <a:spcPct val="109000"/>
              </a:lnSpc>
              <a:buNone/>
            </a:pPr>
            <a:r>
              <a:rPr lang="en-US" dirty="0"/>
              <a:t>	S</a:t>
            </a:r>
            <a:r>
              <a:rPr lang="en-US" dirty="0">
                <a:sym typeface="Wingdings" panose="05000000000000000000" pitchFamily="2" charset="2"/>
              </a:rPr>
              <a:t></a:t>
            </a:r>
            <a:r>
              <a:rPr lang="en-US" dirty="0"/>
              <a:t>XY</a:t>
            </a:r>
          </a:p>
          <a:p>
            <a:pPr marL="0" indent="0">
              <a:lnSpc>
                <a:spcPct val="109000"/>
              </a:lnSpc>
              <a:buNone/>
            </a:pPr>
            <a:r>
              <a:rPr lang="en-US" dirty="0"/>
              <a:t>	</a:t>
            </a:r>
            <a:r>
              <a:rPr lang="en-US" dirty="0" err="1"/>
              <a:t>X</a:t>
            </a:r>
            <a:r>
              <a:rPr lang="en-US" dirty="0" err="1">
                <a:sym typeface="Wingdings" panose="05000000000000000000" pitchFamily="2" charset="2"/>
              </a:rPr>
              <a:t></a:t>
            </a:r>
            <a:r>
              <a:rPr lang="en-US" dirty="0" err="1"/>
              <a:t>aX</a:t>
            </a:r>
            <a:r>
              <a:rPr lang="en-US" dirty="0"/>
              <a:t>|˄</a:t>
            </a:r>
          </a:p>
          <a:p>
            <a:pPr marL="0" indent="0">
              <a:lnSpc>
                <a:spcPct val="109000"/>
              </a:lnSpc>
              <a:buNone/>
            </a:pPr>
            <a:r>
              <a:rPr lang="en-US" dirty="0"/>
              <a:t>	</a:t>
            </a:r>
            <a:r>
              <a:rPr lang="en-US" dirty="0" err="1"/>
              <a:t>Y</a:t>
            </a:r>
            <a:r>
              <a:rPr lang="en-US" dirty="0" err="1">
                <a:sym typeface="Wingdings" panose="05000000000000000000" pitchFamily="2" charset="2"/>
              </a:rPr>
              <a:t></a:t>
            </a:r>
            <a:r>
              <a:rPr lang="en-US" dirty="0" err="1"/>
              <a:t>bY</a:t>
            </a:r>
            <a:r>
              <a:rPr lang="en-US" dirty="0"/>
              <a:t>|˄</a:t>
            </a:r>
          </a:p>
          <a:p>
            <a:pPr lvl="0">
              <a:lnSpc>
                <a:spcPct val="109000"/>
              </a:lnSpc>
              <a:buFont typeface="Arial" panose="020B0604020202020204" pitchFamily="34" charset="0"/>
              <a:buChar char="•"/>
            </a:pPr>
            <a:r>
              <a:rPr lang="en-US" b="1" dirty="0"/>
              <a:t>Write CFG for (</a:t>
            </a:r>
            <a:r>
              <a:rPr lang="en-US" b="1" dirty="0" err="1"/>
              <a:t>a+b</a:t>
            </a:r>
            <a:r>
              <a:rPr lang="en-US" b="1" dirty="0"/>
              <a:t>)*</a:t>
            </a:r>
          </a:p>
          <a:p>
            <a:pPr marL="0" indent="0">
              <a:lnSpc>
                <a:spcPct val="109000"/>
              </a:lnSpc>
              <a:buNone/>
            </a:pPr>
            <a:r>
              <a:rPr lang="en-US" dirty="0"/>
              <a:t>	</a:t>
            </a:r>
            <a:r>
              <a:rPr lang="en-US" dirty="0" err="1"/>
              <a:t>S</a:t>
            </a:r>
            <a:r>
              <a:rPr lang="en-US" dirty="0" err="1">
                <a:sym typeface="Wingdings" panose="05000000000000000000" pitchFamily="2" charset="2"/>
              </a:rPr>
              <a:t></a:t>
            </a:r>
            <a:r>
              <a:rPr lang="en-US" dirty="0" err="1"/>
              <a:t>aS</a:t>
            </a:r>
            <a:r>
              <a:rPr lang="en-US" dirty="0"/>
              <a:t> | </a:t>
            </a:r>
            <a:r>
              <a:rPr lang="en-US" dirty="0" err="1"/>
              <a:t>bS</a:t>
            </a:r>
            <a:r>
              <a:rPr lang="en-US" dirty="0"/>
              <a:t> | ^</a:t>
            </a:r>
          </a:p>
          <a:p>
            <a:pPr>
              <a:lnSpc>
                <a:spcPct val="109000"/>
              </a:lnSpc>
              <a:buFont typeface="Arial" panose="020B0604020202020204" pitchFamily="34" charset="0"/>
              <a:buChar char="•"/>
            </a:pPr>
            <a:r>
              <a:rPr lang="en-US" b="1" dirty="0"/>
              <a:t>Write CFG for a(</a:t>
            </a:r>
            <a:r>
              <a:rPr lang="en-US" b="1" dirty="0" err="1"/>
              <a:t>a+b</a:t>
            </a:r>
            <a:r>
              <a:rPr lang="en-US" b="1" dirty="0"/>
              <a:t>)*</a:t>
            </a:r>
          </a:p>
          <a:p>
            <a:pPr marL="0" indent="0">
              <a:lnSpc>
                <a:spcPct val="109000"/>
              </a:lnSpc>
              <a:buNone/>
            </a:pPr>
            <a:r>
              <a:rPr lang="en-US" dirty="0"/>
              <a:t>	</a:t>
            </a:r>
            <a:r>
              <a:rPr lang="en-US" dirty="0" err="1"/>
              <a:t>S</a:t>
            </a:r>
            <a:r>
              <a:rPr lang="en-US" dirty="0" err="1">
                <a:sym typeface="Wingdings" panose="05000000000000000000" pitchFamily="2" charset="2"/>
              </a:rPr>
              <a:t>aX</a:t>
            </a:r>
            <a:endParaRPr lang="en-US" dirty="0">
              <a:sym typeface="Wingdings" panose="05000000000000000000" pitchFamily="2" charset="2"/>
            </a:endParaRPr>
          </a:p>
          <a:p>
            <a:pPr marL="0" indent="0">
              <a:lnSpc>
                <a:spcPct val="109000"/>
              </a:lnSpc>
              <a:buNone/>
            </a:pPr>
            <a:r>
              <a:rPr lang="en-US" dirty="0">
                <a:sym typeface="Wingdings" panose="05000000000000000000" pitchFamily="2" charset="2"/>
              </a:rPr>
              <a:t>	</a:t>
            </a:r>
            <a:r>
              <a:rPr lang="en-US" dirty="0" err="1">
                <a:sym typeface="Wingdings" panose="05000000000000000000" pitchFamily="2" charset="2"/>
              </a:rPr>
              <a:t>XaX</a:t>
            </a:r>
            <a:r>
              <a:rPr lang="en-US" dirty="0">
                <a:sym typeface="Wingdings" panose="05000000000000000000" pitchFamily="2" charset="2"/>
              </a:rPr>
              <a:t> | </a:t>
            </a:r>
            <a:r>
              <a:rPr lang="en-US" dirty="0" err="1">
                <a:sym typeface="Wingdings" panose="05000000000000000000" pitchFamily="2" charset="2"/>
              </a:rPr>
              <a:t>bX</a:t>
            </a:r>
            <a:r>
              <a:rPr lang="en-US" dirty="0">
                <a:sym typeface="Wingdings" panose="05000000000000000000" pitchFamily="2" charset="2"/>
              </a:rPr>
              <a:t> | ^</a:t>
            </a:r>
            <a:endParaRPr lang="en-US" dirty="0"/>
          </a:p>
        </p:txBody>
      </p:sp>
    </p:spTree>
    <p:extLst>
      <p:ext uri="{BB962C8B-B14F-4D97-AF65-F5344CB8AC3E}">
        <p14:creationId xmlns:p14="http://schemas.microsoft.com/office/powerpoint/2010/main" val="40208553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CFG Examples</a:t>
            </a:r>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b="1" dirty="0"/>
              <a:t>Write CFG for a* | b*</a:t>
            </a:r>
            <a:endParaRPr lang="en-US" dirty="0"/>
          </a:p>
          <a:p>
            <a:pPr marL="0" indent="0">
              <a:buNone/>
            </a:pPr>
            <a:r>
              <a:rPr lang="en-US" dirty="0"/>
              <a:t>	S</a:t>
            </a:r>
            <a:r>
              <a:rPr lang="en-US" dirty="0">
                <a:sym typeface="Wingdings" panose="05000000000000000000" pitchFamily="2" charset="2"/>
              </a:rPr>
              <a:t>A | B</a:t>
            </a:r>
          </a:p>
          <a:p>
            <a:pPr marL="0" indent="0">
              <a:buNone/>
            </a:pPr>
            <a:r>
              <a:rPr lang="en-US" dirty="0">
                <a:sym typeface="Wingdings" panose="05000000000000000000" pitchFamily="2" charset="2"/>
              </a:rPr>
              <a:t>	A</a:t>
            </a:r>
            <a:r>
              <a:rPr lang="en-US" dirty="0"/>
              <a:t>˄| </a:t>
            </a:r>
            <a:r>
              <a:rPr lang="en-US" dirty="0" err="1"/>
              <a:t>aA</a:t>
            </a:r>
            <a:endParaRPr lang="en-US" dirty="0"/>
          </a:p>
          <a:p>
            <a:pPr marL="0" indent="0">
              <a:buNone/>
            </a:pPr>
            <a:r>
              <a:rPr lang="en-US" dirty="0"/>
              <a:t>	B</a:t>
            </a:r>
            <a:r>
              <a:rPr lang="en-US" dirty="0">
                <a:sym typeface="Wingdings" panose="05000000000000000000" pitchFamily="2" charset="2"/>
              </a:rPr>
              <a:t>^ |</a:t>
            </a:r>
            <a:r>
              <a:rPr lang="en-US" dirty="0" err="1">
                <a:sym typeface="Wingdings" panose="05000000000000000000" pitchFamily="2" charset="2"/>
              </a:rPr>
              <a:t>bB</a:t>
            </a:r>
            <a:endParaRPr lang="en-US" dirty="0"/>
          </a:p>
          <a:p>
            <a:pPr lvl="0">
              <a:buFont typeface="Arial" panose="020B0604020202020204" pitchFamily="34" charset="0"/>
              <a:buChar char="•"/>
            </a:pPr>
            <a:r>
              <a:rPr lang="en-US" b="1" dirty="0"/>
              <a:t>Write CFG for (011+1)*(01)*</a:t>
            </a:r>
            <a:endParaRPr lang="en-US" dirty="0"/>
          </a:p>
          <a:p>
            <a:pPr marL="0" indent="0">
              <a:buNone/>
            </a:pPr>
            <a:r>
              <a:rPr lang="en-US" dirty="0"/>
              <a:t>	S</a:t>
            </a:r>
            <a:r>
              <a:rPr lang="en-US" dirty="0">
                <a:sym typeface="Wingdings" panose="05000000000000000000" pitchFamily="2" charset="2"/>
              </a:rPr>
              <a:t></a:t>
            </a:r>
            <a:r>
              <a:rPr lang="en-US" dirty="0"/>
              <a:t>AB</a:t>
            </a:r>
          </a:p>
          <a:p>
            <a:pPr marL="0" indent="0">
              <a:buNone/>
            </a:pPr>
            <a:r>
              <a:rPr lang="en-US" dirty="0"/>
              <a:t>	A</a:t>
            </a:r>
            <a:r>
              <a:rPr lang="en-US" dirty="0">
                <a:sym typeface="Wingdings" panose="05000000000000000000" pitchFamily="2" charset="2"/>
              </a:rPr>
              <a:t></a:t>
            </a:r>
            <a:r>
              <a:rPr lang="en-US" dirty="0"/>
              <a:t>011A | 1A | ^</a:t>
            </a:r>
          </a:p>
          <a:p>
            <a:pPr marL="0" indent="0">
              <a:buNone/>
            </a:pPr>
            <a:r>
              <a:rPr lang="en-US" dirty="0"/>
              <a:t>	B</a:t>
            </a:r>
            <a:r>
              <a:rPr lang="en-US" dirty="0">
                <a:sym typeface="Wingdings" panose="05000000000000000000" pitchFamily="2" charset="2"/>
              </a:rPr>
              <a:t></a:t>
            </a:r>
            <a:r>
              <a:rPr lang="en-US" dirty="0"/>
              <a:t>01B | ^</a:t>
            </a:r>
          </a:p>
          <a:p>
            <a:pPr>
              <a:buFont typeface="Arial" panose="020B0604020202020204" pitchFamily="34" charset="0"/>
              <a:buChar char="•"/>
            </a:pPr>
            <a:r>
              <a:rPr lang="en-US" b="1" dirty="0"/>
              <a:t>Write CFG for balanced parenthesis</a:t>
            </a:r>
          </a:p>
          <a:p>
            <a:pPr marL="0" indent="0">
              <a:buNone/>
            </a:pPr>
            <a:r>
              <a:rPr lang="en-US" dirty="0"/>
              <a:t>	S</a:t>
            </a:r>
            <a:r>
              <a:rPr lang="en-US" dirty="0">
                <a:sym typeface="Wingdings" panose="05000000000000000000" pitchFamily="2" charset="2"/>
              </a:rPr>
              <a:t> [] | {} | [s] | {s} | ^</a:t>
            </a:r>
            <a:endParaRPr lang="en-US" dirty="0"/>
          </a:p>
          <a:p>
            <a:pPr marL="0" indent="0">
              <a:buNone/>
            </a:pPr>
            <a:endParaRPr lang="en-US" dirty="0"/>
          </a:p>
        </p:txBody>
      </p:sp>
    </p:spTree>
    <p:extLst>
      <p:ext uri="{BB962C8B-B14F-4D97-AF65-F5344CB8AC3E}">
        <p14:creationId xmlns:p14="http://schemas.microsoft.com/office/powerpoint/2010/main" val="23747833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CFG Examples</a:t>
            </a:r>
          </a:p>
        </p:txBody>
      </p:sp>
      <p:sp>
        <p:nvSpPr>
          <p:cNvPr id="3" name="Content Placeholder 2"/>
          <p:cNvSpPr>
            <a:spLocks noGrp="1"/>
          </p:cNvSpPr>
          <p:nvPr>
            <p:ph idx="1"/>
          </p:nvPr>
        </p:nvSpPr>
        <p:spPr>
          <a:xfrm>
            <a:off x="1697011" y="869430"/>
            <a:ext cx="8763000" cy="5334000"/>
          </a:xfrm>
        </p:spPr>
        <p:txBody>
          <a:bodyPr>
            <a:noAutofit/>
          </a:bodyPr>
          <a:lstStyle/>
          <a:p>
            <a:pPr lvl="0">
              <a:lnSpc>
                <a:spcPct val="109000"/>
              </a:lnSpc>
              <a:buFont typeface="Arial" panose="020B0604020202020204" pitchFamily="34" charset="0"/>
              <a:buChar char="•"/>
            </a:pPr>
            <a:r>
              <a:rPr lang="en-US" b="1" dirty="0"/>
              <a:t>Write CFG which contains at least three times 1. </a:t>
            </a:r>
            <a:endParaRPr lang="en-US" dirty="0"/>
          </a:p>
          <a:p>
            <a:pPr marL="0" indent="0">
              <a:lnSpc>
                <a:spcPct val="109000"/>
              </a:lnSpc>
              <a:buNone/>
            </a:pPr>
            <a:r>
              <a:rPr lang="en-US" dirty="0"/>
              <a:t>	S</a:t>
            </a:r>
            <a:r>
              <a:rPr lang="en-US" dirty="0">
                <a:sym typeface="Wingdings" panose="05000000000000000000" pitchFamily="2" charset="2"/>
              </a:rPr>
              <a:t></a:t>
            </a:r>
            <a:r>
              <a:rPr lang="en-US" dirty="0"/>
              <a:t>A1A1A1A</a:t>
            </a:r>
          </a:p>
          <a:p>
            <a:pPr marL="0" indent="0">
              <a:lnSpc>
                <a:spcPct val="109000"/>
              </a:lnSpc>
              <a:buNone/>
            </a:pPr>
            <a:r>
              <a:rPr lang="en-US" dirty="0"/>
              <a:t>	A</a:t>
            </a:r>
            <a:r>
              <a:rPr lang="en-US" dirty="0">
                <a:sym typeface="Wingdings" panose="05000000000000000000" pitchFamily="2" charset="2"/>
              </a:rPr>
              <a:t></a:t>
            </a:r>
            <a:r>
              <a:rPr lang="en-US" dirty="0"/>
              <a:t>0A | 1A | ^</a:t>
            </a:r>
          </a:p>
          <a:p>
            <a:pPr lvl="0">
              <a:lnSpc>
                <a:spcPct val="109000"/>
              </a:lnSpc>
              <a:buFont typeface="Arial" panose="020B0604020202020204" pitchFamily="34" charset="0"/>
              <a:buChar char="•"/>
            </a:pPr>
            <a:r>
              <a:rPr lang="en-US" b="1" dirty="0"/>
              <a:t>Write CFG that must start and end with same symbol.</a:t>
            </a:r>
            <a:endParaRPr lang="en-US" dirty="0"/>
          </a:p>
          <a:p>
            <a:pPr marL="0" indent="0">
              <a:lnSpc>
                <a:spcPct val="109000"/>
              </a:lnSpc>
              <a:buNone/>
            </a:pPr>
            <a:r>
              <a:rPr lang="en-US" dirty="0"/>
              <a:t>	S</a:t>
            </a:r>
            <a:r>
              <a:rPr lang="en-US" dirty="0">
                <a:sym typeface="Wingdings" panose="05000000000000000000" pitchFamily="2" charset="2"/>
              </a:rPr>
              <a:t></a:t>
            </a:r>
            <a:r>
              <a:rPr lang="en-US" dirty="0"/>
              <a:t>0A0 | 1A1 </a:t>
            </a:r>
          </a:p>
          <a:p>
            <a:pPr marL="0" indent="0">
              <a:lnSpc>
                <a:spcPct val="109000"/>
              </a:lnSpc>
              <a:buNone/>
            </a:pPr>
            <a:r>
              <a:rPr lang="en-US" dirty="0"/>
              <a:t>	A</a:t>
            </a:r>
            <a:r>
              <a:rPr lang="en-US" dirty="0">
                <a:sym typeface="Wingdings" panose="05000000000000000000" pitchFamily="2" charset="2"/>
              </a:rPr>
              <a:t></a:t>
            </a:r>
            <a:r>
              <a:rPr lang="en-US" dirty="0"/>
              <a:t>0A | 1A | ^</a:t>
            </a:r>
          </a:p>
          <a:p>
            <a:pPr lvl="0">
              <a:lnSpc>
                <a:spcPct val="109000"/>
              </a:lnSpc>
              <a:buFont typeface="Arial" panose="020B0604020202020204" pitchFamily="34" charset="0"/>
              <a:buChar char="•"/>
            </a:pPr>
            <a:r>
              <a:rPr lang="en-US" b="1" dirty="0"/>
              <a:t>The language of even &amp; odd length palindrome string over {</a:t>
            </a:r>
            <a:r>
              <a:rPr lang="en-US" b="1" dirty="0" err="1"/>
              <a:t>a,b</a:t>
            </a:r>
            <a:r>
              <a:rPr lang="en-US" b="1" dirty="0"/>
              <a:t>}</a:t>
            </a:r>
            <a:endParaRPr lang="en-US" dirty="0"/>
          </a:p>
          <a:p>
            <a:pPr marL="0" indent="0">
              <a:lnSpc>
                <a:spcPct val="109000"/>
              </a:lnSpc>
              <a:buNone/>
            </a:pPr>
            <a:r>
              <a:rPr lang="en-US" dirty="0"/>
              <a:t>	</a:t>
            </a:r>
            <a:r>
              <a:rPr lang="en-US" dirty="0" err="1"/>
              <a:t>S</a:t>
            </a:r>
            <a:r>
              <a:rPr lang="en-US" dirty="0" err="1">
                <a:sym typeface="Wingdings" panose="05000000000000000000" pitchFamily="2" charset="2"/>
              </a:rPr>
              <a:t></a:t>
            </a:r>
            <a:r>
              <a:rPr lang="en-US" dirty="0" err="1"/>
              <a:t>aSa|bSb|a|b</a:t>
            </a:r>
            <a:r>
              <a:rPr lang="en-US" dirty="0"/>
              <a:t>|˄</a:t>
            </a:r>
          </a:p>
          <a:p>
            <a:pPr lvl="0">
              <a:lnSpc>
                <a:spcPct val="109000"/>
              </a:lnSpc>
              <a:buFont typeface="Arial" panose="020B0604020202020204" pitchFamily="34" charset="0"/>
              <a:buChar char="•"/>
            </a:pPr>
            <a:r>
              <a:rPr lang="en-US" b="1" dirty="0"/>
              <a:t>No. of a and no. of b are same</a:t>
            </a:r>
            <a:endParaRPr lang="en-US" dirty="0"/>
          </a:p>
          <a:p>
            <a:pPr marL="0" indent="0">
              <a:lnSpc>
                <a:spcPct val="109000"/>
              </a:lnSpc>
              <a:buNone/>
            </a:pPr>
            <a:r>
              <a:rPr lang="en-US" dirty="0"/>
              <a:t>	</a:t>
            </a:r>
            <a:r>
              <a:rPr lang="en-US" dirty="0" err="1"/>
              <a:t>S</a:t>
            </a:r>
            <a:r>
              <a:rPr lang="en-US" dirty="0" err="1">
                <a:sym typeface="Wingdings" panose="05000000000000000000" pitchFamily="2" charset="2"/>
              </a:rPr>
              <a:t></a:t>
            </a:r>
            <a:r>
              <a:rPr lang="en-US" dirty="0" err="1"/>
              <a:t>aSb|bSa|SS</a:t>
            </a:r>
            <a:r>
              <a:rPr lang="en-US" dirty="0"/>
              <a:t>|˄</a:t>
            </a:r>
          </a:p>
          <a:p>
            <a:pPr>
              <a:lnSpc>
                <a:spcPct val="109000"/>
              </a:lnSpc>
              <a:buFont typeface="Arial" panose="020B0604020202020204" pitchFamily="34" charset="0"/>
              <a:buChar char="•"/>
            </a:pPr>
            <a:r>
              <a:rPr lang="en-US" b="1" dirty="0"/>
              <a:t>The language of {a, b} ends in a</a:t>
            </a:r>
          </a:p>
          <a:p>
            <a:pPr marL="0" indent="0">
              <a:lnSpc>
                <a:spcPct val="109000"/>
              </a:lnSpc>
              <a:buNone/>
            </a:pPr>
            <a:r>
              <a:rPr lang="en-US" dirty="0"/>
              <a:t>	</a:t>
            </a:r>
            <a:r>
              <a:rPr lang="en-US" dirty="0" err="1"/>
              <a:t>S</a:t>
            </a:r>
            <a:r>
              <a:rPr lang="en-US" dirty="0" err="1">
                <a:sym typeface="Wingdings" panose="05000000000000000000" pitchFamily="2" charset="2"/>
              </a:rPr>
              <a:t>aS</a:t>
            </a:r>
            <a:r>
              <a:rPr lang="en-US" dirty="0">
                <a:sym typeface="Wingdings" panose="05000000000000000000" pitchFamily="2" charset="2"/>
              </a:rPr>
              <a:t> | </a:t>
            </a:r>
            <a:r>
              <a:rPr lang="en-US" dirty="0" err="1">
                <a:sym typeface="Wingdings" panose="05000000000000000000" pitchFamily="2" charset="2"/>
              </a:rPr>
              <a:t>bS</a:t>
            </a:r>
            <a:r>
              <a:rPr lang="en-US" dirty="0">
                <a:sym typeface="Wingdings" panose="05000000000000000000" pitchFamily="2" charset="2"/>
              </a:rPr>
              <a:t> |a</a:t>
            </a:r>
            <a:endParaRPr lang="en-US" dirty="0"/>
          </a:p>
        </p:txBody>
      </p:sp>
    </p:spTree>
    <p:extLst>
      <p:ext uri="{BB962C8B-B14F-4D97-AF65-F5344CB8AC3E}">
        <p14:creationId xmlns:p14="http://schemas.microsoft.com/office/powerpoint/2010/main" val="40486698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CFG Examples</a:t>
            </a:r>
          </a:p>
        </p:txBody>
      </p:sp>
      <p:sp>
        <p:nvSpPr>
          <p:cNvPr id="3" name="Content Placeholder 2"/>
          <p:cNvSpPr>
            <a:spLocks noGrp="1"/>
          </p:cNvSpPr>
          <p:nvPr>
            <p:ph idx="1"/>
          </p:nvPr>
        </p:nvSpPr>
        <p:spPr>
          <a:xfrm>
            <a:off x="254000" y="990600"/>
            <a:ext cx="11684000" cy="5761036"/>
          </a:xfrm>
        </p:spPr>
        <p:txBody>
          <a:bodyPr>
            <a:normAutofit/>
          </a:bodyPr>
          <a:lstStyle/>
          <a:p>
            <a:pPr lvl="0">
              <a:buFont typeface="Arial" panose="020B0604020202020204" pitchFamily="34" charset="0"/>
              <a:buChar char="•"/>
            </a:pPr>
            <a:r>
              <a:rPr lang="en-US" b="1" dirty="0"/>
              <a:t>Write CFG for regular expression (</a:t>
            </a:r>
            <a:r>
              <a:rPr lang="en-US" b="1" dirty="0" err="1"/>
              <a:t>a+b</a:t>
            </a:r>
            <a:r>
              <a:rPr lang="en-US" b="1" dirty="0"/>
              <a:t>)*a(</a:t>
            </a:r>
            <a:r>
              <a:rPr lang="en-US" b="1" dirty="0" err="1"/>
              <a:t>a+b</a:t>
            </a:r>
            <a:r>
              <a:rPr lang="en-US" b="1" dirty="0"/>
              <a:t>)*a(</a:t>
            </a:r>
            <a:r>
              <a:rPr lang="en-US" b="1" dirty="0" err="1"/>
              <a:t>a+b</a:t>
            </a:r>
            <a:r>
              <a:rPr lang="en-US" b="1" dirty="0"/>
              <a:t>)*</a:t>
            </a:r>
            <a:endParaRPr lang="en-US" dirty="0"/>
          </a:p>
          <a:p>
            <a:pPr marL="0" indent="0">
              <a:buNone/>
            </a:pPr>
            <a:r>
              <a:rPr lang="en-US" dirty="0"/>
              <a:t>	</a:t>
            </a:r>
            <a:r>
              <a:rPr lang="en-US" dirty="0" err="1"/>
              <a:t>S</a:t>
            </a:r>
            <a:r>
              <a:rPr lang="en-US" dirty="0" err="1">
                <a:sym typeface="Wingdings" panose="05000000000000000000" pitchFamily="2" charset="2"/>
              </a:rPr>
              <a:t></a:t>
            </a:r>
            <a:r>
              <a:rPr lang="en-US" dirty="0" err="1"/>
              <a:t>XaXaX</a:t>
            </a:r>
            <a:endParaRPr lang="en-US" dirty="0"/>
          </a:p>
          <a:p>
            <a:pPr marL="0" indent="0">
              <a:buNone/>
            </a:pPr>
            <a:r>
              <a:rPr lang="en-US" dirty="0"/>
              <a:t>	</a:t>
            </a:r>
            <a:r>
              <a:rPr lang="en-US" dirty="0" err="1"/>
              <a:t>X</a:t>
            </a:r>
            <a:r>
              <a:rPr lang="en-US" dirty="0" err="1">
                <a:sym typeface="Wingdings" panose="05000000000000000000" pitchFamily="2" charset="2"/>
              </a:rPr>
              <a:t></a:t>
            </a:r>
            <a:r>
              <a:rPr lang="en-US" dirty="0" err="1"/>
              <a:t>aX|bX</a:t>
            </a:r>
            <a:r>
              <a:rPr lang="en-US" dirty="0"/>
              <a:t>|˄</a:t>
            </a:r>
          </a:p>
          <a:p>
            <a:pPr>
              <a:buFont typeface="Arial" panose="020B0604020202020204" pitchFamily="34" charset="0"/>
              <a:buChar char="•"/>
            </a:pPr>
            <a:r>
              <a:rPr lang="en-US" b="1" dirty="0"/>
              <a:t>Write CFG for number of 0’s and 1’s are same (n</a:t>
            </a:r>
            <a:r>
              <a:rPr lang="en-US" b="1" baseline="-25000" dirty="0"/>
              <a:t>0</a:t>
            </a:r>
            <a:r>
              <a:rPr lang="en-US" b="1" dirty="0"/>
              <a:t>(x)=n</a:t>
            </a:r>
            <a:r>
              <a:rPr lang="en-US" b="1" baseline="-25000" dirty="0"/>
              <a:t>1</a:t>
            </a:r>
            <a:r>
              <a:rPr lang="en-US" b="1" dirty="0"/>
              <a:t>(x))</a:t>
            </a:r>
          </a:p>
          <a:p>
            <a:pPr marL="0" indent="0">
              <a:buNone/>
            </a:pPr>
            <a:r>
              <a:rPr lang="en-US" dirty="0"/>
              <a:t>	S</a:t>
            </a:r>
            <a:r>
              <a:rPr lang="en-US" dirty="0">
                <a:sym typeface="Wingdings" panose="05000000000000000000" pitchFamily="2" charset="2"/>
              </a:rPr>
              <a:t>0S1 | 1S0 |SS| ^</a:t>
            </a:r>
            <a:endParaRPr lang="en-US" dirty="0"/>
          </a:p>
          <a:p>
            <a:pPr lvl="0">
              <a:buFont typeface="Arial" panose="020B0604020202020204" pitchFamily="34" charset="0"/>
              <a:buChar char="•"/>
            </a:pPr>
            <a:r>
              <a:rPr lang="en-US" b="1" dirty="0"/>
              <a:t>Write CFG for L={a</a:t>
            </a:r>
            <a:r>
              <a:rPr lang="en-US" b="1" baseline="30000" dirty="0"/>
              <a:t>i </a:t>
            </a:r>
            <a:r>
              <a:rPr lang="en-US" b="1" dirty="0" err="1"/>
              <a:t>b</a:t>
            </a:r>
            <a:r>
              <a:rPr lang="en-US" b="1" baseline="30000" dirty="0" err="1"/>
              <a:t>j</a:t>
            </a:r>
            <a:r>
              <a:rPr lang="en-US" b="1" baseline="30000" dirty="0"/>
              <a:t> </a:t>
            </a:r>
            <a:r>
              <a:rPr lang="en-US" b="1" dirty="0"/>
              <a:t>c</a:t>
            </a:r>
            <a:r>
              <a:rPr lang="en-US" b="1" baseline="30000" dirty="0"/>
              <a:t>k</a:t>
            </a:r>
            <a:r>
              <a:rPr lang="en-US" b="1" dirty="0"/>
              <a:t> | </a:t>
            </a:r>
            <a:r>
              <a:rPr lang="en-US" b="1" dirty="0" err="1"/>
              <a:t>i</a:t>
            </a:r>
            <a:r>
              <a:rPr lang="en-US" b="1" dirty="0"/>
              <a:t>=j or j=k}            </a:t>
            </a:r>
            <a:r>
              <a:rPr lang="en-US" dirty="0"/>
              <a:t>S  -&gt; S1|S2</a:t>
            </a:r>
          </a:p>
          <a:p>
            <a:pPr marL="0" indent="0">
              <a:buNone/>
            </a:pPr>
            <a:r>
              <a:rPr lang="en-US" dirty="0"/>
              <a:t>	For </a:t>
            </a:r>
            <a:r>
              <a:rPr lang="en-US" dirty="0" err="1"/>
              <a:t>i</a:t>
            </a:r>
            <a:r>
              <a:rPr lang="en-US" dirty="0"/>
              <a:t>=j				for j=k</a:t>
            </a:r>
          </a:p>
          <a:p>
            <a:pPr marL="0" indent="0">
              <a:buNone/>
            </a:pPr>
            <a:r>
              <a:rPr lang="en-US" dirty="0"/>
              <a:t>	S1</a:t>
            </a:r>
            <a:r>
              <a:rPr lang="en-US" dirty="0">
                <a:sym typeface="Wingdings" panose="05000000000000000000" pitchFamily="2" charset="2"/>
              </a:rPr>
              <a:t></a:t>
            </a:r>
            <a:r>
              <a:rPr lang="en-US" dirty="0"/>
              <a:t>AB		             S2</a:t>
            </a:r>
            <a:r>
              <a:rPr lang="en-US" dirty="0">
                <a:sym typeface="Wingdings" panose="05000000000000000000" pitchFamily="2" charset="2"/>
              </a:rPr>
              <a:t></a:t>
            </a:r>
            <a:r>
              <a:rPr lang="en-US" dirty="0"/>
              <a:t>CD</a:t>
            </a:r>
          </a:p>
          <a:p>
            <a:pPr marL="0" indent="0">
              <a:buNone/>
            </a:pPr>
            <a:r>
              <a:rPr lang="en-US" dirty="0"/>
              <a:t>	</a:t>
            </a:r>
            <a:r>
              <a:rPr lang="en-US" dirty="0" err="1"/>
              <a:t>A</a:t>
            </a:r>
            <a:r>
              <a:rPr lang="en-US" dirty="0" err="1">
                <a:sym typeface="Wingdings" panose="05000000000000000000" pitchFamily="2" charset="2"/>
              </a:rPr>
              <a:t></a:t>
            </a:r>
            <a:r>
              <a:rPr lang="en-US" dirty="0" err="1"/>
              <a:t>aAb</a:t>
            </a:r>
            <a:r>
              <a:rPr lang="en-US" dirty="0"/>
              <a:t> | ab			</a:t>
            </a:r>
            <a:r>
              <a:rPr lang="en-US" dirty="0" err="1"/>
              <a:t>C</a:t>
            </a:r>
            <a:r>
              <a:rPr lang="en-US" dirty="0" err="1">
                <a:sym typeface="Wingdings" panose="05000000000000000000" pitchFamily="2" charset="2"/>
              </a:rPr>
              <a:t></a:t>
            </a:r>
            <a:r>
              <a:rPr lang="en-US" dirty="0" err="1"/>
              <a:t>aC</a:t>
            </a:r>
            <a:r>
              <a:rPr lang="en-US" dirty="0"/>
              <a:t> | a</a:t>
            </a:r>
          </a:p>
          <a:p>
            <a:pPr marL="0" indent="0">
              <a:buNone/>
            </a:pPr>
            <a:r>
              <a:rPr lang="en-US" dirty="0"/>
              <a:t>	</a:t>
            </a:r>
            <a:r>
              <a:rPr lang="en-US" dirty="0" err="1"/>
              <a:t>B</a:t>
            </a:r>
            <a:r>
              <a:rPr lang="en-US" dirty="0" err="1">
                <a:sym typeface="Wingdings" panose="05000000000000000000" pitchFamily="2" charset="2"/>
              </a:rPr>
              <a:t></a:t>
            </a:r>
            <a:r>
              <a:rPr lang="en-US" dirty="0" err="1"/>
              <a:t>cB</a:t>
            </a:r>
            <a:r>
              <a:rPr lang="en-US" dirty="0"/>
              <a:t> | c			</a:t>
            </a:r>
            <a:r>
              <a:rPr lang="en-US" dirty="0" err="1"/>
              <a:t>D</a:t>
            </a:r>
            <a:r>
              <a:rPr lang="en-US" dirty="0" err="1">
                <a:sym typeface="Wingdings" panose="05000000000000000000" pitchFamily="2" charset="2"/>
              </a:rPr>
              <a:t></a:t>
            </a:r>
            <a:r>
              <a:rPr lang="en-US" dirty="0" err="1"/>
              <a:t>bDc</a:t>
            </a:r>
            <a:r>
              <a:rPr lang="en-US" dirty="0"/>
              <a:t> | </a:t>
            </a:r>
            <a:r>
              <a:rPr lang="en-US" dirty="0" err="1"/>
              <a:t>bc</a:t>
            </a:r>
            <a:endParaRPr lang="en-US" dirty="0"/>
          </a:p>
        </p:txBody>
      </p:sp>
    </p:spTree>
    <p:extLst>
      <p:ext uri="{BB962C8B-B14F-4D97-AF65-F5344CB8AC3E}">
        <p14:creationId xmlns:p14="http://schemas.microsoft.com/office/powerpoint/2010/main" val="36383891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CFG Examples</a:t>
            </a:r>
          </a:p>
        </p:txBody>
      </p:sp>
      <p:sp>
        <p:nvSpPr>
          <p:cNvPr id="3" name="Content Placeholder 2"/>
          <p:cNvSpPr>
            <a:spLocks noGrp="1"/>
          </p:cNvSpPr>
          <p:nvPr>
            <p:ph idx="1"/>
          </p:nvPr>
        </p:nvSpPr>
        <p:spPr>
          <a:xfrm>
            <a:off x="1714500" y="870680"/>
            <a:ext cx="8763000" cy="5334000"/>
          </a:xfrm>
        </p:spPr>
        <p:txBody>
          <a:bodyPr>
            <a:noAutofit/>
          </a:bodyPr>
          <a:lstStyle/>
          <a:p>
            <a:pPr lvl="0">
              <a:lnSpc>
                <a:spcPct val="109000"/>
              </a:lnSpc>
              <a:buFont typeface="Arial" panose="020B0604020202020204" pitchFamily="34" charset="0"/>
              <a:buChar char="•"/>
            </a:pPr>
            <a:r>
              <a:rPr lang="en-US" b="1" dirty="0"/>
              <a:t>Write CFG for L={ </a:t>
            </a:r>
            <a:r>
              <a:rPr lang="en-US" b="1" dirty="0" err="1"/>
              <a:t>a</a:t>
            </a:r>
            <a:r>
              <a:rPr lang="en-US" b="1" baseline="30000" dirty="0" err="1"/>
              <a:t>i</a:t>
            </a:r>
            <a:r>
              <a:rPr lang="en-US" b="1" dirty="0" err="1"/>
              <a:t>b</a:t>
            </a:r>
            <a:r>
              <a:rPr lang="en-US" b="1" baseline="30000" dirty="0" err="1"/>
              <a:t>j</a:t>
            </a:r>
            <a:r>
              <a:rPr lang="en-US" b="1" dirty="0" err="1"/>
              <a:t>c</a:t>
            </a:r>
            <a:r>
              <a:rPr lang="en-US" b="1" baseline="30000" dirty="0" err="1"/>
              <a:t>k</a:t>
            </a:r>
            <a:r>
              <a:rPr lang="en-US" b="1" dirty="0"/>
              <a:t> | j&gt;</a:t>
            </a:r>
            <a:r>
              <a:rPr lang="en-US" b="1" dirty="0" err="1"/>
              <a:t>i+k</a:t>
            </a:r>
            <a:r>
              <a:rPr lang="en-US" b="1" dirty="0"/>
              <a:t>} </a:t>
            </a:r>
            <a:endParaRPr lang="en-US" dirty="0"/>
          </a:p>
          <a:p>
            <a:pPr marL="0" indent="0">
              <a:lnSpc>
                <a:spcPct val="109000"/>
              </a:lnSpc>
              <a:buNone/>
            </a:pPr>
            <a:r>
              <a:rPr lang="en-US" dirty="0"/>
              <a:t>	S</a:t>
            </a:r>
            <a:r>
              <a:rPr lang="en-US" dirty="0">
                <a:sym typeface="Wingdings" panose="05000000000000000000" pitchFamily="2" charset="2"/>
              </a:rPr>
              <a:t></a:t>
            </a:r>
            <a:r>
              <a:rPr lang="en-US" dirty="0"/>
              <a:t>ABC</a:t>
            </a:r>
          </a:p>
          <a:p>
            <a:pPr marL="0" indent="0">
              <a:lnSpc>
                <a:spcPct val="109000"/>
              </a:lnSpc>
              <a:buNone/>
            </a:pPr>
            <a:r>
              <a:rPr lang="en-US" dirty="0"/>
              <a:t>	</a:t>
            </a:r>
            <a:r>
              <a:rPr lang="en-US" dirty="0" err="1"/>
              <a:t>A</a:t>
            </a:r>
            <a:r>
              <a:rPr lang="en-US" dirty="0" err="1">
                <a:sym typeface="Wingdings" panose="05000000000000000000" pitchFamily="2" charset="2"/>
              </a:rPr>
              <a:t></a:t>
            </a:r>
            <a:r>
              <a:rPr lang="en-US" dirty="0" err="1"/>
              <a:t>aAb</a:t>
            </a:r>
            <a:r>
              <a:rPr lang="en-US" dirty="0"/>
              <a:t> |˄</a:t>
            </a:r>
          </a:p>
          <a:p>
            <a:pPr marL="0" indent="0">
              <a:lnSpc>
                <a:spcPct val="109000"/>
              </a:lnSpc>
              <a:buNone/>
            </a:pPr>
            <a:r>
              <a:rPr lang="en-US" dirty="0"/>
              <a:t>	</a:t>
            </a:r>
            <a:r>
              <a:rPr lang="en-US" dirty="0" err="1"/>
              <a:t>B</a:t>
            </a:r>
            <a:r>
              <a:rPr lang="en-US" dirty="0" err="1">
                <a:sym typeface="Wingdings" panose="05000000000000000000" pitchFamily="2" charset="2"/>
              </a:rPr>
              <a:t></a:t>
            </a:r>
            <a:r>
              <a:rPr lang="en-US" dirty="0" err="1"/>
              <a:t>bB</a:t>
            </a:r>
            <a:r>
              <a:rPr lang="en-US" dirty="0"/>
              <a:t> | b</a:t>
            </a:r>
          </a:p>
          <a:p>
            <a:pPr marL="0" indent="0">
              <a:lnSpc>
                <a:spcPct val="109000"/>
              </a:lnSpc>
              <a:buNone/>
            </a:pPr>
            <a:r>
              <a:rPr lang="en-US" dirty="0"/>
              <a:t>	</a:t>
            </a:r>
            <a:r>
              <a:rPr lang="en-US" dirty="0" err="1"/>
              <a:t>C</a:t>
            </a:r>
            <a:r>
              <a:rPr lang="en-US" dirty="0" err="1">
                <a:sym typeface="Wingdings" panose="05000000000000000000" pitchFamily="2" charset="2"/>
              </a:rPr>
              <a:t></a:t>
            </a:r>
            <a:r>
              <a:rPr lang="en-US" dirty="0" err="1"/>
              <a:t>bCc</a:t>
            </a:r>
            <a:r>
              <a:rPr lang="en-US" dirty="0"/>
              <a:t> |˄</a:t>
            </a:r>
          </a:p>
          <a:p>
            <a:pPr lvl="0">
              <a:lnSpc>
                <a:spcPct val="109000"/>
              </a:lnSpc>
              <a:buFont typeface="Arial" panose="020B0604020202020204" pitchFamily="34" charset="0"/>
              <a:buChar char="•"/>
            </a:pPr>
            <a:r>
              <a:rPr lang="en-US" b="1" dirty="0"/>
              <a:t>Write CFG for L={ 0</a:t>
            </a:r>
            <a:r>
              <a:rPr lang="en-US" b="1" baseline="30000" dirty="0"/>
              <a:t>i</a:t>
            </a:r>
            <a:r>
              <a:rPr lang="en-US" b="1" dirty="0"/>
              <a:t>1</a:t>
            </a:r>
            <a:r>
              <a:rPr lang="en-US" b="1" baseline="30000" dirty="0"/>
              <a:t>j</a:t>
            </a:r>
            <a:r>
              <a:rPr lang="en-US" b="1" dirty="0"/>
              <a:t>0</a:t>
            </a:r>
            <a:r>
              <a:rPr lang="en-US" b="1" baseline="30000" dirty="0"/>
              <a:t>k</a:t>
            </a:r>
            <a:r>
              <a:rPr lang="en-US" b="1" dirty="0"/>
              <a:t> | j&gt;</a:t>
            </a:r>
            <a:r>
              <a:rPr lang="en-US" b="1" dirty="0" err="1"/>
              <a:t>i+k</a:t>
            </a:r>
            <a:r>
              <a:rPr lang="en-US" b="1" dirty="0"/>
              <a:t>} </a:t>
            </a:r>
            <a:endParaRPr lang="en-US" dirty="0"/>
          </a:p>
          <a:p>
            <a:pPr marL="0" indent="0">
              <a:lnSpc>
                <a:spcPct val="109000"/>
              </a:lnSpc>
              <a:buNone/>
            </a:pPr>
            <a:r>
              <a:rPr lang="en-US" dirty="0"/>
              <a:t>	S</a:t>
            </a:r>
            <a:r>
              <a:rPr lang="en-US" dirty="0">
                <a:sym typeface="Wingdings" panose="05000000000000000000" pitchFamily="2" charset="2"/>
              </a:rPr>
              <a:t></a:t>
            </a:r>
            <a:r>
              <a:rPr lang="en-US" dirty="0"/>
              <a:t>ABC</a:t>
            </a:r>
          </a:p>
          <a:p>
            <a:pPr marL="0" indent="0">
              <a:lnSpc>
                <a:spcPct val="109000"/>
              </a:lnSpc>
              <a:buNone/>
            </a:pPr>
            <a:r>
              <a:rPr lang="en-US" dirty="0"/>
              <a:t>	A</a:t>
            </a:r>
            <a:r>
              <a:rPr lang="en-US" dirty="0">
                <a:sym typeface="Wingdings" panose="05000000000000000000" pitchFamily="2" charset="2"/>
              </a:rPr>
              <a:t></a:t>
            </a:r>
            <a:r>
              <a:rPr lang="en-US" dirty="0"/>
              <a:t>0A1 |˄</a:t>
            </a:r>
          </a:p>
          <a:p>
            <a:pPr marL="0" indent="0">
              <a:lnSpc>
                <a:spcPct val="109000"/>
              </a:lnSpc>
              <a:buNone/>
            </a:pPr>
            <a:r>
              <a:rPr lang="en-US" dirty="0"/>
              <a:t>	B</a:t>
            </a:r>
            <a:r>
              <a:rPr lang="en-US" dirty="0">
                <a:sym typeface="Wingdings" panose="05000000000000000000" pitchFamily="2" charset="2"/>
              </a:rPr>
              <a:t></a:t>
            </a:r>
            <a:r>
              <a:rPr lang="en-US" dirty="0"/>
              <a:t>1B | 1</a:t>
            </a:r>
          </a:p>
          <a:p>
            <a:pPr marL="0" indent="0">
              <a:lnSpc>
                <a:spcPct val="109000"/>
              </a:lnSpc>
              <a:buNone/>
            </a:pPr>
            <a:r>
              <a:rPr lang="en-US" dirty="0"/>
              <a:t>	C</a:t>
            </a:r>
            <a:r>
              <a:rPr lang="en-US" dirty="0">
                <a:sym typeface="Wingdings" panose="05000000000000000000" pitchFamily="2" charset="2"/>
              </a:rPr>
              <a:t></a:t>
            </a:r>
            <a:r>
              <a:rPr lang="en-US" dirty="0"/>
              <a:t>1C0 |˄</a:t>
            </a:r>
          </a:p>
          <a:p>
            <a:pPr>
              <a:lnSpc>
                <a:spcPct val="109000"/>
              </a:lnSpc>
              <a:buFont typeface="Arial" panose="020B0604020202020204" pitchFamily="34" charset="0"/>
              <a:buChar char="•"/>
            </a:pPr>
            <a:r>
              <a:rPr lang="en-US" b="1" dirty="0"/>
              <a:t>Write CFG for the language of Algebraic expressions</a:t>
            </a:r>
          </a:p>
          <a:p>
            <a:pPr marL="0" indent="0">
              <a:lnSpc>
                <a:spcPct val="109000"/>
              </a:lnSpc>
              <a:buNone/>
            </a:pPr>
            <a:r>
              <a:rPr lang="en-US" dirty="0"/>
              <a:t>	S</a:t>
            </a:r>
            <a:r>
              <a:rPr lang="en-US" dirty="0">
                <a:sym typeface="Wingdings" panose="05000000000000000000" pitchFamily="2" charset="2"/>
              </a:rPr>
              <a:t>S+S | S*S | S-S | S/S | (S) | a</a:t>
            </a:r>
            <a:endParaRPr lang="en-US" dirty="0"/>
          </a:p>
        </p:txBody>
      </p:sp>
    </p:spTree>
    <p:extLst>
      <p:ext uri="{BB962C8B-B14F-4D97-AF65-F5344CB8AC3E}">
        <p14:creationId xmlns:p14="http://schemas.microsoft.com/office/powerpoint/2010/main" val="7225860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CFG Examples</a:t>
            </a:r>
          </a:p>
        </p:txBody>
      </p:sp>
      <p:sp>
        <p:nvSpPr>
          <p:cNvPr id="4" name="Rectangle 3"/>
          <p:cNvSpPr/>
          <p:nvPr/>
        </p:nvSpPr>
        <p:spPr>
          <a:xfrm>
            <a:off x="1714501" y="1066801"/>
            <a:ext cx="5701625" cy="461665"/>
          </a:xfrm>
          <a:prstGeom prst="rect">
            <a:avLst/>
          </a:prstGeom>
          <a:noFill/>
        </p:spPr>
        <p:txBody>
          <a:bodyPr wrap="none" lIns="91440" tIns="45720" rIns="91440" bIns="45720">
            <a:spAutoFit/>
          </a:bodyPr>
          <a:lstStyle/>
          <a:p>
            <a:pPr marL="342900" indent="-342900">
              <a:buFont typeface="Arial" panose="020B0604020202020204" pitchFamily="34" charset="0"/>
              <a:buChar char="•"/>
            </a:pPr>
            <a:r>
              <a:rPr lang="en-US" sz="2400" b="1" dirty="0"/>
              <a:t>CFG for syntax of programming language</a:t>
            </a:r>
          </a:p>
        </p:txBody>
      </p:sp>
      <mc:AlternateContent xmlns:mc="http://schemas.openxmlformats.org/markup-compatibility/2006" xmlns:a14="http://schemas.microsoft.com/office/drawing/2010/main">
        <mc:Choice Requires="a14">
          <p:sp>
            <p:nvSpPr>
              <p:cNvPr id="5" name="Rectangle 4"/>
              <p:cNvSpPr/>
              <p:nvPr/>
            </p:nvSpPr>
            <p:spPr>
              <a:xfrm>
                <a:off x="2209801" y="1680865"/>
                <a:ext cx="6129755" cy="400110"/>
              </a:xfrm>
              <a:prstGeom prst="rect">
                <a:avLst/>
              </a:prstGeom>
              <a:noFill/>
              <a:ln>
                <a:noFill/>
              </a:ln>
            </p:spPr>
            <p:txBody>
              <a:bodyPr wrap="none" lIns="91440" tIns="45720" rIns="91440" bIns="45720">
                <a:spAutoFit/>
              </a:bodyPr>
              <a:lstStyle/>
              <a:p>
                <a:r>
                  <a:rPr lang="en-IN" sz="2000" dirty="0"/>
                  <a:t>&lt;statement&gt; </a:t>
                </a:r>
                <a14:m>
                  <m:oMath xmlns:m="http://schemas.openxmlformats.org/officeDocument/2006/math">
                    <m:r>
                      <a:rPr lang="en-IN" sz="2000" i="1">
                        <a:latin typeface="Cambria Math" panose="02040503050406030204" pitchFamily="18" charset="0"/>
                      </a:rPr>
                      <m:t>→</m:t>
                    </m:r>
                  </m:oMath>
                </a14:m>
                <a:r>
                  <a:rPr lang="en-US" sz="2000" dirty="0"/>
                  <a:t> … | </a:t>
                </a:r>
                <a:r>
                  <a:rPr lang="en-US" sz="2000" i="1" dirty="0"/>
                  <a:t>&lt;if</a:t>
                </a:r>
                <a:r>
                  <a:rPr lang="en-US" sz="2000" dirty="0"/>
                  <a:t>-statement</a:t>
                </a:r>
                <a:r>
                  <a:rPr lang="en-US" sz="2000" i="1" dirty="0"/>
                  <a:t>&gt; </a:t>
                </a:r>
                <a:r>
                  <a:rPr lang="en-US" sz="2000" dirty="0"/>
                  <a:t>| </a:t>
                </a:r>
                <a:r>
                  <a:rPr lang="en-US" sz="2000" i="1" dirty="0"/>
                  <a:t>&lt;for</a:t>
                </a:r>
                <a:r>
                  <a:rPr lang="en-US" sz="2000" dirty="0"/>
                  <a:t>-statement</a:t>
                </a:r>
                <a:r>
                  <a:rPr lang="en-US" sz="2000" i="1" dirty="0"/>
                  <a:t>&gt; </a:t>
                </a:r>
                <a:r>
                  <a:rPr lang="en-US" sz="2000" dirty="0"/>
                  <a:t>| …</a:t>
                </a:r>
                <a:endParaRPr lang="en-US" sz="2000" i="1" dirty="0"/>
              </a:p>
            </p:txBody>
          </p:sp>
        </mc:Choice>
        <mc:Fallback xmlns="">
          <p:sp>
            <p:nvSpPr>
              <p:cNvPr id="5" name="Rectangle 4"/>
              <p:cNvSpPr>
                <a:spLocks noRot="1" noChangeAspect="1" noMove="1" noResize="1" noEditPoints="1" noAdjustHandles="1" noChangeArrowheads="1" noChangeShapeType="1" noTextEdit="1"/>
              </p:cNvSpPr>
              <p:nvPr/>
            </p:nvSpPr>
            <p:spPr>
              <a:xfrm>
                <a:off x="685800" y="1680865"/>
                <a:ext cx="6129755" cy="400110"/>
              </a:xfrm>
              <a:prstGeom prst="rect">
                <a:avLst/>
              </a:prstGeom>
              <a:blipFill rotWithShape="0">
                <a:blip r:embed="rId2" cstate="print"/>
                <a:stretch>
                  <a:fillRect l="-1095" t="-9231" r="-100" b="-2769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2209800" y="2199620"/>
                <a:ext cx="5275098" cy="400110"/>
              </a:xfrm>
              <a:prstGeom prst="rect">
                <a:avLst/>
              </a:prstGeom>
              <a:noFill/>
              <a:ln>
                <a:noFill/>
              </a:ln>
            </p:spPr>
            <p:txBody>
              <a:bodyPr wrap="none" lIns="91440" tIns="45720" rIns="91440" bIns="45720">
                <a:spAutoFit/>
              </a:bodyPr>
              <a:lstStyle/>
              <a:p>
                <a:r>
                  <a:rPr lang="en-IN" sz="2000" dirty="0"/>
                  <a:t>&lt;</a:t>
                </a:r>
                <a:r>
                  <a:rPr lang="en-US" sz="2000" i="1" dirty="0"/>
                  <a:t>if</a:t>
                </a:r>
                <a:r>
                  <a:rPr lang="en-US" sz="2000" dirty="0"/>
                  <a:t>-</a:t>
                </a:r>
                <a:r>
                  <a:rPr lang="en-IN" sz="2000" dirty="0"/>
                  <a:t>statement&gt; </a:t>
                </a:r>
                <a14:m>
                  <m:oMath xmlns:m="http://schemas.openxmlformats.org/officeDocument/2006/math">
                    <m:r>
                      <a:rPr lang="en-IN" sz="2000" i="1">
                        <a:latin typeface="Cambria Math" panose="02040503050406030204" pitchFamily="18" charset="0"/>
                      </a:rPr>
                      <m:t>→</m:t>
                    </m:r>
                  </m:oMath>
                </a14:m>
                <a:r>
                  <a:rPr lang="en-US" sz="2000" dirty="0"/>
                  <a:t> if ( &lt;expression&gt;</a:t>
                </a:r>
                <a:r>
                  <a:rPr lang="en-US" sz="2000" i="1" dirty="0"/>
                  <a:t> </a:t>
                </a:r>
                <a:r>
                  <a:rPr lang="en-US" sz="2000" dirty="0"/>
                  <a:t>) </a:t>
                </a:r>
                <a:r>
                  <a:rPr lang="en-US" sz="2000" i="1" dirty="0"/>
                  <a:t>&lt;</a:t>
                </a:r>
                <a:r>
                  <a:rPr lang="en-US" sz="2000" dirty="0"/>
                  <a:t>statement</a:t>
                </a:r>
                <a:r>
                  <a:rPr lang="en-US" sz="2000" i="1" dirty="0"/>
                  <a:t>&gt;</a:t>
                </a:r>
              </a:p>
            </p:txBody>
          </p:sp>
        </mc:Choice>
        <mc:Fallback xmlns="">
          <p:sp>
            <p:nvSpPr>
              <p:cNvPr id="10" name="Rectangle 9"/>
              <p:cNvSpPr>
                <a:spLocks noRot="1" noChangeAspect="1" noMove="1" noResize="1" noEditPoints="1" noAdjustHandles="1" noChangeArrowheads="1" noChangeShapeType="1" noTextEdit="1"/>
              </p:cNvSpPr>
              <p:nvPr/>
            </p:nvSpPr>
            <p:spPr>
              <a:xfrm>
                <a:off x="685800" y="2199620"/>
                <a:ext cx="5275098" cy="400110"/>
              </a:xfrm>
              <a:prstGeom prst="rect">
                <a:avLst/>
              </a:prstGeom>
              <a:blipFill rotWithShape="0">
                <a:blip r:embed="rId3" cstate="print"/>
                <a:stretch>
                  <a:fillRect l="-1272" t="-9231" r="-462" b="-2769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209801" y="2718375"/>
                <a:ext cx="8637115" cy="400110"/>
              </a:xfrm>
              <a:prstGeom prst="rect">
                <a:avLst/>
              </a:prstGeom>
              <a:noFill/>
              <a:ln>
                <a:noFill/>
              </a:ln>
            </p:spPr>
            <p:txBody>
              <a:bodyPr wrap="square" lIns="91440" tIns="45720" rIns="91440" bIns="45720">
                <a:spAutoFit/>
              </a:bodyPr>
              <a:lstStyle/>
              <a:p>
                <a:r>
                  <a:rPr lang="en-IN" sz="2000" dirty="0"/>
                  <a:t>&lt;</a:t>
                </a:r>
                <a:r>
                  <a:rPr lang="en-US" sz="2000" i="1" dirty="0"/>
                  <a:t>for</a:t>
                </a:r>
                <a:r>
                  <a:rPr lang="en-US" sz="2000" dirty="0"/>
                  <a:t>-</a:t>
                </a:r>
                <a:r>
                  <a:rPr lang="en-IN" sz="2000" dirty="0"/>
                  <a:t>statement&gt; </a:t>
                </a:r>
                <a14:m>
                  <m:oMath xmlns:m="http://schemas.openxmlformats.org/officeDocument/2006/math">
                    <m:r>
                      <a:rPr lang="en-IN" sz="2000" i="1">
                        <a:latin typeface="Cambria Math" panose="02040503050406030204" pitchFamily="18" charset="0"/>
                      </a:rPr>
                      <m:t>→</m:t>
                    </m:r>
                  </m:oMath>
                </a14:m>
                <a:r>
                  <a:rPr lang="en-US" sz="2000" dirty="0"/>
                  <a:t> for ( &lt;expression&gt;; &lt;expression&gt;; &lt;expression&gt;</a:t>
                </a:r>
                <a:r>
                  <a:rPr lang="en-US" sz="2000" i="1" dirty="0"/>
                  <a:t> </a:t>
                </a:r>
                <a:r>
                  <a:rPr lang="en-US" sz="2000" dirty="0"/>
                  <a:t>) </a:t>
                </a:r>
                <a:r>
                  <a:rPr lang="en-US" sz="2000" i="1" dirty="0"/>
                  <a:t>&lt;</a:t>
                </a:r>
                <a:r>
                  <a:rPr lang="en-US" sz="2000" dirty="0"/>
                  <a:t>statement</a:t>
                </a:r>
                <a:r>
                  <a:rPr lang="en-US" sz="2000" i="1" dirty="0"/>
                  <a:t>&gt;</a:t>
                </a:r>
              </a:p>
            </p:txBody>
          </p:sp>
        </mc:Choice>
        <mc:Fallback xmlns="">
          <p:sp>
            <p:nvSpPr>
              <p:cNvPr id="11" name="Rectangle 10"/>
              <p:cNvSpPr>
                <a:spLocks noRot="1" noChangeAspect="1" noMove="1" noResize="1" noEditPoints="1" noAdjustHandles="1" noChangeArrowheads="1" noChangeShapeType="1" noTextEdit="1"/>
              </p:cNvSpPr>
              <p:nvPr/>
            </p:nvSpPr>
            <p:spPr>
              <a:xfrm>
                <a:off x="685800" y="2718375"/>
                <a:ext cx="8637115" cy="400110"/>
              </a:xfrm>
              <a:prstGeom prst="rect">
                <a:avLst/>
              </a:prstGeom>
              <a:blipFill rotWithShape="0">
                <a:blip r:embed="rId4" cstate="print"/>
                <a:stretch>
                  <a:fillRect l="-777" t="-9091" b="-2575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6753997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Recursive Definitions </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44739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Chomsky Hierarchy</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8102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Definitions </a:t>
            </a:r>
          </a:p>
        </p:txBody>
      </p:sp>
      <p:sp>
        <p:nvSpPr>
          <p:cNvPr id="3" name="Content Placeholder 2"/>
          <p:cNvSpPr>
            <a:spLocks noGrp="1"/>
          </p:cNvSpPr>
          <p:nvPr>
            <p:ph idx="1"/>
          </p:nvPr>
        </p:nvSpPr>
        <p:spPr>
          <a:xfrm>
            <a:off x="1714500" y="950259"/>
            <a:ext cx="8763000" cy="5334000"/>
          </a:xfrm>
        </p:spPr>
        <p:txBody>
          <a:bodyPr>
            <a:noAutofit/>
          </a:bodyPr>
          <a:lstStyle/>
          <a:p>
            <a:pPr marL="344488" indent="-344488">
              <a:buFont typeface="+mj-lt"/>
              <a:buAutoNum type="arabicPeriod"/>
            </a:pPr>
            <a:r>
              <a:rPr lang="en-US" b="1" dirty="0">
                <a:solidFill>
                  <a:schemeClr val="accent1">
                    <a:lumMod val="75000"/>
                  </a:schemeClr>
                </a:solidFill>
              </a:rPr>
              <a:t>Recursive Definition of {</a:t>
            </a:r>
            <a:r>
              <a:rPr lang="en-US" b="1" dirty="0" err="1">
                <a:solidFill>
                  <a:schemeClr val="accent1">
                    <a:lumMod val="75000"/>
                  </a:schemeClr>
                </a:solidFill>
              </a:rPr>
              <a:t>a,b</a:t>
            </a:r>
            <a:r>
              <a:rPr lang="en-US" b="1" dirty="0">
                <a:solidFill>
                  <a:schemeClr val="accent1">
                    <a:lumMod val="75000"/>
                  </a:schemeClr>
                </a:solidFill>
              </a:rPr>
              <a:t>}*</a:t>
            </a:r>
            <a:endParaRPr lang="en-US" dirty="0">
              <a:solidFill>
                <a:schemeClr val="accent1">
                  <a:lumMod val="75000"/>
                </a:schemeClr>
              </a:solidFill>
            </a:endParaRPr>
          </a:p>
          <a:p>
            <a:pPr marL="0" indent="0">
              <a:buNone/>
            </a:pPr>
            <a:r>
              <a:rPr lang="en-US" sz="2000" dirty="0"/>
              <a:t>	˄∈L.</a:t>
            </a:r>
          </a:p>
          <a:p>
            <a:pPr marL="0" indent="0">
              <a:buNone/>
            </a:pPr>
            <a:r>
              <a:rPr lang="en-US" sz="2000" dirty="0"/>
              <a:t>	For any S∈L, </a:t>
            </a:r>
            <a:r>
              <a:rPr lang="en-US" sz="2000" dirty="0" err="1"/>
              <a:t>aS∈L</a:t>
            </a:r>
            <a:r>
              <a:rPr lang="en-US" sz="2000" dirty="0"/>
              <a:t>.</a:t>
            </a:r>
          </a:p>
          <a:p>
            <a:pPr marL="0" indent="0">
              <a:buNone/>
            </a:pPr>
            <a:r>
              <a:rPr lang="en-US" sz="2000" dirty="0"/>
              <a:t>	For any S∈L, </a:t>
            </a:r>
            <a:r>
              <a:rPr lang="en-US" sz="2000" dirty="0" err="1"/>
              <a:t>bS∈L</a:t>
            </a:r>
            <a:r>
              <a:rPr lang="en-US" sz="2000" dirty="0"/>
              <a:t>.</a:t>
            </a:r>
          </a:p>
          <a:p>
            <a:pPr marL="0" indent="0">
              <a:buNone/>
            </a:pPr>
            <a:r>
              <a:rPr lang="en-US" sz="2000" dirty="0"/>
              <a:t>	No other strings are in L.</a:t>
            </a:r>
          </a:p>
          <a:p>
            <a:pPr marL="344488" indent="-344488">
              <a:buFont typeface="+mj-lt"/>
              <a:buAutoNum type="arabicPeriod" startAt="2"/>
            </a:pPr>
            <a:r>
              <a:rPr lang="en-US" b="1" dirty="0">
                <a:solidFill>
                  <a:schemeClr val="accent1">
                    <a:lumMod val="75000"/>
                  </a:schemeClr>
                </a:solidFill>
              </a:rPr>
              <a:t>Recursive Definition of Palindrome</a:t>
            </a:r>
            <a:endParaRPr lang="en-US" dirty="0">
              <a:solidFill>
                <a:schemeClr val="accent1">
                  <a:lumMod val="75000"/>
                </a:schemeClr>
              </a:solidFill>
            </a:endParaRPr>
          </a:p>
          <a:p>
            <a:pPr marL="0" indent="0">
              <a:buNone/>
            </a:pPr>
            <a:r>
              <a:rPr lang="en-US" sz="2000" dirty="0"/>
              <a:t>	˄, a, b ∈ L </a:t>
            </a:r>
          </a:p>
          <a:p>
            <a:pPr marL="0" indent="0">
              <a:buNone/>
            </a:pPr>
            <a:r>
              <a:rPr lang="en-US" sz="2000" dirty="0"/>
              <a:t>	For any S ∈ L , </a:t>
            </a:r>
            <a:r>
              <a:rPr lang="en-US" sz="2000" dirty="0" err="1"/>
              <a:t>aSa</a:t>
            </a:r>
            <a:r>
              <a:rPr lang="en-US" sz="2000" dirty="0"/>
              <a:t> ∈ L and </a:t>
            </a:r>
            <a:r>
              <a:rPr lang="en-US" sz="2000" dirty="0" err="1"/>
              <a:t>bSb</a:t>
            </a:r>
            <a:r>
              <a:rPr lang="en-US" sz="2000" dirty="0"/>
              <a:t> ∈ L </a:t>
            </a:r>
          </a:p>
          <a:p>
            <a:pPr marL="0" indent="0">
              <a:buNone/>
            </a:pPr>
            <a:r>
              <a:rPr lang="en-US" sz="2000" dirty="0"/>
              <a:t>	No other string are in L </a:t>
            </a:r>
          </a:p>
          <a:p>
            <a:pPr marL="344488" indent="-344488">
              <a:buFont typeface="+mj-lt"/>
              <a:buAutoNum type="arabicPeriod" startAt="3"/>
            </a:pPr>
            <a:r>
              <a:rPr lang="en-US" b="1" dirty="0">
                <a:solidFill>
                  <a:schemeClr val="accent1">
                    <a:lumMod val="75000"/>
                  </a:schemeClr>
                </a:solidFill>
              </a:rPr>
              <a:t>Recursive Definition of the language {</a:t>
            </a:r>
            <a:r>
              <a:rPr lang="en-US" b="1" dirty="0" err="1">
                <a:solidFill>
                  <a:schemeClr val="accent1">
                    <a:lumMod val="75000"/>
                  </a:schemeClr>
                </a:solidFill>
              </a:rPr>
              <a:t>a</a:t>
            </a:r>
            <a:r>
              <a:rPr lang="en-US" b="1" baseline="30000" dirty="0" err="1">
                <a:solidFill>
                  <a:schemeClr val="accent1">
                    <a:lumMod val="75000"/>
                  </a:schemeClr>
                </a:solidFill>
              </a:rPr>
              <a:t>n</a:t>
            </a:r>
            <a:r>
              <a:rPr lang="en-US" b="1" dirty="0" err="1">
                <a:solidFill>
                  <a:schemeClr val="accent1">
                    <a:lumMod val="75000"/>
                  </a:schemeClr>
                </a:solidFill>
              </a:rPr>
              <a:t>b</a:t>
            </a:r>
            <a:r>
              <a:rPr lang="en-US" b="1" baseline="30000" dirty="0" err="1">
                <a:solidFill>
                  <a:schemeClr val="accent1">
                    <a:lumMod val="75000"/>
                  </a:schemeClr>
                </a:solidFill>
              </a:rPr>
              <a:t>n</a:t>
            </a:r>
            <a:r>
              <a:rPr lang="en-US" b="1" dirty="0">
                <a:solidFill>
                  <a:schemeClr val="accent1">
                    <a:lumMod val="75000"/>
                  </a:schemeClr>
                </a:solidFill>
              </a:rPr>
              <a:t> | n≥0}</a:t>
            </a:r>
            <a:endParaRPr lang="en-US" dirty="0">
              <a:solidFill>
                <a:schemeClr val="accent1">
                  <a:lumMod val="75000"/>
                </a:schemeClr>
              </a:solidFill>
            </a:endParaRPr>
          </a:p>
          <a:p>
            <a:pPr marL="0" indent="0">
              <a:buNone/>
            </a:pPr>
            <a:r>
              <a:rPr lang="en-US" sz="2000" dirty="0"/>
              <a:t>	˄∈ L</a:t>
            </a:r>
          </a:p>
          <a:p>
            <a:pPr marL="0" indent="0">
              <a:buNone/>
            </a:pPr>
            <a:r>
              <a:rPr lang="en-US" sz="2000" dirty="0"/>
              <a:t>	For every S ∈ L, </a:t>
            </a:r>
            <a:r>
              <a:rPr lang="en-US" sz="2000" dirty="0" err="1"/>
              <a:t>aSb</a:t>
            </a:r>
            <a:r>
              <a:rPr lang="en-US" sz="2000" dirty="0"/>
              <a:t> ∈L</a:t>
            </a:r>
          </a:p>
          <a:p>
            <a:pPr marL="0" indent="0">
              <a:buNone/>
            </a:pPr>
            <a:r>
              <a:rPr lang="en-US" sz="2000" dirty="0"/>
              <a:t>	No other strings are in L</a:t>
            </a:r>
          </a:p>
        </p:txBody>
      </p:sp>
      <p:sp>
        <p:nvSpPr>
          <p:cNvPr id="4" name="Rectangle 3"/>
          <p:cNvSpPr/>
          <p:nvPr/>
        </p:nvSpPr>
        <p:spPr>
          <a:xfrm>
            <a:off x="6096001" y="967749"/>
            <a:ext cx="2683107" cy="494879"/>
          </a:xfrm>
          <a:prstGeom prst="rect">
            <a:avLst/>
          </a:prstGeom>
        </p:spPr>
        <p:txBody>
          <a:bodyPr wrap="none">
            <a:spAutoFit/>
          </a:bodyPr>
          <a:lstStyle/>
          <a:p>
            <a:pPr lvl="0">
              <a:lnSpc>
                <a:spcPct val="109000"/>
              </a:lnSpc>
            </a:pPr>
            <a:r>
              <a:rPr lang="en-US" sz="2400" b="1" dirty="0">
                <a:solidFill>
                  <a:srgbClr val="C00000"/>
                </a:solidFill>
              </a:rPr>
              <a:t>CFG: S</a:t>
            </a:r>
            <a:r>
              <a:rPr lang="en-US" sz="2400" b="1" dirty="0">
                <a:solidFill>
                  <a:srgbClr val="C00000"/>
                </a:solidFill>
                <a:sym typeface="Wingdings" panose="05000000000000000000" pitchFamily="2" charset="2"/>
              </a:rPr>
              <a:t> </a:t>
            </a:r>
            <a:r>
              <a:rPr lang="en-US" sz="2400" b="1" dirty="0" err="1">
                <a:solidFill>
                  <a:srgbClr val="C00000"/>
                </a:solidFill>
              </a:rPr>
              <a:t>aS</a:t>
            </a:r>
            <a:r>
              <a:rPr lang="en-US" sz="2400" b="1" dirty="0">
                <a:solidFill>
                  <a:srgbClr val="C00000"/>
                </a:solidFill>
              </a:rPr>
              <a:t> | </a:t>
            </a:r>
            <a:r>
              <a:rPr lang="en-US" sz="2400" b="1" dirty="0" err="1">
                <a:solidFill>
                  <a:srgbClr val="C00000"/>
                </a:solidFill>
              </a:rPr>
              <a:t>bS</a:t>
            </a:r>
            <a:r>
              <a:rPr lang="en-US" sz="2400" b="1" dirty="0">
                <a:solidFill>
                  <a:srgbClr val="C00000"/>
                </a:solidFill>
              </a:rPr>
              <a:t> | ^</a:t>
            </a:r>
          </a:p>
        </p:txBody>
      </p:sp>
      <p:sp>
        <p:nvSpPr>
          <p:cNvPr id="5" name="Rectangle 4"/>
          <p:cNvSpPr/>
          <p:nvPr/>
        </p:nvSpPr>
        <p:spPr>
          <a:xfrm>
            <a:off x="6711460" y="3116135"/>
            <a:ext cx="3896580" cy="494879"/>
          </a:xfrm>
          <a:prstGeom prst="rect">
            <a:avLst/>
          </a:prstGeom>
        </p:spPr>
        <p:txBody>
          <a:bodyPr wrap="none">
            <a:spAutoFit/>
          </a:bodyPr>
          <a:lstStyle/>
          <a:p>
            <a:pPr>
              <a:lnSpc>
                <a:spcPct val="109000"/>
              </a:lnSpc>
            </a:pPr>
            <a:r>
              <a:rPr lang="en-US" sz="2400" b="1" dirty="0">
                <a:solidFill>
                  <a:srgbClr val="C00000"/>
                </a:solidFill>
              </a:rPr>
              <a:t>CFG: S</a:t>
            </a:r>
            <a:r>
              <a:rPr lang="en-US" sz="2400" b="1" dirty="0">
                <a:solidFill>
                  <a:srgbClr val="C00000"/>
                </a:solidFill>
                <a:sym typeface="Wingdings" panose="05000000000000000000" pitchFamily="2" charset="2"/>
              </a:rPr>
              <a:t> </a:t>
            </a:r>
            <a:r>
              <a:rPr lang="en-US" sz="2400" b="1" dirty="0" err="1">
                <a:solidFill>
                  <a:srgbClr val="C00000"/>
                </a:solidFill>
              </a:rPr>
              <a:t>aSa</a:t>
            </a:r>
            <a:r>
              <a:rPr lang="en-US" sz="2400" b="1" dirty="0">
                <a:solidFill>
                  <a:srgbClr val="C00000"/>
                </a:solidFill>
              </a:rPr>
              <a:t> | </a:t>
            </a:r>
            <a:r>
              <a:rPr lang="en-US" sz="2400" b="1" dirty="0" err="1">
                <a:solidFill>
                  <a:srgbClr val="C00000"/>
                </a:solidFill>
              </a:rPr>
              <a:t>bSb</a:t>
            </a:r>
            <a:r>
              <a:rPr lang="en-US" sz="2400" b="1" dirty="0">
                <a:solidFill>
                  <a:srgbClr val="C00000"/>
                </a:solidFill>
              </a:rPr>
              <a:t> | a | b | ˄</a:t>
            </a:r>
          </a:p>
        </p:txBody>
      </p:sp>
      <p:sp>
        <p:nvSpPr>
          <p:cNvPr id="6" name="Rectangle 5"/>
          <p:cNvSpPr/>
          <p:nvPr/>
        </p:nvSpPr>
        <p:spPr>
          <a:xfrm>
            <a:off x="8358308" y="4818360"/>
            <a:ext cx="2264723" cy="494879"/>
          </a:xfrm>
          <a:prstGeom prst="rect">
            <a:avLst/>
          </a:prstGeom>
        </p:spPr>
        <p:txBody>
          <a:bodyPr wrap="none">
            <a:spAutoFit/>
          </a:bodyPr>
          <a:lstStyle/>
          <a:p>
            <a:pPr>
              <a:lnSpc>
                <a:spcPct val="109000"/>
              </a:lnSpc>
            </a:pPr>
            <a:r>
              <a:rPr lang="en-US" sz="2400" b="1" dirty="0">
                <a:solidFill>
                  <a:srgbClr val="C00000"/>
                </a:solidFill>
              </a:rPr>
              <a:t>CFG: S</a:t>
            </a:r>
            <a:r>
              <a:rPr lang="en-US" sz="2400" b="1" dirty="0">
                <a:solidFill>
                  <a:srgbClr val="C00000"/>
                </a:solidFill>
                <a:sym typeface="Wingdings" panose="05000000000000000000" pitchFamily="2" charset="2"/>
              </a:rPr>
              <a:t> </a:t>
            </a:r>
            <a:r>
              <a:rPr lang="en-US" sz="2400" b="1" dirty="0" err="1">
                <a:solidFill>
                  <a:srgbClr val="C00000"/>
                </a:solidFill>
              </a:rPr>
              <a:t>aSb</a:t>
            </a:r>
            <a:r>
              <a:rPr lang="en-US" sz="2400" b="1" dirty="0">
                <a:solidFill>
                  <a:srgbClr val="C00000"/>
                </a:solidFill>
              </a:rPr>
              <a:t> | ˄</a:t>
            </a:r>
          </a:p>
        </p:txBody>
      </p:sp>
    </p:spTree>
    <p:extLst>
      <p:ext uri="{BB962C8B-B14F-4D97-AF65-F5344CB8AC3E}">
        <p14:creationId xmlns:p14="http://schemas.microsoft.com/office/powerpoint/2010/main" val="30928345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FA to Regular Grammar</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408516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 to Regular Grammar</a:t>
            </a:r>
          </a:p>
        </p:txBody>
      </p:sp>
      <mc:AlternateContent xmlns:mc="http://schemas.openxmlformats.org/markup-compatibility/2006" xmlns:a14="http://schemas.microsoft.com/office/drawing/2010/main">
        <mc:Choice Requires="a14">
          <p:sp>
            <p:nvSpPr>
              <p:cNvPr id="4" name="Oval 3"/>
              <p:cNvSpPr/>
              <p:nvPr/>
            </p:nvSpPr>
            <p:spPr>
              <a:xfrm>
                <a:off x="2292320" y="1986809"/>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𝐴</m:t>
                      </m:r>
                    </m:oMath>
                  </m:oMathPara>
                </a14:m>
                <a:endParaRPr lang="en-US" dirty="0"/>
              </a:p>
            </p:txBody>
          </p:sp>
        </mc:Choice>
        <mc:Fallback xmlns="">
          <p:sp>
            <p:nvSpPr>
              <p:cNvPr id="4" name="Oval 3"/>
              <p:cNvSpPr>
                <a:spLocks noRot="1" noChangeAspect="1" noMove="1" noResize="1" noEditPoints="1" noAdjustHandles="1" noChangeArrowheads="1" noChangeShapeType="1" noTextEdit="1"/>
              </p:cNvSpPr>
              <p:nvPr/>
            </p:nvSpPr>
            <p:spPr>
              <a:xfrm>
                <a:off x="768320" y="1986809"/>
                <a:ext cx="609600" cy="609600"/>
              </a:xfrm>
              <a:prstGeom prst="ellipse">
                <a:avLst/>
              </a:prstGeom>
              <a:blipFill rotWithShape="0">
                <a:blip r:embed="rId2"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p:cNvSpPr/>
              <p:nvPr/>
            </p:nvSpPr>
            <p:spPr>
              <a:xfrm>
                <a:off x="3854420" y="1986809"/>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𝐵</m:t>
                      </m:r>
                    </m:oMath>
                  </m:oMathPara>
                </a14:m>
                <a:endParaRPr lang="en-US" dirty="0"/>
              </a:p>
            </p:txBody>
          </p:sp>
        </mc:Choice>
        <mc:Fallback xmlns="">
          <p:sp>
            <p:nvSpPr>
              <p:cNvPr id="5" name="Oval 4"/>
              <p:cNvSpPr>
                <a:spLocks noRot="1" noChangeAspect="1" noMove="1" noResize="1" noEditPoints="1" noAdjustHandles="1" noChangeArrowheads="1" noChangeShapeType="1" noTextEdit="1"/>
              </p:cNvSpPr>
              <p:nvPr/>
            </p:nvSpPr>
            <p:spPr>
              <a:xfrm>
                <a:off x="2330420" y="1986809"/>
                <a:ext cx="609600" cy="609600"/>
              </a:xfrm>
              <a:prstGeom prst="ellipse">
                <a:avLst/>
              </a:prstGeom>
              <a:blipFill rotWithShape="0">
                <a:blip r:embed="rId3"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5638800" y="1986809"/>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𝐶</m:t>
                      </m:r>
                    </m:oMath>
                  </m:oMathPara>
                </a14:m>
                <a:endParaRPr lang="en-US" dirty="0"/>
              </a:p>
            </p:txBody>
          </p:sp>
        </mc:Choice>
        <mc:Fallback xmlns="">
          <p:sp>
            <p:nvSpPr>
              <p:cNvPr id="6" name="Oval 5"/>
              <p:cNvSpPr>
                <a:spLocks noRot="1" noChangeAspect="1" noMove="1" noResize="1" noEditPoints="1" noAdjustHandles="1" noChangeArrowheads="1" noChangeShapeType="1" noTextEdit="1"/>
              </p:cNvSpPr>
              <p:nvPr/>
            </p:nvSpPr>
            <p:spPr>
              <a:xfrm>
                <a:off x="4114800" y="1986809"/>
                <a:ext cx="609600" cy="609600"/>
              </a:xfrm>
              <a:prstGeom prst="ellipse">
                <a:avLst/>
              </a:prstGeom>
              <a:blipFill rotWithShape="0">
                <a:blip r:embed="rId4" cstate="print"/>
                <a:stretch>
                  <a:fillRect/>
                </a:stretch>
              </a:blipFill>
            </p:spPr>
            <p:txBody>
              <a:bodyPr/>
              <a:lstStyle/>
              <a:p>
                <a:r>
                  <a:rPr lang="en-US">
                    <a:noFill/>
                  </a:rPr>
                  <a:t> </a:t>
                </a:r>
              </a:p>
            </p:txBody>
          </p:sp>
        </mc:Fallback>
      </mc:AlternateContent>
      <p:cxnSp>
        <p:nvCxnSpPr>
          <p:cNvPr id="7" name="Straight Arrow Connector 6"/>
          <p:cNvCxnSpPr>
            <a:stCxn id="4" idx="6"/>
            <a:endCxn id="5" idx="2"/>
          </p:cNvCxnSpPr>
          <p:nvPr/>
        </p:nvCxnSpPr>
        <p:spPr>
          <a:xfrm>
            <a:off x="2901920" y="2291609"/>
            <a:ext cx="9525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4" idx="2"/>
          </p:cNvCxnSpPr>
          <p:nvPr/>
        </p:nvCxnSpPr>
        <p:spPr>
          <a:xfrm>
            <a:off x="1682720" y="2291609"/>
            <a:ext cx="6096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9" name="Curved Connector 8"/>
          <p:cNvCxnSpPr>
            <a:stCxn id="4" idx="1"/>
            <a:endCxn id="4" idx="7"/>
          </p:cNvCxnSpPr>
          <p:nvPr/>
        </p:nvCxnSpPr>
        <p:spPr>
          <a:xfrm rot="5400000" flipH="1" flipV="1">
            <a:off x="2597120" y="1860557"/>
            <a:ext cx="12700" cy="431052"/>
          </a:xfrm>
          <a:prstGeom prst="curvedConnector3">
            <a:avLst>
              <a:gd name="adj1" fmla="val 5652945"/>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6" idx="4"/>
            <a:endCxn id="4" idx="4"/>
          </p:cNvCxnSpPr>
          <p:nvPr/>
        </p:nvCxnSpPr>
        <p:spPr>
          <a:xfrm rot="5400000">
            <a:off x="4270360" y="923169"/>
            <a:ext cx="12700" cy="3346480"/>
          </a:xfrm>
          <a:prstGeom prst="curvedConnector3">
            <a:avLst>
              <a:gd name="adj1" fmla="val 5994638"/>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30520" y="1969901"/>
            <a:ext cx="301686" cy="369332"/>
          </a:xfrm>
          <a:prstGeom prst="rect">
            <a:avLst/>
          </a:prstGeom>
          <a:noFill/>
        </p:spPr>
        <p:txBody>
          <a:bodyPr wrap="none" rtlCol="0">
            <a:spAutoFit/>
          </a:bodyPr>
          <a:lstStyle/>
          <a:p>
            <a:r>
              <a:rPr lang="en-US" dirty="0"/>
              <a:t>1</a:t>
            </a:r>
          </a:p>
        </p:txBody>
      </p:sp>
      <p:sp>
        <p:nvSpPr>
          <p:cNvPr id="12" name="TextBox 11"/>
          <p:cNvSpPr txBox="1"/>
          <p:nvPr/>
        </p:nvSpPr>
        <p:spPr>
          <a:xfrm>
            <a:off x="2452627" y="996209"/>
            <a:ext cx="301686" cy="369332"/>
          </a:xfrm>
          <a:prstGeom prst="rect">
            <a:avLst/>
          </a:prstGeom>
          <a:noFill/>
        </p:spPr>
        <p:txBody>
          <a:bodyPr wrap="none" rtlCol="0">
            <a:spAutoFit/>
          </a:bodyPr>
          <a:lstStyle/>
          <a:p>
            <a:r>
              <a:rPr lang="en-US" dirty="0"/>
              <a:t>0</a:t>
            </a:r>
          </a:p>
        </p:txBody>
      </p:sp>
      <p:sp>
        <p:nvSpPr>
          <p:cNvPr id="13" name="TextBox 12"/>
          <p:cNvSpPr txBox="1"/>
          <p:nvPr/>
        </p:nvSpPr>
        <p:spPr>
          <a:xfrm>
            <a:off x="4008377" y="914400"/>
            <a:ext cx="301686" cy="369332"/>
          </a:xfrm>
          <a:prstGeom prst="rect">
            <a:avLst/>
          </a:prstGeom>
          <a:noFill/>
        </p:spPr>
        <p:txBody>
          <a:bodyPr wrap="none" rtlCol="0">
            <a:spAutoFit/>
          </a:bodyPr>
          <a:lstStyle/>
          <a:p>
            <a:r>
              <a:rPr lang="en-US" dirty="0"/>
              <a:t>1</a:t>
            </a:r>
          </a:p>
        </p:txBody>
      </p:sp>
      <p:sp>
        <p:nvSpPr>
          <p:cNvPr id="14" name="Oval 13"/>
          <p:cNvSpPr/>
          <p:nvPr/>
        </p:nvSpPr>
        <p:spPr>
          <a:xfrm>
            <a:off x="5724555" y="2063009"/>
            <a:ext cx="457200" cy="457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endParaRPr lang="en-US" dirty="0"/>
          </a:p>
        </p:txBody>
      </p:sp>
      <p:sp>
        <p:nvSpPr>
          <p:cNvPr id="15" name="TextBox 14"/>
          <p:cNvSpPr txBox="1"/>
          <p:nvPr/>
        </p:nvSpPr>
        <p:spPr>
          <a:xfrm>
            <a:off x="4906917" y="1422213"/>
            <a:ext cx="301686" cy="369332"/>
          </a:xfrm>
          <a:prstGeom prst="rect">
            <a:avLst/>
          </a:prstGeom>
          <a:noFill/>
        </p:spPr>
        <p:txBody>
          <a:bodyPr wrap="none" rtlCol="0">
            <a:spAutoFit/>
          </a:bodyPr>
          <a:lstStyle/>
          <a:p>
            <a:r>
              <a:rPr lang="en-US" dirty="0"/>
              <a:t>0</a:t>
            </a:r>
          </a:p>
        </p:txBody>
      </p:sp>
      <p:sp>
        <p:nvSpPr>
          <p:cNvPr id="16" name="TextBox 15"/>
          <p:cNvSpPr txBox="1"/>
          <p:nvPr/>
        </p:nvSpPr>
        <p:spPr>
          <a:xfrm>
            <a:off x="4125867" y="3021344"/>
            <a:ext cx="301686" cy="369332"/>
          </a:xfrm>
          <a:prstGeom prst="rect">
            <a:avLst/>
          </a:prstGeom>
          <a:noFill/>
        </p:spPr>
        <p:txBody>
          <a:bodyPr wrap="none" rtlCol="0">
            <a:spAutoFit/>
          </a:bodyPr>
          <a:lstStyle/>
          <a:p>
            <a:r>
              <a:rPr lang="en-US" dirty="0"/>
              <a:t>0</a:t>
            </a:r>
          </a:p>
        </p:txBody>
      </p:sp>
      <p:sp>
        <p:nvSpPr>
          <p:cNvPr id="17" name="TextBox 16"/>
          <p:cNvSpPr txBox="1"/>
          <p:nvPr/>
        </p:nvSpPr>
        <p:spPr>
          <a:xfrm>
            <a:off x="4900567" y="2482393"/>
            <a:ext cx="301686" cy="369332"/>
          </a:xfrm>
          <a:prstGeom prst="rect">
            <a:avLst/>
          </a:prstGeom>
          <a:noFill/>
        </p:spPr>
        <p:txBody>
          <a:bodyPr wrap="none" rtlCol="0">
            <a:spAutoFit/>
          </a:bodyPr>
          <a:lstStyle/>
          <a:p>
            <a:r>
              <a:rPr lang="en-US" dirty="0"/>
              <a:t>1</a:t>
            </a:r>
          </a:p>
        </p:txBody>
      </p:sp>
      <p:cxnSp>
        <p:nvCxnSpPr>
          <p:cNvPr id="18" name="Curved Connector 17"/>
          <p:cNvCxnSpPr>
            <a:stCxn id="5" idx="1"/>
            <a:endCxn id="5" idx="7"/>
          </p:cNvCxnSpPr>
          <p:nvPr/>
        </p:nvCxnSpPr>
        <p:spPr>
          <a:xfrm rot="5400000" flipH="1" flipV="1">
            <a:off x="4159220" y="1860557"/>
            <a:ext cx="12700" cy="431052"/>
          </a:xfrm>
          <a:prstGeom prst="curvedConnector3">
            <a:avLst>
              <a:gd name="adj1" fmla="val 644044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5" idx="7"/>
            <a:endCxn id="6" idx="1"/>
          </p:cNvCxnSpPr>
          <p:nvPr/>
        </p:nvCxnSpPr>
        <p:spPr>
          <a:xfrm rot="5400000" flipH="1" flipV="1">
            <a:off x="5051410" y="1399419"/>
            <a:ext cx="12700" cy="1353328"/>
          </a:xfrm>
          <a:prstGeom prst="curvedConnector3">
            <a:avLst>
              <a:gd name="adj1" fmla="val 2502945"/>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6" idx="3"/>
            <a:endCxn id="5" idx="5"/>
          </p:cNvCxnSpPr>
          <p:nvPr/>
        </p:nvCxnSpPr>
        <p:spPr>
          <a:xfrm rot="5400000">
            <a:off x="5051410" y="1830471"/>
            <a:ext cx="12700" cy="1353328"/>
          </a:xfrm>
          <a:prstGeom prst="curvedConnector3">
            <a:avLst>
              <a:gd name="adj1" fmla="val 2502945"/>
            </a:avLst>
          </a:prstGeom>
          <a:ln w="2540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6450222" y="983641"/>
                <a:ext cx="12497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𝐴</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𝐴</m:t>
                      </m:r>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926221" y="983640"/>
                <a:ext cx="1249701" cy="461665"/>
              </a:xfrm>
              <a:prstGeom prst="rect">
                <a:avLst/>
              </a:prstGeom>
              <a:blipFill rotWithShape="0">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450222" y="1418007"/>
                <a:ext cx="126137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𝐴</m:t>
                      </m:r>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𝐵</m:t>
                      </m:r>
                    </m:oMath>
                  </m:oMathPara>
                </a14:m>
                <a:endParaRPr 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4926221" y="1418006"/>
                <a:ext cx="1261371" cy="461665"/>
              </a:xfrm>
              <a:prstGeom prst="rect">
                <a:avLst/>
              </a:prstGeom>
              <a:blipFill rotWithShape="0">
                <a:blip r:embed="rId6"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456353" y="1879672"/>
                <a:ext cx="126066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𝐵</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𝐶</m:t>
                      </m:r>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4932352" y="1879671"/>
                <a:ext cx="1260665" cy="461665"/>
              </a:xfrm>
              <a:prstGeom prst="rect">
                <a:avLst/>
              </a:prstGeom>
              <a:blipFill rotWithShape="0">
                <a:blip r:embed="rId7"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456353" y="2314038"/>
                <a:ext cx="1273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𝐵</m:t>
                      </m:r>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𝐵</m:t>
                      </m:r>
                    </m:oMath>
                  </m:oMathPara>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4932352" y="2314037"/>
                <a:ext cx="1273041" cy="461665"/>
              </a:xfrm>
              <a:prstGeom prst="rect">
                <a:avLst/>
              </a:prstGeom>
              <a:blipFill rotWithShape="0">
                <a:blip r:embed="rId8"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462668" y="2775703"/>
                <a:ext cx="12497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𝐶</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𝐴</m:t>
                      </m:r>
                    </m:oMath>
                  </m:oMathPara>
                </a14:m>
                <a:endParaRPr lang="en-US" sz="2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4938667" y="2775702"/>
                <a:ext cx="1249701" cy="461665"/>
              </a:xfrm>
              <a:prstGeom prst="rect">
                <a:avLst/>
              </a:prstGeom>
              <a:blipFill rotWithShape="0">
                <a:blip r:embed="rId9"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462667" y="3210069"/>
                <a:ext cx="12606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𝐶</m:t>
                      </m:r>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𝐵</m:t>
                      </m:r>
                    </m:oMath>
                  </m:oMathPara>
                </a14:m>
                <a:endParaRPr lang="en-US" sz="2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4938667" y="3210068"/>
                <a:ext cx="1260666" cy="461665"/>
              </a:xfrm>
              <a:prstGeom prst="rect">
                <a:avLst/>
              </a:prstGeom>
              <a:blipFill rotWithShape="0">
                <a:blip r:embed="rId10"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456351" y="3644435"/>
                <a:ext cx="10627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𝐵</m:t>
                      </m:r>
                      <m:r>
                        <a:rPr lang="en-US" sz="2400" i="1">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4932351" y="3644434"/>
                <a:ext cx="1062790" cy="461665"/>
              </a:xfrm>
              <a:prstGeom prst="rect">
                <a:avLst/>
              </a:prstGeom>
              <a:blipFill rotWithShape="0">
                <a:blip r:embed="rId11" cstate="print"/>
                <a:stretch>
                  <a:fillRect/>
                </a:stretch>
              </a:blipFill>
            </p:spPr>
            <p:txBody>
              <a:bodyPr/>
              <a:lstStyle/>
              <a:p>
                <a:r>
                  <a:rPr lang="en-US">
                    <a:noFill/>
                  </a:rPr>
                  <a:t> </a:t>
                </a:r>
              </a:p>
            </p:txBody>
          </p:sp>
        </mc:Fallback>
      </mc:AlternateContent>
      <p:sp>
        <p:nvSpPr>
          <p:cNvPr id="31" name="TextBox 30"/>
          <p:cNvSpPr txBox="1"/>
          <p:nvPr/>
        </p:nvSpPr>
        <p:spPr>
          <a:xfrm>
            <a:off x="3523231" y="4480509"/>
            <a:ext cx="5145539" cy="1569660"/>
          </a:xfrm>
          <a:prstGeom prst="rect">
            <a:avLst/>
          </a:prstGeom>
          <a:noFill/>
          <a:ln w="25400">
            <a:solidFill>
              <a:srgbClr val="C00000"/>
            </a:solidFill>
          </a:ln>
        </p:spPr>
        <p:txBody>
          <a:bodyPr wrap="square" rtlCol="0">
            <a:spAutoFit/>
          </a:bodyPr>
          <a:lstStyle/>
          <a:p>
            <a:pPr algn="just"/>
            <a:r>
              <a:rPr lang="en-US" sz="2400" dirty="0"/>
              <a:t>At last, all the incoming transitions to the accepting states are designated by the production </a:t>
            </a:r>
          </a:p>
          <a:p>
            <a:pPr algn="ctr"/>
            <a:r>
              <a:rPr lang="en-US" sz="2400" dirty="0">
                <a:solidFill>
                  <a:schemeClr val="tx2"/>
                </a:solidFill>
              </a:rPr>
              <a:t>Source State </a:t>
            </a:r>
            <a:r>
              <a:rPr lang="en-US" sz="2400" dirty="0">
                <a:solidFill>
                  <a:schemeClr val="tx2"/>
                </a:solidFill>
                <a:latin typeface="Cambria Math" panose="02040503050406030204" pitchFamily="18" charset="0"/>
                <a:ea typeface="Cambria Math" panose="02040503050406030204" pitchFamily="18" charset="0"/>
              </a:rPr>
              <a:t>→ </a:t>
            </a:r>
            <a:r>
              <a:rPr lang="en-US" sz="2400" dirty="0">
                <a:solidFill>
                  <a:schemeClr val="tx2"/>
                </a:solidFill>
                <a:latin typeface="+mj-lt"/>
                <a:ea typeface="Cambria Math" panose="02040503050406030204" pitchFamily="18" charset="0"/>
              </a:rPr>
              <a:t>input symbol</a:t>
            </a:r>
            <a:endParaRPr lang="en-US" sz="2400" dirty="0">
              <a:solidFill>
                <a:schemeClr val="tx2"/>
              </a:solidFill>
              <a:latin typeface="+mj-lt"/>
            </a:endParaRPr>
          </a:p>
        </p:txBody>
      </p:sp>
    </p:spTree>
    <p:extLst>
      <p:ext uri="{BB962C8B-B14F-4D97-AF65-F5344CB8AC3E}">
        <p14:creationId xmlns:p14="http://schemas.microsoft.com/office/powerpoint/2010/main" val="3899715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down)">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wipe(left)">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right)">
                                      <p:cBhvr>
                                        <p:cTn id="75" dur="500"/>
                                        <p:tgtEl>
                                          <p:spTgt spid="10"/>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right)">
                                      <p:cBhvr>
                                        <p:cTn id="88" dur="500"/>
                                        <p:tgtEl>
                                          <p:spTgt spid="2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wipe(down)">
                                      <p:cBhvr>
                                        <p:cTn id="91" dur="500"/>
                                        <p:tgtEl>
                                          <p:spTgt spid="1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wipe(left)">
                                      <p:cBhvr>
                                        <p:cTn id="96" dur="500"/>
                                        <p:tgtEl>
                                          <p:spTgt spid="2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wipe(down)">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31"/>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wipe(left)">
                                      <p:cBhvr>
                                        <p:cTn id="1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p:bldP spid="12" grpId="0"/>
      <p:bldP spid="13" grpId="0"/>
      <p:bldP spid="14" grpId="0" animBg="1"/>
      <p:bldP spid="15" grpId="0"/>
      <p:bldP spid="16" grpId="0"/>
      <p:bldP spid="17" grpId="0"/>
      <p:bldP spid="22" grpId="0" animBg="1"/>
      <p:bldP spid="23" grpId="0" animBg="1"/>
      <p:bldP spid="24" grpId="0" animBg="1"/>
      <p:bldP spid="25" grpId="0" animBg="1"/>
      <p:bldP spid="28" grpId="0" animBg="1"/>
      <p:bldP spid="29" grpId="0" animBg="1"/>
      <p:bldP spid="30" grpId="0" animBg="1"/>
      <p:bldP spid="31"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FA to Regular Grammar</a:t>
            </a:r>
          </a:p>
        </p:txBody>
      </p:sp>
      <p:grpSp>
        <p:nvGrpSpPr>
          <p:cNvPr id="80" name="Group 79"/>
          <p:cNvGrpSpPr/>
          <p:nvPr/>
        </p:nvGrpSpPr>
        <p:grpSpPr>
          <a:xfrm>
            <a:off x="2971800" y="1219200"/>
            <a:ext cx="4657766" cy="3962400"/>
            <a:chOff x="4419600" y="914400"/>
            <a:chExt cx="4657766" cy="3962400"/>
          </a:xfrm>
        </p:grpSpPr>
        <p:sp>
          <p:nvSpPr>
            <p:cNvPr id="53" name="Oval 52"/>
            <p:cNvSpPr/>
            <p:nvPr/>
          </p:nvSpPr>
          <p:spPr>
            <a:xfrm>
              <a:off x="5181600" y="2427112"/>
              <a:ext cx="595575" cy="648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dirty="0"/>
                <a:t>A</a:t>
              </a:r>
            </a:p>
          </p:txBody>
        </p:sp>
        <p:sp>
          <p:nvSpPr>
            <p:cNvPr id="54" name="Oval 53"/>
            <p:cNvSpPr/>
            <p:nvPr/>
          </p:nvSpPr>
          <p:spPr>
            <a:xfrm>
              <a:off x="8481791" y="2431377"/>
              <a:ext cx="595575" cy="648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dirty="0"/>
                <a:t>C</a:t>
              </a:r>
            </a:p>
          </p:txBody>
        </p:sp>
        <p:sp>
          <p:nvSpPr>
            <p:cNvPr id="55" name="Oval 54"/>
            <p:cNvSpPr/>
            <p:nvPr/>
          </p:nvSpPr>
          <p:spPr>
            <a:xfrm>
              <a:off x="6006786" y="4228390"/>
              <a:ext cx="595575" cy="648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dirty="0"/>
                <a:t>E</a:t>
              </a:r>
            </a:p>
          </p:txBody>
        </p:sp>
        <p:sp>
          <p:nvSpPr>
            <p:cNvPr id="56" name="Oval 55"/>
            <p:cNvSpPr/>
            <p:nvPr/>
          </p:nvSpPr>
          <p:spPr>
            <a:xfrm>
              <a:off x="6096001" y="4294405"/>
              <a:ext cx="440620" cy="52357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IN" dirty="0"/>
            </a:p>
          </p:txBody>
        </p:sp>
        <p:sp>
          <p:nvSpPr>
            <p:cNvPr id="57" name="Oval 56"/>
            <p:cNvSpPr/>
            <p:nvPr/>
          </p:nvSpPr>
          <p:spPr>
            <a:xfrm>
              <a:off x="6896100" y="1475005"/>
              <a:ext cx="595575" cy="648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dirty="0"/>
                <a:t>B</a:t>
              </a:r>
            </a:p>
          </p:txBody>
        </p:sp>
        <p:cxnSp>
          <p:nvCxnSpPr>
            <p:cNvPr id="58" name="Straight Arrow Connector 57"/>
            <p:cNvCxnSpPr>
              <a:endCxn id="53" idx="2"/>
            </p:cNvCxnSpPr>
            <p:nvPr/>
          </p:nvCxnSpPr>
          <p:spPr>
            <a:xfrm flipV="1">
              <a:off x="4419600" y="2751317"/>
              <a:ext cx="762000" cy="1869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59" name="Curved Connector 58"/>
            <p:cNvCxnSpPr>
              <a:stCxn id="57" idx="0"/>
              <a:endCxn id="57" idx="6"/>
            </p:cNvCxnSpPr>
            <p:nvPr/>
          </p:nvCxnSpPr>
          <p:spPr>
            <a:xfrm rot="16200000" flipH="1">
              <a:off x="7180678" y="1488214"/>
              <a:ext cx="324205" cy="297787"/>
            </a:xfrm>
            <a:prstGeom prst="curvedConnector4">
              <a:avLst>
                <a:gd name="adj1" fmla="val -70511"/>
                <a:gd name="adj2" fmla="val 176766"/>
              </a:avLst>
            </a:prstGeom>
            <a:ln w="25400">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500213" y="3483307"/>
              <a:ext cx="243309" cy="369332"/>
            </a:xfrm>
            <a:prstGeom prst="rect">
              <a:avLst/>
            </a:prstGeom>
            <a:noFill/>
          </p:spPr>
          <p:txBody>
            <a:bodyPr wrap="square" rtlCol="0">
              <a:spAutoFit/>
            </a:bodyPr>
            <a:lstStyle/>
            <a:p>
              <a:r>
                <a:rPr lang="en-IN" dirty="0"/>
                <a:t>a</a:t>
              </a:r>
            </a:p>
          </p:txBody>
        </p:sp>
        <p:sp>
          <p:nvSpPr>
            <p:cNvPr id="61" name="Oval 60"/>
            <p:cNvSpPr/>
            <p:nvPr/>
          </p:nvSpPr>
          <p:spPr>
            <a:xfrm>
              <a:off x="7938825" y="4228390"/>
              <a:ext cx="595575" cy="6484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dirty="0"/>
                <a:t>D</a:t>
              </a:r>
            </a:p>
          </p:txBody>
        </p:sp>
        <p:cxnSp>
          <p:nvCxnSpPr>
            <p:cNvPr id="62" name="Curved Connector 61"/>
            <p:cNvCxnSpPr/>
            <p:nvPr/>
          </p:nvCxnSpPr>
          <p:spPr>
            <a:xfrm rot="5400000" flipH="1" flipV="1">
              <a:off x="5465940" y="2298055"/>
              <a:ext cx="12700" cy="421135"/>
            </a:xfrm>
            <a:prstGeom prst="curvedConnector3">
              <a:avLst>
                <a:gd name="adj1" fmla="val 4453575"/>
              </a:avLst>
            </a:prstGeom>
            <a:ln w="25400">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a:stCxn id="54" idx="2"/>
              <a:endCxn id="57" idx="5"/>
            </p:cNvCxnSpPr>
            <p:nvPr/>
          </p:nvCxnSpPr>
          <p:spPr>
            <a:xfrm rot="10800000">
              <a:off x="7404455" y="2028458"/>
              <a:ext cx="1077336" cy="727124"/>
            </a:xfrm>
            <a:prstGeom prst="curvedConnector2">
              <a:avLst/>
            </a:prstGeom>
            <a:ln w="25400">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57" idx="6"/>
              <a:endCxn id="54" idx="1"/>
            </p:cNvCxnSpPr>
            <p:nvPr/>
          </p:nvCxnSpPr>
          <p:spPr>
            <a:xfrm>
              <a:off x="7491675" y="1799210"/>
              <a:ext cx="1077336" cy="727124"/>
            </a:xfrm>
            <a:prstGeom prst="curvedConnector2">
              <a:avLst/>
            </a:prstGeom>
            <a:ln w="25400">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3" idx="6"/>
              <a:endCxn id="57" idx="2"/>
            </p:cNvCxnSpPr>
            <p:nvPr/>
          </p:nvCxnSpPr>
          <p:spPr>
            <a:xfrm flipV="1">
              <a:off x="5777175" y="1799210"/>
              <a:ext cx="1118925" cy="952107"/>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5" idx="0"/>
              <a:endCxn id="57" idx="3"/>
            </p:cNvCxnSpPr>
            <p:nvPr/>
          </p:nvCxnSpPr>
          <p:spPr>
            <a:xfrm flipV="1">
              <a:off x="6304574" y="2028458"/>
              <a:ext cx="678746" cy="219993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1" idx="0"/>
              <a:endCxn id="57" idx="4"/>
            </p:cNvCxnSpPr>
            <p:nvPr/>
          </p:nvCxnSpPr>
          <p:spPr>
            <a:xfrm flipH="1" flipV="1">
              <a:off x="7193888" y="2123415"/>
              <a:ext cx="1042725" cy="210497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5" idx="1"/>
              <a:endCxn id="53" idx="4"/>
            </p:cNvCxnSpPr>
            <p:nvPr/>
          </p:nvCxnSpPr>
          <p:spPr>
            <a:xfrm flipH="1" flipV="1">
              <a:off x="5479388" y="3075522"/>
              <a:ext cx="614618" cy="124782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1" idx="2"/>
              <a:endCxn id="55" idx="6"/>
            </p:cNvCxnSpPr>
            <p:nvPr/>
          </p:nvCxnSpPr>
          <p:spPr>
            <a:xfrm flipH="1">
              <a:off x="6602361" y="4552595"/>
              <a:ext cx="1336464"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4" idx="4"/>
              <a:endCxn id="61" idx="7"/>
            </p:cNvCxnSpPr>
            <p:nvPr/>
          </p:nvCxnSpPr>
          <p:spPr>
            <a:xfrm flipH="1">
              <a:off x="8447180" y="3079787"/>
              <a:ext cx="332399" cy="124356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358631" y="1551205"/>
              <a:ext cx="243309" cy="369332"/>
            </a:xfrm>
            <a:prstGeom prst="rect">
              <a:avLst/>
            </a:prstGeom>
            <a:noFill/>
          </p:spPr>
          <p:txBody>
            <a:bodyPr wrap="square" rtlCol="0">
              <a:spAutoFit/>
            </a:bodyPr>
            <a:lstStyle/>
            <a:p>
              <a:r>
                <a:rPr lang="en-IN" dirty="0"/>
                <a:t>a</a:t>
              </a:r>
            </a:p>
          </p:txBody>
        </p:sp>
        <p:sp>
          <p:nvSpPr>
            <p:cNvPr id="72" name="TextBox 71"/>
            <p:cNvSpPr txBox="1"/>
            <p:nvPr/>
          </p:nvSpPr>
          <p:spPr>
            <a:xfrm>
              <a:off x="7100458" y="4188743"/>
              <a:ext cx="243309" cy="369332"/>
            </a:xfrm>
            <a:prstGeom prst="rect">
              <a:avLst/>
            </a:prstGeom>
            <a:noFill/>
          </p:spPr>
          <p:txBody>
            <a:bodyPr wrap="square" rtlCol="0">
              <a:spAutoFit/>
            </a:bodyPr>
            <a:lstStyle/>
            <a:p>
              <a:r>
                <a:rPr lang="en-IN" dirty="0"/>
                <a:t>a</a:t>
              </a:r>
            </a:p>
          </p:txBody>
        </p:sp>
        <p:sp>
          <p:nvSpPr>
            <p:cNvPr id="73" name="TextBox 72"/>
            <p:cNvSpPr txBox="1"/>
            <p:nvPr/>
          </p:nvSpPr>
          <p:spPr>
            <a:xfrm>
              <a:off x="8660761" y="3483307"/>
              <a:ext cx="243309" cy="369332"/>
            </a:xfrm>
            <a:prstGeom prst="rect">
              <a:avLst/>
            </a:prstGeom>
            <a:noFill/>
          </p:spPr>
          <p:txBody>
            <a:bodyPr wrap="square" rtlCol="0">
              <a:spAutoFit/>
            </a:bodyPr>
            <a:lstStyle/>
            <a:p>
              <a:r>
                <a:rPr lang="en-IN" dirty="0"/>
                <a:t>a</a:t>
              </a:r>
            </a:p>
          </p:txBody>
        </p:sp>
        <p:sp>
          <p:nvSpPr>
            <p:cNvPr id="74" name="TextBox 73"/>
            <p:cNvSpPr txBox="1"/>
            <p:nvPr/>
          </p:nvSpPr>
          <p:spPr>
            <a:xfrm>
              <a:off x="8056940" y="1622611"/>
              <a:ext cx="243309" cy="369332"/>
            </a:xfrm>
            <a:prstGeom prst="rect">
              <a:avLst/>
            </a:prstGeom>
            <a:noFill/>
          </p:spPr>
          <p:txBody>
            <a:bodyPr wrap="square" rtlCol="0">
              <a:spAutoFit/>
            </a:bodyPr>
            <a:lstStyle/>
            <a:p>
              <a:r>
                <a:rPr lang="en-IN" dirty="0"/>
                <a:t>a</a:t>
              </a:r>
            </a:p>
          </p:txBody>
        </p:sp>
        <p:sp>
          <p:nvSpPr>
            <p:cNvPr id="75" name="TextBox 74"/>
            <p:cNvSpPr txBox="1"/>
            <p:nvPr/>
          </p:nvSpPr>
          <p:spPr>
            <a:xfrm>
              <a:off x="6087526" y="1916903"/>
              <a:ext cx="243309" cy="369332"/>
            </a:xfrm>
            <a:prstGeom prst="rect">
              <a:avLst/>
            </a:prstGeom>
            <a:noFill/>
          </p:spPr>
          <p:txBody>
            <a:bodyPr wrap="square" rtlCol="0">
              <a:spAutoFit/>
            </a:bodyPr>
            <a:lstStyle/>
            <a:p>
              <a:r>
                <a:rPr lang="en-IN" dirty="0"/>
                <a:t>b</a:t>
              </a:r>
            </a:p>
          </p:txBody>
        </p:sp>
        <p:sp>
          <p:nvSpPr>
            <p:cNvPr id="76" name="TextBox 75"/>
            <p:cNvSpPr txBox="1"/>
            <p:nvPr/>
          </p:nvSpPr>
          <p:spPr>
            <a:xfrm>
              <a:off x="7301731" y="914400"/>
              <a:ext cx="243309" cy="369332"/>
            </a:xfrm>
            <a:prstGeom prst="rect">
              <a:avLst/>
            </a:prstGeom>
            <a:noFill/>
          </p:spPr>
          <p:txBody>
            <a:bodyPr wrap="square" rtlCol="0">
              <a:spAutoFit/>
            </a:bodyPr>
            <a:lstStyle/>
            <a:p>
              <a:r>
                <a:rPr lang="en-IN" dirty="0"/>
                <a:t>b</a:t>
              </a:r>
            </a:p>
          </p:txBody>
        </p:sp>
        <p:sp>
          <p:nvSpPr>
            <p:cNvPr id="77" name="TextBox 76"/>
            <p:cNvSpPr txBox="1"/>
            <p:nvPr/>
          </p:nvSpPr>
          <p:spPr>
            <a:xfrm>
              <a:off x="7795991" y="2320712"/>
              <a:ext cx="243309" cy="369332"/>
            </a:xfrm>
            <a:prstGeom prst="rect">
              <a:avLst/>
            </a:prstGeom>
            <a:noFill/>
          </p:spPr>
          <p:txBody>
            <a:bodyPr wrap="square" rtlCol="0">
              <a:spAutoFit/>
            </a:bodyPr>
            <a:lstStyle/>
            <a:p>
              <a:r>
                <a:rPr lang="en-IN" dirty="0"/>
                <a:t>b</a:t>
              </a:r>
            </a:p>
          </p:txBody>
        </p:sp>
        <p:sp>
          <p:nvSpPr>
            <p:cNvPr id="78" name="TextBox 77"/>
            <p:cNvSpPr txBox="1"/>
            <p:nvPr/>
          </p:nvSpPr>
          <p:spPr>
            <a:xfrm>
              <a:off x="7795990" y="3074199"/>
              <a:ext cx="243309" cy="369332"/>
            </a:xfrm>
            <a:prstGeom prst="rect">
              <a:avLst/>
            </a:prstGeom>
            <a:noFill/>
          </p:spPr>
          <p:txBody>
            <a:bodyPr wrap="square" rtlCol="0">
              <a:spAutoFit/>
            </a:bodyPr>
            <a:lstStyle/>
            <a:p>
              <a:r>
                <a:rPr lang="en-IN" dirty="0"/>
                <a:t>b</a:t>
              </a:r>
            </a:p>
          </p:txBody>
        </p:sp>
        <p:sp>
          <p:nvSpPr>
            <p:cNvPr id="79" name="TextBox 78"/>
            <p:cNvSpPr txBox="1"/>
            <p:nvPr/>
          </p:nvSpPr>
          <p:spPr>
            <a:xfrm>
              <a:off x="6360540" y="3074199"/>
              <a:ext cx="243309" cy="369332"/>
            </a:xfrm>
            <a:prstGeom prst="rect">
              <a:avLst/>
            </a:prstGeom>
            <a:noFill/>
          </p:spPr>
          <p:txBody>
            <a:bodyPr wrap="square" rtlCol="0">
              <a:spAutoFit/>
            </a:bodyPr>
            <a:lstStyle/>
            <a:p>
              <a:r>
                <a:rPr lang="en-IN" dirty="0"/>
                <a:t>b</a:t>
              </a:r>
            </a:p>
          </p:txBody>
        </p:sp>
      </p:grpSp>
    </p:spTree>
    <p:extLst>
      <p:ext uri="{BB962C8B-B14F-4D97-AF65-F5344CB8AC3E}">
        <p14:creationId xmlns:p14="http://schemas.microsoft.com/office/powerpoint/2010/main" val="474144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Strings with CFGs</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dirty="0"/>
              <a:t>E → E+ E| E – E |a | b</a:t>
            </a:r>
          </a:p>
          <a:p>
            <a:pPr marL="0" indent="0" algn="just">
              <a:buNone/>
            </a:pPr>
            <a:r>
              <a:rPr lang="en-US" dirty="0"/>
              <a:t>Derive string “</a:t>
            </a:r>
            <a:r>
              <a:rPr lang="en-US" dirty="0" err="1"/>
              <a:t>a-b+a</a:t>
            </a:r>
            <a:r>
              <a:rPr lang="en-US" dirty="0"/>
              <a:t>”</a:t>
            </a:r>
          </a:p>
          <a:p>
            <a:pPr marL="0" indent="0" algn="just">
              <a:buNone/>
            </a:pPr>
            <a:r>
              <a:rPr lang="en-US" dirty="0"/>
              <a:t>Generating a string: </a:t>
            </a:r>
          </a:p>
          <a:p>
            <a:pPr marL="0" indent="0" algn="just">
              <a:buNone/>
            </a:pPr>
            <a:r>
              <a:rPr lang="en-US" dirty="0"/>
              <a:t>E 				E  	</a:t>
            </a:r>
          </a:p>
          <a:p>
            <a:pPr marL="0" indent="0" algn="just">
              <a:buNone/>
            </a:pPr>
            <a:r>
              <a:rPr lang="en-US" dirty="0"/>
              <a:t>E-E				E+E	</a:t>
            </a:r>
          </a:p>
          <a:p>
            <a:pPr marL="0" indent="0" algn="just">
              <a:buNone/>
            </a:pPr>
            <a:r>
              <a:rPr lang="en-US" dirty="0"/>
              <a:t>a-E				E-E+E</a:t>
            </a:r>
          </a:p>
          <a:p>
            <a:pPr marL="0" indent="0" algn="just">
              <a:buNone/>
            </a:pPr>
            <a:r>
              <a:rPr lang="en-US" dirty="0"/>
              <a:t>a-E+E				a-E+E</a:t>
            </a:r>
          </a:p>
          <a:p>
            <a:pPr marL="0" indent="0" algn="just">
              <a:buNone/>
            </a:pPr>
            <a:r>
              <a:rPr lang="en-US" dirty="0" err="1"/>
              <a:t>a-b+E</a:t>
            </a:r>
            <a:r>
              <a:rPr lang="en-US" dirty="0"/>
              <a:t>				</a:t>
            </a:r>
            <a:r>
              <a:rPr lang="en-US" dirty="0" err="1"/>
              <a:t>a-b+E</a:t>
            </a:r>
            <a:endParaRPr lang="en-US" dirty="0"/>
          </a:p>
          <a:p>
            <a:pPr marL="0" indent="0" algn="just">
              <a:buNone/>
            </a:pPr>
            <a:r>
              <a:rPr lang="en-US" dirty="0" err="1"/>
              <a:t>a-b+a</a:t>
            </a:r>
            <a:r>
              <a:rPr lang="en-US" dirty="0"/>
              <a:t> 				</a:t>
            </a:r>
            <a:r>
              <a:rPr lang="en-US" dirty="0" err="1"/>
              <a:t>a-b+a</a:t>
            </a:r>
            <a:endParaRPr lang="en-US" dirty="0"/>
          </a:p>
        </p:txBody>
      </p:sp>
      <p:cxnSp>
        <p:nvCxnSpPr>
          <p:cNvPr id="6" name="Straight Connector 5">
            <a:extLst>
              <a:ext uri="{FF2B5EF4-FFF2-40B4-BE49-F238E27FC236}">
                <a16:creationId xmlns:a16="http://schemas.microsoft.com/office/drawing/2014/main" id="{FE2C60CA-847B-4FC1-9A21-AAEE18483347}"/>
              </a:ext>
            </a:extLst>
          </p:cNvPr>
          <p:cNvCxnSpPr/>
          <p:nvPr/>
        </p:nvCxnSpPr>
        <p:spPr>
          <a:xfrm>
            <a:off x="3200400" y="2667000"/>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27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Strings with CFGs</a:t>
            </a:r>
          </a:p>
        </p:txBody>
      </p:sp>
      <p:sp>
        <p:nvSpPr>
          <p:cNvPr id="3" name="Content Placeholder 2"/>
          <p:cNvSpPr>
            <a:spLocks noGrp="1"/>
          </p:cNvSpPr>
          <p:nvPr>
            <p:ph idx="1"/>
          </p:nvPr>
        </p:nvSpPr>
        <p:spPr/>
        <p:txBody>
          <a:bodyPr>
            <a:normAutofit fontScale="92500" lnSpcReduction="20000"/>
          </a:bodyPr>
          <a:lstStyle/>
          <a:p>
            <a:pPr algn="just">
              <a:buFont typeface="Arial" panose="020B0604020202020204" pitchFamily="34" charset="0"/>
              <a:buChar char="•"/>
            </a:pPr>
            <a:r>
              <a:rPr lang="en-US" dirty="0"/>
              <a:t>S</a:t>
            </a:r>
            <a:r>
              <a:rPr lang="en-US" dirty="0">
                <a:sym typeface="Wingdings" panose="05000000000000000000" pitchFamily="2" charset="2"/>
              </a:rPr>
              <a:t>0S1S | 1S0S | </a:t>
            </a:r>
            <a:r>
              <a:rPr lang="en-US" dirty="0"/>
              <a:t>Ɛ</a:t>
            </a:r>
          </a:p>
          <a:p>
            <a:pPr marL="0" indent="0" algn="just">
              <a:buNone/>
            </a:pPr>
            <a:r>
              <a:rPr lang="en-US" dirty="0"/>
              <a:t>Derive string “</a:t>
            </a:r>
            <a:r>
              <a:rPr lang="en-IN" dirty="0"/>
              <a:t>011100</a:t>
            </a:r>
            <a:r>
              <a:rPr lang="en-US" dirty="0"/>
              <a:t>”</a:t>
            </a:r>
          </a:p>
          <a:p>
            <a:pPr marL="0" indent="0" algn="just">
              <a:buNone/>
            </a:pPr>
            <a:r>
              <a:rPr lang="en-US" dirty="0"/>
              <a:t>Generating a string: </a:t>
            </a:r>
          </a:p>
          <a:p>
            <a:pPr marL="0" indent="0" algn="just">
              <a:buNone/>
            </a:pPr>
            <a:r>
              <a:rPr lang="en-US" dirty="0"/>
              <a:t>S 				 	</a:t>
            </a:r>
          </a:p>
          <a:p>
            <a:pPr marL="0" indent="0" algn="just">
              <a:buNone/>
            </a:pPr>
            <a:r>
              <a:rPr lang="en-US" dirty="0"/>
              <a:t>0S1S</a:t>
            </a:r>
          </a:p>
          <a:p>
            <a:pPr marL="0" indent="0" algn="just">
              <a:buNone/>
            </a:pPr>
            <a:r>
              <a:rPr lang="en-US" dirty="0"/>
              <a:t>01S</a:t>
            </a:r>
          </a:p>
          <a:p>
            <a:pPr marL="0" indent="0" algn="just">
              <a:buNone/>
            </a:pPr>
            <a:r>
              <a:rPr lang="en-US" dirty="0"/>
              <a:t>011S0S</a:t>
            </a:r>
          </a:p>
          <a:p>
            <a:pPr marL="0" indent="0" algn="just">
              <a:buNone/>
            </a:pPr>
            <a:r>
              <a:rPr lang="en-US" dirty="0"/>
              <a:t>0111S0S0S</a:t>
            </a:r>
          </a:p>
          <a:p>
            <a:pPr marL="0" indent="0" algn="just">
              <a:buNone/>
            </a:pPr>
            <a:r>
              <a:rPr lang="en-US" dirty="0"/>
              <a:t>01110S0S</a:t>
            </a:r>
          </a:p>
          <a:p>
            <a:pPr marL="0" indent="0" algn="just">
              <a:buNone/>
            </a:pPr>
            <a:r>
              <a:rPr lang="en-US" dirty="0"/>
              <a:t>011100S</a:t>
            </a:r>
          </a:p>
          <a:p>
            <a:pPr marL="0" indent="0" algn="just">
              <a:buNone/>
            </a:pPr>
            <a:r>
              <a:rPr lang="en-US" b="1" dirty="0"/>
              <a:t>011100</a:t>
            </a:r>
          </a:p>
          <a:p>
            <a:pPr marL="0" indent="0" algn="just">
              <a:buNone/>
            </a:pPr>
            <a:endParaRPr lang="en-US" dirty="0"/>
          </a:p>
          <a:p>
            <a:pPr marL="0" indent="0" algn="just">
              <a:buNone/>
            </a:pPr>
            <a:r>
              <a:rPr lang="en-US" dirty="0"/>
              <a:t>					</a:t>
            </a:r>
          </a:p>
        </p:txBody>
      </p:sp>
    </p:spTree>
    <p:extLst>
      <p:ext uri="{BB962C8B-B14F-4D97-AF65-F5344CB8AC3E}">
        <p14:creationId xmlns:p14="http://schemas.microsoft.com/office/powerpoint/2010/main" val="188491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Derivation </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7363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dirty="0"/>
              <a:t>The process of deriving a string is called as </a:t>
            </a:r>
            <a:r>
              <a:rPr lang="en-US" b="1" dirty="0"/>
              <a:t>derivation</a:t>
            </a:r>
            <a:r>
              <a:rPr lang="en-US" dirty="0"/>
              <a:t>.</a:t>
            </a:r>
          </a:p>
          <a:p>
            <a:pPr algn="just">
              <a:buFont typeface="Arial" panose="020B0604020202020204" pitchFamily="34" charset="0"/>
              <a:buChar char="•"/>
            </a:pPr>
            <a:r>
              <a:rPr lang="en-US" dirty="0"/>
              <a:t>There are two types of derivation:</a:t>
            </a:r>
          </a:p>
          <a:p>
            <a:pPr marL="857250" lvl="1" indent="-457200" algn="just">
              <a:buFont typeface="+mj-lt"/>
              <a:buAutoNum type="arabicPeriod"/>
            </a:pPr>
            <a:r>
              <a:rPr lang="en-US" sz="2400" dirty="0">
                <a:solidFill>
                  <a:schemeClr val="accent1">
                    <a:lumMod val="75000"/>
                  </a:schemeClr>
                </a:solidFill>
              </a:rPr>
              <a:t>Leftmost derivation</a:t>
            </a:r>
          </a:p>
          <a:p>
            <a:pPr marL="857250" lvl="1" indent="-457200" algn="just">
              <a:buFont typeface="+mj-lt"/>
              <a:buAutoNum type="arabicPeriod"/>
            </a:pPr>
            <a:r>
              <a:rPr lang="en-US" sz="2400" dirty="0">
                <a:solidFill>
                  <a:schemeClr val="accent1">
                    <a:lumMod val="75000"/>
                  </a:schemeClr>
                </a:solidFill>
              </a:rPr>
              <a:t>Rightmost derivation</a:t>
            </a:r>
          </a:p>
        </p:txBody>
      </p:sp>
    </p:spTree>
    <p:extLst>
      <p:ext uri="{BB962C8B-B14F-4D97-AF65-F5344CB8AC3E}">
        <p14:creationId xmlns:p14="http://schemas.microsoft.com/office/powerpoint/2010/main" val="116290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j-lt"/>
              </a:rPr>
              <a:t> Leftmost derivation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9262" y="1083515"/>
                <a:ext cx="8763000" cy="5334000"/>
              </a:xfrm>
            </p:spPr>
            <p:txBody>
              <a:bodyPr>
                <a:normAutofit/>
              </a:bodyPr>
              <a:lstStyle/>
              <a:p>
                <a:pPr>
                  <a:buFont typeface="Arial" panose="020B0604020202020204" pitchFamily="34" charset="0"/>
                  <a:buChar char="•"/>
                </a:pPr>
                <a:r>
                  <a:rPr lang="en-US" dirty="0"/>
                  <a:t>A derivation of a string </a:t>
                </a:r>
                <a14:m>
                  <m:oMath xmlns:m="http://schemas.openxmlformats.org/officeDocument/2006/math">
                    <m:r>
                      <a:rPr lang="en-US" i="1" dirty="0" smtClean="0">
                        <a:latin typeface="Cambria Math" panose="02040503050406030204" pitchFamily="18" charset="0"/>
                      </a:rPr>
                      <m:t>𝑊</m:t>
                    </m:r>
                  </m:oMath>
                </a14:m>
                <a:r>
                  <a:rPr lang="en-US" dirty="0"/>
                  <a:t> in a grammar </a:t>
                </a:r>
                <a14:m>
                  <m:oMath xmlns:m="http://schemas.openxmlformats.org/officeDocument/2006/math">
                    <m:r>
                      <a:rPr lang="en-US" i="1" dirty="0" smtClean="0">
                        <a:latin typeface="Cambria Math" panose="02040503050406030204" pitchFamily="18" charset="0"/>
                      </a:rPr>
                      <m:t>𝐺</m:t>
                    </m:r>
                  </m:oMath>
                </a14:m>
                <a:r>
                  <a:rPr lang="en-US" dirty="0"/>
                  <a:t> is a left most derivation if at every step the </a:t>
                </a:r>
                <a:r>
                  <a:rPr lang="en-US" dirty="0">
                    <a:solidFill>
                      <a:srgbClr val="C00000"/>
                    </a:solidFill>
                  </a:rPr>
                  <a:t>left most non terminal </a:t>
                </a:r>
                <a:r>
                  <a:rPr lang="en-US" dirty="0"/>
                  <a:t>is replaced.</a:t>
                </a:r>
                <a:endParaRPr lang="en-IN" dirty="0"/>
              </a:p>
              <a:p>
                <a:pPr>
                  <a:buFont typeface="Arial" panose="020B0604020202020204" pitchFamily="34" charset="0"/>
                  <a:buChar char="•"/>
                </a:pPr>
                <a:r>
                  <a:rPr lang="en-IN" dirty="0">
                    <a:solidFill>
                      <a:schemeClr val="accent1">
                        <a:lumMod val="75000"/>
                      </a:schemeClr>
                    </a:solidFill>
                  </a:rPr>
                  <a:t>Grammar: S</a:t>
                </a:r>
                <a:r>
                  <a:rPr lang="en-IN" sz="2000" dirty="0">
                    <a:solidFill>
                      <a:schemeClr val="accent1">
                        <a:lumMod val="75000"/>
                      </a:schemeClr>
                    </a:solidFill>
                    <a:sym typeface="Wingdings" pitchFamily="2" charset="2"/>
                  </a:rPr>
                  <a:t></a:t>
                </a:r>
                <a:r>
                  <a:rPr lang="en-IN" dirty="0">
                    <a:solidFill>
                      <a:schemeClr val="accent1">
                        <a:lumMod val="75000"/>
                      </a:schemeClr>
                    </a:solidFill>
                    <a:sym typeface="Wingdings" pitchFamily="2" charset="2"/>
                  </a:rPr>
                  <a:t>S+S | S-S | S*S | S/S | a</a:t>
                </a:r>
                <a:r>
                  <a:rPr lang="en-IN" b="1" dirty="0">
                    <a:solidFill>
                      <a:schemeClr val="accent1">
                        <a:lumMod val="75000"/>
                      </a:schemeClr>
                    </a:solidFill>
                    <a:sym typeface="Wingdings" pitchFamily="2" charset="2"/>
                  </a:rPr>
                  <a:t> 	</a:t>
                </a:r>
                <a:r>
                  <a:rPr lang="en-IN" dirty="0">
                    <a:solidFill>
                      <a:schemeClr val="accent1">
                        <a:lumMod val="75000"/>
                      </a:schemeClr>
                    </a:solidFill>
                    <a:sym typeface="Wingdings" pitchFamily="2" charset="2"/>
                  </a:rPr>
                  <a:t>Output string: a*a-a</a:t>
                </a:r>
                <a:endParaRPr lang="en-IN" b="1" dirty="0">
                  <a:solidFill>
                    <a:schemeClr val="accent1">
                      <a:lumMod val="75000"/>
                    </a:schemeClr>
                  </a:solidFill>
                  <a:sym typeface="Wingdings" pitchFamily="2" charset="2"/>
                </a:endParaRPr>
              </a:p>
              <a:p>
                <a:pPr defTabSz="631825">
                  <a:buNone/>
                </a:pPr>
                <a:endParaRPr lang="en-IN" dirty="0">
                  <a:sym typeface="Wingdings" pitchFamily="2" charset="2"/>
                </a:endParaRPr>
              </a:p>
              <a:p>
                <a:pPr defTabSz="565150">
                  <a:buNone/>
                </a:pPr>
                <a:r>
                  <a:rPr lang="en-IN" dirty="0">
                    <a:sym typeface="Wingdings" pitchFamily="2" charset="2"/>
                  </a:rPr>
                  <a:t>		S</a:t>
                </a:r>
              </a:p>
              <a:p>
                <a:pPr defTabSz="349250">
                  <a:buNone/>
                </a:pPr>
                <a:r>
                  <a:rPr lang="en-IN" dirty="0">
                    <a:sym typeface="Wingdings" pitchFamily="2" charset="2"/>
                  </a:rPr>
                  <a:t>		</a:t>
                </a:r>
                <a:r>
                  <a:rPr lang="en-IN" sz="2000" dirty="0">
                    <a:sym typeface="Wingdings" panose="05000000000000000000" pitchFamily="2" charset="2"/>
                  </a:rPr>
                  <a:t></a:t>
                </a:r>
                <a:r>
                  <a:rPr lang="en-IN" b="1" dirty="0">
                    <a:sym typeface="Wingdings" pitchFamily="2" charset="2"/>
                  </a:rPr>
                  <a:t>S-S</a:t>
                </a:r>
              </a:p>
              <a:p>
                <a:pPr indent="6350" defTabSz="349250">
                  <a:buNone/>
                </a:pPr>
                <a:r>
                  <a:rPr lang="en-IN" sz="2000" dirty="0">
                    <a:sym typeface="Wingdings" pitchFamily="2" charset="2"/>
                  </a:rPr>
                  <a:t></a:t>
                </a:r>
                <a:r>
                  <a:rPr lang="en-IN" b="1" dirty="0">
                    <a:sym typeface="Wingdings" pitchFamily="2" charset="2"/>
                  </a:rPr>
                  <a:t>S*S</a:t>
                </a:r>
                <a:r>
                  <a:rPr lang="en-IN" dirty="0">
                    <a:sym typeface="Wingdings" pitchFamily="2" charset="2"/>
                  </a:rPr>
                  <a:t>-S</a:t>
                </a:r>
              </a:p>
              <a:p>
                <a:pPr defTabSz="349250">
                  <a:buNone/>
                </a:pPr>
                <a:r>
                  <a:rPr lang="en-IN" dirty="0">
                    <a:sym typeface="Wingdings" pitchFamily="2" charset="2"/>
                  </a:rPr>
                  <a:t>		</a:t>
                </a:r>
                <a:r>
                  <a:rPr lang="en-IN" sz="2000" dirty="0">
                    <a:sym typeface="Wingdings" pitchFamily="2" charset="2"/>
                  </a:rPr>
                  <a:t></a:t>
                </a:r>
                <a:r>
                  <a:rPr lang="en-IN" b="1" dirty="0">
                    <a:sym typeface="Wingdings" pitchFamily="2" charset="2"/>
                  </a:rPr>
                  <a:t>a</a:t>
                </a:r>
                <a:r>
                  <a:rPr lang="en-IN" dirty="0">
                    <a:sym typeface="Wingdings" pitchFamily="2" charset="2"/>
                  </a:rPr>
                  <a:t>*S-S</a:t>
                </a:r>
              </a:p>
              <a:p>
                <a:pPr>
                  <a:buNone/>
                  <a:tabLst>
                    <a:tab pos="349250" algn="l"/>
                  </a:tabLst>
                </a:pPr>
                <a:r>
                  <a:rPr lang="en-IN" dirty="0">
                    <a:sym typeface="Wingdings" pitchFamily="2" charset="2"/>
                  </a:rPr>
                  <a:t>		</a:t>
                </a:r>
                <a:r>
                  <a:rPr lang="en-IN" sz="2000" dirty="0">
                    <a:sym typeface="Wingdings" pitchFamily="2" charset="2"/>
                  </a:rPr>
                  <a:t></a:t>
                </a:r>
                <a:r>
                  <a:rPr lang="en-IN" dirty="0">
                    <a:sym typeface="Wingdings" pitchFamily="2" charset="2"/>
                  </a:rPr>
                  <a:t>a*</a:t>
                </a:r>
                <a:r>
                  <a:rPr lang="en-IN" b="1" dirty="0">
                    <a:sym typeface="Wingdings" pitchFamily="2" charset="2"/>
                  </a:rPr>
                  <a:t>a</a:t>
                </a:r>
                <a:r>
                  <a:rPr lang="en-IN" dirty="0">
                    <a:sym typeface="Wingdings" pitchFamily="2" charset="2"/>
                  </a:rPr>
                  <a:t>-S</a:t>
                </a:r>
              </a:p>
              <a:p>
                <a:pPr>
                  <a:buNone/>
                </a:pPr>
                <a:r>
                  <a:rPr lang="en-IN" dirty="0">
                    <a:sym typeface="Wingdings" pitchFamily="2" charset="2"/>
                  </a:rPr>
                  <a:t>	</a:t>
                </a:r>
                <a:r>
                  <a:rPr lang="en-IN" sz="2000" dirty="0">
                    <a:sym typeface="Wingdings" pitchFamily="2" charset="2"/>
                  </a:rPr>
                  <a:t></a:t>
                </a:r>
                <a:r>
                  <a:rPr lang="en-IN" dirty="0">
                    <a:sym typeface="Wingdings" pitchFamily="2" charset="2"/>
                  </a:rPr>
                  <a:t>a*a-</a:t>
                </a:r>
                <a:r>
                  <a:rPr lang="en-IN" b="1" dirty="0">
                    <a:sym typeface="Wingdings" pitchFamily="2" charset="2"/>
                  </a:rPr>
                  <a:t>a</a:t>
                </a:r>
                <a:endParaRPr lang="en-IN"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5262" y="1083515"/>
                <a:ext cx="8763000" cy="5334000"/>
              </a:xfrm>
              <a:blipFill rotWithShape="0">
                <a:blip r:embed="rId3" cstate="print"/>
                <a:stretch>
                  <a:fillRect l="-904" t="-457" r="-556"/>
                </a:stretch>
              </a:blipFill>
            </p:spPr>
            <p:txBody>
              <a:bodyPr/>
              <a:lstStyle/>
              <a:p>
                <a:r>
                  <a:rPr lang="en-US">
                    <a:noFill/>
                  </a:rPr>
                  <a:t> </a:t>
                </a:r>
              </a:p>
            </p:txBody>
          </p:sp>
        </mc:Fallback>
      </mc:AlternateContent>
      <p:grpSp>
        <p:nvGrpSpPr>
          <p:cNvPr id="78" name="Group 77"/>
          <p:cNvGrpSpPr/>
          <p:nvPr/>
        </p:nvGrpSpPr>
        <p:grpSpPr>
          <a:xfrm>
            <a:off x="7772400" y="3338314"/>
            <a:ext cx="1066800" cy="457200"/>
            <a:chOff x="6248400" y="2338172"/>
            <a:chExt cx="1066800" cy="457200"/>
          </a:xfrm>
        </p:grpSpPr>
        <p:cxnSp>
          <p:nvCxnSpPr>
            <p:cNvPr id="28" name="Straight Arrow Connector 27"/>
            <p:cNvCxnSpPr/>
            <p:nvPr/>
          </p:nvCxnSpPr>
          <p:spPr>
            <a:xfrm flipH="1">
              <a:off x="6248400" y="2338172"/>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781800" y="2338172"/>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781800" y="2338172"/>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8077200" y="5273606"/>
            <a:ext cx="45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77" name="Group 76"/>
          <p:cNvGrpSpPr/>
          <p:nvPr/>
        </p:nvGrpSpPr>
        <p:grpSpPr>
          <a:xfrm>
            <a:off x="7543800" y="3700475"/>
            <a:ext cx="1509932" cy="457200"/>
            <a:chOff x="6019800" y="2743200"/>
            <a:chExt cx="1509932" cy="457200"/>
          </a:xfrm>
        </p:grpSpPr>
        <p:sp>
          <p:nvSpPr>
            <p:cNvPr id="11" name="Rectangle 10"/>
            <p:cNvSpPr/>
            <p:nvPr/>
          </p:nvSpPr>
          <p:spPr>
            <a:xfrm>
              <a:off x="6019800" y="2743200"/>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
          <p:nvSpPr>
            <p:cNvPr id="14" name="Rectangle 13"/>
            <p:cNvSpPr/>
            <p:nvPr/>
          </p:nvSpPr>
          <p:spPr>
            <a:xfrm>
              <a:off x="6553200" y="28194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p>
          </p:txBody>
        </p:sp>
        <p:sp>
          <p:nvSpPr>
            <p:cNvPr id="15" name="Rectangle 14"/>
            <p:cNvSpPr/>
            <p:nvPr/>
          </p:nvSpPr>
          <p:spPr>
            <a:xfrm>
              <a:off x="7072532" y="277133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grpSp>
      <p:cxnSp>
        <p:nvCxnSpPr>
          <p:cNvPr id="18" name="Straight Arrow Connector 17"/>
          <p:cNvCxnSpPr/>
          <p:nvPr/>
        </p:nvCxnSpPr>
        <p:spPr>
          <a:xfrm>
            <a:off x="7239000" y="4886342"/>
            <a:ext cx="0" cy="47548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7239000" y="4124342"/>
            <a:ext cx="1066800" cy="457200"/>
            <a:chOff x="5715000" y="3124200"/>
            <a:chExt cx="1066800" cy="457200"/>
          </a:xfrm>
        </p:grpSpPr>
        <p:cxnSp>
          <p:nvCxnSpPr>
            <p:cNvPr id="19" name="Straight Arrow Connector 18"/>
            <p:cNvCxnSpPr/>
            <p:nvPr/>
          </p:nvCxnSpPr>
          <p:spPr>
            <a:xfrm flipH="1">
              <a:off x="5715000" y="3124200"/>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248400" y="3124200"/>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48400" y="3124200"/>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7010400" y="5295923"/>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25" name="Rectangle 24"/>
          <p:cNvSpPr/>
          <p:nvPr/>
        </p:nvSpPr>
        <p:spPr>
          <a:xfrm>
            <a:off x="8610600" y="4520990"/>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82" name="Group 81"/>
          <p:cNvGrpSpPr/>
          <p:nvPr/>
        </p:nvGrpSpPr>
        <p:grpSpPr>
          <a:xfrm>
            <a:off x="7029230" y="4480009"/>
            <a:ext cx="1509932" cy="457200"/>
            <a:chOff x="5486400" y="3505200"/>
            <a:chExt cx="1509932" cy="457200"/>
          </a:xfrm>
        </p:grpSpPr>
        <p:sp>
          <p:nvSpPr>
            <p:cNvPr id="32" name="Rectangle 31"/>
            <p:cNvSpPr/>
            <p:nvPr/>
          </p:nvSpPr>
          <p:spPr>
            <a:xfrm>
              <a:off x="5486400" y="3505200"/>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
          <p:nvSpPr>
            <p:cNvPr id="34" name="Rectangle 33"/>
            <p:cNvSpPr/>
            <p:nvPr/>
          </p:nvSpPr>
          <p:spPr>
            <a:xfrm>
              <a:off x="6019800" y="35814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p>
          </p:txBody>
        </p:sp>
        <p:sp>
          <p:nvSpPr>
            <p:cNvPr id="35" name="Rectangle 34"/>
            <p:cNvSpPr/>
            <p:nvPr/>
          </p:nvSpPr>
          <p:spPr>
            <a:xfrm>
              <a:off x="6539132" y="353333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grpSp>
      <p:cxnSp>
        <p:nvCxnSpPr>
          <p:cNvPr id="36" name="Straight Arrow Connector 35"/>
          <p:cNvCxnSpPr/>
          <p:nvPr/>
        </p:nvCxnSpPr>
        <p:spPr>
          <a:xfrm>
            <a:off x="8305800" y="4886342"/>
            <a:ext cx="0" cy="47548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20000">
            <a:off x="8825132" y="4109612"/>
            <a:ext cx="14068" cy="471931"/>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139170" y="5979996"/>
            <a:ext cx="2280430" cy="41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rPr>
              <a:t>Leftmost Derivation</a:t>
            </a:r>
          </a:p>
        </p:txBody>
      </p:sp>
      <p:sp>
        <p:nvSpPr>
          <p:cNvPr id="40" name="Rectangle 39"/>
          <p:cNvSpPr/>
          <p:nvPr/>
        </p:nvSpPr>
        <p:spPr>
          <a:xfrm>
            <a:off x="6176798" y="5369531"/>
            <a:ext cx="3648405" cy="1081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rPr>
              <a:t>Parse tree</a:t>
            </a:r>
          </a:p>
        </p:txBody>
      </p:sp>
      <p:cxnSp>
        <p:nvCxnSpPr>
          <p:cNvPr id="80" name="Straight Connector 79"/>
          <p:cNvCxnSpPr/>
          <p:nvPr/>
        </p:nvCxnSpPr>
        <p:spPr>
          <a:xfrm>
            <a:off x="2362200" y="3912525"/>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362200" y="4436762"/>
            <a:ext cx="25146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6910" y="4903853"/>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908760" y="5386155"/>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8067894" y="2923768"/>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
        <p:nvSpPr>
          <p:cNvPr id="4" name="Oval Callout 3"/>
          <p:cNvSpPr/>
          <p:nvPr/>
        </p:nvSpPr>
        <p:spPr>
          <a:xfrm>
            <a:off x="3430029" y="4292592"/>
            <a:ext cx="3589525" cy="777565"/>
          </a:xfrm>
          <a:prstGeom prst="wedgeEllipseCallout">
            <a:avLst>
              <a:gd name="adj1" fmla="val 61401"/>
              <a:gd name="adj2" fmla="val 160522"/>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just"/>
            <a:r>
              <a:rPr lang="en-US" dirty="0">
                <a:solidFill>
                  <a:schemeClr val="accent1">
                    <a:lumMod val="75000"/>
                  </a:schemeClr>
                </a:solidFill>
              </a:rPr>
              <a:t>Parse tree represents the structure of derivation  </a:t>
            </a:r>
          </a:p>
        </p:txBody>
      </p:sp>
    </p:spTree>
    <p:extLst>
      <p:ext uri="{BB962C8B-B14F-4D97-AF65-F5344CB8AC3E}">
        <p14:creationId xmlns:p14="http://schemas.microsoft.com/office/powerpoint/2010/main" val="522050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52"/>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500"/>
                                  </p:stCondLst>
                                  <p:childTnLst>
                                    <p:set>
                                      <p:cBhvr>
                                        <p:cTn id="24" dur="1" fill="hold">
                                          <p:stCondLst>
                                            <p:cond delay="0"/>
                                          </p:stCondLst>
                                        </p:cTn>
                                        <p:tgtEl>
                                          <p:spTgt spid="78"/>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nodeType="afterEffect">
                                  <p:stCondLst>
                                    <p:cond delay="500"/>
                                  </p:stCondLst>
                                  <p:childTnLst>
                                    <p:set>
                                      <p:cBhvr>
                                        <p:cTn id="27" dur="1" fill="hold">
                                          <p:stCondLst>
                                            <p:cond delay="0"/>
                                          </p:stCondLst>
                                        </p:cTn>
                                        <p:tgtEl>
                                          <p:spTgt spid="7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500"/>
                                  </p:stCondLst>
                                  <p:childTnLst>
                                    <p:set>
                                      <p:cBhvr>
                                        <p:cTn id="38" dur="1" fill="hold">
                                          <p:stCondLst>
                                            <p:cond delay="0"/>
                                          </p:stCondLst>
                                        </p:cTn>
                                        <p:tgtEl>
                                          <p:spTgt spid="81"/>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500"/>
                                  </p:stCondLst>
                                  <p:childTnLst>
                                    <p:set>
                                      <p:cBhvr>
                                        <p:cTn id="41" dur="1" fill="hold">
                                          <p:stCondLst>
                                            <p:cond delay="0"/>
                                          </p:stCondLst>
                                        </p:cTn>
                                        <p:tgtEl>
                                          <p:spTgt spid="8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8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500"/>
                                  </p:stCondLst>
                                  <p:childTnLst>
                                    <p:set>
                                      <p:cBhvr>
                                        <p:cTn id="52" dur="1" fill="hold">
                                          <p:stCondLst>
                                            <p:cond delay="0"/>
                                          </p:stCondLst>
                                        </p:cTn>
                                        <p:tgtEl>
                                          <p:spTgt spid="18"/>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grpId="0" nodeType="afterEffect">
                                  <p:stCondLst>
                                    <p:cond delay="500"/>
                                  </p:stCondLst>
                                  <p:childTnLst>
                                    <p:set>
                                      <p:cBhvr>
                                        <p:cTn id="55" dur="1" fill="hold">
                                          <p:stCondLst>
                                            <p:cond delay="0"/>
                                          </p:stCondLst>
                                        </p:cTn>
                                        <p:tgtEl>
                                          <p:spTgt spid="2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8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nodeType="afterEffect">
                                  <p:stCondLst>
                                    <p:cond delay="500"/>
                                  </p:stCondLst>
                                  <p:childTnLst>
                                    <p:set>
                                      <p:cBhvr>
                                        <p:cTn id="66" dur="1" fill="hold">
                                          <p:stCondLst>
                                            <p:cond delay="0"/>
                                          </p:stCondLst>
                                        </p:cTn>
                                        <p:tgtEl>
                                          <p:spTgt spid="36"/>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50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8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8" end="8"/>
                                            </p:txEl>
                                          </p:spTgt>
                                        </p:tgtEl>
                                        <p:attrNameLst>
                                          <p:attrName>style.visibility</p:attrName>
                                        </p:attrNameLst>
                                      </p:cBhvr>
                                      <p:to>
                                        <p:strVal val="visible"/>
                                      </p:to>
                                    </p:set>
                                  </p:childTnLst>
                                </p:cTn>
                              </p:par>
                            </p:childTnLst>
                          </p:cTn>
                        </p:par>
                        <p:par>
                          <p:cTn id="78" fill="hold">
                            <p:stCondLst>
                              <p:cond delay="0"/>
                            </p:stCondLst>
                            <p:childTnLst>
                              <p:par>
                                <p:cTn id="79" presetID="1" presetClass="entr" presetSubtype="0" fill="hold" nodeType="afterEffect">
                                  <p:stCondLst>
                                    <p:cond delay="500"/>
                                  </p:stCondLst>
                                  <p:childTnLst>
                                    <p:set>
                                      <p:cBhvr>
                                        <p:cTn id="80" dur="1" fill="hold">
                                          <p:stCondLst>
                                            <p:cond delay="0"/>
                                          </p:stCondLst>
                                        </p:cTn>
                                        <p:tgtEl>
                                          <p:spTgt spid="37"/>
                                        </p:tgtEl>
                                        <p:attrNameLst>
                                          <p:attrName>style.visibility</p:attrName>
                                        </p:attrNameLst>
                                      </p:cBhvr>
                                      <p:to>
                                        <p:strVal val="visible"/>
                                      </p:to>
                                    </p:set>
                                  </p:childTnLst>
                                </p:cTn>
                              </p:par>
                            </p:childTnLst>
                          </p:cTn>
                        </p:par>
                        <p:par>
                          <p:cTn id="81" fill="hold">
                            <p:stCondLst>
                              <p:cond delay="500"/>
                            </p:stCondLst>
                            <p:childTnLst>
                              <p:par>
                                <p:cTn id="82" presetID="1" presetClass="entr" presetSubtype="0" fill="hold" grpId="0" nodeType="afterEffect">
                                  <p:stCondLst>
                                    <p:cond delay="500"/>
                                  </p:stCondLst>
                                  <p:childTnLst>
                                    <p:set>
                                      <p:cBhvr>
                                        <p:cTn id="83" dur="1" fill="hold">
                                          <p:stCondLst>
                                            <p:cond delay="0"/>
                                          </p:stCondLst>
                                        </p:cTn>
                                        <p:tgtEl>
                                          <p:spTgt spid="25"/>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wipe(down)">
                                      <p:cBhvr>
                                        <p:cTn id="9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25" grpId="0"/>
      <p:bldP spid="39" grpId="0"/>
      <p:bldP spid="40" grpId="0"/>
      <p:bldP spid="52" grpId="0"/>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j-lt"/>
              </a:rPr>
              <a:t> Rightmost derivation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9262" y="1083515"/>
                <a:ext cx="8763000" cy="5334000"/>
              </a:xfrm>
            </p:spPr>
            <p:txBody>
              <a:bodyPr>
                <a:normAutofit/>
              </a:bodyPr>
              <a:lstStyle/>
              <a:p>
                <a:pPr algn="just">
                  <a:buFont typeface="Arial" panose="020B0604020202020204" pitchFamily="34" charset="0"/>
                  <a:buChar char="•"/>
                </a:pPr>
                <a:r>
                  <a:rPr lang="en-US" dirty="0"/>
                  <a:t>A derivation of a string </a:t>
                </a:r>
                <a14:m>
                  <m:oMath xmlns:m="http://schemas.openxmlformats.org/officeDocument/2006/math">
                    <m:r>
                      <a:rPr lang="en-US" i="1" dirty="0" smtClean="0">
                        <a:latin typeface="Cambria Math" panose="02040503050406030204" pitchFamily="18" charset="0"/>
                      </a:rPr>
                      <m:t>𝑊</m:t>
                    </m:r>
                  </m:oMath>
                </a14:m>
                <a:r>
                  <a:rPr lang="en-US" dirty="0"/>
                  <a:t> in a grammar </a:t>
                </a:r>
                <a14:m>
                  <m:oMath xmlns:m="http://schemas.openxmlformats.org/officeDocument/2006/math">
                    <m:r>
                      <a:rPr lang="en-US" i="1" dirty="0" smtClean="0">
                        <a:latin typeface="Cambria Math" panose="02040503050406030204" pitchFamily="18" charset="0"/>
                      </a:rPr>
                      <m:t>𝐺</m:t>
                    </m:r>
                  </m:oMath>
                </a14:m>
                <a:r>
                  <a:rPr lang="en-US" dirty="0"/>
                  <a:t> is a right most derivation if at every step the </a:t>
                </a:r>
                <a:r>
                  <a:rPr lang="en-US" dirty="0">
                    <a:solidFill>
                      <a:srgbClr val="C00000"/>
                    </a:solidFill>
                  </a:rPr>
                  <a:t>right most non terminal </a:t>
                </a:r>
                <a:r>
                  <a:rPr lang="en-US" dirty="0"/>
                  <a:t>is replaced.</a:t>
                </a:r>
              </a:p>
              <a:p>
                <a:pPr algn="just">
                  <a:buFont typeface="Arial" panose="020B0604020202020204" pitchFamily="34" charset="0"/>
                  <a:buChar char="•"/>
                </a:pPr>
                <a:r>
                  <a:rPr lang="en-US" dirty="0"/>
                  <a:t>It is all called canonical derivation.</a:t>
                </a:r>
                <a:endParaRPr lang="en-IN" dirty="0"/>
              </a:p>
              <a:p>
                <a:pPr algn="just">
                  <a:buFont typeface="Arial" panose="020B0604020202020204" pitchFamily="34" charset="0"/>
                  <a:buChar char="•"/>
                </a:pPr>
                <a:r>
                  <a:rPr lang="en-IN" dirty="0">
                    <a:solidFill>
                      <a:schemeClr val="accent1">
                        <a:lumMod val="75000"/>
                      </a:schemeClr>
                    </a:solidFill>
                  </a:rPr>
                  <a:t>Grammar: S</a:t>
                </a:r>
                <a:r>
                  <a:rPr lang="en-IN" sz="2000" dirty="0">
                    <a:solidFill>
                      <a:schemeClr val="accent1">
                        <a:lumMod val="75000"/>
                      </a:schemeClr>
                    </a:solidFill>
                    <a:sym typeface="Wingdings" pitchFamily="2" charset="2"/>
                  </a:rPr>
                  <a:t></a:t>
                </a:r>
                <a:r>
                  <a:rPr lang="en-IN" dirty="0">
                    <a:solidFill>
                      <a:schemeClr val="accent1">
                        <a:lumMod val="75000"/>
                      </a:schemeClr>
                    </a:solidFill>
                    <a:sym typeface="Wingdings" pitchFamily="2" charset="2"/>
                  </a:rPr>
                  <a:t>S+S | S-S | S*S | S/S | a 	Output string: a*a-a</a:t>
                </a:r>
              </a:p>
              <a:p>
                <a:pPr defTabSz="285750">
                  <a:buNone/>
                </a:pPr>
                <a:r>
                  <a:rPr lang="en-IN" dirty="0">
                    <a:sym typeface="Wingdings" pitchFamily="2" charset="2"/>
                  </a:rPr>
                  <a:t>		S</a:t>
                </a:r>
              </a:p>
              <a:p>
                <a:pPr marL="285750" indent="-228600" defTabSz="114300">
                  <a:buNone/>
                </a:pPr>
                <a:r>
                  <a:rPr lang="en-IN" dirty="0">
                    <a:sym typeface="Wingdings" pitchFamily="2" charset="2"/>
                  </a:rPr>
                  <a:t>		</a:t>
                </a:r>
                <a:r>
                  <a:rPr lang="en-IN" sz="2000" dirty="0">
                    <a:sym typeface="Wingdings" pitchFamily="2" charset="2"/>
                  </a:rPr>
                  <a:t></a:t>
                </a:r>
                <a:r>
                  <a:rPr lang="en-IN" b="1" dirty="0">
                    <a:sym typeface="Wingdings" pitchFamily="2" charset="2"/>
                  </a:rPr>
                  <a:t>S*S</a:t>
                </a:r>
              </a:p>
              <a:p>
                <a:pPr marL="282575" indent="-282575" defTabSz="285750">
                  <a:buNone/>
                </a:pPr>
                <a:r>
                  <a:rPr lang="en-IN" dirty="0">
                    <a:sym typeface="Wingdings" pitchFamily="2" charset="2"/>
                  </a:rPr>
                  <a:t>		 </a:t>
                </a:r>
                <a:r>
                  <a:rPr lang="en-IN" sz="2000" dirty="0">
                    <a:sym typeface="Wingdings" pitchFamily="2" charset="2"/>
                  </a:rPr>
                  <a:t></a:t>
                </a:r>
                <a:r>
                  <a:rPr lang="en-IN" dirty="0">
                    <a:sym typeface="Wingdings" pitchFamily="2" charset="2"/>
                  </a:rPr>
                  <a:t>S*</a:t>
                </a:r>
                <a:r>
                  <a:rPr lang="en-IN" b="1" dirty="0">
                    <a:sym typeface="Wingdings" pitchFamily="2" charset="2"/>
                  </a:rPr>
                  <a:t>S-S</a:t>
                </a:r>
              </a:p>
              <a:p>
                <a:pPr marL="282575" indent="-282575" defTabSz="285750">
                  <a:buNone/>
                </a:pPr>
                <a:r>
                  <a:rPr lang="en-IN" dirty="0">
                    <a:sym typeface="Wingdings" pitchFamily="2" charset="2"/>
                  </a:rPr>
                  <a:t>		 </a:t>
                </a:r>
                <a:r>
                  <a:rPr lang="en-IN" sz="2000" dirty="0">
                    <a:sym typeface="Wingdings" pitchFamily="2" charset="2"/>
                  </a:rPr>
                  <a:t></a:t>
                </a:r>
                <a:r>
                  <a:rPr lang="en-IN" dirty="0">
                    <a:sym typeface="Wingdings" pitchFamily="2" charset="2"/>
                  </a:rPr>
                  <a:t>S*S-</a:t>
                </a:r>
                <a:r>
                  <a:rPr lang="en-IN" b="1" dirty="0">
                    <a:sym typeface="Wingdings" pitchFamily="2" charset="2"/>
                  </a:rPr>
                  <a:t>a</a:t>
                </a:r>
              </a:p>
              <a:p>
                <a:pPr marL="282575" indent="-282575" defTabSz="285750">
                  <a:buNone/>
                </a:pPr>
                <a:r>
                  <a:rPr lang="en-IN" dirty="0">
                    <a:sym typeface="Wingdings" pitchFamily="2" charset="2"/>
                  </a:rPr>
                  <a:t>		 </a:t>
                </a:r>
                <a:r>
                  <a:rPr lang="en-IN" sz="2000" dirty="0">
                    <a:sym typeface="Wingdings" pitchFamily="2" charset="2"/>
                  </a:rPr>
                  <a:t></a:t>
                </a:r>
                <a:r>
                  <a:rPr lang="en-IN" dirty="0">
                    <a:sym typeface="Wingdings" pitchFamily="2" charset="2"/>
                  </a:rPr>
                  <a:t>S*</a:t>
                </a:r>
                <a:r>
                  <a:rPr lang="en-IN" b="1" dirty="0">
                    <a:sym typeface="Wingdings" pitchFamily="2" charset="2"/>
                  </a:rPr>
                  <a:t>a</a:t>
                </a:r>
                <a:r>
                  <a:rPr lang="en-IN" dirty="0">
                    <a:sym typeface="Wingdings" pitchFamily="2" charset="2"/>
                  </a:rPr>
                  <a:t>-a</a:t>
                </a:r>
              </a:p>
              <a:p>
                <a:pPr marL="282575" indent="-282575" defTabSz="285750">
                  <a:buNone/>
                </a:pPr>
                <a:r>
                  <a:rPr lang="en-IN" dirty="0">
                    <a:sym typeface="Wingdings" pitchFamily="2" charset="2"/>
                  </a:rPr>
                  <a:t>		 </a:t>
                </a:r>
                <a:r>
                  <a:rPr lang="en-IN" sz="2000" dirty="0">
                    <a:sym typeface="Wingdings" pitchFamily="2" charset="2"/>
                  </a:rPr>
                  <a:t></a:t>
                </a:r>
                <a:r>
                  <a:rPr lang="en-IN" b="1" dirty="0">
                    <a:sym typeface="Wingdings" pitchFamily="2" charset="2"/>
                  </a:rPr>
                  <a:t>a</a:t>
                </a:r>
                <a:r>
                  <a:rPr lang="en-IN" dirty="0">
                    <a:sym typeface="Wingdings" pitchFamily="2" charset="2"/>
                  </a:rPr>
                  <a:t>*a-a</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5262" y="1083515"/>
                <a:ext cx="8763000" cy="5334000"/>
              </a:xfrm>
              <a:blipFill rotWithShape="0">
                <a:blip r:embed="rId3" cstate="print"/>
                <a:stretch>
                  <a:fillRect l="-904" t="-457" r="-1043"/>
                </a:stretch>
              </a:blipFill>
            </p:spPr>
            <p:txBody>
              <a:bodyPr/>
              <a:lstStyle/>
              <a:p>
                <a:r>
                  <a:rPr lang="en-US">
                    <a:noFill/>
                  </a:rPr>
                  <a:t> </a:t>
                </a:r>
              </a:p>
            </p:txBody>
          </p:sp>
        </mc:Fallback>
      </mc:AlternateContent>
      <p:grpSp>
        <p:nvGrpSpPr>
          <p:cNvPr id="78" name="Group 77"/>
          <p:cNvGrpSpPr/>
          <p:nvPr/>
        </p:nvGrpSpPr>
        <p:grpSpPr>
          <a:xfrm>
            <a:off x="7772400" y="3338314"/>
            <a:ext cx="1066800" cy="457200"/>
            <a:chOff x="6248400" y="2338172"/>
            <a:chExt cx="1066800" cy="457200"/>
          </a:xfrm>
        </p:grpSpPr>
        <p:cxnSp>
          <p:nvCxnSpPr>
            <p:cNvPr id="28" name="Straight Arrow Connector 27"/>
            <p:cNvCxnSpPr/>
            <p:nvPr/>
          </p:nvCxnSpPr>
          <p:spPr>
            <a:xfrm flipH="1">
              <a:off x="6248400" y="2338172"/>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781800" y="2338172"/>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781800" y="2338172"/>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8091488" y="5287894"/>
            <a:ext cx="45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77" name="Group 76"/>
          <p:cNvGrpSpPr/>
          <p:nvPr/>
        </p:nvGrpSpPr>
        <p:grpSpPr>
          <a:xfrm>
            <a:off x="7543800" y="3700475"/>
            <a:ext cx="1509932" cy="457200"/>
            <a:chOff x="6019800" y="2743200"/>
            <a:chExt cx="1509932" cy="457200"/>
          </a:xfrm>
        </p:grpSpPr>
        <p:sp>
          <p:nvSpPr>
            <p:cNvPr id="11" name="Rectangle 10"/>
            <p:cNvSpPr/>
            <p:nvPr/>
          </p:nvSpPr>
          <p:spPr>
            <a:xfrm>
              <a:off x="6019800" y="2743200"/>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
          <p:nvSpPr>
            <p:cNvPr id="14" name="Rectangle 13"/>
            <p:cNvSpPr/>
            <p:nvPr/>
          </p:nvSpPr>
          <p:spPr>
            <a:xfrm>
              <a:off x="6553200" y="28194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p>
          </p:txBody>
        </p:sp>
        <p:sp>
          <p:nvSpPr>
            <p:cNvPr id="15" name="Rectangle 14"/>
            <p:cNvSpPr/>
            <p:nvPr/>
          </p:nvSpPr>
          <p:spPr>
            <a:xfrm>
              <a:off x="7072532" y="277133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grpSp>
      <p:cxnSp>
        <p:nvCxnSpPr>
          <p:cNvPr id="18" name="Straight Arrow Connector 17"/>
          <p:cNvCxnSpPr/>
          <p:nvPr/>
        </p:nvCxnSpPr>
        <p:spPr>
          <a:xfrm>
            <a:off x="9410720" y="4929206"/>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8305800" y="4123684"/>
            <a:ext cx="1066800" cy="457200"/>
            <a:chOff x="5715000" y="3124200"/>
            <a:chExt cx="1066800" cy="457200"/>
          </a:xfrm>
        </p:grpSpPr>
        <p:cxnSp>
          <p:nvCxnSpPr>
            <p:cNvPr id="19" name="Straight Arrow Connector 18"/>
            <p:cNvCxnSpPr/>
            <p:nvPr/>
          </p:nvCxnSpPr>
          <p:spPr>
            <a:xfrm flipH="1">
              <a:off x="5715000" y="3124200"/>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248400" y="3124200"/>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48400" y="3124200"/>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9182120" y="5338787"/>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25" name="Rectangle 24"/>
          <p:cNvSpPr/>
          <p:nvPr/>
        </p:nvSpPr>
        <p:spPr>
          <a:xfrm>
            <a:off x="7539031" y="4500560"/>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82" name="Group 81"/>
          <p:cNvGrpSpPr/>
          <p:nvPr/>
        </p:nvGrpSpPr>
        <p:grpSpPr>
          <a:xfrm>
            <a:off x="8087844" y="4566160"/>
            <a:ext cx="1509932" cy="429064"/>
            <a:chOff x="5486400" y="3533336"/>
            <a:chExt cx="1509932" cy="429064"/>
          </a:xfrm>
        </p:grpSpPr>
        <p:sp>
          <p:nvSpPr>
            <p:cNvPr id="32" name="Rectangle 31"/>
            <p:cNvSpPr/>
            <p:nvPr/>
          </p:nvSpPr>
          <p:spPr>
            <a:xfrm>
              <a:off x="5486400" y="353377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
          <p:nvSpPr>
            <p:cNvPr id="34" name="Rectangle 33"/>
            <p:cNvSpPr/>
            <p:nvPr/>
          </p:nvSpPr>
          <p:spPr>
            <a:xfrm>
              <a:off x="6019800" y="35814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p>
          </p:txBody>
        </p:sp>
        <p:sp>
          <p:nvSpPr>
            <p:cNvPr id="35" name="Rectangle 34"/>
            <p:cNvSpPr/>
            <p:nvPr/>
          </p:nvSpPr>
          <p:spPr>
            <a:xfrm>
              <a:off x="6539132" y="353333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grpSp>
      <p:cxnSp>
        <p:nvCxnSpPr>
          <p:cNvPr id="36" name="Straight Arrow Connector 35"/>
          <p:cNvCxnSpPr/>
          <p:nvPr/>
        </p:nvCxnSpPr>
        <p:spPr>
          <a:xfrm>
            <a:off x="8315324" y="4943494"/>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753563" y="4113086"/>
            <a:ext cx="14068" cy="45134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139170" y="5979996"/>
            <a:ext cx="2432830" cy="41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rPr>
              <a:t>Rightmost Derivation</a:t>
            </a:r>
          </a:p>
        </p:txBody>
      </p:sp>
      <p:sp>
        <p:nvSpPr>
          <p:cNvPr id="40" name="Rectangle 39"/>
          <p:cNvSpPr/>
          <p:nvPr/>
        </p:nvSpPr>
        <p:spPr>
          <a:xfrm>
            <a:off x="7067330" y="5658662"/>
            <a:ext cx="314347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rPr>
              <a:t>Parse Tree</a:t>
            </a:r>
          </a:p>
        </p:txBody>
      </p:sp>
      <p:cxnSp>
        <p:nvCxnSpPr>
          <p:cNvPr id="80" name="Straight Connector 79"/>
          <p:cNvCxnSpPr/>
          <p:nvPr/>
        </p:nvCxnSpPr>
        <p:spPr>
          <a:xfrm>
            <a:off x="2649708" y="3886200"/>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897358" y="4378688"/>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647371" y="4846811"/>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2363956" y="5347084"/>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8067894" y="2923768"/>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Tree>
    <p:extLst>
      <p:ext uri="{BB962C8B-B14F-4D97-AF65-F5344CB8AC3E}">
        <p14:creationId xmlns:p14="http://schemas.microsoft.com/office/powerpoint/2010/main" val="2718757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500"/>
                                  </p:stCondLst>
                                  <p:childTnLst>
                                    <p:set>
                                      <p:cBhvr>
                                        <p:cTn id="25" dur="1" fill="hold">
                                          <p:stCondLst>
                                            <p:cond delay="0"/>
                                          </p:stCondLst>
                                        </p:cTn>
                                        <p:tgtEl>
                                          <p:spTgt spid="52"/>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500"/>
                                  </p:stCondLst>
                                  <p:childTnLst>
                                    <p:set>
                                      <p:cBhvr>
                                        <p:cTn id="28" dur="1" fill="hold">
                                          <p:stCondLst>
                                            <p:cond delay="0"/>
                                          </p:stCondLst>
                                        </p:cTn>
                                        <p:tgtEl>
                                          <p:spTgt spid="78"/>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nodeType="afterEffect">
                                  <p:stCondLst>
                                    <p:cond delay="500"/>
                                  </p:stCondLst>
                                  <p:childTnLst>
                                    <p:set>
                                      <p:cBhvr>
                                        <p:cTn id="31" dur="1" fill="hold">
                                          <p:stCondLst>
                                            <p:cond delay="0"/>
                                          </p:stCondLst>
                                        </p:cTn>
                                        <p:tgtEl>
                                          <p:spTgt spid="7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500"/>
                                  </p:stCondLst>
                                  <p:childTnLst>
                                    <p:set>
                                      <p:cBhvr>
                                        <p:cTn id="42" dur="1" fill="hold">
                                          <p:stCondLst>
                                            <p:cond delay="0"/>
                                          </p:stCondLst>
                                        </p:cTn>
                                        <p:tgtEl>
                                          <p:spTgt spid="81"/>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nodeType="afterEffect">
                                  <p:stCondLst>
                                    <p:cond delay="500"/>
                                  </p:stCondLst>
                                  <p:childTnLst>
                                    <p:set>
                                      <p:cBhvr>
                                        <p:cTn id="45" dur="1" fill="hold">
                                          <p:stCondLst>
                                            <p:cond delay="0"/>
                                          </p:stCondLst>
                                        </p:cTn>
                                        <p:tgtEl>
                                          <p:spTgt spid="8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500"/>
                                  </p:stCondLst>
                                  <p:childTnLst>
                                    <p:set>
                                      <p:cBhvr>
                                        <p:cTn id="56" dur="1" fill="hold">
                                          <p:stCondLst>
                                            <p:cond delay="0"/>
                                          </p:stCondLst>
                                        </p:cTn>
                                        <p:tgtEl>
                                          <p:spTgt spid="18"/>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grpId="0" nodeType="afterEffect">
                                  <p:stCondLst>
                                    <p:cond delay="50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84"/>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childTnLst>
                                </p:cTn>
                              </p:par>
                            </p:childTnLst>
                          </p:cTn>
                        </p:par>
                        <p:par>
                          <p:cTn id="68" fill="hold">
                            <p:stCondLst>
                              <p:cond delay="0"/>
                            </p:stCondLst>
                            <p:childTnLst>
                              <p:par>
                                <p:cTn id="69" presetID="1" presetClass="entr" presetSubtype="0" fill="hold" nodeType="afterEffect">
                                  <p:stCondLst>
                                    <p:cond delay="500"/>
                                  </p:stCondLst>
                                  <p:childTnLst>
                                    <p:set>
                                      <p:cBhvr>
                                        <p:cTn id="70" dur="1" fill="hold">
                                          <p:stCondLst>
                                            <p:cond delay="0"/>
                                          </p:stCondLst>
                                        </p:cTn>
                                        <p:tgtEl>
                                          <p:spTgt spid="36"/>
                                        </p:tgtEl>
                                        <p:attrNameLst>
                                          <p:attrName>style.visibility</p:attrName>
                                        </p:attrNameLst>
                                      </p:cBhvr>
                                      <p:to>
                                        <p:strVal val="visible"/>
                                      </p:to>
                                    </p:set>
                                  </p:childTnLst>
                                </p:cTn>
                              </p:par>
                            </p:childTnLst>
                          </p:cTn>
                        </p:par>
                        <p:par>
                          <p:cTn id="71" fill="hold">
                            <p:stCondLst>
                              <p:cond delay="500"/>
                            </p:stCondLst>
                            <p:childTnLst>
                              <p:par>
                                <p:cTn id="72" presetID="1" presetClass="entr" presetSubtype="0" fill="hold" grpId="0" nodeType="afterEffect">
                                  <p:stCondLst>
                                    <p:cond delay="500"/>
                                  </p:stCondLst>
                                  <p:childTnLst>
                                    <p:set>
                                      <p:cBhvr>
                                        <p:cTn id="73" dur="1" fill="hold">
                                          <p:stCondLst>
                                            <p:cond delay="0"/>
                                          </p:stCondLst>
                                        </p:cTn>
                                        <p:tgtEl>
                                          <p:spTgt spid="1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8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8" end="8"/>
                                            </p:txEl>
                                          </p:spTgt>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nodeType="afterEffect">
                                  <p:stCondLst>
                                    <p:cond delay="500"/>
                                  </p:stCondLst>
                                  <p:childTnLst>
                                    <p:set>
                                      <p:cBhvr>
                                        <p:cTn id="84" dur="1" fill="hold">
                                          <p:stCondLst>
                                            <p:cond delay="0"/>
                                          </p:stCondLst>
                                        </p:cTn>
                                        <p:tgtEl>
                                          <p:spTgt spid="37"/>
                                        </p:tgtEl>
                                        <p:attrNameLst>
                                          <p:attrName>style.visibility</p:attrName>
                                        </p:attrNameLst>
                                      </p:cBhvr>
                                      <p:to>
                                        <p:strVal val="visible"/>
                                      </p:to>
                                    </p:set>
                                  </p:childTnLst>
                                </p:cTn>
                              </p:par>
                            </p:childTnLst>
                          </p:cTn>
                        </p:par>
                        <p:par>
                          <p:cTn id="85" fill="hold">
                            <p:stCondLst>
                              <p:cond delay="500"/>
                            </p:stCondLst>
                            <p:childTnLst>
                              <p:par>
                                <p:cTn id="86" presetID="1" presetClass="entr" presetSubtype="0" fill="hold" grpId="0" nodeType="afterEffect">
                                  <p:stCondLst>
                                    <p:cond delay="500"/>
                                  </p:stCondLst>
                                  <p:childTnLst>
                                    <p:set>
                                      <p:cBhvr>
                                        <p:cTn id="87" dur="1" fill="hold">
                                          <p:stCondLst>
                                            <p:cond delay="0"/>
                                          </p:stCondLst>
                                        </p:cTn>
                                        <p:tgtEl>
                                          <p:spTgt spid="25"/>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3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25" grpId="0"/>
      <p:bldP spid="39" grpId="0"/>
      <p:bldP spid="40" grpId="0"/>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Chomsky hierarchy (Classification of grammar)</a:t>
            </a:r>
          </a:p>
        </p:txBody>
      </p:sp>
      <p:sp>
        <p:nvSpPr>
          <p:cNvPr id="10" name="Rectangle 9"/>
          <p:cNvSpPr>
            <a:spLocks noChangeArrowheads="1"/>
          </p:cNvSpPr>
          <p:nvPr/>
        </p:nvSpPr>
        <p:spPr bwMode="auto">
          <a:xfrm>
            <a:off x="6089515" y="2357171"/>
            <a:ext cx="2058349" cy="735868"/>
          </a:xfrm>
          <a:prstGeom prst="rect">
            <a:avLst/>
          </a:prstGeom>
          <a:noFill/>
          <a:ln w="25400">
            <a:solidFill>
              <a:schemeClr val="accent1">
                <a:lumMod val="7500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Restricted grammar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11" name="Rectangle 10"/>
          <p:cNvSpPr>
            <a:spLocks noChangeArrowheads="1"/>
          </p:cNvSpPr>
          <p:nvPr/>
        </p:nvSpPr>
        <p:spPr bwMode="auto">
          <a:xfrm>
            <a:off x="8236121" y="3797246"/>
            <a:ext cx="1152144" cy="1399914"/>
          </a:xfrm>
          <a:prstGeom prst="rect">
            <a:avLst/>
          </a:prstGeom>
          <a:noFill/>
          <a:ln w="25400">
            <a:solidFill>
              <a:schemeClr val="accent1">
                <a:lumMod val="7500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Regular grammar(type 3)</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12" name="Rectangle 11"/>
          <p:cNvSpPr>
            <a:spLocks noChangeArrowheads="1"/>
          </p:cNvSpPr>
          <p:nvPr/>
        </p:nvSpPr>
        <p:spPr bwMode="auto">
          <a:xfrm>
            <a:off x="6549554" y="3812806"/>
            <a:ext cx="1152144" cy="1399032"/>
          </a:xfrm>
          <a:prstGeom prst="rect">
            <a:avLst/>
          </a:prstGeom>
          <a:noFill/>
          <a:ln w="25400">
            <a:solidFill>
              <a:schemeClr val="accent1">
                <a:lumMod val="7500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Context free grammar(type 2)</a:t>
            </a:r>
          </a:p>
          <a:p>
            <a:pP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 </a:t>
            </a:r>
          </a:p>
        </p:txBody>
      </p:sp>
      <p:sp>
        <p:nvSpPr>
          <p:cNvPr id="13" name="Rectangle 12"/>
          <p:cNvSpPr>
            <a:spLocks noChangeArrowheads="1"/>
          </p:cNvSpPr>
          <p:nvPr/>
        </p:nvSpPr>
        <p:spPr bwMode="auto">
          <a:xfrm>
            <a:off x="4883950" y="3781684"/>
            <a:ext cx="1149350" cy="1399916"/>
          </a:xfrm>
          <a:prstGeom prst="rect">
            <a:avLst/>
          </a:prstGeom>
          <a:noFill/>
          <a:ln w="25400">
            <a:solidFill>
              <a:schemeClr val="accent1">
                <a:lumMod val="7500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Context sensitive grammar (type 1)</a:t>
            </a:r>
          </a:p>
        </p:txBody>
      </p:sp>
      <p:sp>
        <p:nvSpPr>
          <p:cNvPr id="19" name="Rectangle 18"/>
          <p:cNvSpPr>
            <a:spLocks noChangeArrowheads="1"/>
          </p:cNvSpPr>
          <p:nvPr/>
        </p:nvSpPr>
        <p:spPr bwMode="auto">
          <a:xfrm>
            <a:off x="3810001" y="2367779"/>
            <a:ext cx="2058349" cy="735868"/>
          </a:xfrm>
          <a:prstGeom prst="rect">
            <a:avLst/>
          </a:prstGeom>
          <a:noFill/>
          <a:ln w="25400">
            <a:solidFill>
              <a:schemeClr val="accent1">
                <a:lumMod val="7500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Unrestricted grammar (type 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20" name="Rectangle 19"/>
          <p:cNvSpPr>
            <a:spLocks noChangeArrowheads="1"/>
          </p:cNvSpPr>
          <p:nvPr/>
        </p:nvSpPr>
        <p:spPr bwMode="auto">
          <a:xfrm>
            <a:off x="4966521" y="1238717"/>
            <a:ext cx="2058349" cy="492209"/>
          </a:xfrm>
          <a:prstGeom prst="rect">
            <a:avLst/>
          </a:prstGeom>
          <a:noFill/>
          <a:ln w="25400">
            <a:solidFill>
              <a:schemeClr val="accent1">
                <a:lumMod val="75000"/>
              </a:schemeClr>
            </a:solidFill>
            <a:miter lim="800000"/>
            <a:headEnd/>
            <a:tailEnd/>
          </a:ln>
        </p:spPr>
        <p:txBody>
          <a:bodyPr rot="0" vert="horz" wrap="square" lIns="91440" tIns="45720" rIns="91440" bIns="45720" anchor="t" anchorCtr="0" upright="1">
            <a:noAutofit/>
          </a:bodyPr>
          <a:lstStyle/>
          <a:p>
            <a:pPr algn="ctr">
              <a:lnSpc>
                <a:spcPct val="107000"/>
              </a:lnSpc>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Grammar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cxnSp>
        <p:nvCxnSpPr>
          <p:cNvPr id="26" name="Elbow Connector 25"/>
          <p:cNvCxnSpPr/>
          <p:nvPr/>
        </p:nvCxnSpPr>
        <p:spPr>
          <a:xfrm rot="16200000" flipH="1">
            <a:off x="7620277" y="2598391"/>
            <a:ext cx="704207" cy="1693504"/>
          </a:xfrm>
          <a:prstGeom prst="bentConnector3">
            <a:avLst>
              <a:gd name="adj1" fmla="val 48647"/>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5400000">
            <a:off x="5958623" y="2607330"/>
            <a:ext cx="688645" cy="1660064"/>
          </a:xfrm>
          <a:prstGeom prst="bentConnector3">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5400000">
            <a:off x="5111485" y="1480884"/>
            <a:ext cx="651142" cy="1142232"/>
          </a:xfrm>
          <a:prstGeom prst="bentConnector3">
            <a:avLst>
              <a:gd name="adj1" fmla="val 50000"/>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16200000" flipH="1">
            <a:off x="6256684" y="1481009"/>
            <a:ext cx="640534" cy="1137282"/>
          </a:xfrm>
          <a:prstGeom prst="bentConnector3">
            <a:avLst>
              <a:gd name="adj1" fmla="val 50199"/>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7128801" y="3440537"/>
            <a:ext cx="0" cy="375445"/>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076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up)">
                                      <p:cBhvr>
                                        <p:cTn id="29" dur="500"/>
                                        <p:tgtEl>
                                          <p:spTgt spid="16"/>
                                        </p:tgtEl>
                                      </p:cBhvr>
                                    </p:animEffect>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p:stCondLst>
                              <p:cond delay="1000"/>
                            </p:stCondLst>
                            <p:childTnLst>
                              <p:par>
                                <p:cTn id="35" presetID="22" presetClass="entr" presetSubtype="1" fill="hold"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2000"/>
                            </p:stCondLst>
                            <p:childTnLst>
                              <p:par>
                                <p:cTn id="39" presetID="22" presetClass="entr" presetSubtype="1" fill="hold" grpId="0" nodeType="afterEffect">
                                  <p:stCondLst>
                                    <p:cond delay="50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childTnLst>
                          </p:cTn>
                        </p:par>
                        <p:par>
                          <p:cTn id="42" fill="hold">
                            <p:stCondLst>
                              <p:cond delay="3000"/>
                            </p:stCondLst>
                            <p:childTnLst>
                              <p:par>
                                <p:cTn id="43" presetID="22" presetClass="entr" presetSubtype="1"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Effect transition="in" filter="wipe(up)">
                                      <p:cBhvr>
                                        <p:cTn id="45" dur="500"/>
                                        <p:tgtEl>
                                          <p:spTgt spid="12"/>
                                        </p:tgtEl>
                                      </p:cBhvr>
                                    </p:animEffect>
                                  </p:childTnLst>
                                </p:cTn>
                              </p:par>
                            </p:childTnLst>
                          </p:cTn>
                        </p:par>
                        <p:par>
                          <p:cTn id="46" fill="hold">
                            <p:stCondLst>
                              <p:cond delay="4000"/>
                            </p:stCondLst>
                            <p:childTnLst>
                              <p:par>
                                <p:cTn id="47" presetID="22" presetClass="entr" presetSubtype="1" fill="hold" grpId="0" nodeType="afterEffect">
                                  <p:stCondLst>
                                    <p:cond delay="50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9"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Derivation </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chemeClr val="accent1">
                    <a:lumMod val="75000"/>
                  </a:schemeClr>
                </a:solidFill>
              </a:rPr>
              <a:t>S</a:t>
            </a:r>
            <a:r>
              <a:rPr lang="en-US" dirty="0">
                <a:solidFill>
                  <a:schemeClr val="accent1">
                    <a:lumMod val="75000"/>
                  </a:schemeClr>
                </a:solidFill>
                <a:sym typeface="Wingdings" panose="05000000000000000000" pitchFamily="2" charset="2"/>
              </a:rPr>
              <a:t>A1B</a:t>
            </a:r>
          </a:p>
          <a:p>
            <a:pPr marL="0" indent="0">
              <a:buNone/>
            </a:pPr>
            <a:r>
              <a:rPr lang="en-US" dirty="0">
                <a:solidFill>
                  <a:schemeClr val="accent1">
                    <a:lumMod val="75000"/>
                  </a:schemeClr>
                </a:solidFill>
                <a:sym typeface="Wingdings" panose="05000000000000000000" pitchFamily="2" charset="2"/>
              </a:rPr>
              <a:t>A0A | </a:t>
            </a:r>
            <a:r>
              <a:rPr lang="en-US" dirty="0">
                <a:solidFill>
                  <a:schemeClr val="accent1">
                    <a:lumMod val="75000"/>
                  </a:schemeClr>
                </a:solidFill>
                <a:latin typeface="Cambria Math" panose="02040503050406030204" pitchFamily="18" charset="0"/>
                <a:ea typeface="Cambria Math" panose="02040503050406030204" pitchFamily="18" charset="0"/>
                <a:sym typeface="Wingdings" panose="05000000000000000000" pitchFamily="2" charset="2"/>
              </a:rPr>
              <a:t>𝜖</a:t>
            </a:r>
          </a:p>
          <a:p>
            <a:pPr marL="0" indent="0">
              <a:buNone/>
            </a:pPr>
            <a:r>
              <a:rPr lang="en-US" dirty="0">
                <a:solidFill>
                  <a:schemeClr val="accent1">
                    <a:lumMod val="75000"/>
                  </a:schemeClr>
                </a:solidFill>
                <a:latin typeface="Cambria Math" panose="02040503050406030204" pitchFamily="18" charset="0"/>
                <a:ea typeface="Cambria Math" panose="02040503050406030204" pitchFamily="18" charset="0"/>
                <a:sym typeface="Wingdings" panose="05000000000000000000" pitchFamily="2" charset="2"/>
              </a:rPr>
              <a:t>B0B | 1B | 𝜖 Perform leftmost &amp; Rightmost derivation. </a:t>
            </a:r>
          </a:p>
          <a:p>
            <a:pPr marL="0" indent="0">
              <a:buNone/>
            </a:pPr>
            <a:r>
              <a:rPr lang="en-US" dirty="0">
                <a:solidFill>
                  <a:schemeClr val="accent1">
                    <a:lumMod val="75000"/>
                  </a:schemeClr>
                </a:solidFill>
                <a:latin typeface="Cambria Math" panose="02040503050406030204" pitchFamily="18" charset="0"/>
                <a:ea typeface="Cambria Math" panose="02040503050406030204" pitchFamily="18" charset="0"/>
                <a:sym typeface="Wingdings" panose="05000000000000000000" pitchFamily="2" charset="2"/>
              </a:rPr>
              <a:t>(String: 00101) </a:t>
            </a:r>
          </a:p>
          <a:p>
            <a:pPr marL="0" indent="0">
              <a:buNone/>
            </a:pP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Leftmost Derivation		</a:t>
            </a:r>
          </a:p>
          <a:p>
            <a:pPr marL="0" indent="0">
              <a:buNone/>
            </a:pPr>
            <a:r>
              <a:rPr lang="en-US" dirty="0">
                <a:latin typeface="Cambria Math" panose="02040503050406030204" pitchFamily="18" charset="0"/>
                <a:ea typeface="Cambria Math" panose="02040503050406030204" pitchFamily="18" charset="0"/>
                <a:sym typeface="Wingdings" panose="05000000000000000000" pitchFamily="2" charset="2"/>
              </a:rPr>
              <a:t>S 				 			</a:t>
            </a:r>
          </a:p>
          <a:p>
            <a:pPr marL="0" indent="0">
              <a:buNone/>
            </a:pPr>
            <a:r>
              <a:rPr lang="en-US" dirty="0">
                <a:latin typeface="Cambria Math" panose="02040503050406030204" pitchFamily="18" charset="0"/>
                <a:ea typeface="Cambria Math" panose="02040503050406030204" pitchFamily="18" charset="0"/>
                <a:sym typeface="Wingdings" panose="05000000000000000000" pitchFamily="2" charset="2"/>
              </a:rPr>
              <a:t>A1B 							</a:t>
            </a:r>
          </a:p>
          <a:p>
            <a:pPr marL="0" indent="0">
              <a:buNone/>
            </a:pPr>
            <a:r>
              <a:rPr lang="en-US" dirty="0">
                <a:latin typeface="Cambria Math" panose="02040503050406030204" pitchFamily="18" charset="0"/>
                <a:ea typeface="Cambria Math" panose="02040503050406030204" pitchFamily="18" charset="0"/>
                <a:sym typeface="Wingdings" panose="05000000000000000000" pitchFamily="2" charset="2"/>
              </a:rPr>
              <a:t>0A1B				</a:t>
            </a:r>
          </a:p>
          <a:p>
            <a:pPr marL="0" indent="0">
              <a:buNone/>
            </a:pPr>
            <a:r>
              <a:rPr lang="en-US" dirty="0">
                <a:latin typeface="Cambria Math" panose="02040503050406030204" pitchFamily="18" charset="0"/>
                <a:ea typeface="Cambria Math" panose="02040503050406030204" pitchFamily="18" charset="0"/>
                <a:sym typeface="Wingdings" panose="05000000000000000000" pitchFamily="2" charset="2"/>
              </a:rPr>
              <a:t>00A1B</a:t>
            </a:r>
          </a:p>
          <a:p>
            <a:pPr marL="0" indent="0">
              <a:buNone/>
            </a:pPr>
            <a:r>
              <a:rPr lang="en-US" dirty="0">
                <a:latin typeface="Cambria Math" panose="02040503050406030204" pitchFamily="18" charset="0"/>
                <a:ea typeface="Cambria Math" panose="02040503050406030204" pitchFamily="18" charset="0"/>
                <a:sym typeface="Wingdings" panose="05000000000000000000" pitchFamily="2" charset="2"/>
              </a:rPr>
              <a:t>001B</a:t>
            </a:r>
          </a:p>
          <a:p>
            <a:pPr marL="0" indent="0">
              <a:buNone/>
            </a:pPr>
            <a:r>
              <a:rPr lang="en-US" dirty="0">
                <a:latin typeface="Cambria Math" panose="02040503050406030204" pitchFamily="18" charset="0"/>
                <a:ea typeface="Cambria Math" panose="02040503050406030204" pitchFamily="18" charset="0"/>
                <a:sym typeface="Wingdings" panose="05000000000000000000" pitchFamily="2" charset="2"/>
              </a:rPr>
              <a:t>0010B</a:t>
            </a:r>
          </a:p>
          <a:p>
            <a:pPr marL="0" indent="0">
              <a:buNone/>
            </a:pPr>
            <a:r>
              <a:rPr lang="en-US" dirty="0">
                <a:latin typeface="Cambria Math" panose="02040503050406030204" pitchFamily="18" charset="0"/>
                <a:ea typeface="Cambria Math" panose="02040503050406030204" pitchFamily="18" charset="0"/>
                <a:sym typeface="Wingdings" panose="05000000000000000000" pitchFamily="2" charset="2"/>
              </a:rPr>
              <a:t>00101B</a:t>
            </a:r>
          </a:p>
          <a:p>
            <a:pPr marL="0" indent="0">
              <a:buNone/>
            </a:pPr>
            <a:r>
              <a:rPr lang="en-US" dirty="0">
                <a:latin typeface="Cambria Math" panose="02040503050406030204" pitchFamily="18" charset="0"/>
                <a:ea typeface="Cambria Math" panose="02040503050406030204" pitchFamily="18" charset="0"/>
                <a:sym typeface="Wingdings" panose="05000000000000000000" pitchFamily="2" charset="2"/>
              </a:rPr>
              <a:t>00101</a:t>
            </a:r>
          </a:p>
        </p:txBody>
      </p:sp>
      <p:sp>
        <p:nvSpPr>
          <p:cNvPr id="4" name="Rectangle 3"/>
          <p:cNvSpPr/>
          <p:nvPr/>
        </p:nvSpPr>
        <p:spPr>
          <a:xfrm>
            <a:off x="5638800" y="2514600"/>
            <a:ext cx="3238500"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Rightmost Derivation</a:t>
            </a:r>
          </a:p>
          <a:p>
            <a:r>
              <a:rPr lang="en-US" sz="2200" dirty="0">
                <a:solidFill>
                  <a:schemeClr val="tx1"/>
                </a:solidFill>
                <a:latin typeface="Cambria Math" panose="02040503050406030204" pitchFamily="18" charset="0"/>
                <a:ea typeface="Cambria Math" panose="02040503050406030204" pitchFamily="18" charset="0"/>
                <a:sym typeface="Wingdings" panose="05000000000000000000" pitchFamily="2" charset="2"/>
              </a:rPr>
              <a:t>	S 		</a:t>
            </a:r>
          </a:p>
          <a:p>
            <a:r>
              <a:rPr lang="en-US" sz="2200" dirty="0">
                <a:solidFill>
                  <a:schemeClr val="tx1"/>
                </a:solidFill>
                <a:latin typeface="Cambria Math" panose="02040503050406030204" pitchFamily="18" charset="0"/>
                <a:ea typeface="Cambria Math" panose="02040503050406030204" pitchFamily="18" charset="0"/>
                <a:sym typeface="Wingdings" panose="05000000000000000000" pitchFamily="2" charset="2"/>
              </a:rPr>
              <a:t> 	A1B</a:t>
            </a:r>
          </a:p>
          <a:p>
            <a:r>
              <a:rPr lang="en-US" sz="2200" dirty="0">
                <a:solidFill>
                  <a:schemeClr val="tx1"/>
                </a:solidFill>
                <a:latin typeface="Cambria Math" panose="02040503050406030204" pitchFamily="18" charset="0"/>
                <a:ea typeface="Cambria Math" panose="02040503050406030204" pitchFamily="18" charset="0"/>
                <a:sym typeface="Wingdings" panose="05000000000000000000" pitchFamily="2" charset="2"/>
              </a:rPr>
              <a:t>	A10B</a:t>
            </a:r>
          </a:p>
          <a:p>
            <a:r>
              <a:rPr lang="en-US" sz="2200" dirty="0">
                <a:solidFill>
                  <a:schemeClr val="tx1"/>
                </a:solidFill>
                <a:latin typeface="Cambria Math" panose="02040503050406030204" pitchFamily="18" charset="0"/>
                <a:ea typeface="Cambria Math" panose="02040503050406030204" pitchFamily="18" charset="0"/>
                <a:sym typeface="Wingdings" panose="05000000000000000000" pitchFamily="2" charset="2"/>
              </a:rPr>
              <a:t>	A101B</a:t>
            </a:r>
          </a:p>
          <a:p>
            <a:r>
              <a:rPr lang="en-US" sz="2200" dirty="0">
                <a:solidFill>
                  <a:schemeClr val="tx1"/>
                </a:solidFill>
                <a:latin typeface="Cambria Math" panose="02040503050406030204" pitchFamily="18" charset="0"/>
                <a:ea typeface="Cambria Math" panose="02040503050406030204" pitchFamily="18" charset="0"/>
                <a:sym typeface="Wingdings" panose="05000000000000000000" pitchFamily="2" charset="2"/>
              </a:rPr>
              <a:t>	A101</a:t>
            </a:r>
          </a:p>
          <a:p>
            <a:r>
              <a:rPr lang="en-US" sz="2200" dirty="0">
                <a:solidFill>
                  <a:schemeClr val="tx1"/>
                </a:solidFill>
                <a:latin typeface="Cambria Math" panose="02040503050406030204" pitchFamily="18" charset="0"/>
                <a:ea typeface="Cambria Math" panose="02040503050406030204" pitchFamily="18" charset="0"/>
                <a:sym typeface="Wingdings" panose="05000000000000000000" pitchFamily="2" charset="2"/>
              </a:rPr>
              <a:t>	0A101</a:t>
            </a:r>
          </a:p>
          <a:p>
            <a:r>
              <a:rPr lang="en-US" sz="2200" dirty="0">
                <a:solidFill>
                  <a:schemeClr val="tx1"/>
                </a:solidFill>
                <a:latin typeface="Cambria Math" panose="02040503050406030204" pitchFamily="18" charset="0"/>
                <a:ea typeface="Cambria Math" panose="02040503050406030204" pitchFamily="18" charset="0"/>
                <a:sym typeface="Wingdings" panose="05000000000000000000" pitchFamily="2" charset="2"/>
              </a:rPr>
              <a:t>	00A101</a:t>
            </a:r>
          </a:p>
          <a:p>
            <a:r>
              <a:rPr lang="en-US" sz="2200" dirty="0">
                <a:solidFill>
                  <a:schemeClr val="tx1"/>
                </a:solidFill>
                <a:latin typeface="Cambria Math" panose="02040503050406030204" pitchFamily="18" charset="0"/>
                <a:ea typeface="Cambria Math" panose="02040503050406030204" pitchFamily="18" charset="0"/>
                <a:sym typeface="Wingdings" panose="05000000000000000000" pitchFamily="2" charset="2"/>
              </a:rPr>
              <a:t>	00101</a:t>
            </a:r>
            <a:endParaRPr lang="en-US" sz="2200" dirty="0">
              <a:solidFill>
                <a:schemeClr val="tx1"/>
              </a:solidFill>
            </a:endParaRPr>
          </a:p>
          <a:p>
            <a:pPr algn="ctr"/>
            <a:endParaRPr lang="en-US" dirty="0">
              <a:solidFill>
                <a:schemeClr val="tx1"/>
              </a:solidFill>
            </a:endParaRPr>
          </a:p>
        </p:txBody>
      </p:sp>
      <p:cxnSp>
        <p:nvCxnSpPr>
          <p:cNvPr id="5" name="Straight Connector 4"/>
          <p:cNvCxnSpPr/>
          <p:nvPr/>
        </p:nvCxnSpPr>
        <p:spPr>
          <a:xfrm>
            <a:off x="304800" y="3229434"/>
            <a:ext cx="228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04800" y="3657600"/>
            <a:ext cx="228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57200" y="4005948"/>
            <a:ext cx="228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9600" y="4405092"/>
            <a:ext cx="228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62000" y="4786092"/>
            <a:ext cx="228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5181600"/>
            <a:ext cx="228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629400" y="3381828"/>
            <a:ext cx="228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010400" y="3733800"/>
            <a:ext cx="228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124700" y="4038600"/>
            <a:ext cx="228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268156" y="4419600"/>
            <a:ext cx="228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629400" y="4724400"/>
            <a:ext cx="228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72855" y="5061858"/>
            <a:ext cx="228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939770" y="5410200"/>
            <a:ext cx="228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66800" y="5562600"/>
            <a:ext cx="2286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84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1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1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j-lt"/>
              </a:rPr>
              <a:t>Parse Tree </a:t>
            </a:r>
          </a:p>
        </p:txBody>
      </p:sp>
      <p:sp>
        <p:nvSpPr>
          <p:cNvPr id="3" name="Content Placeholder 2"/>
          <p:cNvSpPr>
            <a:spLocks noGrp="1"/>
          </p:cNvSpPr>
          <p:nvPr>
            <p:ph idx="1"/>
          </p:nvPr>
        </p:nvSpPr>
        <p:spPr>
          <a:xfrm>
            <a:off x="1719262" y="1083515"/>
            <a:ext cx="8763000" cy="5334000"/>
          </a:xfrm>
        </p:spPr>
        <p:txBody>
          <a:bodyPr>
            <a:normAutofit/>
          </a:bodyPr>
          <a:lstStyle/>
          <a:p>
            <a:pPr algn="just">
              <a:buFont typeface="Arial" panose="020B0604020202020204" pitchFamily="34" charset="0"/>
              <a:buChar char="•"/>
            </a:pPr>
            <a:r>
              <a:rPr lang="en-US" dirty="0"/>
              <a:t>The graphical representation of a derivation is called as a </a:t>
            </a:r>
            <a:r>
              <a:rPr lang="en-US" b="1" dirty="0"/>
              <a:t>parse tree</a:t>
            </a:r>
            <a:r>
              <a:rPr lang="en-US" dirty="0"/>
              <a:t> or </a:t>
            </a:r>
            <a:r>
              <a:rPr lang="en-US" b="1" dirty="0"/>
              <a:t>derivation tree</a:t>
            </a:r>
            <a:r>
              <a:rPr lang="en-US" dirty="0"/>
              <a:t>.</a:t>
            </a:r>
          </a:p>
          <a:p>
            <a:pPr algn="just">
              <a:buFont typeface="Arial" panose="020B0604020202020204" pitchFamily="34" charset="0"/>
              <a:buChar char="•"/>
            </a:pPr>
            <a:r>
              <a:rPr lang="en-IN" dirty="0">
                <a:solidFill>
                  <a:schemeClr val="accent1">
                    <a:lumMod val="75000"/>
                  </a:schemeClr>
                </a:solidFill>
              </a:rPr>
              <a:t>Grammar: S</a:t>
            </a:r>
            <a:r>
              <a:rPr lang="en-IN" sz="2000" dirty="0">
                <a:solidFill>
                  <a:schemeClr val="accent1">
                    <a:lumMod val="75000"/>
                  </a:schemeClr>
                </a:solidFill>
                <a:sym typeface="Wingdings" pitchFamily="2" charset="2"/>
              </a:rPr>
              <a:t></a:t>
            </a:r>
            <a:r>
              <a:rPr lang="en-IN" dirty="0">
                <a:solidFill>
                  <a:schemeClr val="accent1">
                    <a:lumMod val="75000"/>
                  </a:schemeClr>
                </a:solidFill>
                <a:sym typeface="Wingdings" pitchFamily="2" charset="2"/>
              </a:rPr>
              <a:t>S+S | S-S | S*S | S/S | a 	Output string: a*a-a</a:t>
            </a:r>
          </a:p>
          <a:p>
            <a:pPr marL="0" indent="0" algn="just">
              <a:buNone/>
            </a:pPr>
            <a:endParaRPr lang="en-IN" dirty="0">
              <a:solidFill>
                <a:schemeClr val="accent1">
                  <a:lumMod val="75000"/>
                </a:schemeClr>
              </a:solidFill>
              <a:sym typeface="Wingdings" pitchFamily="2" charset="2"/>
            </a:endParaRPr>
          </a:p>
          <a:p>
            <a:pPr defTabSz="285750">
              <a:buNone/>
            </a:pPr>
            <a:r>
              <a:rPr lang="en-IN" dirty="0">
                <a:sym typeface="Wingdings" pitchFamily="2" charset="2"/>
              </a:rPr>
              <a:t>		</a:t>
            </a:r>
            <a:endParaRPr lang="en-IN" dirty="0"/>
          </a:p>
        </p:txBody>
      </p:sp>
      <p:grpSp>
        <p:nvGrpSpPr>
          <p:cNvPr id="78" name="Group 77"/>
          <p:cNvGrpSpPr/>
          <p:nvPr/>
        </p:nvGrpSpPr>
        <p:grpSpPr>
          <a:xfrm>
            <a:off x="7772400" y="3338314"/>
            <a:ext cx="1066800" cy="457200"/>
            <a:chOff x="6248400" y="2338172"/>
            <a:chExt cx="1066800" cy="457200"/>
          </a:xfrm>
        </p:grpSpPr>
        <p:cxnSp>
          <p:nvCxnSpPr>
            <p:cNvPr id="28" name="Straight Arrow Connector 27"/>
            <p:cNvCxnSpPr/>
            <p:nvPr/>
          </p:nvCxnSpPr>
          <p:spPr>
            <a:xfrm flipH="1">
              <a:off x="6248400" y="2338172"/>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781800" y="2338172"/>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781800" y="2338172"/>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8091488" y="5287894"/>
            <a:ext cx="45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77" name="Group 76"/>
          <p:cNvGrpSpPr/>
          <p:nvPr/>
        </p:nvGrpSpPr>
        <p:grpSpPr>
          <a:xfrm>
            <a:off x="7543800" y="3700475"/>
            <a:ext cx="1509932" cy="457200"/>
            <a:chOff x="6019800" y="2743200"/>
            <a:chExt cx="1509932" cy="457200"/>
          </a:xfrm>
        </p:grpSpPr>
        <p:sp>
          <p:nvSpPr>
            <p:cNvPr id="11" name="Rectangle 10"/>
            <p:cNvSpPr/>
            <p:nvPr/>
          </p:nvSpPr>
          <p:spPr>
            <a:xfrm>
              <a:off x="6019800" y="2743200"/>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
          <p:nvSpPr>
            <p:cNvPr id="14" name="Rectangle 13"/>
            <p:cNvSpPr/>
            <p:nvPr/>
          </p:nvSpPr>
          <p:spPr>
            <a:xfrm>
              <a:off x="6553200" y="28194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p>
          </p:txBody>
        </p:sp>
        <p:sp>
          <p:nvSpPr>
            <p:cNvPr id="15" name="Rectangle 14"/>
            <p:cNvSpPr/>
            <p:nvPr/>
          </p:nvSpPr>
          <p:spPr>
            <a:xfrm>
              <a:off x="7072532" y="277133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grpSp>
      <p:cxnSp>
        <p:nvCxnSpPr>
          <p:cNvPr id="18" name="Straight Arrow Connector 17"/>
          <p:cNvCxnSpPr/>
          <p:nvPr/>
        </p:nvCxnSpPr>
        <p:spPr>
          <a:xfrm>
            <a:off x="9410720" y="4929206"/>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8305800" y="4123684"/>
            <a:ext cx="1066800" cy="457200"/>
            <a:chOff x="5715000" y="3124200"/>
            <a:chExt cx="1066800" cy="457200"/>
          </a:xfrm>
        </p:grpSpPr>
        <p:cxnSp>
          <p:nvCxnSpPr>
            <p:cNvPr id="19" name="Straight Arrow Connector 18"/>
            <p:cNvCxnSpPr/>
            <p:nvPr/>
          </p:nvCxnSpPr>
          <p:spPr>
            <a:xfrm flipH="1">
              <a:off x="5715000" y="3124200"/>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248400" y="3124200"/>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48400" y="3124200"/>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9182120" y="5338787"/>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25" name="Rectangle 24"/>
          <p:cNvSpPr/>
          <p:nvPr/>
        </p:nvSpPr>
        <p:spPr>
          <a:xfrm>
            <a:off x="7539031" y="4500560"/>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82" name="Group 81"/>
          <p:cNvGrpSpPr/>
          <p:nvPr/>
        </p:nvGrpSpPr>
        <p:grpSpPr>
          <a:xfrm>
            <a:off x="8087844" y="4566160"/>
            <a:ext cx="1509932" cy="429064"/>
            <a:chOff x="5486400" y="3533336"/>
            <a:chExt cx="1509932" cy="429064"/>
          </a:xfrm>
        </p:grpSpPr>
        <p:sp>
          <p:nvSpPr>
            <p:cNvPr id="32" name="Rectangle 31"/>
            <p:cNvSpPr/>
            <p:nvPr/>
          </p:nvSpPr>
          <p:spPr>
            <a:xfrm>
              <a:off x="5486400" y="353377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
          <p:nvSpPr>
            <p:cNvPr id="34" name="Rectangle 33"/>
            <p:cNvSpPr/>
            <p:nvPr/>
          </p:nvSpPr>
          <p:spPr>
            <a:xfrm>
              <a:off x="6019800" y="35814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p>
          </p:txBody>
        </p:sp>
        <p:sp>
          <p:nvSpPr>
            <p:cNvPr id="35" name="Rectangle 34"/>
            <p:cNvSpPr/>
            <p:nvPr/>
          </p:nvSpPr>
          <p:spPr>
            <a:xfrm>
              <a:off x="6539132" y="353333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grpSp>
      <p:cxnSp>
        <p:nvCxnSpPr>
          <p:cNvPr id="36" name="Straight Arrow Connector 35"/>
          <p:cNvCxnSpPr/>
          <p:nvPr/>
        </p:nvCxnSpPr>
        <p:spPr>
          <a:xfrm>
            <a:off x="8315324" y="4943494"/>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753563" y="4113086"/>
            <a:ext cx="14068" cy="45134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067330" y="5658662"/>
            <a:ext cx="314347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rPr>
              <a:t>Parse Tree</a:t>
            </a:r>
          </a:p>
        </p:txBody>
      </p:sp>
      <p:sp>
        <p:nvSpPr>
          <p:cNvPr id="52" name="Rectangle 51"/>
          <p:cNvSpPr/>
          <p:nvPr/>
        </p:nvSpPr>
        <p:spPr>
          <a:xfrm>
            <a:off x="8067894" y="2923768"/>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Tree>
    <p:extLst>
      <p:ext uri="{BB962C8B-B14F-4D97-AF65-F5344CB8AC3E}">
        <p14:creationId xmlns:p14="http://schemas.microsoft.com/office/powerpoint/2010/main" val="383119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25" grpId="0"/>
      <p:bldP spid="40" grpId="0"/>
      <p:bldP spid="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mj-lt"/>
              </a:rPr>
              <a:t>Parse Tree </a:t>
            </a:r>
          </a:p>
        </p:txBody>
      </p:sp>
      <p:sp>
        <p:nvSpPr>
          <p:cNvPr id="3" name="Content Placeholder 2"/>
          <p:cNvSpPr>
            <a:spLocks noGrp="1"/>
          </p:cNvSpPr>
          <p:nvPr>
            <p:ph idx="1"/>
          </p:nvPr>
        </p:nvSpPr>
        <p:spPr>
          <a:xfrm>
            <a:off x="1719262" y="1083515"/>
            <a:ext cx="8763000" cy="5334000"/>
          </a:xfrm>
        </p:spPr>
        <p:txBody>
          <a:bodyPr>
            <a:normAutofit/>
          </a:bodyPr>
          <a:lstStyle/>
          <a:p>
            <a:pPr algn="just">
              <a:buFont typeface="Arial" panose="020B0604020202020204" pitchFamily="34" charset="0"/>
              <a:buChar char="•"/>
            </a:pPr>
            <a:r>
              <a:rPr lang="en-US" dirty="0"/>
              <a:t>The root node is always a node indicating start symbols.</a:t>
            </a:r>
          </a:p>
          <a:p>
            <a:pPr algn="just">
              <a:buFont typeface="Arial" panose="020B0604020202020204" pitchFamily="34" charset="0"/>
              <a:buChar char="•"/>
            </a:pPr>
            <a:r>
              <a:rPr lang="en-US" dirty="0"/>
              <a:t>The derivation is read from left to right.</a:t>
            </a:r>
          </a:p>
          <a:p>
            <a:pPr algn="just">
              <a:buFont typeface="Arial" panose="020B0604020202020204" pitchFamily="34" charset="0"/>
              <a:buChar char="•"/>
            </a:pPr>
            <a:r>
              <a:rPr lang="en-US" dirty="0"/>
              <a:t>The leaf node is always terminal nodes.</a:t>
            </a:r>
          </a:p>
          <a:p>
            <a:pPr algn="just">
              <a:buFont typeface="Arial" panose="020B0604020202020204" pitchFamily="34" charset="0"/>
              <a:buChar char="•"/>
            </a:pPr>
            <a:r>
              <a:rPr lang="en-US" dirty="0"/>
              <a:t>The interior nodes are always the non-terminal nodes.</a:t>
            </a:r>
          </a:p>
          <a:p>
            <a:pPr marL="0" indent="0">
              <a:buNone/>
            </a:pPr>
            <a:br>
              <a:rPr lang="en-US" dirty="0"/>
            </a:br>
            <a:br>
              <a:rPr lang="en-US" dirty="0"/>
            </a:br>
            <a:endParaRPr lang="en-IN" dirty="0">
              <a:solidFill>
                <a:schemeClr val="accent1">
                  <a:lumMod val="75000"/>
                </a:schemeClr>
              </a:solidFill>
              <a:sym typeface="Wingdings" pitchFamily="2" charset="2"/>
            </a:endParaRPr>
          </a:p>
          <a:p>
            <a:pPr defTabSz="285750">
              <a:buNone/>
            </a:pPr>
            <a:r>
              <a:rPr lang="en-IN" dirty="0">
                <a:sym typeface="Wingdings" pitchFamily="2" charset="2"/>
              </a:rPr>
              <a:t>		</a:t>
            </a:r>
            <a:endParaRPr lang="en-IN" dirty="0"/>
          </a:p>
        </p:txBody>
      </p:sp>
      <p:grpSp>
        <p:nvGrpSpPr>
          <p:cNvPr id="78" name="Group 77"/>
          <p:cNvGrpSpPr/>
          <p:nvPr/>
        </p:nvGrpSpPr>
        <p:grpSpPr>
          <a:xfrm>
            <a:off x="7772400" y="3338314"/>
            <a:ext cx="1066800" cy="457200"/>
            <a:chOff x="6248400" y="2338172"/>
            <a:chExt cx="1066800" cy="457200"/>
          </a:xfrm>
        </p:grpSpPr>
        <p:cxnSp>
          <p:nvCxnSpPr>
            <p:cNvPr id="28" name="Straight Arrow Connector 27"/>
            <p:cNvCxnSpPr/>
            <p:nvPr/>
          </p:nvCxnSpPr>
          <p:spPr>
            <a:xfrm flipH="1">
              <a:off x="6248400" y="2338172"/>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781800" y="2338172"/>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781800" y="2338172"/>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8091488" y="5287894"/>
            <a:ext cx="45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77" name="Group 76"/>
          <p:cNvGrpSpPr/>
          <p:nvPr/>
        </p:nvGrpSpPr>
        <p:grpSpPr>
          <a:xfrm>
            <a:off x="7543800" y="3700475"/>
            <a:ext cx="1509932" cy="457200"/>
            <a:chOff x="6019800" y="2743200"/>
            <a:chExt cx="1509932" cy="457200"/>
          </a:xfrm>
        </p:grpSpPr>
        <p:sp>
          <p:nvSpPr>
            <p:cNvPr id="11" name="Rectangle 10"/>
            <p:cNvSpPr/>
            <p:nvPr/>
          </p:nvSpPr>
          <p:spPr>
            <a:xfrm>
              <a:off x="6019800" y="2743200"/>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
          <p:nvSpPr>
            <p:cNvPr id="14" name="Rectangle 13"/>
            <p:cNvSpPr/>
            <p:nvPr/>
          </p:nvSpPr>
          <p:spPr>
            <a:xfrm>
              <a:off x="6553200" y="28194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p>
          </p:txBody>
        </p:sp>
        <p:sp>
          <p:nvSpPr>
            <p:cNvPr id="15" name="Rectangle 14"/>
            <p:cNvSpPr/>
            <p:nvPr/>
          </p:nvSpPr>
          <p:spPr>
            <a:xfrm>
              <a:off x="7072532" y="277133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grpSp>
      <p:cxnSp>
        <p:nvCxnSpPr>
          <p:cNvPr id="18" name="Straight Arrow Connector 17"/>
          <p:cNvCxnSpPr/>
          <p:nvPr/>
        </p:nvCxnSpPr>
        <p:spPr>
          <a:xfrm>
            <a:off x="9410720" y="4929206"/>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8305800" y="4123684"/>
            <a:ext cx="1066800" cy="457200"/>
            <a:chOff x="5715000" y="3124200"/>
            <a:chExt cx="1066800" cy="457200"/>
          </a:xfrm>
        </p:grpSpPr>
        <p:cxnSp>
          <p:nvCxnSpPr>
            <p:cNvPr id="19" name="Straight Arrow Connector 18"/>
            <p:cNvCxnSpPr/>
            <p:nvPr/>
          </p:nvCxnSpPr>
          <p:spPr>
            <a:xfrm flipH="1">
              <a:off x="5715000" y="3124200"/>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248400" y="3124200"/>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48400" y="3124200"/>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9182120" y="5338787"/>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25" name="Rectangle 24"/>
          <p:cNvSpPr/>
          <p:nvPr/>
        </p:nvSpPr>
        <p:spPr>
          <a:xfrm>
            <a:off x="7539031" y="4500560"/>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82" name="Group 81"/>
          <p:cNvGrpSpPr/>
          <p:nvPr/>
        </p:nvGrpSpPr>
        <p:grpSpPr>
          <a:xfrm>
            <a:off x="8087844" y="4566160"/>
            <a:ext cx="1509932" cy="429064"/>
            <a:chOff x="5486400" y="3533336"/>
            <a:chExt cx="1509932" cy="429064"/>
          </a:xfrm>
        </p:grpSpPr>
        <p:sp>
          <p:nvSpPr>
            <p:cNvPr id="32" name="Rectangle 31"/>
            <p:cNvSpPr/>
            <p:nvPr/>
          </p:nvSpPr>
          <p:spPr>
            <a:xfrm>
              <a:off x="5486400" y="353377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
          <p:nvSpPr>
            <p:cNvPr id="34" name="Rectangle 33"/>
            <p:cNvSpPr/>
            <p:nvPr/>
          </p:nvSpPr>
          <p:spPr>
            <a:xfrm>
              <a:off x="6019800" y="35814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p>
          </p:txBody>
        </p:sp>
        <p:sp>
          <p:nvSpPr>
            <p:cNvPr id="35" name="Rectangle 34"/>
            <p:cNvSpPr/>
            <p:nvPr/>
          </p:nvSpPr>
          <p:spPr>
            <a:xfrm>
              <a:off x="6539132" y="353333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grpSp>
      <p:cxnSp>
        <p:nvCxnSpPr>
          <p:cNvPr id="36" name="Straight Arrow Connector 35"/>
          <p:cNvCxnSpPr/>
          <p:nvPr/>
        </p:nvCxnSpPr>
        <p:spPr>
          <a:xfrm>
            <a:off x="8315324" y="4943494"/>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753563" y="4113086"/>
            <a:ext cx="14068" cy="45134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067330" y="5658662"/>
            <a:ext cx="314347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1">
                    <a:lumMod val="75000"/>
                  </a:schemeClr>
                </a:solidFill>
              </a:rPr>
              <a:t>Parse Tree</a:t>
            </a:r>
          </a:p>
        </p:txBody>
      </p:sp>
      <p:sp>
        <p:nvSpPr>
          <p:cNvPr id="52" name="Rectangle 51"/>
          <p:cNvSpPr/>
          <p:nvPr/>
        </p:nvSpPr>
        <p:spPr>
          <a:xfrm>
            <a:off x="8067894" y="2923768"/>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Tree>
    <p:extLst>
      <p:ext uri="{BB962C8B-B14F-4D97-AF65-F5344CB8AC3E}">
        <p14:creationId xmlns:p14="http://schemas.microsoft.com/office/powerpoint/2010/main" val="1673423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25" grpId="0"/>
      <p:bldP spid="40" grpId="0"/>
      <p:bldP spid="5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Derivation </a:t>
            </a:r>
          </a:p>
        </p:txBody>
      </p:sp>
      <p:sp>
        <p:nvSpPr>
          <p:cNvPr id="3" name="Content Placeholder 2"/>
          <p:cNvSpPr>
            <a:spLocks noGrp="1"/>
          </p:cNvSpPr>
          <p:nvPr>
            <p:ph idx="1"/>
          </p:nvPr>
        </p:nvSpPr>
        <p:spPr/>
        <p:txBody>
          <a:bodyPr/>
          <a:lstStyle/>
          <a:p>
            <a:pPr marL="0" indent="0">
              <a:buNone/>
            </a:pPr>
            <a:r>
              <a:rPr lang="en-US" dirty="0">
                <a:latin typeface="Cambria Math" panose="02040503050406030204" pitchFamily="18" charset="0"/>
                <a:ea typeface="Cambria Math" panose="02040503050406030204" pitchFamily="18" charset="0"/>
                <a:sym typeface="Wingdings" panose="05000000000000000000" pitchFamily="2" charset="2"/>
              </a:rPr>
              <a:t>Perform </a:t>
            </a:r>
          </a:p>
          <a:p>
            <a:pPr marL="0" indent="0">
              <a:buNone/>
            </a:pPr>
            <a:r>
              <a:rPr lang="en-US" dirty="0">
                <a:latin typeface="Cambria Math" panose="02040503050406030204" pitchFamily="18" charset="0"/>
                <a:ea typeface="Cambria Math" panose="02040503050406030204" pitchFamily="18" charset="0"/>
                <a:sym typeface="Wingdings" panose="05000000000000000000" pitchFamily="2" charset="2"/>
              </a:rPr>
              <a:t>1)   Leftmost derivation and rightmost derivation.</a:t>
            </a:r>
          </a:p>
          <a:p>
            <a:pPr marL="0" indent="0">
              <a:buNone/>
            </a:pPr>
            <a:r>
              <a:rPr lang="en-US" dirty="0">
                <a:latin typeface="Cambria Math" panose="02040503050406030204" pitchFamily="18" charset="0"/>
                <a:ea typeface="Cambria Math" panose="02040503050406030204" pitchFamily="18" charset="0"/>
                <a:sym typeface="Wingdings" panose="05000000000000000000" pitchFamily="2" charset="2"/>
              </a:rPr>
              <a:t>2)   Draw parse tree.</a:t>
            </a:r>
          </a:p>
          <a:p>
            <a:pPr marL="0" indent="0" defTabSz="465138">
              <a:buNone/>
            </a:pPr>
            <a:r>
              <a:rPr lang="en-US" dirty="0"/>
              <a:t>	S</a:t>
            </a:r>
            <a:r>
              <a:rPr lang="en-US" dirty="0">
                <a:sym typeface="Wingdings" panose="05000000000000000000" pitchFamily="2" charset="2"/>
              </a:rPr>
              <a:t>A1B</a:t>
            </a:r>
          </a:p>
          <a:p>
            <a:pPr marL="457200" indent="0">
              <a:buNone/>
            </a:pPr>
            <a:r>
              <a:rPr lang="en-US" dirty="0">
                <a:sym typeface="Wingdings" panose="05000000000000000000" pitchFamily="2" charset="2"/>
              </a:rPr>
              <a:t>A0A | </a:t>
            </a:r>
            <a:r>
              <a:rPr lang="en-US" dirty="0">
                <a:latin typeface="Cambria Math" panose="02040503050406030204" pitchFamily="18" charset="0"/>
                <a:ea typeface="Cambria Math" panose="02040503050406030204" pitchFamily="18" charset="0"/>
                <a:sym typeface="Wingdings" panose="05000000000000000000" pitchFamily="2" charset="2"/>
              </a:rPr>
              <a:t>𝜖</a:t>
            </a:r>
          </a:p>
          <a:p>
            <a:pPr marL="457200" indent="0">
              <a:buNone/>
            </a:pPr>
            <a:r>
              <a:rPr lang="en-US" dirty="0">
                <a:latin typeface="Cambria Math" panose="02040503050406030204" pitchFamily="18" charset="0"/>
                <a:ea typeface="Cambria Math" panose="02040503050406030204" pitchFamily="18" charset="0"/>
                <a:sym typeface="Wingdings" panose="05000000000000000000" pitchFamily="2" charset="2"/>
              </a:rPr>
              <a:t>B0B | 1B | 𝜖 </a:t>
            </a:r>
          </a:p>
          <a:p>
            <a:pPr marL="457200" indent="0">
              <a:buNone/>
            </a:pPr>
            <a:r>
              <a:rPr lang="en-US" dirty="0">
                <a:latin typeface="Cambria Math" panose="02040503050406030204" pitchFamily="18" charset="0"/>
                <a:ea typeface="Cambria Math" panose="02040503050406030204" pitchFamily="18" charset="0"/>
                <a:sym typeface="Wingdings" panose="05000000000000000000" pitchFamily="2" charset="2"/>
              </a:rPr>
              <a:t>Output string: 1001. </a:t>
            </a:r>
          </a:p>
          <a:p>
            <a:pPr marL="0" indent="457200">
              <a:buNone/>
            </a:pPr>
            <a:endParaRPr lang="en-US" dirty="0"/>
          </a:p>
        </p:txBody>
      </p:sp>
    </p:spTree>
    <p:extLst>
      <p:ext uri="{BB962C8B-B14F-4D97-AF65-F5344CB8AC3E}">
        <p14:creationId xmlns:p14="http://schemas.microsoft.com/office/powerpoint/2010/main" val="92698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50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50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50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Ambiguous grammar</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6570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mj-lt"/>
              </a:rPr>
              <a:t>Ambiguous grammar</a:t>
            </a:r>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en-IN" dirty="0"/>
              <a:t>Ambiguous grammar is one that produces </a:t>
            </a:r>
            <a:r>
              <a:rPr lang="en-IN" dirty="0">
                <a:solidFill>
                  <a:srgbClr val="C00000"/>
                </a:solidFill>
              </a:rPr>
              <a:t>more than one leftmost </a:t>
            </a:r>
            <a:r>
              <a:rPr lang="en-IN" dirty="0"/>
              <a:t>or</a:t>
            </a:r>
            <a:r>
              <a:rPr lang="en-IN" dirty="0">
                <a:solidFill>
                  <a:srgbClr val="C00000"/>
                </a:solidFill>
              </a:rPr>
              <a:t> more then one rightmost derivation </a:t>
            </a:r>
            <a:r>
              <a:rPr lang="en-IN" dirty="0"/>
              <a:t>for the same sentence.</a:t>
            </a:r>
          </a:p>
          <a:p>
            <a:pPr algn="just">
              <a:buFont typeface="Arial" panose="020B0604020202020204" pitchFamily="34" charset="0"/>
              <a:buChar char="•"/>
            </a:pPr>
            <a:r>
              <a:rPr lang="en-IN" dirty="0">
                <a:solidFill>
                  <a:schemeClr val="accent1">
                    <a:lumMod val="75000"/>
                  </a:schemeClr>
                </a:solidFill>
              </a:rPr>
              <a:t>Grammar: S</a:t>
            </a:r>
            <a:r>
              <a:rPr lang="en-IN" sz="2000" dirty="0">
                <a:solidFill>
                  <a:schemeClr val="accent1">
                    <a:lumMod val="75000"/>
                  </a:schemeClr>
                </a:solidFill>
                <a:sym typeface="Wingdings" pitchFamily="2" charset="2"/>
              </a:rPr>
              <a:t></a:t>
            </a:r>
            <a:r>
              <a:rPr lang="en-IN" dirty="0">
                <a:solidFill>
                  <a:schemeClr val="accent1">
                    <a:lumMod val="75000"/>
                  </a:schemeClr>
                </a:solidFill>
                <a:sym typeface="Wingdings" pitchFamily="2" charset="2"/>
              </a:rPr>
              <a:t>S+S | S*S | (S) | a		Output string: </a:t>
            </a:r>
            <a:r>
              <a:rPr lang="en-IN" dirty="0" err="1">
                <a:solidFill>
                  <a:schemeClr val="accent1">
                    <a:lumMod val="75000"/>
                  </a:schemeClr>
                </a:solidFill>
                <a:sym typeface="Wingdings" pitchFamily="2" charset="2"/>
              </a:rPr>
              <a:t>a+a</a:t>
            </a:r>
            <a:r>
              <a:rPr lang="en-IN" dirty="0">
                <a:solidFill>
                  <a:schemeClr val="accent1">
                    <a:lumMod val="75000"/>
                  </a:schemeClr>
                </a:solidFill>
                <a:sym typeface="Wingdings" pitchFamily="2" charset="2"/>
              </a:rPr>
              <a:t>*a</a:t>
            </a:r>
          </a:p>
          <a:p>
            <a:pPr algn="just">
              <a:buFont typeface="Arial" panose="020B0604020202020204" pitchFamily="34" charset="0"/>
              <a:buChar char="•"/>
            </a:pPr>
            <a:endParaRPr lang="en-IN" dirty="0">
              <a:sym typeface="Wingdings" pitchFamily="2" charset="2"/>
            </a:endParaRPr>
          </a:p>
          <a:p>
            <a:pPr marL="0" indent="285750" algn="just" defTabSz="971550">
              <a:buNone/>
            </a:pPr>
            <a:r>
              <a:rPr lang="en-IN" dirty="0">
                <a:sym typeface="Wingdings" pitchFamily="2" charset="2"/>
              </a:rPr>
              <a:t>S					S</a:t>
            </a:r>
          </a:p>
          <a:p>
            <a:pPr marL="0" indent="0" algn="just">
              <a:buNone/>
            </a:pPr>
            <a:r>
              <a:rPr lang="en-IN" sz="2000" dirty="0">
                <a:sym typeface="Wingdings" pitchFamily="2" charset="2"/>
              </a:rPr>
              <a:t></a:t>
            </a:r>
            <a:r>
              <a:rPr lang="en-IN" b="1" dirty="0">
                <a:sym typeface="Wingdings" pitchFamily="2" charset="2"/>
              </a:rPr>
              <a:t>S*S</a:t>
            </a:r>
            <a:r>
              <a:rPr lang="en-IN" dirty="0">
                <a:sym typeface="Wingdings" pitchFamily="2" charset="2"/>
              </a:rPr>
              <a:t>					</a:t>
            </a:r>
            <a:r>
              <a:rPr lang="en-IN" sz="2000" dirty="0">
                <a:sym typeface="Wingdings" pitchFamily="2" charset="2"/>
              </a:rPr>
              <a:t></a:t>
            </a:r>
            <a:r>
              <a:rPr lang="en-IN" b="1" dirty="0">
                <a:sym typeface="Wingdings" pitchFamily="2" charset="2"/>
              </a:rPr>
              <a:t>S+S</a:t>
            </a:r>
          </a:p>
          <a:p>
            <a:pPr marL="0" indent="0" algn="just">
              <a:buNone/>
            </a:pPr>
            <a:r>
              <a:rPr lang="en-IN" sz="2000" dirty="0">
                <a:sym typeface="Wingdings" panose="05000000000000000000" pitchFamily="2" charset="2"/>
              </a:rPr>
              <a:t></a:t>
            </a:r>
            <a:r>
              <a:rPr lang="en-IN" b="1" dirty="0">
                <a:sym typeface="Wingdings" panose="05000000000000000000" pitchFamily="2" charset="2"/>
              </a:rPr>
              <a:t>S+S</a:t>
            </a:r>
            <a:r>
              <a:rPr lang="en-IN" dirty="0">
                <a:sym typeface="Wingdings" panose="05000000000000000000" pitchFamily="2" charset="2"/>
              </a:rPr>
              <a:t>*S				</a:t>
            </a:r>
            <a:r>
              <a:rPr lang="en-IN" sz="2000" dirty="0">
                <a:sym typeface="Wingdings" panose="05000000000000000000" pitchFamily="2" charset="2"/>
              </a:rPr>
              <a:t></a:t>
            </a:r>
            <a:r>
              <a:rPr lang="en-IN" b="1" dirty="0" err="1">
                <a:sym typeface="Wingdings" panose="05000000000000000000" pitchFamily="2" charset="2"/>
              </a:rPr>
              <a:t>a</a:t>
            </a:r>
            <a:r>
              <a:rPr lang="en-IN" dirty="0" err="1">
                <a:sym typeface="Wingdings" panose="05000000000000000000" pitchFamily="2" charset="2"/>
              </a:rPr>
              <a:t>+S</a:t>
            </a:r>
            <a:endParaRPr lang="en-IN" dirty="0">
              <a:sym typeface="Wingdings" pitchFamily="2" charset="2"/>
            </a:endParaRPr>
          </a:p>
          <a:p>
            <a:pPr marL="0" indent="0" algn="just">
              <a:buNone/>
            </a:pPr>
            <a:r>
              <a:rPr lang="en-IN" sz="2000" dirty="0">
                <a:sym typeface="Wingdings" panose="05000000000000000000" pitchFamily="2" charset="2"/>
              </a:rPr>
              <a:t></a:t>
            </a:r>
            <a:r>
              <a:rPr lang="en-IN" b="1" dirty="0" err="1">
                <a:sym typeface="Wingdings" panose="05000000000000000000" pitchFamily="2" charset="2"/>
              </a:rPr>
              <a:t>a</a:t>
            </a:r>
            <a:r>
              <a:rPr lang="en-IN" dirty="0" err="1">
                <a:sym typeface="Wingdings" panose="05000000000000000000" pitchFamily="2" charset="2"/>
              </a:rPr>
              <a:t>+S</a:t>
            </a:r>
            <a:r>
              <a:rPr lang="en-IN" dirty="0">
                <a:sym typeface="Wingdings" panose="05000000000000000000" pitchFamily="2" charset="2"/>
              </a:rPr>
              <a:t>*S				</a:t>
            </a:r>
            <a:r>
              <a:rPr lang="en-IN" sz="2000" dirty="0">
                <a:sym typeface="Wingdings" panose="05000000000000000000" pitchFamily="2" charset="2"/>
              </a:rPr>
              <a:t></a:t>
            </a:r>
            <a:r>
              <a:rPr lang="en-IN" dirty="0" err="1">
                <a:sym typeface="Wingdings" panose="05000000000000000000" pitchFamily="2" charset="2"/>
              </a:rPr>
              <a:t>a+</a:t>
            </a:r>
            <a:r>
              <a:rPr lang="en-IN" b="1" dirty="0" err="1">
                <a:sym typeface="Wingdings" panose="05000000000000000000" pitchFamily="2" charset="2"/>
              </a:rPr>
              <a:t>S</a:t>
            </a:r>
            <a:r>
              <a:rPr lang="en-IN" b="1" dirty="0">
                <a:sym typeface="Wingdings" panose="05000000000000000000" pitchFamily="2" charset="2"/>
              </a:rPr>
              <a:t>*S</a:t>
            </a:r>
          </a:p>
          <a:p>
            <a:pPr marL="0" indent="0" algn="just">
              <a:buNone/>
            </a:pPr>
            <a:r>
              <a:rPr lang="en-IN" sz="2000" dirty="0">
                <a:sym typeface="Wingdings" panose="05000000000000000000" pitchFamily="2" charset="2"/>
              </a:rPr>
              <a:t></a:t>
            </a:r>
            <a:r>
              <a:rPr lang="en-IN" dirty="0" err="1">
                <a:sym typeface="Wingdings" panose="05000000000000000000" pitchFamily="2" charset="2"/>
              </a:rPr>
              <a:t>a+</a:t>
            </a:r>
            <a:r>
              <a:rPr lang="en-IN" b="1" dirty="0" err="1">
                <a:sym typeface="Wingdings" panose="05000000000000000000" pitchFamily="2" charset="2"/>
              </a:rPr>
              <a:t>a</a:t>
            </a:r>
            <a:r>
              <a:rPr lang="en-IN" dirty="0">
                <a:sym typeface="Wingdings" panose="05000000000000000000" pitchFamily="2" charset="2"/>
              </a:rPr>
              <a:t>*S				</a:t>
            </a:r>
            <a:r>
              <a:rPr lang="en-IN" sz="2000" dirty="0">
                <a:sym typeface="Wingdings" panose="05000000000000000000" pitchFamily="2" charset="2"/>
              </a:rPr>
              <a:t></a:t>
            </a:r>
            <a:r>
              <a:rPr lang="en-IN" dirty="0" err="1">
                <a:sym typeface="Wingdings" panose="05000000000000000000" pitchFamily="2" charset="2"/>
              </a:rPr>
              <a:t>a+</a:t>
            </a:r>
            <a:r>
              <a:rPr lang="en-IN" b="1" dirty="0" err="1">
                <a:sym typeface="Wingdings" panose="05000000000000000000" pitchFamily="2" charset="2"/>
              </a:rPr>
              <a:t>a</a:t>
            </a:r>
            <a:r>
              <a:rPr lang="en-IN" dirty="0">
                <a:sym typeface="Wingdings" panose="05000000000000000000" pitchFamily="2" charset="2"/>
              </a:rPr>
              <a:t>*S</a:t>
            </a:r>
          </a:p>
          <a:p>
            <a:pPr marL="0" indent="0" algn="just">
              <a:buNone/>
            </a:pPr>
            <a:r>
              <a:rPr lang="en-IN" sz="2000" dirty="0">
                <a:sym typeface="Wingdings" panose="05000000000000000000" pitchFamily="2" charset="2"/>
              </a:rPr>
              <a:t></a:t>
            </a:r>
            <a:r>
              <a:rPr lang="en-IN" dirty="0" err="1">
                <a:sym typeface="Wingdings" panose="05000000000000000000" pitchFamily="2" charset="2"/>
              </a:rPr>
              <a:t>a+a</a:t>
            </a:r>
            <a:r>
              <a:rPr lang="en-IN" dirty="0">
                <a:sym typeface="Wingdings" panose="05000000000000000000" pitchFamily="2" charset="2"/>
              </a:rPr>
              <a:t>*</a:t>
            </a:r>
            <a:r>
              <a:rPr lang="en-IN" b="1" dirty="0">
                <a:sym typeface="Wingdings" panose="05000000000000000000" pitchFamily="2" charset="2"/>
              </a:rPr>
              <a:t>a</a:t>
            </a:r>
            <a:r>
              <a:rPr lang="en-IN" dirty="0">
                <a:sym typeface="Wingdings" pitchFamily="2" charset="2"/>
              </a:rPr>
              <a:t>				</a:t>
            </a:r>
            <a:r>
              <a:rPr lang="en-IN" sz="2000" dirty="0">
                <a:sym typeface="Wingdings" panose="05000000000000000000" pitchFamily="2" charset="2"/>
              </a:rPr>
              <a:t></a:t>
            </a:r>
            <a:r>
              <a:rPr lang="en-IN" dirty="0" err="1">
                <a:sym typeface="Wingdings" panose="05000000000000000000" pitchFamily="2" charset="2"/>
              </a:rPr>
              <a:t>a+a</a:t>
            </a:r>
            <a:r>
              <a:rPr lang="en-IN" dirty="0">
                <a:sym typeface="Wingdings" panose="05000000000000000000" pitchFamily="2" charset="2"/>
              </a:rPr>
              <a:t>*</a:t>
            </a:r>
            <a:r>
              <a:rPr lang="en-IN" b="1" dirty="0">
                <a:sym typeface="Wingdings" panose="05000000000000000000" pitchFamily="2" charset="2"/>
              </a:rPr>
              <a:t>a</a:t>
            </a:r>
          </a:p>
          <a:p>
            <a:pPr marL="0" indent="0" algn="just">
              <a:buNone/>
            </a:pPr>
            <a:r>
              <a:rPr lang="en-US" dirty="0"/>
              <a:t>Here, </a:t>
            </a:r>
            <a:r>
              <a:rPr lang="en-US" b="1" i="1" dirty="0">
                <a:solidFill>
                  <a:srgbClr val="C00000"/>
                </a:solidFill>
              </a:rPr>
              <a:t>Two leftmost derivation </a:t>
            </a:r>
            <a:r>
              <a:rPr lang="en-US" dirty="0"/>
              <a:t>for string </a:t>
            </a:r>
            <a:r>
              <a:rPr lang="en-US" dirty="0" err="1"/>
              <a:t>a+a</a:t>
            </a:r>
            <a:r>
              <a:rPr lang="en-US" dirty="0"/>
              <a:t>*a is possible hence, above grammar is ambiguous.</a:t>
            </a:r>
            <a:endParaRPr lang="en-IN" dirty="0"/>
          </a:p>
        </p:txBody>
      </p:sp>
      <p:cxnSp>
        <p:nvCxnSpPr>
          <p:cNvPr id="23" name="Straight Connector 22"/>
          <p:cNvCxnSpPr/>
          <p:nvPr/>
        </p:nvCxnSpPr>
        <p:spPr>
          <a:xfrm flipV="1">
            <a:off x="457200" y="3573782"/>
            <a:ext cx="288748" cy="16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105400" y="3578843"/>
            <a:ext cx="25146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57200" y="4030929"/>
            <a:ext cx="3048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62000" y="4476618"/>
            <a:ext cx="3048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066800" y="4919750"/>
            <a:ext cx="3048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34000" y="4016861"/>
            <a:ext cx="3048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334000" y="4490266"/>
            <a:ext cx="3048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715000" y="4936375"/>
            <a:ext cx="3048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294120" y="1403556"/>
            <a:ext cx="2926080"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a:off x="609600" y="1786137"/>
            <a:ext cx="2590800"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0" y="2492991"/>
            <a:ext cx="0" cy="2872874"/>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514600" y="3048000"/>
            <a:ext cx="1066800" cy="457200"/>
            <a:chOff x="6248400" y="2338172"/>
            <a:chExt cx="1066800" cy="457200"/>
          </a:xfrm>
        </p:grpSpPr>
        <p:cxnSp>
          <p:nvCxnSpPr>
            <p:cNvPr id="19" name="Straight Arrow Connector 18"/>
            <p:cNvCxnSpPr/>
            <p:nvPr/>
          </p:nvCxnSpPr>
          <p:spPr>
            <a:xfrm flipH="1">
              <a:off x="6248400" y="2338172"/>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781800" y="2338172"/>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781800" y="2338172"/>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2819400" y="5000105"/>
            <a:ext cx="45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24" name="Group 23"/>
          <p:cNvGrpSpPr/>
          <p:nvPr/>
        </p:nvGrpSpPr>
        <p:grpSpPr>
          <a:xfrm>
            <a:off x="2300068" y="3426974"/>
            <a:ext cx="1509932" cy="457200"/>
            <a:chOff x="6019800" y="2743200"/>
            <a:chExt cx="1509932" cy="457200"/>
          </a:xfrm>
        </p:grpSpPr>
        <p:sp>
          <p:nvSpPr>
            <p:cNvPr id="25" name="Rectangle 24"/>
            <p:cNvSpPr/>
            <p:nvPr/>
          </p:nvSpPr>
          <p:spPr>
            <a:xfrm>
              <a:off x="6019800" y="2743200"/>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
          <p:nvSpPr>
            <p:cNvPr id="27" name="Rectangle 26"/>
            <p:cNvSpPr/>
            <p:nvPr/>
          </p:nvSpPr>
          <p:spPr>
            <a:xfrm>
              <a:off x="6553200" y="28194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p>
          </p:txBody>
        </p:sp>
        <p:sp>
          <p:nvSpPr>
            <p:cNvPr id="28" name="Rectangle 27"/>
            <p:cNvSpPr/>
            <p:nvPr/>
          </p:nvSpPr>
          <p:spPr>
            <a:xfrm>
              <a:off x="7072532" y="277133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grpSp>
      <p:cxnSp>
        <p:nvCxnSpPr>
          <p:cNvPr id="29" name="Straight Arrow Connector 28"/>
          <p:cNvCxnSpPr/>
          <p:nvPr/>
        </p:nvCxnSpPr>
        <p:spPr>
          <a:xfrm>
            <a:off x="1981200" y="4612841"/>
            <a:ext cx="0" cy="47548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1981200" y="3850841"/>
            <a:ext cx="1066800" cy="457200"/>
            <a:chOff x="5715000" y="3124200"/>
            <a:chExt cx="1066800" cy="457200"/>
          </a:xfrm>
        </p:grpSpPr>
        <p:cxnSp>
          <p:nvCxnSpPr>
            <p:cNvPr id="37" name="Straight Arrow Connector 36"/>
            <p:cNvCxnSpPr/>
            <p:nvPr/>
          </p:nvCxnSpPr>
          <p:spPr>
            <a:xfrm flipH="1">
              <a:off x="5715000" y="3124200"/>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248400" y="3124200"/>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48400" y="3124200"/>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752600" y="5022422"/>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41" name="Rectangle 40"/>
          <p:cNvSpPr/>
          <p:nvPr/>
        </p:nvSpPr>
        <p:spPr>
          <a:xfrm>
            <a:off x="3352800" y="4247489"/>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cxnSp>
        <p:nvCxnSpPr>
          <p:cNvPr id="42" name="Straight Arrow Connector 41"/>
          <p:cNvCxnSpPr/>
          <p:nvPr/>
        </p:nvCxnSpPr>
        <p:spPr>
          <a:xfrm>
            <a:off x="3048000" y="4612841"/>
            <a:ext cx="0" cy="47548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20000">
            <a:off x="3589631" y="3836111"/>
            <a:ext cx="14068" cy="471931"/>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819400" y="2650267"/>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grpSp>
        <p:nvGrpSpPr>
          <p:cNvPr id="45" name="Group 44"/>
          <p:cNvGrpSpPr/>
          <p:nvPr/>
        </p:nvGrpSpPr>
        <p:grpSpPr>
          <a:xfrm>
            <a:off x="1766668" y="4267200"/>
            <a:ext cx="1509932" cy="457200"/>
            <a:chOff x="6019800" y="2743200"/>
            <a:chExt cx="1509932" cy="457200"/>
          </a:xfrm>
        </p:grpSpPr>
        <p:sp>
          <p:nvSpPr>
            <p:cNvPr id="46" name="Rectangle 45"/>
            <p:cNvSpPr/>
            <p:nvPr/>
          </p:nvSpPr>
          <p:spPr>
            <a:xfrm>
              <a:off x="6019800" y="2743200"/>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
          <p:nvSpPr>
            <p:cNvPr id="47" name="Rectangle 46"/>
            <p:cNvSpPr/>
            <p:nvPr/>
          </p:nvSpPr>
          <p:spPr>
            <a:xfrm>
              <a:off x="6553200" y="28194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p>
          </p:txBody>
        </p:sp>
        <p:sp>
          <p:nvSpPr>
            <p:cNvPr id="48" name="Rectangle 47"/>
            <p:cNvSpPr/>
            <p:nvPr/>
          </p:nvSpPr>
          <p:spPr>
            <a:xfrm>
              <a:off x="7072532" y="277133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grpSp>
      <p:grpSp>
        <p:nvGrpSpPr>
          <p:cNvPr id="49" name="Group 48"/>
          <p:cNvGrpSpPr/>
          <p:nvPr/>
        </p:nvGrpSpPr>
        <p:grpSpPr>
          <a:xfrm>
            <a:off x="8201919" y="3031267"/>
            <a:ext cx="1066800" cy="457200"/>
            <a:chOff x="6248400" y="2338172"/>
            <a:chExt cx="1066800" cy="457200"/>
          </a:xfrm>
        </p:grpSpPr>
        <p:cxnSp>
          <p:nvCxnSpPr>
            <p:cNvPr id="50" name="Straight Arrow Connector 49"/>
            <p:cNvCxnSpPr/>
            <p:nvPr/>
          </p:nvCxnSpPr>
          <p:spPr>
            <a:xfrm flipH="1">
              <a:off x="6248400" y="2338172"/>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781800" y="2338172"/>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781800" y="2338172"/>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53" name="Rectangle 52"/>
          <p:cNvSpPr/>
          <p:nvPr/>
        </p:nvSpPr>
        <p:spPr>
          <a:xfrm>
            <a:off x="8521007" y="4980847"/>
            <a:ext cx="4572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54" name="Group 53"/>
          <p:cNvGrpSpPr/>
          <p:nvPr/>
        </p:nvGrpSpPr>
        <p:grpSpPr>
          <a:xfrm>
            <a:off x="7973319" y="3393428"/>
            <a:ext cx="1509932" cy="457200"/>
            <a:chOff x="6019800" y="2743200"/>
            <a:chExt cx="1509932" cy="457200"/>
          </a:xfrm>
        </p:grpSpPr>
        <p:sp>
          <p:nvSpPr>
            <p:cNvPr id="55" name="Rectangle 54"/>
            <p:cNvSpPr/>
            <p:nvPr/>
          </p:nvSpPr>
          <p:spPr>
            <a:xfrm>
              <a:off x="6019800" y="2743200"/>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
          <p:nvSpPr>
            <p:cNvPr id="56" name="Rectangle 55"/>
            <p:cNvSpPr/>
            <p:nvPr/>
          </p:nvSpPr>
          <p:spPr>
            <a:xfrm>
              <a:off x="6553200" y="28194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p>
          </p:txBody>
        </p:sp>
        <p:sp>
          <p:nvSpPr>
            <p:cNvPr id="57" name="Rectangle 56"/>
            <p:cNvSpPr/>
            <p:nvPr/>
          </p:nvSpPr>
          <p:spPr>
            <a:xfrm>
              <a:off x="7072532" y="277133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grpSp>
      <p:cxnSp>
        <p:nvCxnSpPr>
          <p:cNvPr id="58" name="Straight Arrow Connector 57"/>
          <p:cNvCxnSpPr/>
          <p:nvPr/>
        </p:nvCxnSpPr>
        <p:spPr>
          <a:xfrm>
            <a:off x="9840239" y="4622159"/>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8735319" y="3816637"/>
            <a:ext cx="1066800" cy="457200"/>
            <a:chOff x="5715000" y="3124200"/>
            <a:chExt cx="1066800" cy="457200"/>
          </a:xfrm>
        </p:grpSpPr>
        <p:cxnSp>
          <p:nvCxnSpPr>
            <p:cNvPr id="60" name="Straight Arrow Connector 59"/>
            <p:cNvCxnSpPr/>
            <p:nvPr/>
          </p:nvCxnSpPr>
          <p:spPr>
            <a:xfrm flipH="1">
              <a:off x="5715000" y="3124200"/>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248400" y="3124200"/>
              <a:ext cx="533400" cy="3810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48400" y="3124200"/>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63" name="Rectangle 62"/>
          <p:cNvSpPr/>
          <p:nvPr/>
        </p:nvSpPr>
        <p:spPr>
          <a:xfrm>
            <a:off x="9611639" y="5031740"/>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64" name="Rectangle 63"/>
          <p:cNvSpPr/>
          <p:nvPr/>
        </p:nvSpPr>
        <p:spPr>
          <a:xfrm>
            <a:off x="7968550" y="4193513"/>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grpSp>
        <p:nvGrpSpPr>
          <p:cNvPr id="65" name="Group 64"/>
          <p:cNvGrpSpPr/>
          <p:nvPr/>
        </p:nvGrpSpPr>
        <p:grpSpPr>
          <a:xfrm>
            <a:off x="8517363" y="4259113"/>
            <a:ext cx="1509932" cy="429064"/>
            <a:chOff x="5486400" y="3533336"/>
            <a:chExt cx="1509932" cy="429064"/>
          </a:xfrm>
        </p:grpSpPr>
        <p:sp>
          <p:nvSpPr>
            <p:cNvPr id="66" name="Rectangle 65"/>
            <p:cNvSpPr/>
            <p:nvPr/>
          </p:nvSpPr>
          <p:spPr>
            <a:xfrm>
              <a:off x="5486400" y="353377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sp>
          <p:nvSpPr>
            <p:cNvPr id="67" name="Rectangle 66"/>
            <p:cNvSpPr/>
            <p:nvPr/>
          </p:nvSpPr>
          <p:spPr>
            <a:xfrm>
              <a:off x="6019800" y="35814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t>
              </a:r>
            </a:p>
          </p:txBody>
        </p:sp>
        <p:sp>
          <p:nvSpPr>
            <p:cNvPr id="68" name="Rectangle 67"/>
            <p:cNvSpPr/>
            <p:nvPr/>
          </p:nvSpPr>
          <p:spPr>
            <a:xfrm>
              <a:off x="6539132" y="3533336"/>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grpSp>
      <p:cxnSp>
        <p:nvCxnSpPr>
          <p:cNvPr id="69" name="Straight Arrow Connector 68"/>
          <p:cNvCxnSpPr/>
          <p:nvPr/>
        </p:nvCxnSpPr>
        <p:spPr>
          <a:xfrm>
            <a:off x="8744843" y="4636447"/>
            <a:ext cx="0" cy="457200"/>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5" idx="2"/>
          </p:cNvCxnSpPr>
          <p:nvPr/>
        </p:nvCxnSpPr>
        <p:spPr>
          <a:xfrm>
            <a:off x="8201919" y="3774429"/>
            <a:ext cx="0" cy="532749"/>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8497413" y="2616721"/>
            <a:ext cx="457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p>
        </p:txBody>
      </p:sp>
      <p:cxnSp>
        <p:nvCxnSpPr>
          <p:cNvPr id="72" name="Straight Connector 71">
            <a:extLst>
              <a:ext uri="{FF2B5EF4-FFF2-40B4-BE49-F238E27FC236}">
                <a16:creationId xmlns:a16="http://schemas.microsoft.com/office/drawing/2014/main" id="{F0936716-4D5F-438A-A646-657F1F257EDE}"/>
              </a:ext>
            </a:extLst>
          </p:cNvPr>
          <p:cNvCxnSpPr>
            <a:cxnSpLocks/>
          </p:cNvCxnSpPr>
          <p:nvPr/>
        </p:nvCxnSpPr>
        <p:spPr>
          <a:xfrm>
            <a:off x="9840239" y="1447800"/>
            <a:ext cx="1970761" cy="0"/>
          </a:xfrm>
          <a:prstGeom prst="lin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59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500"/>
                            </p:stCondLst>
                            <p:childTnLst>
                              <p:par>
                                <p:cTn id="13" presetID="22" presetClass="entr" presetSubtype="8" fill="hold" nodeType="afterEffect">
                                  <p:stCondLst>
                                    <p:cond delay="50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par>
                                <p:cTn id="24" presetID="22" presetClass="entr" presetSubtype="1"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grpId="0" nodeType="afterEffect">
                                  <p:stCondLst>
                                    <p:cond delay="500"/>
                                  </p:stCondLst>
                                  <p:childTnLst>
                                    <p:set>
                                      <p:cBhvr>
                                        <p:cTn id="33" dur="1" fill="hold">
                                          <p:stCondLst>
                                            <p:cond delay="0"/>
                                          </p:stCondLst>
                                        </p:cTn>
                                        <p:tgtEl>
                                          <p:spTgt spid="44"/>
                                        </p:tgtEl>
                                        <p:attrNameLst>
                                          <p:attrName>style.visibility</p:attrName>
                                        </p:attrNameLst>
                                      </p:cBhvr>
                                      <p:to>
                                        <p:strVal val="visible"/>
                                      </p:to>
                                    </p:set>
                                    <p:animEffect transition="in" filter="wipe(up)">
                                      <p:cBhvr>
                                        <p:cTn id="34" dur="500"/>
                                        <p:tgtEl>
                                          <p:spTgt spid="44"/>
                                        </p:tgtEl>
                                      </p:cBhvr>
                                    </p:animEffect>
                                  </p:childTnLst>
                                </p:cTn>
                              </p:par>
                            </p:childTnLst>
                          </p:cTn>
                        </p:par>
                        <p:par>
                          <p:cTn id="35" fill="hold">
                            <p:stCondLst>
                              <p:cond delay="1000"/>
                            </p:stCondLst>
                            <p:childTnLst>
                              <p:par>
                                <p:cTn id="36" presetID="22" presetClass="entr" presetSubtype="1" fill="hold" nodeType="after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wipe(up)">
                                      <p:cBhvr>
                                        <p:cTn id="38" dur="500"/>
                                        <p:tgtEl>
                                          <p:spTgt spid="18"/>
                                        </p:tgtEl>
                                      </p:cBhvr>
                                    </p:animEffect>
                                  </p:childTnLst>
                                </p:cTn>
                              </p:par>
                            </p:childTnLst>
                          </p:cTn>
                        </p:par>
                        <p:par>
                          <p:cTn id="39" fill="hold">
                            <p:stCondLst>
                              <p:cond delay="2000"/>
                            </p:stCondLst>
                            <p:childTnLst>
                              <p:par>
                                <p:cTn id="40" presetID="22" presetClass="entr" presetSubtype="1" fill="hold" nodeType="afterEffect">
                                  <p:stCondLst>
                                    <p:cond delay="50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par>
                          <p:cTn id="43" fill="hold">
                            <p:stCondLst>
                              <p:cond delay="3000"/>
                            </p:stCondLst>
                            <p:childTnLst>
                              <p:par>
                                <p:cTn id="44" presetID="22" presetClass="entr" presetSubtype="1" fill="hold" grpId="0" nodeType="after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wipe(up)">
                                      <p:cBhvr>
                                        <p:cTn id="46" dur="500"/>
                                        <p:tgtEl>
                                          <p:spTgt spid="71"/>
                                        </p:tgtEl>
                                      </p:cBhvr>
                                    </p:animEffect>
                                  </p:childTnLst>
                                </p:cTn>
                              </p:par>
                            </p:childTnLst>
                          </p:cTn>
                        </p:par>
                        <p:par>
                          <p:cTn id="47" fill="hold">
                            <p:stCondLst>
                              <p:cond delay="3500"/>
                            </p:stCondLst>
                            <p:childTnLst>
                              <p:par>
                                <p:cTn id="48" presetID="22" presetClass="entr" presetSubtype="1" fill="hold" nodeType="afterEffect">
                                  <p:stCondLst>
                                    <p:cond delay="500"/>
                                  </p:stCondLst>
                                  <p:childTnLst>
                                    <p:set>
                                      <p:cBhvr>
                                        <p:cTn id="49" dur="1" fill="hold">
                                          <p:stCondLst>
                                            <p:cond delay="0"/>
                                          </p:stCondLst>
                                        </p:cTn>
                                        <p:tgtEl>
                                          <p:spTgt spid="49"/>
                                        </p:tgtEl>
                                        <p:attrNameLst>
                                          <p:attrName>style.visibility</p:attrName>
                                        </p:attrNameLst>
                                      </p:cBhvr>
                                      <p:to>
                                        <p:strVal val="visible"/>
                                      </p:to>
                                    </p:set>
                                    <p:animEffect transition="in" filter="wipe(up)">
                                      <p:cBhvr>
                                        <p:cTn id="50" dur="500"/>
                                        <p:tgtEl>
                                          <p:spTgt spid="49"/>
                                        </p:tgtEl>
                                      </p:cBhvr>
                                    </p:animEffect>
                                  </p:childTnLst>
                                </p:cTn>
                              </p:par>
                            </p:childTnLst>
                          </p:cTn>
                        </p:par>
                        <p:par>
                          <p:cTn id="51" fill="hold">
                            <p:stCondLst>
                              <p:cond delay="4500"/>
                            </p:stCondLst>
                            <p:childTnLst>
                              <p:par>
                                <p:cTn id="52" presetID="22" presetClass="entr" presetSubtype="1" fill="hold" nodeType="afterEffect">
                                  <p:stCondLst>
                                    <p:cond delay="500"/>
                                  </p:stCondLst>
                                  <p:childTnLst>
                                    <p:set>
                                      <p:cBhvr>
                                        <p:cTn id="53" dur="1" fill="hold">
                                          <p:stCondLst>
                                            <p:cond delay="0"/>
                                          </p:stCondLst>
                                        </p:cTn>
                                        <p:tgtEl>
                                          <p:spTgt spid="54"/>
                                        </p:tgtEl>
                                        <p:attrNameLst>
                                          <p:attrName>style.visibility</p:attrName>
                                        </p:attrNameLst>
                                      </p:cBhvr>
                                      <p:to>
                                        <p:strVal val="visible"/>
                                      </p:to>
                                    </p:set>
                                    <p:animEffect transition="in" filter="wipe(up)">
                                      <p:cBhvr>
                                        <p:cTn id="54" dur="5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par>
                          <p:cTn id="67" fill="hold">
                            <p:stCondLst>
                              <p:cond delay="0"/>
                            </p:stCondLst>
                            <p:childTnLst>
                              <p:par>
                                <p:cTn id="68" presetID="22" presetClass="entr" presetSubtype="1" fill="hold"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up)">
                                      <p:cBhvr>
                                        <p:cTn id="70" dur="500"/>
                                        <p:tgtEl>
                                          <p:spTgt spid="30"/>
                                        </p:tgtEl>
                                      </p:cBhvr>
                                    </p:animEffect>
                                  </p:childTnLst>
                                </p:cTn>
                              </p:par>
                            </p:childTnLst>
                          </p:cTn>
                        </p:par>
                        <p:par>
                          <p:cTn id="71" fill="hold">
                            <p:stCondLst>
                              <p:cond delay="500"/>
                            </p:stCondLst>
                            <p:childTnLst>
                              <p:par>
                                <p:cTn id="72" presetID="22" presetClass="entr" presetSubtype="1" fill="hold" nodeType="afterEffect">
                                  <p:stCondLst>
                                    <p:cond delay="500"/>
                                  </p:stCondLst>
                                  <p:childTnLst>
                                    <p:set>
                                      <p:cBhvr>
                                        <p:cTn id="73" dur="1" fill="hold">
                                          <p:stCondLst>
                                            <p:cond delay="0"/>
                                          </p:stCondLst>
                                        </p:cTn>
                                        <p:tgtEl>
                                          <p:spTgt spid="45"/>
                                        </p:tgtEl>
                                        <p:attrNameLst>
                                          <p:attrName>style.visibility</p:attrName>
                                        </p:attrNameLst>
                                      </p:cBhvr>
                                      <p:to>
                                        <p:strVal val="visible"/>
                                      </p:to>
                                    </p:set>
                                    <p:animEffect transition="in" filter="wipe(up)">
                                      <p:cBhvr>
                                        <p:cTn id="74" dur="500"/>
                                        <p:tgtEl>
                                          <p:spTgt spid="45"/>
                                        </p:tgtEl>
                                      </p:cBhvr>
                                    </p:animEffect>
                                  </p:childTnLst>
                                </p:cTn>
                              </p:par>
                            </p:childTnLst>
                          </p:cTn>
                        </p:par>
                        <p:par>
                          <p:cTn id="75" fill="hold">
                            <p:stCondLst>
                              <p:cond delay="1500"/>
                            </p:stCondLst>
                            <p:childTnLst>
                              <p:par>
                                <p:cTn id="76" presetID="22" presetClass="entr" presetSubtype="1" fill="hold" nodeType="afterEffect">
                                  <p:stCondLst>
                                    <p:cond delay="500"/>
                                  </p:stCondLst>
                                  <p:childTnLst>
                                    <p:set>
                                      <p:cBhvr>
                                        <p:cTn id="77" dur="1" fill="hold">
                                          <p:stCondLst>
                                            <p:cond delay="0"/>
                                          </p:stCondLst>
                                        </p:cTn>
                                        <p:tgtEl>
                                          <p:spTgt spid="70"/>
                                        </p:tgtEl>
                                        <p:attrNameLst>
                                          <p:attrName>style.visibility</p:attrName>
                                        </p:attrNameLst>
                                      </p:cBhvr>
                                      <p:to>
                                        <p:strVal val="visible"/>
                                      </p:to>
                                    </p:set>
                                    <p:animEffect transition="in" filter="wipe(up)">
                                      <p:cBhvr>
                                        <p:cTn id="78" dur="500"/>
                                        <p:tgtEl>
                                          <p:spTgt spid="70"/>
                                        </p:tgtEl>
                                      </p:cBhvr>
                                    </p:animEffect>
                                  </p:childTnLst>
                                </p:cTn>
                              </p:par>
                            </p:childTnLst>
                          </p:cTn>
                        </p:par>
                        <p:par>
                          <p:cTn id="79" fill="hold">
                            <p:stCondLst>
                              <p:cond delay="2500"/>
                            </p:stCondLst>
                            <p:childTnLst>
                              <p:par>
                                <p:cTn id="80" presetID="22" presetClass="entr" presetSubtype="1" fill="hold" grpId="0" nodeType="afterEffect">
                                  <p:stCondLst>
                                    <p:cond delay="500"/>
                                  </p:stCondLst>
                                  <p:childTnLst>
                                    <p:set>
                                      <p:cBhvr>
                                        <p:cTn id="81" dur="1" fill="hold">
                                          <p:stCondLst>
                                            <p:cond delay="0"/>
                                          </p:stCondLst>
                                        </p:cTn>
                                        <p:tgtEl>
                                          <p:spTgt spid="64"/>
                                        </p:tgtEl>
                                        <p:attrNameLst>
                                          <p:attrName>style.visibility</p:attrName>
                                        </p:attrNameLst>
                                      </p:cBhvr>
                                      <p:to>
                                        <p:strVal val="visible"/>
                                      </p:to>
                                    </p:set>
                                    <p:animEffect transition="in" filter="wipe(up)">
                                      <p:cBhvr>
                                        <p:cTn id="82" dur="500"/>
                                        <p:tgtEl>
                                          <p:spTgt spid="64"/>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
                                            <p:txEl>
                                              <p:pRg st="6" end="6"/>
                                            </p:txEl>
                                          </p:spTgt>
                                        </p:tgtEl>
                                        <p:attrNameLst>
                                          <p:attrName>style.visibility</p:attrName>
                                        </p:attrNameLst>
                                      </p:cBhvr>
                                      <p:to>
                                        <p:strVal val="visible"/>
                                      </p:to>
                                    </p:set>
                                  </p:childTnLst>
                                </p:cTn>
                              </p:par>
                            </p:childTnLst>
                          </p:cTn>
                        </p:par>
                        <p:par>
                          <p:cTn id="95" fill="hold">
                            <p:stCondLst>
                              <p:cond delay="0"/>
                            </p:stCondLst>
                            <p:childTnLst>
                              <p:par>
                                <p:cTn id="96" presetID="22" presetClass="entr" presetSubtype="1" fill="hold" nodeType="after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up)">
                                      <p:cBhvr>
                                        <p:cTn id="98" dur="500"/>
                                        <p:tgtEl>
                                          <p:spTgt spid="29"/>
                                        </p:tgtEl>
                                      </p:cBhvr>
                                    </p:animEffect>
                                  </p:childTnLst>
                                </p:cTn>
                              </p:par>
                            </p:childTnLst>
                          </p:cTn>
                        </p:par>
                        <p:par>
                          <p:cTn id="99" fill="hold">
                            <p:stCondLst>
                              <p:cond delay="500"/>
                            </p:stCondLst>
                            <p:childTnLst>
                              <p:par>
                                <p:cTn id="100" presetID="22" presetClass="entr" presetSubtype="1" fill="hold" grpId="0" nodeType="after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wipe(up)">
                                      <p:cBhvr>
                                        <p:cTn id="102" dur="500"/>
                                        <p:tgtEl>
                                          <p:spTgt spid="40"/>
                                        </p:tgtEl>
                                      </p:cBhvr>
                                    </p:animEffect>
                                  </p:childTnLst>
                                </p:cTn>
                              </p:par>
                            </p:childTnLst>
                          </p:cTn>
                        </p:par>
                        <p:par>
                          <p:cTn id="103" fill="hold">
                            <p:stCondLst>
                              <p:cond delay="1000"/>
                            </p:stCondLst>
                            <p:childTnLst>
                              <p:par>
                                <p:cTn id="104" presetID="22" presetClass="entr" presetSubtype="1" fill="hold" nodeType="after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wipe(up)">
                                      <p:cBhvr>
                                        <p:cTn id="106" dur="500"/>
                                        <p:tgtEl>
                                          <p:spTgt spid="59"/>
                                        </p:tgtEl>
                                      </p:cBhvr>
                                    </p:animEffect>
                                  </p:childTnLst>
                                </p:cTn>
                              </p:par>
                            </p:childTnLst>
                          </p:cTn>
                        </p:par>
                        <p:par>
                          <p:cTn id="107" fill="hold">
                            <p:stCondLst>
                              <p:cond delay="1500"/>
                            </p:stCondLst>
                            <p:childTnLst>
                              <p:par>
                                <p:cTn id="108" presetID="22" presetClass="entr" presetSubtype="1" fill="hold" nodeType="after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up)">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
                                            <p:txEl>
                                              <p:pRg st="7" end="7"/>
                                            </p:txEl>
                                          </p:spTgt>
                                        </p:tgtEl>
                                        <p:attrNameLst>
                                          <p:attrName>style.visibility</p:attrName>
                                        </p:attrNameLst>
                                      </p:cBhvr>
                                      <p:to>
                                        <p:strVal val="visible"/>
                                      </p:to>
                                    </p:set>
                                  </p:childTnLst>
                                </p:cTn>
                              </p:par>
                            </p:childTnLst>
                          </p:cTn>
                        </p:par>
                        <p:par>
                          <p:cTn id="123" fill="hold">
                            <p:stCondLst>
                              <p:cond delay="0"/>
                            </p:stCondLst>
                            <p:childTnLst>
                              <p:par>
                                <p:cTn id="124" presetID="22" presetClass="entr" presetSubtype="1" fill="hold" nodeType="afterEffect">
                                  <p:stCondLst>
                                    <p:cond delay="0"/>
                                  </p:stCondLst>
                                  <p:childTnLst>
                                    <p:set>
                                      <p:cBhvr>
                                        <p:cTn id="125" dur="1" fill="hold">
                                          <p:stCondLst>
                                            <p:cond delay="0"/>
                                          </p:stCondLst>
                                        </p:cTn>
                                        <p:tgtEl>
                                          <p:spTgt spid="42"/>
                                        </p:tgtEl>
                                        <p:attrNameLst>
                                          <p:attrName>style.visibility</p:attrName>
                                        </p:attrNameLst>
                                      </p:cBhvr>
                                      <p:to>
                                        <p:strVal val="visible"/>
                                      </p:to>
                                    </p:set>
                                    <p:animEffect transition="in" filter="wipe(up)">
                                      <p:cBhvr>
                                        <p:cTn id="126" dur="500"/>
                                        <p:tgtEl>
                                          <p:spTgt spid="42"/>
                                        </p:tgtEl>
                                      </p:cBhvr>
                                    </p:animEffect>
                                  </p:childTnLst>
                                </p:cTn>
                              </p:par>
                            </p:childTnLst>
                          </p:cTn>
                        </p:par>
                        <p:par>
                          <p:cTn id="127" fill="hold">
                            <p:stCondLst>
                              <p:cond delay="500"/>
                            </p:stCondLst>
                            <p:childTnLst>
                              <p:par>
                                <p:cTn id="128" presetID="22" presetClass="entr" presetSubtype="1" fill="hold" grpId="0" nodeType="afterEffect">
                                  <p:stCondLst>
                                    <p:cond delay="0"/>
                                  </p:stCondLst>
                                  <p:childTnLst>
                                    <p:set>
                                      <p:cBhvr>
                                        <p:cTn id="129" dur="1" fill="hold">
                                          <p:stCondLst>
                                            <p:cond delay="0"/>
                                          </p:stCondLst>
                                        </p:cTn>
                                        <p:tgtEl>
                                          <p:spTgt spid="22"/>
                                        </p:tgtEl>
                                        <p:attrNameLst>
                                          <p:attrName>style.visibility</p:attrName>
                                        </p:attrNameLst>
                                      </p:cBhvr>
                                      <p:to>
                                        <p:strVal val="visible"/>
                                      </p:to>
                                    </p:set>
                                    <p:animEffect transition="in" filter="wipe(up)">
                                      <p:cBhvr>
                                        <p:cTn id="130" dur="500"/>
                                        <p:tgtEl>
                                          <p:spTgt spid="22"/>
                                        </p:tgtEl>
                                      </p:cBhvr>
                                    </p:animEffect>
                                  </p:childTnLst>
                                </p:cTn>
                              </p:par>
                            </p:childTnLst>
                          </p:cTn>
                        </p:par>
                        <p:par>
                          <p:cTn id="131" fill="hold">
                            <p:stCondLst>
                              <p:cond delay="1000"/>
                            </p:stCondLst>
                            <p:childTnLst>
                              <p:par>
                                <p:cTn id="132" presetID="22" presetClass="entr" presetSubtype="1" fill="hold" nodeType="afterEffect">
                                  <p:stCondLst>
                                    <p:cond delay="0"/>
                                  </p:stCondLst>
                                  <p:childTnLst>
                                    <p:set>
                                      <p:cBhvr>
                                        <p:cTn id="133" dur="1" fill="hold">
                                          <p:stCondLst>
                                            <p:cond delay="0"/>
                                          </p:stCondLst>
                                        </p:cTn>
                                        <p:tgtEl>
                                          <p:spTgt spid="69"/>
                                        </p:tgtEl>
                                        <p:attrNameLst>
                                          <p:attrName>style.visibility</p:attrName>
                                        </p:attrNameLst>
                                      </p:cBhvr>
                                      <p:to>
                                        <p:strVal val="visible"/>
                                      </p:to>
                                    </p:set>
                                    <p:animEffect transition="in" filter="wipe(up)">
                                      <p:cBhvr>
                                        <p:cTn id="134" dur="500"/>
                                        <p:tgtEl>
                                          <p:spTgt spid="69"/>
                                        </p:tgtEl>
                                      </p:cBhvr>
                                    </p:animEffect>
                                  </p:childTnLst>
                                </p:cTn>
                              </p:par>
                            </p:childTnLst>
                          </p:cTn>
                        </p:par>
                        <p:par>
                          <p:cTn id="135" fill="hold">
                            <p:stCondLst>
                              <p:cond delay="1500"/>
                            </p:stCondLst>
                            <p:childTnLst>
                              <p:par>
                                <p:cTn id="136" presetID="22" presetClass="entr" presetSubtype="1" fill="hold" grpId="0" nodeType="after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wipe(up)">
                                      <p:cBhvr>
                                        <p:cTn id="138" dur="500"/>
                                        <p:tgtEl>
                                          <p:spTgt spid="5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3">
                                            <p:txEl>
                                              <p:pRg st="8" end="8"/>
                                            </p:txEl>
                                          </p:spTgt>
                                        </p:tgtEl>
                                        <p:attrNameLst>
                                          <p:attrName>style.visibility</p:attrName>
                                        </p:attrNameLst>
                                      </p:cBhvr>
                                      <p:to>
                                        <p:strVal val="visible"/>
                                      </p:to>
                                    </p:set>
                                  </p:childTnLst>
                                </p:cTn>
                              </p:par>
                            </p:childTnLst>
                          </p:cTn>
                        </p:par>
                        <p:par>
                          <p:cTn id="151" fill="hold">
                            <p:stCondLst>
                              <p:cond delay="0"/>
                            </p:stCondLst>
                            <p:childTnLst>
                              <p:par>
                                <p:cTn id="152" presetID="22" presetClass="entr" presetSubtype="1" fill="hold" nodeType="afterEffect">
                                  <p:stCondLst>
                                    <p:cond delay="0"/>
                                  </p:stCondLst>
                                  <p:childTnLst>
                                    <p:set>
                                      <p:cBhvr>
                                        <p:cTn id="153" dur="1" fill="hold">
                                          <p:stCondLst>
                                            <p:cond delay="0"/>
                                          </p:stCondLst>
                                        </p:cTn>
                                        <p:tgtEl>
                                          <p:spTgt spid="43"/>
                                        </p:tgtEl>
                                        <p:attrNameLst>
                                          <p:attrName>style.visibility</p:attrName>
                                        </p:attrNameLst>
                                      </p:cBhvr>
                                      <p:to>
                                        <p:strVal val="visible"/>
                                      </p:to>
                                    </p:set>
                                    <p:animEffect transition="in" filter="wipe(up)">
                                      <p:cBhvr>
                                        <p:cTn id="154" dur="500"/>
                                        <p:tgtEl>
                                          <p:spTgt spid="43"/>
                                        </p:tgtEl>
                                      </p:cBhvr>
                                    </p:animEffect>
                                  </p:childTnLst>
                                </p:cTn>
                              </p:par>
                            </p:childTnLst>
                          </p:cTn>
                        </p:par>
                        <p:par>
                          <p:cTn id="155" fill="hold">
                            <p:stCondLst>
                              <p:cond delay="500"/>
                            </p:stCondLst>
                            <p:childTnLst>
                              <p:par>
                                <p:cTn id="156" presetID="22" presetClass="entr" presetSubtype="1" fill="hold" grpId="0" nodeType="afterEffect">
                                  <p:stCondLst>
                                    <p:cond delay="0"/>
                                  </p:stCondLst>
                                  <p:childTnLst>
                                    <p:set>
                                      <p:cBhvr>
                                        <p:cTn id="157" dur="1" fill="hold">
                                          <p:stCondLst>
                                            <p:cond delay="0"/>
                                          </p:stCondLst>
                                        </p:cTn>
                                        <p:tgtEl>
                                          <p:spTgt spid="41"/>
                                        </p:tgtEl>
                                        <p:attrNameLst>
                                          <p:attrName>style.visibility</p:attrName>
                                        </p:attrNameLst>
                                      </p:cBhvr>
                                      <p:to>
                                        <p:strVal val="visible"/>
                                      </p:to>
                                    </p:set>
                                    <p:animEffect transition="in" filter="wipe(up)">
                                      <p:cBhvr>
                                        <p:cTn id="158" dur="500"/>
                                        <p:tgtEl>
                                          <p:spTgt spid="41"/>
                                        </p:tgtEl>
                                      </p:cBhvr>
                                    </p:animEffect>
                                  </p:childTnLst>
                                </p:cTn>
                              </p:par>
                            </p:childTnLst>
                          </p:cTn>
                        </p:par>
                        <p:par>
                          <p:cTn id="159" fill="hold">
                            <p:stCondLst>
                              <p:cond delay="1000"/>
                            </p:stCondLst>
                            <p:childTnLst>
                              <p:par>
                                <p:cTn id="160" presetID="22" presetClass="entr" presetSubtype="1" fill="hold" nodeType="afterEffect">
                                  <p:stCondLst>
                                    <p:cond delay="0"/>
                                  </p:stCondLst>
                                  <p:childTnLst>
                                    <p:set>
                                      <p:cBhvr>
                                        <p:cTn id="161" dur="1" fill="hold">
                                          <p:stCondLst>
                                            <p:cond delay="0"/>
                                          </p:stCondLst>
                                        </p:cTn>
                                        <p:tgtEl>
                                          <p:spTgt spid="58"/>
                                        </p:tgtEl>
                                        <p:attrNameLst>
                                          <p:attrName>style.visibility</p:attrName>
                                        </p:attrNameLst>
                                      </p:cBhvr>
                                      <p:to>
                                        <p:strVal val="visible"/>
                                      </p:to>
                                    </p:set>
                                    <p:animEffect transition="in" filter="wipe(up)">
                                      <p:cBhvr>
                                        <p:cTn id="162" dur="500"/>
                                        <p:tgtEl>
                                          <p:spTgt spid="58"/>
                                        </p:tgtEl>
                                      </p:cBhvr>
                                    </p:animEffect>
                                  </p:childTnLst>
                                </p:cTn>
                              </p:par>
                            </p:childTnLst>
                          </p:cTn>
                        </p:par>
                        <p:par>
                          <p:cTn id="163" fill="hold">
                            <p:stCondLst>
                              <p:cond delay="1500"/>
                            </p:stCondLst>
                            <p:childTnLst>
                              <p:par>
                                <p:cTn id="164" presetID="22" presetClass="entr" presetSubtype="1" fill="hold" grpId="0" nodeType="afterEffect">
                                  <p:stCondLst>
                                    <p:cond delay="0"/>
                                  </p:stCondLst>
                                  <p:childTnLst>
                                    <p:set>
                                      <p:cBhvr>
                                        <p:cTn id="165" dur="1" fill="hold">
                                          <p:stCondLst>
                                            <p:cond delay="0"/>
                                          </p:stCondLst>
                                        </p:cTn>
                                        <p:tgtEl>
                                          <p:spTgt spid="63"/>
                                        </p:tgtEl>
                                        <p:attrNameLst>
                                          <p:attrName>style.visibility</p:attrName>
                                        </p:attrNameLst>
                                      </p:cBhvr>
                                      <p:to>
                                        <p:strVal val="visible"/>
                                      </p:to>
                                    </p:set>
                                    <p:animEffect transition="in" filter="wipe(up)">
                                      <p:cBhvr>
                                        <p:cTn id="166" dur="500"/>
                                        <p:tgtEl>
                                          <p:spTgt spid="63"/>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3">
                                            <p:txEl>
                                              <p:pRg st="9" end="9"/>
                                            </p:txEl>
                                          </p:spTgt>
                                        </p:tgtEl>
                                        <p:attrNameLst>
                                          <p:attrName>style.visibility</p:attrName>
                                        </p:attrNameLst>
                                      </p:cBhvr>
                                      <p:to>
                                        <p:strVal val="visible"/>
                                      </p:to>
                                    </p:set>
                                  </p:childTnLst>
                                </p:cTn>
                              </p:par>
                            </p:childTnLst>
                          </p:cTn>
                        </p:par>
                        <p:par>
                          <p:cTn id="171" fill="hold">
                            <p:stCondLst>
                              <p:cond delay="0"/>
                            </p:stCondLst>
                            <p:childTnLst>
                              <p:par>
                                <p:cTn id="172" presetID="22" presetClass="entr" presetSubtype="8" fill="hold" nodeType="afterEffect">
                                  <p:stCondLst>
                                    <p:cond delay="500"/>
                                  </p:stCondLst>
                                  <p:childTnLst>
                                    <p:set>
                                      <p:cBhvr>
                                        <p:cTn id="173" dur="1" fill="hold">
                                          <p:stCondLst>
                                            <p:cond delay="0"/>
                                          </p:stCondLst>
                                        </p:cTn>
                                        <p:tgtEl>
                                          <p:spTgt spid="72"/>
                                        </p:tgtEl>
                                        <p:attrNameLst>
                                          <p:attrName>style.visibility</p:attrName>
                                        </p:attrNameLst>
                                      </p:cBhvr>
                                      <p:to>
                                        <p:strVal val="visible"/>
                                      </p:to>
                                    </p:set>
                                    <p:animEffect transition="in" filter="wipe(left)">
                                      <p:cBhvr>
                                        <p:cTn id="17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40" grpId="0"/>
      <p:bldP spid="41" grpId="0"/>
      <p:bldP spid="44" grpId="0"/>
      <p:bldP spid="53" grpId="0"/>
      <p:bldP spid="63" grpId="0"/>
      <p:bldP spid="64" grpId="0"/>
      <p:bldP spid="7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Ambiguous grammar</a:t>
            </a:r>
          </a:p>
        </p:txBody>
      </p:sp>
      <p:sp>
        <p:nvSpPr>
          <p:cNvPr id="3" name="Content Placeholder 2"/>
          <p:cNvSpPr>
            <a:spLocks noGrp="1"/>
          </p:cNvSpPr>
          <p:nvPr>
            <p:ph idx="1"/>
          </p:nvPr>
        </p:nvSpPr>
        <p:spPr/>
        <p:txBody>
          <a:bodyPr/>
          <a:lstStyle/>
          <a:p>
            <a:pPr marL="0" indent="0">
              <a:buNone/>
            </a:pPr>
            <a:r>
              <a:rPr lang="en-US" dirty="0"/>
              <a:t>Check whether following grammar is ambiguous or not:</a:t>
            </a:r>
          </a:p>
          <a:p>
            <a:pPr marL="457200" indent="-457200">
              <a:buFont typeface="+mj-lt"/>
              <a:buAutoNum type="arabicPeriod"/>
            </a:pPr>
            <a:r>
              <a:rPr lang="en-US" dirty="0">
                <a:sym typeface="Wingdings" panose="05000000000000000000" pitchFamily="2" charset="2"/>
              </a:rPr>
              <a:t>E I</a:t>
            </a:r>
          </a:p>
          <a:p>
            <a:pPr marL="457200" indent="-457200">
              <a:buFont typeface="+mj-lt"/>
              <a:buAutoNum type="arabicPeriod"/>
            </a:pPr>
            <a:r>
              <a:rPr lang="en-US" dirty="0">
                <a:sym typeface="Wingdings" panose="05000000000000000000" pitchFamily="2" charset="2"/>
              </a:rPr>
              <a:t>E E +E</a:t>
            </a:r>
          </a:p>
          <a:p>
            <a:pPr marL="457200" indent="-457200">
              <a:buFont typeface="+mj-lt"/>
              <a:buAutoNum type="arabicPeriod"/>
            </a:pPr>
            <a:r>
              <a:rPr lang="en-US" dirty="0">
                <a:sym typeface="Wingdings" panose="05000000000000000000" pitchFamily="2" charset="2"/>
              </a:rPr>
              <a:t>E  E * E</a:t>
            </a:r>
          </a:p>
          <a:p>
            <a:pPr marL="457200" indent="-457200">
              <a:buFont typeface="+mj-lt"/>
              <a:buAutoNum type="arabicPeriod"/>
            </a:pPr>
            <a:r>
              <a:rPr lang="en-US" dirty="0">
                <a:sym typeface="Wingdings" panose="05000000000000000000" pitchFamily="2" charset="2"/>
              </a:rPr>
              <a:t>E  ( E )</a:t>
            </a:r>
          </a:p>
          <a:p>
            <a:pPr marL="457200" indent="-457200">
              <a:buFont typeface="+mj-lt"/>
              <a:buAutoNum type="arabicPeriod"/>
            </a:pPr>
            <a:r>
              <a:rPr lang="en-US" dirty="0">
                <a:sym typeface="Wingdings" panose="05000000000000000000" pitchFamily="2" charset="2"/>
              </a:rPr>
              <a:t>I  0 | 1 | 2 | … |9 | </a:t>
            </a:r>
            <a:r>
              <a:rPr lang="en-US" dirty="0">
                <a:latin typeface="Cambria Math" panose="02040503050406030204" pitchFamily="18" charset="0"/>
                <a:ea typeface="Cambria Math" panose="02040503050406030204" pitchFamily="18" charset="0"/>
                <a:sym typeface="Wingdings" panose="05000000000000000000" pitchFamily="2" charset="2"/>
              </a:rPr>
              <a:t>𝜖</a:t>
            </a:r>
          </a:p>
          <a:p>
            <a:pPr marL="0" indent="0">
              <a:buNone/>
            </a:pPr>
            <a:r>
              <a:rPr lang="en-US" dirty="0">
                <a:latin typeface="Cambria Math" panose="02040503050406030204" pitchFamily="18" charset="0"/>
                <a:ea typeface="Cambria Math" panose="02040503050406030204" pitchFamily="18" charset="0"/>
                <a:sym typeface="Wingdings" panose="05000000000000000000" pitchFamily="2" charset="2"/>
              </a:rPr>
              <a:t>String: 3*2+5 </a:t>
            </a:r>
            <a:endParaRPr lang="en-US" dirty="0"/>
          </a:p>
        </p:txBody>
      </p:sp>
    </p:spTree>
    <p:extLst>
      <p:ext uri="{BB962C8B-B14F-4D97-AF65-F5344CB8AC3E}">
        <p14:creationId xmlns:p14="http://schemas.microsoft.com/office/powerpoint/2010/main" val="382233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Ambiguous grammar</a:t>
            </a:r>
          </a:p>
        </p:txBody>
      </p:sp>
      <p:sp>
        <p:nvSpPr>
          <p:cNvPr id="3" name="Content Placeholder 2"/>
          <p:cNvSpPr>
            <a:spLocks noGrp="1"/>
          </p:cNvSpPr>
          <p:nvPr>
            <p:ph idx="1"/>
          </p:nvPr>
        </p:nvSpPr>
        <p:spPr/>
        <p:txBody>
          <a:bodyPr/>
          <a:lstStyle/>
          <a:p>
            <a:pPr marL="0" indent="0">
              <a:buNone/>
            </a:pPr>
            <a:r>
              <a:rPr lang="en-US" dirty="0"/>
              <a:t>Check whether following grammars are ambiguous or not:</a:t>
            </a:r>
          </a:p>
          <a:p>
            <a:pPr marL="457200" indent="-457200">
              <a:buFont typeface="+mj-lt"/>
              <a:buAutoNum type="arabicPeriod"/>
            </a:pPr>
            <a:r>
              <a:rPr lang="en-US" dirty="0"/>
              <a:t>S</a:t>
            </a:r>
            <a:r>
              <a:rPr lang="en-US" dirty="0">
                <a:sym typeface="Wingdings" panose="05000000000000000000" pitchFamily="2" charset="2"/>
              </a:rPr>
              <a:t> </a:t>
            </a:r>
            <a:r>
              <a:rPr lang="en-US" dirty="0" err="1">
                <a:sym typeface="Wingdings" panose="05000000000000000000" pitchFamily="2" charset="2"/>
              </a:rPr>
              <a:t>aS</a:t>
            </a:r>
            <a:r>
              <a:rPr lang="en-US" dirty="0">
                <a:sym typeface="Wingdings" panose="05000000000000000000" pitchFamily="2" charset="2"/>
              </a:rPr>
              <a:t> | Sa | </a:t>
            </a:r>
            <a:r>
              <a:rPr lang="en-US" dirty="0">
                <a:latin typeface="Cambria Math" panose="02040503050406030204" pitchFamily="18" charset="0"/>
                <a:ea typeface="Cambria Math" panose="02040503050406030204" pitchFamily="18" charset="0"/>
                <a:sym typeface="Wingdings" panose="05000000000000000000" pitchFamily="2" charset="2"/>
              </a:rPr>
              <a:t>𝜖  (string: </a:t>
            </a:r>
            <a:r>
              <a:rPr lang="en-US" dirty="0" err="1">
                <a:latin typeface="Cambria Math" panose="02040503050406030204" pitchFamily="18" charset="0"/>
                <a:ea typeface="Cambria Math" panose="02040503050406030204" pitchFamily="18" charset="0"/>
                <a:sym typeface="Wingdings" panose="05000000000000000000" pitchFamily="2" charset="2"/>
              </a:rPr>
              <a:t>aaaa</a:t>
            </a:r>
            <a:r>
              <a:rPr lang="en-US" dirty="0">
                <a:latin typeface="Cambria Math" panose="02040503050406030204" pitchFamily="18" charset="0"/>
                <a:ea typeface="Cambria Math" panose="02040503050406030204" pitchFamily="18" charset="0"/>
                <a:sym typeface="Wingdings" panose="05000000000000000000" pitchFamily="2" charset="2"/>
              </a:rPr>
              <a:t>)</a:t>
            </a:r>
          </a:p>
          <a:p>
            <a:pPr marL="457200" indent="-457200">
              <a:buFont typeface="+mj-lt"/>
              <a:buAutoNum type="arabicPeriod"/>
            </a:pPr>
            <a:r>
              <a:rPr lang="en-US" dirty="0"/>
              <a:t>S</a:t>
            </a:r>
            <a:r>
              <a:rPr lang="en-US" dirty="0">
                <a:sym typeface="Wingdings" panose="05000000000000000000" pitchFamily="2" charset="2"/>
              </a:rPr>
              <a:t> </a:t>
            </a:r>
            <a:r>
              <a:rPr lang="en-US" dirty="0" err="1">
                <a:sym typeface="Wingdings" panose="05000000000000000000" pitchFamily="2" charset="2"/>
              </a:rPr>
              <a:t>aSbS</a:t>
            </a:r>
            <a:r>
              <a:rPr lang="en-US" dirty="0">
                <a:sym typeface="Wingdings" panose="05000000000000000000" pitchFamily="2" charset="2"/>
              </a:rPr>
              <a:t> | </a:t>
            </a:r>
            <a:r>
              <a:rPr lang="en-US" dirty="0" err="1">
                <a:sym typeface="Wingdings" panose="05000000000000000000" pitchFamily="2" charset="2"/>
              </a:rPr>
              <a:t>bSaS</a:t>
            </a:r>
            <a:r>
              <a:rPr lang="en-US" dirty="0">
                <a:sym typeface="Wingdings" panose="05000000000000000000" pitchFamily="2" charset="2"/>
              </a:rPr>
              <a:t> | </a:t>
            </a:r>
            <a:r>
              <a:rPr lang="en-US" dirty="0">
                <a:latin typeface="Cambria Math" panose="02040503050406030204" pitchFamily="18" charset="0"/>
                <a:ea typeface="Cambria Math" panose="02040503050406030204" pitchFamily="18" charset="0"/>
                <a:sym typeface="Wingdings" panose="05000000000000000000" pitchFamily="2" charset="2"/>
              </a:rPr>
              <a:t>𝜖  (string: </a:t>
            </a:r>
            <a:r>
              <a:rPr lang="en-US" dirty="0" err="1">
                <a:latin typeface="Cambria Math" panose="02040503050406030204" pitchFamily="18" charset="0"/>
                <a:ea typeface="Cambria Math" panose="02040503050406030204" pitchFamily="18" charset="0"/>
                <a:sym typeface="Wingdings" panose="05000000000000000000" pitchFamily="2" charset="2"/>
              </a:rPr>
              <a:t>abab</a:t>
            </a:r>
            <a:r>
              <a:rPr lang="en-US" dirty="0">
                <a:latin typeface="Cambria Math" panose="02040503050406030204" pitchFamily="18" charset="0"/>
                <a:ea typeface="Cambria Math" panose="02040503050406030204" pitchFamily="18" charset="0"/>
                <a:sym typeface="Wingdings" panose="05000000000000000000" pitchFamily="2" charset="2"/>
              </a:rPr>
              <a:t>)</a:t>
            </a:r>
          </a:p>
          <a:p>
            <a:pPr marL="457200" indent="-457200">
              <a:buFont typeface="+mj-lt"/>
              <a:buAutoNum type="arabicPeriod"/>
            </a:pPr>
            <a:r>
              <a:rPr lang="en-US" dirty="0">
                <a:latin typeface="Cambria Math" panose="02040503050406030204" pitchFamily="18" charset="0"/>
                <a:ea typeface="Cambria Math" panose="02040503050406030204" pitchFamily="18" charset="0"/>
                <a:sym typeface="Wingdings" panose="05000000000000000000" pitchFamily="2" charset="2"/>
              </a:rPr>
              <a:t>SSS+ | SS* | a (string: </a:t>
            </a:r>
            <a:r>
              <a:rPr lang="en-US" dirty="0" err="1">
                <a:latin typeface="Cambria Math" panose="02040503050406030204" pitchFamily="18" charset="0"/>
                <a:ea typeface="Cambria Math" panose="02040503050406030204" pitchFamily="18" charset="0"/>
                <a:sym typeface="Wingdings" panose="05000000000000000000" pitchFamily="2" charset="2"/>
              </a:rPr>
              <a:t>aa+a</a:t>
            </a:r>
            <a:r>
              <a:rPr lang="en-US" dirty="0">
                <a:latin typeface="Cambria Math" panose="02040503050406030204" pitchFamily="18" charset="0"/>
                <a:ea typeface="Cambria Math" panose="02040503050406030204" pitchFamily="18" charset="0"/>
                <a:sym typeface="Wingdings" panose="05000000000000000000" pitchFamily="2" charset="2"/>
              </a:rPr>
              <a:t>*)</a:t>
            </a:r>
            <a:endParaRPr lang="en-US" dirty="0"/>
          </a:p>
        </p:txBody>
      </p:sp>
    </p:spTree>
    <p:extLst>
      <p:ext uri="{BB962C8B-B14F-4D97-AF65-F5344CB8AC3E}">
        <p14:creationId xmlns:p14="http://schemas.microsoft.com/office/powerpoint/2010/main" val="161854725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solidFill>
                  <a:schemeClr val="accent1">
                    <a:lumMod val="75000"/>
                  </a:schemeClr>
                </a:solidFill>
              </a:rPr>
              <a:t>Grammar: S</a:t>
            </a:r>
            <a:r>
              <a:rPr lang="en-US" sz="2000" dirty="0">
                <a:solidFill>
                  <a:schemeClr val="accent1">
                    <a:lumMod val="75000"/>
                  </a:schemeClr>
                </a:solidFill>
                <a:sym typeface="Wingdings" pitchFamily="2" charset="2"/>
              </a:rPr>
              <a:t></a:t>
            </a:r>
            <a:r>
              <a:rPr lang="en-US" dirty="0">
                <a:solidFill>
                  <a:schemeClr val="accent1">
                    <a:lumMod val="75000"/>
                  </a:schemeClr>
                </a:solidFill>
                <a:sym typeface="Wingdings" pitchFamily="2" charset="2"/>
              </a:rPr>
              <a:t> S+S | S*S  | (S) | a  </a:t>
            </a:r>
          </a:p>
          <a:p>
            <a:pPr>
              <a:buNone/>
            </a:pPr>
            <a:r>
              <a:rPr lang="en-US" dirty="0">
                <a:sym typeface="Wingdings" pitchFamily="2" charset="2"/>
              </a:rPr>
              <a:t>Equivalent unambiguous grammar is</a:t>
            </a:r>
          </a:p>
          <a:p>
            <a:pPr>
              <a:buNone/>
            </a:pPr>
            <a:r>
              <a:rPr lang="en-US" dirty="0">
                <a:sym typeface="Wingdings" pitchFamily="2" charset="2"/>
              </a:rPr>
              <a:t>	</a:t>
            </a:r>
          </a:p>
          <a:p>
            <a:pPr>
              <a:buNone/>
            </a:pPr>
            <a:endParaRPr lang="en-US" dirty="0">
              <a:sym typeface="Wingdings" pitchFamily="2" charset="2"/>
            </a:endParaRPr>
          </a:p>
          <a:p>
            <a:pPr>
              <a:buNone/>
            </a:pPr>
            <a:endParaRPr lang="en-US" dirty="0">
              <a:sym typeface="Wingdings" pitchFamily="2" charset="2"/>
            </a:endParaRPr>
          </a:p>
          <a:p>
            <a:pPr marL="0" indent="0">
              <a:buNone/>
            </a:pPr>
            <a:r>
              <a:rPr lang="en-US" dirty="0">
                <a:sym typeface="Wingdings" pitchFamily="2" charset="2"/>
              </a:rPr>
              <a:t>	</a:t>
            </a:r>
          </a:p>
        </p:txBody>
      </p:sp>
      <p:sp>
        <p:nvSpPr>
          <p:cNvPr id="4" name="Rectangle 3"/>
          <p:cNvSpPr/>
          <p:nvPr/>
        </p:nvSpPr>
        <p:spPr>
          <a:xfrm>
            <a:off x="2503119" y="2331643"/>
            <a:ext cx="2514600" cy="1230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2400" dirty="0">
              <a:solidFill>
                <a:schemeClr val="tx1"/>
              </a:solidFill>
              <a:sym typeface="Wingdings" pitchFamily="2" charset="2"/>
            </a:endParaRPr>
          </a:p>
          <a:p>
            <a:pPr>
              <a:buNone/>
            </a:pPr>
            <a:r>
              <a:rPr lang="en-US" sz="2400" b="1" dirty="0">
                <a:solidFill>
                  <a:schemeClr val="accent1">
                    <a:lumMod val="75000"/>
                  </a:schemeClr>
                </a:solidFill>
                <a:sym typeface="Wingdings" pitchFamily="2" charset="2"/>
              </a:rPr>
              <a:t>S</a:t>
            </a:r>
            <a:r>
              <a:rPr lang="en-US" sz="2000" b="1" dirty="0">
                <a:solidFill>
                  <a:schemeClr val="accent1">
                    <a:lumMod val="75000"/>
                  </a:schemeClr>
                </a:solidFill>
                <a:sym typeface="Wingdings" pitchFamily="2" charset="2"/>
              </a:rPr>
              <a:t></a:t>
            </a:r>
            <a:r>
              <a:rPr lang="en-US" sz="2400" b="1" dirty="0">
                <a:solidFill>
                  <a:schemeClr val="accent1">
                    <a:lumMod val="75000"/>
                  </a:schemeClr>
                </a:solidFill>
                <a:sym typeface="Wingdings" pitchFamily="2" charset="2"/>
              </a:rPr>
              <a:t> S + T | T</a:t>
            </a:r>
          </a:p>
          <a:p>
            <a:pPr>
              <a:buNone/>
            </a:pPr>
            <a:r>
              <a:rPr lang="en-US" sz="2400" b="1" dirty="0">
                <a:solidFill>
                  <a:schemeClr val="accent1">
                    <a:lumMod val="75000"/>
                  </a:schemeClr>
                </a:solidFill>
                <a:sym typeface="Wingdings" pitchFamily="2" charset="2"/>
              </a:rPr>
              <a:t>T</a:t>
            </a:r>
            <a:r>
              <a:rPr lang="en-US" sz="2000" b="1" dirty="0">
                <a:solidFill>
                  <a:schemeClr val="accent1">
                    <a:lumMod val="75000"/>
                  </a:schemeClr>
                </a:solidFill>
                <a:sym typeface="Wingdings" pitchFamily="2" charset="2"/>
              </a:rPr>
              <a:t></a:t>
            </a:r>
            <a:r>
              <a:rPr lang="en-US" sz="2400" b="1" dirty="0">
                <a:solidFill>
                  <a:schemeClr val="accent1">
                    <a:lumMod val="75000"/>
                  </a:schemeClr>
                </a:solidFill>
                <a:sym typeface="Wingdings" pitchFamily="2" charset="2"/>
              </a:rPr>
              <a:t> T * F | F</a:t>
            </a:r>
          </a:p>
          <a:p>
            <a:pPr>
              <a:buNone/>
            </a:pPr>
            <a:r>
              <a:rPr lang="en-US" sz="2400" b="1" dirty="0">
                <a:solidFill>
                  <a:schemeClr val="accent1">
                    <a:lumMod val="75000"/>
                  </a:schemeClr>
                </a:solidFill>
                <a:sym typeface="Wingdings" pitchFamily="2" charset="2"/>
              </a:rPr>
              <a:t>F</a:t>
            </a:r>
            <a:r>
              <a:rPr lang="en-US" sz="2000" b="1" dirty="0">
                <a:solidFill>
                  <a:schemeClr val="accent1">
                    <a:lumMod val="75000"/>
                  </a:schemeClr>
                </a:solidFill>
                <a:sym typeface="Wingdings" pitchFamily="2" charset="2"/>
              </a:rPr>
              <a:t></a:t>
            </a:r>
            <a:r>
              <a:rPr lang="en-US" sz="2400" b="1" dirty="0">
                <a:solidFill>
                  <a:schemeClr val="accent1">
                    <a:lumMod val="75000"/>
                  </a:schemeClr>
                </a:solidFill>
                <a:sym typeface="Wingdings" pitchFamily="2" charset="2"/>
              </a:rPr>
              <a:t> (S) | a</a:t>
            </a:r>
          </a:p>
          <a:p>
            <a:endParaRPr lang="en-US" sz="2400" dirty="0">
              <a:solidFill>
                <a:schemeClr val="tx1"/>
              </a:solidFill>
            </a:endParaRPr>
          </a:p>
        </p:txBody>
      </p:sp>
      <p:sp>
        <p:nvSpPr>
          <p:cNvPr id="6" name="Rectangle 5"/>
          <p:cNvSpPr/>
          <p:nvPr/>
        </p:nvSpPr>
        <p:spPr>
          <a:xfrm>
            <a:off x="5340063" y="2230466"/>
            <a:ext cx="2514600" cy="12303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buNone/>
            </a:pPr>
            <a:endParaRPr lang="en-US" dirty="0">
              <a:solidFill>
                <a:srgbClr val="C00000"/>
              </a:solidFill>
              <a:sym typeface="Wingdings" pitchFamily="2" charset="2"/>
            </a:endParaRPr>
          </a:p>
          <a:p>
            <a:pPr>
              <a:buNone/>
            </a:pPr>
            <a:r>
              <a:rPr lang="en-US" dirty="0">
                <a:solidFill>
                  <a:srgbClr val="C00000"/>
                </a:solidFill>
                <a:sym typeface="Wingdings" pitchFamily="2" charset="2"/>
              </a:rPr>
              <a:t>Equivalent </a:t>
            </a:r>
          </a:p>
          <a:p>
            <a:pPr>
              <a:buNone/>
            </a:pPr>
            <a:r>
              <a:rPr lang="en-US" dirty="0">
                <a:solidFill>
                  <a:srgbClr val="C00000"/>
                </a:solidFill>
                <a:sym typeface="Wingdings" pitchFamily="2" charset="2"/>
              </a:rPr>
              <a:t>unambiguous </a:t>
            </a:r>
          </a:p>
          <a:p>
            <a:pPr>
              <a:buNone/>
            </a:pPr>
            <a:r>
              <a:rPr lang="en-US" dirty="0">
                <a:solidFill>
                  <a:srgbClr val="C00000"/>
                </a:solidFill>
                <a:sym typeface="Wingdings" pitchFamily="2" charset="2"/>
              </a:rPr>
              <a:t>grammar</a:t>
            </a:r>
          </a:p>
          <a:p>
            <a:endParaRPr lang="en-US" dirty="0">
              <a:solidFill>
                <a:srgbClr val="C00000"/>
              </a:solidFill>
            </a:endParaRPr>
          </a:p>
        </p:txBody>
      </p:sp>
      <p:sp>
        <p:nvSpPr>
          <p:cNvPr id="16" name="Rectangle 15"/>
          <p:cNvSpPr/>
          <p:nvPr/>
        </p:nvSpPr>
        <p:spPr>
          <a:xfrm>
            <a:off x="1926598" y="5295022"/>
            <a:ext cx="6519704" cy="899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Here, </a:t>
            </a:r>
            <a:r>
              <a:rPr lang="en-US" sz="2400" b="1" i="1" dirty="0">
                <a:solidFill>
                  <a:srgbClr val="C00000"/>
                </a:solidFill>
              </a:rPr>
              <a:t>two left most derivation is not possible </a:t>
            </a:r>
            <a:r>
              <a:rPr lang="en-US" sz="2400" dirty="0">
                <a:solidFill>
                  <a:schemeClr val="tx1"/>
                </a:solidFill>
              </a:rPr>
              <a:t>for string </a:t>
            </a:r>
            <a:r>
              <a:rPr lang="en-US" sz="2400" dirty="0" err="1">
                <a:solidFill>
                  <a:schemeClr val="tx1"/>
                </a:solidFill>
              </a:rPr>
              <a:t>a+a</a:t>
            </a:r>
            <a:r>
              <a:rPr lang="en-US" sz="2400" dirty="0">
                <a:solidFill>
                  <a:schemeClr val="tx1"/>
                </a:solidFill>
              </a:rPr>
              <a:t>*a hence, grammar is unambiguous.</a:t>
            </a:r>
          </a:p>
        </p:txBody>
      </p:sp>
      <p:sp>
        <p:nvSpPr>
          <p:cNvPr id="17" name="Title 16"/>
          <p:cNvSpPr>
            <a:spLocks noGrp="1"/>
          </p:cNvSpPr>
          <p:nvPr>
            <p:ph type="title"/>
          </p:nvPr>
        </p:nvSpPr>
        <p:spPr/>
        <p:txBody>
          <a:bodyPr/>
          <a:lstStyle/>
          <a:p>
            <a:r>
              <a:rPr lang="en-US" dirty="0">
                <a:sym typeface="Wingdings" pitchFamily="2" charset="2"/>
              </a:rPr>
              <a:t>Unambiguous grammar</a:t>
            </a:r>
            <a:endParaRPr lang="en-US" dirty="0"/>
          </a:p>
        </p:txBody>
      </p:sp>
      <p:cxnSp>
        <p:nvCxnSpPr>
          <p:cNvPr id="7" name="Straight Arrow Connector 6"/>
          <p:cNvCxnSpPr/>
          <p:nvPr/>
        </p:nvCxnSpPr>
        <p:spPr>
          <a:xfrm flipH="1" flipV="1">
            <a:off x="4205184" y="2946805"/>
            <a:ext cx="978579" cy="1"/>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857352" y="2385129"/>
            <a:ext cx="3250521" cy="32202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1">
                    <a:lumMod val="75000"/>
                  </a:schemeClr>
                </a:solidFill>
                <a:sym typeface="Wingdings" pitchFamily="2" charset="2"/>
              </a:rPr>
              <a:t>Output string: </a:t>
            </a:r>
            <a:r>
              <a:rPr lang="en-US" sz="2400" dirty="0" err="1">
                <a:solidFill>
                  <a:schemeClr val="accent1">
                    <a:lumMod val="75000"/>
                  </a:schemeClr>
                </a:solidFill>
                <a:sym typeface="Wingdings" pitchFamily="2" charset="2"/>
              </a:rPr>
              <a:t>a+a</a:t>
            </a:r>
            <a:r>
              <a:rPr lang="en-US" sz="2400" dirty="0">
                <a:solidFill>
                  <a:schemeClr val="accent1">
                    <a:lumMod val="75000"/>
                  </a:schemeClr>
                </a:solidFill>
                <a:sym typeface="Wingdings" pitchFamily="2" charset="2"/>
              </a:rPr>
              <a:t>*a</a:t>
            </a:r>
          </a:p>
          <a:p>
            <a:pPr defTabSz="1143000">
              <a:lnSpc>
                <a:spcPct val="150000"/>
              </a:lnSpc>
            </a:pPr>
            <a:r>
              <a:rPr lang="en-US" sz="2400" dirty="0">
                <a:solidFill>
                  <a:schemeClr val="tx1"/>
                </a:solidFill>
                <a:sym typeface="Wingdings" pitchFamily="2" charset="2"/>
              </a:rPr>
              <a:t>	 S</a:t>
            </a:r>
          </a:p>
          <a:p>
            <a:pPr>
              <a:lnSpc>
                <a:spcPct val="150000"/>
              </a:lnSpc>
            </a:pPr>
            <a:r>
              <a:rPr lang="en-US" sz="2400" dirty="0">
                <a:solidFill>
                  <a:schemeClr val="tx1"/>
                </a:solidFill>
                <a:sym typeface="Wingdings" pitchFamily="2" charset="2"/>
              </a:rPr>
              <a:t>	</a:t>
            </a:r>
            <a:r>
              <a:rPr lang="en-US" sz="2000" dirty="0">
                <a:solidFill>
                  <a:schemeClr val="tx1"/>
                </a:solidFill>
                <a:sym typeface="Wingdings" pitchFamily="2" charset="2"/>
              </a:rPr>
              <a:t></a:t>
            </a:r>
            <a:r>
              <a:rPr lang="en-US" sz="2400" dirty="0">
                <a:solidFill>
                  <a:schemeClr val="tx1"/>
                </a:solidFill>
                <a:sym typeface="Wingdings" pitchFamily="2" charset="2"/>
              </a:rPr>
              <a:t> </a:t>
            </a:r>
            <a:r>
              <a:rPr lang="en-US" sz="2400" b="1" dirty="0">
                <a:solidFill>
                  <a:schemeClr val="tx1"/>
                </a:solidFill>
                <a:sym typeface="Wingdings" pitchFamily="2" charset="2"/>
              </a:rPr>
              <a:t>S+T</a:t>
            </a:r>
          </a:p>
          <a:p>
            <a:pPr>
              <a:lnSpc>
                <a:spcPct val="150000"/>
              </a:lnSpc>
            </a:pPr>
            <a:r>
              <a:rPr lang="en-US" sz="2400" dirty="0">
                <a:solidFill>
                  <a:schemeClr val="tx1"/>
                </a:solidFill>
                <a:sym typeface="Wingdings" pitchFamily="2" charset="2"/>
              </a:rPr>
              <a:t>	</a:t>
            </a:r>
            <a:r>
              <a:rPr lang="en-US" sz="2000" dirty="0">
                <a:solidFill>
                  <a:schemeClr val="tx1"/>
                </a:solidFill>
                <a:sym typeface="Wingdings" pitchFamily="2" charset="2"/>
              </a:rPr>
              <a:t></a:t>
            </a:r>
            <a:r>
              <a:rPr lang="en-US" sz="2400" dirty="0">
                <a:solidFill>
                  <a:schemeClr val="tx1"/>
                </a:solidFill>
                <a:sym typeface="Wingdings" pitchFamily="2" charset="2"/>
              </a:rPr>
              <a:t> </a:t>
            </a:r>
            <a:r>
              <a:rPr lang="en-US" sz="2400" b="1" dirty="0">
                <a:solidFill>
                  <a:schemeClr val="tx1"/>
                </a:solidFill>
                <a:sym typeface="Wingdings" pitchFamily="2" charset="2"/>
              </a:rPr>
              <a:t>T</a:t>
            </a:r>
            <a:r>
              <a:rPr lang="en-US" sz="2400" dirty="0">
                <a:solidFill>
                  <a:schemeClr val="tx1"/>
                </a:solidFill>
                <a:sym typeface="Wingdings" pitchFamily="2" charset="2"/>
              </a:rPr>
              <a:t>+T</a:t>
            </a:r>
          </a:p>
          <a:p>
            <a:pPr>
              <a:lnSpc>
                <a:spcPct val="150000"/>
              </a:lnSpc>
            </a:pPr>
            <a:r>
              <a:rPr lang="en-US" sz="2400" dirty="0">
                <a:solidFill>
                  <a:schemeClr val="tx1"/>
                </a:solidFill>
                <a:sym typeface="Wingdings" pitchFamily="2" charset="2"/>
              </a:rPr>
              <a:t>	</a:t>
            </a:r>
            <a:r>
              <a:rPr lang="en-US" sz="2000" dirty="0">
                <a:solidFill>
                  <a:schemeClr val="tx1"/>
                </a:solidFill>
                <a:sym typeface="Wingdings" pitchFamily="2" charset="2"/>
              </a:rPr>
              <a:t></a:t>
            </a:r>
            <a:r>
              <a:rPr lang="en-US" sz="2400" dirty="0">
                <a:solidFill>
                  <a:schemeClr val="tx1"/>
                </a:solidFill>
                <a:sym typeface="Wingdings" pitchFamily="2" charset="2"/>
              </a:rPr>
              <a:t> </a:t>
            </a:r>
            <a:r>
              <a:rPr lang="en-US" sz="2400" b="1" dirty="0">
                <a:solidFill>
                  <a:schemeClr val="tx1"/>
                </a:solidFill>
                <a:sym typeface="Wingdings" pitchFamily="2" charset="2"/>
              </a:rPr>
              <a:t>F</a:t>
            </a:r>
            <a:r>
              <a:rPr lang="en-US" sz="2400" dirty="0">
                <a:solidFill>
                  <a:schemeClr val="tx1"/>
                </a:solidFill>
                <a:sym typeface="Wingdings" pitchFamily="2" charset="2"/>
              </a:rPr>
              <a:t>+T</a:t>
            </a:r>
          </a:p>
          <a:p>
            <a:pPr>
              <a:lnSpc>
                <a:spcPct val="150000"/>
              </a:lnSpc>
            </a:pPr>
            <a:r>
              <a:rPr lang="en-US" sz="2400" dirty="0">
                <a:solidFill>
                  <a:schemeClr val="tx1"/>
                </a:solidFill>
                <a:sym typeface="Wingdings" pitchFamily="2" charset="2"/>
              </a:rPr>
              <a:t>	</a:t>
            </a:r>
            <a:r>
              <a:rPr lang="en-US" sz="2000" dirty="0">
                <a:solidFill>
                  <a:schemeClr val="tx1"/>
                </a:solidFill>
                <a:sym typeface="Wingdings" pitchFamily="2" charset="2"/>
              </a:rPr>
              <a:t></a:t>
            </a:r>
            <a:r>
              <a:rPr lang="en-US" sz="2400" dirty="0">
                <a:solidFill>
                  <a:schemeClr val="tx1"/>
                </a:solidFill>
                <a:sym typeface="Wingdings" pitchFamily="2" charset="2"/>
              </a:rPr>
              <a:t> </a:t>
            </a:r>
            <a:r>
              <a:rPr lang="en-US" sz="2400" b="1" dirty="0" err="1">
                <a:solidFill>
                  <a:schemeClr val="tx1"/>
                </a:solidFill>
                <a:sym typeface="Wingdings" pitchFamily="2" charset="2"/>
              </a:rPr>
              <a:t>a</a:t>
            </a:r>
            <a:r>
              <a:rPr lang="en-US" sz="2400" dirty="0" err="1">
                <a:solidFill>
                  <a:schemeClr val="tx1"/>
                </a:solidFill>
                <a:sym typeface="Wingdings" pitchFamily="2" charset="2"/>
              </a:rPr>
              <a:t>+T</a:t>
            </a:r>
            <a:r>
              <a:rPr lang="en-US" sz="2400" dirty="0">
                <a:solidFill>
                  <a:schemeClr val="tx1"/>
                </a:solidFill>
                <a:sym typeface="Wingdings" pitchFamily="2" charset="2"/>
              </a:rPr>
              <a:t>	</a:t>
            </a:r>
          </a:p>
          <a:p>
            <a:pPr>
              <a:lnSpc>
                <a:spcPct val="150000"/>
              </a:lnSpc>
            </a:pPr>
            <a:r>
              <a:rPr lang="en-US" sz="2400" dirty="0">
                <a:solidFill>
                  <a:schemeClr val="tx1"/>
                </a:solidFill>
                <a:sym typeface="Wingdings" pitchFamily="2" charset="2"/>
              </a:rPr>
              <a:t>	</a:t>
            </a:r>
            <a:r>
              <a:rPr lang="en-US" sz="2000" dirty="0">
                <a:solidFill>
                  <a:schemeClr val="tx1"/>
                </a:solidFill>
                <a:sym typeface="Wingdings" pitchFamily="2" charset="2"/>
              </a:rPr>
              <a:t></a:t>
            </a:r>
            <a:r>
              <a:rPr lang="en-US" sz="2400" dirty="0">
                <a:solidFill>
                  <a:schemeClr val="tx1"/>
                </a:solidFill>
                <a:sym typeface="Wingdings" pitchFamily="2" charset="2"/>
              </a:rPr>
              <a:t> </a:t>
            </a:r>
            <a:r>
              <a:rPr lang="en-US" sz="2400" dirty="0" err="1">
                <a:solidFill>
                  <a:schemeClr val="tx1"/>
                </a:solidFill>
                <a:sym typeface="Wingdings" pitchFamily="2" charset="2"/>
              </a:rPr>
              <a:t>a+</a:t>
            </a:r>
            <a:r>
              <a:rPr lang="en-US" sz="2400" b="1" dirty="0" err="1">
                <a:solidFill>
                  <a:schemeClr val="tx1"/>
                </a:solidFill>
                <a:sym typeface="Wingdings" pitchFamily="2" charset="2"/>
              </a:rPr>
              <a:t>T</a:t>
            </a:r>
            <a:r>
              <a:rPr lang="en-US" sz="2400" b="1" dirty="0">
                <a:solidFill>
                  <a:schemeClr val="tx1"/>
                </a:solidFill>
                <a:sym typeface="Wingdings" pitchFamily="2" charset="2"/>
              </a:rPr>
              <a:t>*F</a:t>
            </a:r>
          </a:p>
          <a:p>
            <a:pPr>
              <a:lnSpc>
                <a:spcPct val="150000"/>
              </a:lnSpc>
            </a:pPr>
            <a:r>
              <a:rPr lang="en-US" sz="2400" dirty="0">
                <a:solidFill>
                  <a:schemeClr val="tx1"/>
                </a:solidFill>
                <a:sym typeface="Wingdings" pitchFamily="2" charset="2"/>
              </a:rPr>
              <a:t>	</a:t>
            </a:r>
            <a:r>
              <a:rPr lang="en-US" sz="2000" dirty="0">
                <a:solidFill>
                  <a:schemeClr val="tx1"/>
                </a:solidFill>
                <a:sym typeface="Wingdings" pitchFamily="2" charset="2"/>
              </a:rPr>
              <a:t></a:t>
            </a:r>
            <a:r>
              <a:rPr lang="en-US" sz="2400" dirty="0">
                <a:solidFill>
                  <a:schemeClr val="tx1"/>
                </a:solidFill>
                <a:sym typeface="Wingdings" pitchFamily="2" charset="2"/>
              </a:rPr>
              <a:t> </a:t>
            </a:r>
            <a:r>
              <a:rPr lang="en-US" sz="2400" dirty="0" err="1">
                <a:solidFill>
                  <a:schemeClr val="tx1"/>
                </a:solidFill>
                <a:sym typeface="Wingdings" pitchFamily="2" charset="2"/>
              </a:rPr>
              <a:t>a+</a:t>
            </a:r>
            <a:r>
              <a:rPr lang="en-US" sz="2400" b="1" dirty="0" err="1">
                <a:solidFill>
                  <a:schemeClr val="tx1"/>
                </a:solidFill>
                <a:sym typeface="Wingdings" pitchFamily="2" charset="2"/>
              </a:rPr>
              <a:t>F</a:t>
            </a:r>
            <a:r>
              <a:rPr lang="en-US" sz="2400" dirty="0">
                <a:solidFill>
                  <a:schemeClr val="tx1"/>
                </a:solidFill>
                <a:sym typeface="Wingdings" pitchFamily="2" charset="2"/>
              </a:rPr>
              <a:t>*F</a:t>
            </a:r>
          </a:p>
          <a:p>
            <a:pPr>
              <a:lnSpc>
                <a:spcPct val="150000"/>
              </a:lnSpc>
            </a:pPr>
            <a:r>
              <a:rPr lang="en-US" sz="2400" dirty="0">
                <a:solidFill>
                  <a:schemeClr val="tx1"/>
                </a:solidFill>
                <a:sym typeface="Wingdings" pitchFamily="2" charset="2"/>
              </a:rPr>
              <a:t>	</a:t>
            </a:r>
            <a:r>
              <a:rPr lang="en-US" sz="2000" dirty="0">
                <a:solidFill>
                  <a:schemeClr val="tx1"/>
                </a:solidFill>
                <a:sym typeface="Wingdings" pitchFamily="2" charset="2"/>
              </a:rPr>
              <a:t></a:t>
            </a:r>
            <a:r>
              <a:rPr lang="en-US" sz="2400" dirty="0">
                <a:solidFill>
                  <a:schemeClr val="tx1"/>
                </a:solidFill>
                <a:sym typeface="Wingdings" pitchFamily="2" charset="2"/>
              </a:rPr>
              <a:t> </a:t>
            </a:r>
            <a:r>
              <a:rPr lang="en-US" sz="2400" dirty="0" err="1">
                <a:solidFill>
                  <a:schemeClr val="tx1"/>
                </a:solidFill>
                <a:sym typeface="Wingdings" pitchFamily="2" charset="2"/>
              </a:rPr>
              <a:t>a+</a:t>
            </a:r>
            <a:r>
              <a:rPr lang="en-US" sz="2400" b="1" dirty="0" err="1">
                <a:solidFill>
                  <a:schemeClr val="tx1"/>
                </a:solidFill>
                <a:sym typeface="Wingdings" pitchFamily="2" charset="2"/>
              </a:rPr>
              <a:t>a</a:t>
            </a:r>
            <a:r>
              <a:rPr lang="en-US" sz="2400" dirty="0">
                <a:solidFill>
                  <a:schemeClr val="tx1"/>
                </a:solidFill>
                <a:sym typeface="Wingdings" pitchFamily="2" charset="2"/>
              </a:rPr>
              <a:t>*F</a:t>
            </a:r>
          </a:p>
          <a:p>
            <a:pPr>
              <a:lnSpc>
                <a:spcPct val="150000"/>
              </a:lnSpc>
            </a:pPr>
            <a:r>
              <a:rPr lang="en-US" sz="2400" dirty="0">
                <a:solidFill>
                  <a:schemeClr val="tx1"/>
                </a:solidFill>
                <a:sym typeface="Wingdings" pitchFamily="2" charset="2"/>
              </a:rPr>
              <a:t>	</a:t>
            </a:r>
            <a:r>
              <a:rPr lang="en-US" sz="2000" dirty="0">
                <a:solidFill>
                  <a:schemeClr val="tx1"/>
                </a:solidFill>
                <a:sym typeface="Wingdings" pitchFamily="2" charset="2"/>
              </a:rPr>
              <a:t></a:t>
            </a:r>
            <a:r>
              <a:rPr lang="en-US" sz="2400" dirty="0">
                <a:solidFill>
                  <a:schemeClr val="tx1"/>
                </a:solidFill>
                <a:sym typeface="Wingdings" pitchFamily="2" charset="2"/>
              </a:rPr>
              <a:t> </a:t>
            </a:r>
            <a:r>
              <a:rPr lang="en-US" sz="2400" dirty="0" err="1">
                <a:solidFill>
                  <a:schemeClr val="tx1"/>
                </a:solidFill>
                <a:sym typeface="Wingdings" pitchFamily="2" charset="2"/>
              </a:rPr>
              <a:t>a+a</a:t>
            </a:r>
            <a:r>
              <a:rPr lang="en-US" sz="2400" dirty="0">
                <a:solidFill>
                  <a:schemeClr val="tx1"/>
                </a:solidFill>
                <a:sym typeface="Wingdings" pitchFamily="2" charset="2"/>
              </a:rPr>
              <a:t>*</a:t>
            </a:r>
            <a:r>
              <a:rPr lang="en-US" sz="2400" b="1" dirty="0">
                <a:solidFill>
                  <a:schemeClr val="tx1"/>
                </a:solidFill>
                <a:sym typeface="Wingdings" pitchFamily="2" charset="2"/>
              </a:rPr>
              <a:t>a</a:t>
            </a:r>
            <a:r>
              <a:rPr lang="en-US" sz="2400" dirty="0">
                <a:solidFill>
                  <a:schemeClr val="tx1"/>
                </a:solidFill>
                <a:sym typeface="Wingdings" pitchFamily="2" charset="2"/>
              </a:rPr>
              <a:t>		</a:t>
            </a:r>
          </a:p>
        </p:txBody>
      </p:sp>
      <p:cxnSp>
        <p:nvCxnSpPr>
          <p:cNvPr id="20" name="Straight Connector 19"/>
          <p:cNvCxnSpPr/>
          <p:nvPr/>
        </p:nvCxnSpPr>
        <p:spPr>
          <a:xfrm>
            <a:off x="9139326" y="1910500"/>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160625" y="2475787"/>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163400" y="3027192"/>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132925" y="3561967"/>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52367" y="4129998"/>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434950" y="4678638"/>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421098" y="5196794"/>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706498" y="5748194"/>
            <a:ext cx="2286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Oval Callout 7"/>
          <p:cNvSpPr/>
          <p:nvPr/>
        </p:nvSpPr>
        <p:spPr>
          <a:xfrm>
            <a:off x="5186450" y="3462218"/>
            <a:ext cx="3259852" cy="957383"/>
          </a:xfrm>
          <a:prstGeom prst="wedgeEllipseCallout">
            <a:avLst>
              <a:gd name="adj1" fmla="val 63318"/>
              <a:gd name="adj2" fmla="val 83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Try for second leftmost derivation</a:t>
            </a:r>
          </a:p>
        </p:txBody>
      </p:sp>
      <p:sp>
        <p:nvSpPr>
          <p:cNvPr id="21" name="Oval Callout 20"/>
          <p:cNvSpPr/>
          <p:nvPr/>
        </p:nvSpPr>
        <p:spPr>
          <a:xfrm>
            <a:off x="5186450" y="3462218"/>
            <a:ext cx="3259852" cy="957383"/>
          </a:xfrm>
          <a:prstGeom prst="wedgeEllipseCallout">
            <a:avLst>
              <a:gd name="adj1" fmla="val 63318"/>
              <a:gd name="adj2" fmla="val 833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possible????</a:t>
            </a:r>
          </a:p>
        </p:txBody>
      </p:sp>
      <p:cxnSp>
        <p:nvCxnSpPr>
          <p:cNvPr id="9" name="Straight Arrow Connector 8"/>
          <p:cNvCxnSpPr/>
          <p:nvPr/>
        </p:nvCxnSpPr>
        <p:spPr>
          <a:xfrm>
            <a:off x="3352800" y="1893876"/>
            <a:ext cx="0" cy="565287"/>
          </a:xfrm>
          <a:prstGeom prst="straightConnector1">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50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0"/>
                            </p:stCondLst>
                            <p:childTnLst>
                              <p:par>
                                <p:cTn id="15" presetID="22" presetClass="entr" presetSubtype="1" fill="hold" nodeType="after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par>
                          <p:cTn id="18" fill="hold">
                            <p:stCondLst>
                              <p:cond delay="1000"/>
                            </p:stCondLst>
                            <p:childTnLst>
                              <p:par>
                                <p:cTn id="19" presetID="1" presetClass="entr" presetSubtype="0" fill="hold" grpId="0" nodeType="afterEffect">
                                  <p:stCondLst>
                                    <p:cond delay="50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left)">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wipe(left)">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8">
                                            <p:txEl>
                                              <p:pRg st="9" end="9"/>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wipe(down)">
                                      <p:cBhvr>
                                        <p:cTn id="101" dur="500"/>
                                        <p:tgtEl>
                                          <p:spTgt spid="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21"/>
                                        </p:tgtEl>
                                        <p:attrNameLst>
                                          <p:attrName>style.visibility</p:attrName>
                                        </p:attrNameLst>
                                      </p:cBhvr>
                                      <p:to>
                                        <p:strVal val="visible"/>
                                      </p:to>
                                    </p:set>
                                    <p:animEffect transition="in" filter="wipe(down)">
                                      <p:cBhvr>
                                        <p:cTn id="106" dur="500"/>
                                        <p:tgtEl>
                                          <p:spTgt spid="21"/>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2" fill="hold" nodeType="clickEffect">
                                  <p:stCondLst>
                                    <p:cond delay="0"/>
                                  </p:stCondLst>
                                  <p:childTnLst>
                                    <p:set>
                                      <p:cBhvr>
                                        <p:cTn id="114" dur="1" fill="hold">
                                          <p:stCondLst>
                                            <p:cond delay="0"/>
                                          </p:stCondLst>
                                        </p:cTn>
                                        <p:tgtEl>
                                          <p:spTgt spid="7"/>
                                        </p:tgtEl>
                                        <p:attrNameLst>
                                          <p:attrName>style.visibility</p:attrName>
                                        </p:attrNameLst>
                                      </p:cBhvr>
                                      <p:to>
                                        <p:strVal val="visible"/>
                                      </p:to>
                                    </p:set>
                                    <p:animEffect transition="in" filter="wipe(right)">
                                      <p:cBhvr>
                                        <p:cTn id="115" dur="500"/>
                                        <p:tgtEl>
                                          <p:spTgt spid="7"/>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6" grpId="0"/>
      <p:bldP spid="8" grpId="0" animBg="1"/>
      <p:bldP spid="2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BB9CF-507B-4A0F-84E1-78A81677BB8B}"/>
              </a:ext>
            </a:extLst>
          </p:cNvPr>
          <p:cNvSpPr>
            <a:spLocks noGrp="1"/>
          </p:cNvSpPr>
          <p:nvPr>
            <p:ph type="title"/>
          </p:nvPr>
        </p:nvSpPr>
        <p:spPr/>
        <p:txBody>
          <a:bodyPr/>
          <a:lstStyle/>
          <a:p>
            <a:r>
              <a:rPr lang="en-US" dirty="0"/>
              <a:t>Inherently Ambiguous</a:t>
            </a:r>
            <a:endParaRPr lang="en-IN" dirty="0"/>
          </a:p>
        </p:txBody>
      </p:sp>
      <p:sp>
        <p:nvSpPr>
          <p:cNvPr id="3" name="Content Placeholder 2">
            <a:extLst>
              <a:ext uri="{FF2B5EF4-FFF2-40B4-BE49-F238E27FC236}">
                <a16:creationId xmlns:a16="http://schemas.microsoft.com/office/drawing/2014/main" id="{F7DBAAB0-34E1-4ABC-8F05-1ACB012B3F50}"/>
              </a:ext>
            </a:extLst>
          </p:cNvPr>
          <p:cNvSpPr>
            <a:spLocks noGrp="1"/>
          </p:cNvSpPr>
          <p:nvPr>
            <p:ph idx="1"/>
          </p:nvPr>
        </p:nvSpPr>
        <p:spPr/>
        <p:txBody>
          <a:bodyPr/>
          <a:lstStyle/>
          <a:p>
            <a:r>
              <a:rPr lang="en-US" dirty="0"/>
              <a:t>If every grammar that generates Language L is ambiguous then Language L is called as Inherently Ambiguous Language.</a:t>
            </a:r>
          </a:p>
          <a:p>
            <a:pPr fontAlgn="base"/>
            <a:r>
              <a:rPr lang="en-IN" dirty="0"/>
              <a:t>If a grammar is ambiguous, it does not imply that its language will be ambiguous too.</a:t>
            </a:r>
          </a:p>
          <a:p>
            <a:pPr fontAlgn="base"/>
            <a:r>
              <a:rPr lang="en-IN" dirty="0"/>
              <a:t>If a grammar is ambiguous, its language may be unambiguous.</a:t>
            </a:r>
          </a:p>
          <a:p>
            <a:pPr fontAlgn="base"/>
            <a:r>
              <a:rPr lang="en-IN" dirty="0"/>
              <a:t>If a grammar is ambiguous, its language will be unambiguous when there exists at least one unambiguous grammar which generates that language.</a:t>
            </a:r>
          </a:p>
          <a:p>
            <a:endParaRPr lang="en-IN" dirty="0"/>
          </a:p>
        </p:txBody>
      </p:sp>
    </p:spTree>
    <p:extLst>
      <p:ext uri="{BB962C8B-B14F-4D97-AF65-F5344CB8AC3E}">
        <p14:creationId xmlns:p14="http://schemas.microsoft.com/office/powerpoint/2010/main" val="425692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0 grammar (Phrase Structure Grammar)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US" dirty="0"/>
                  <a:t>Their productions are of the form:</a:t>
                </a:r>
              </a:p>
              <a:p>
                <a:pPr marL="0" indent="0" algn="ctr">
                  <a:buNone/>
                </a:pPr>
                <a14:m>
                  <m:oMathPara xmlns:m="http://schemas.openxmlformats.org/officeDocument/2006/math">
                    <m:oMathParaPr>
                      <m:jc m:val="centerGroup"/>
                    </m:oMathParaPr>
                    <m:oMath xmlns:m="http://schemas.openxmlformats.org/officeDocument/2006/math">
                      <m:r>
                        <a:rPr lang="en-US" b="1" i="1" dirty="0" smtClean="0">
                          <a:solidFill>
                            <a:schemeClr val="accent1">
                              <a:lumMod val="75000"/>
                            </a:schemeClr>
                          </a:solidFill>
                          <a:latin typeface="Cambria Math" panose="02040503050406030204" pitchFamily="18" charset="0"/>
                        </a:rPr>
                        <m:t>𝜶</m:t>
                      </m:r>
                      <m:r>
                        <a:rPr lang="en-US" b="1" i="1" dirty="0" smtClean="0">
                          <a:solidFill>
                            <a:schemeClr val="accent1">
                              <a:lumMod val="75000"/>
                            </a:schemeClr>
                          </a:solidFill>
                          <a:latin typeface="Cambria Math" panose="02040503050406030204" pitchFamily="18" charset="0"/>
                        </a:rPr>
                        <m:t> → </m:t>
                      </m:r>
                      <m:r>
                        <a:rPr lang="en-US" b="1" i="1" dirty="0" smtClean="0">
                          <a:solidFill>
                            <a:schemeClr val="accent1">
                              <a:lumMod val="75000"/>
                            </a:schemeClr>
                          </a:solidFill>
                          <a:latin typeface="Cambria Math" panose="02040503050406030204" pitchFamily="18" charset="0"/>
                        </a:rPr>
                        <m:t>𝜷</m:t>
                      </m:r>
                    </m:oMath>
                  </m:oMathPara>
                </a14:m>
                <a:endParaRPr lang="en-US" b="1" dirty="0">
                  <a:solidFill>
                    <a:schemeClr val="accent1">
                      <a:lumMod val="75000"/>
                    </a:schemeClr>
                  </a:solidFill>
                </a:endParaRPr>
              </a:p>
              <a:p>
                <a:pPr algn="just">
                  <a:buFont typeface="Arial" panose="020B0604020202020204" pitchFamily="34" charset="0"/>
                  <a:buChar char="•"/>
                </a:pPr>
                <a14:m>
                  <m:oMath xmlns:m="http://schemas.openxmlformats.org/officeDocument/2006/math">
                    <m:r>
                      <a:rPr lang="en-US" b="1" i="1" dirty="0">
                        <a:solidFill>
                          <a:srgbClr val="C00000"/>
                        </a:solidFill>
                        <a:latin typeface="Cambria Math" panose="02040503050406030204" pitchFamily="18" charset="0"/>
                      </a:rPr>
                      <m:t>𝜶</m:t>
                    </m:r>
                  </m:oMath>
                </a14:m>
                <a:r>
                  <a:rPr lang="en-US" dirty="0"/>
                  <a:t> is (V+T)* V (V+T)*                   </a:t>
                </a:r>
                <a14:m>
                  <m:oMath xmlns:m="http://schemas.openxmlformats.org/officeDocument/2006/math">
                    <m:r>
                      <a:rPr lang="en-US" b="1" i="1" dirty="0">
                        <a:solidFill>
                          <a:srgbClr val="C00000"/>
                        </a:solidFill>
                        <a:latin typeface="Cambria Math" panose="02040503050406030204" pitchFamily="18" charset="0"/>
                      </a:rPr>
                      <m:t>𝜷</m:t>
                    </m:r>
                    <m:r>
                      <a:rPr lang="en-US" b="1" i="1" dirty="0" smtClean="0">
                        <a:solidFill>
                          <a:srgbClr val="C00000"/>
                        </a:solidFill>
                        <a:latin typeface="Cambria Math" panose="02040503050406030204" pitchFamily="18" charset="0"/>
                      </a:rPr>
                      <m:t> </m:t>
                    </m:r>
                  </m:oMath>
                </a14:m>
                <a:r>
                  <a:rPr lang="en-US" dirty="0"/>
                  <a:t> is (V+T)*                        </a:t>
                </a:r>
              </a:p>
              <a:p>
                <a:pPr marL="0" indent="0" algn="just">
                  <a:buNone/>
                </a:pPr>
                <a:r>
                  <a:rPr lang="en-US" dirty="0"/>
                  <a:t>                   V=Variable / Non-Terminal</a:t>
                </a:r>
              </a:p>
              <a:p>
                <a:pPr marL="0" indent="0" algn="just">
                  <a:buNone/>
                </a:pPr>
                <a:r>
                  <a:rPr lang="en-US" dirty="0"/>
                  <a:t>                    T=Terminal        </a:t>
                </a:r>
              </a:p>
              <a:p>
                <a:pPr algn="just">
                  <a:buFont typeface="Arial" panose="020B0604020202020204" pitchFamily="34" charset="0"/>
                  <a:buChar char="•"/>
                </a:pPr>
                <a:r>
                  <a:rPr lang="en-US" dirty="0"/>
                  <a:t>It is also known as </a:t>
                </a:r>
                <a:r>
                  <a:rPr lang="en-US" b="1" dirty="0"/>
                  <a:t>unrestricted grammar. </a:t>
                </a:r>
              </a:p>
              <a:p>
                <a:pPr algn="just">
                  <a:buFont typeface="Arial" panose="020B0604020202020204" pitchFamily="34" charset="0"/>
                  <a:buChar char="•"/>
                </a:pPr>
                <a:r>
                  <a:rPr lang="en-US" dirty="0"/>
                  <a:t>Example: </a:t>
                </a:r>
                <a:r>
                  <a:rPr lang="en-US" dirty="0">
                    <a:solidFill>
                      <a:schemeClr val="accent1">
                        <a:lumMod val="75000"/>
                      </a:schemeClr>
                    </a:solidFill>
                  </a:rPr>
                  <a:t>S → </a:t>
                </a:r>
                <a:r>
                  <a:rPr lang="en-US" dirty="0" err="1">
                    <a:solidFill>
                      <a:schemeClr val="accent1">
                        <a:lumMod val="75000"/>
                      </a:schemeClr>
                    </a:solidFill>
                  </a:rPr>
                  <a:t>ACaB</a:t>
                </a:r>
                <a:r>
                  <a:rPr lang="en-US" dirty="0">
                    <a:solidFill>
                      <a:schemeClr val="accent1">
                        <a:lumMod val="75000"/>
                      </a:schemeClr>
                    </a:solidFill>
                  </a:rPr>
                  <a:t> </a:t>
                </a:r>
              </a:p>
              <a:p>
                <a:pPr marL="0" indent="1543050" algn="just">
                  <a:buNone/>
                </a:pPr>
                <a:r>
                  <a:rPr lang="en-US" dirty="0" err="1">
                    <a:solidFill>
                      <a:schemeClr val="accent1">
                        <a:lumMod val="75000"/>
                      </a:schemeClr>
                    </a:solidFill>
                  </a:rPr>
                  <a:t>Bc</a:t>
                </a:r>
                <a:r>
                  <a:rPr lang="en-US" dirty="0">
                    <a:solidFill>
                      <a:schemeClr val="accent1">
                        <a:lumMod val="75000"/>
                      </a:schemeClr>
                    </a:solidFill>
                  </a:rPr>
                  <a:t> → </a:t>
                </a:r>
                <a:r>
                  <a:rPr lang="en-US" dirty="0" err="1">
                    <a:solidFill>
                      <a:schemeClr val="accent1">
                        <a:lumMod val="75000"/>
                      </a:schemeClr>
                    </a:solidFill>
                  </a:rPr>
                  <a:t>acB</a:t>
                </a:r>
                <a:r>
                  <a:rPr lang="en-US" dirty="0">
                    <a:solidFill>
                      <a:schemeClr val="accent1">
                        <a:lumMod val="75000"/>
                      </a:schemeClr>
                    </a:solidFill>
                  </a:rPr>
                  <a:t> </a:t>
                </a:r>
              </a:p>
              <a:p>
                <a:pPr marL="0" indent="1543050" algn="just">
                  <a:buNone/>
                </a:pPr>
                <a:r>
                  <a:rPr lang="en-US" dirty="0">
                    <a:solidFill>
                      <a:schemeClr val="accent1">
                        <a:lumMod val="75000"/>
                      </a:schemeClr>
                    </a:solidFill>
                  </a:rPr>
                  <a:t>CB → DB </a:t>
                </a:r>
              </a:p>
              <a:p>
                <a:pPr marL="0" indent="1543050" algn="just">
                  <a:buNone/>
                </a:pPr>
                <a:r>
                  <a:rPr lang="en-US" dirty="0" err="1">
                    <a:solidFill>
                      <a:schemeClr val="accent1">
                        <a:lumMod val="75000"/>
                      </a:schemeClr>
                    </a:solidFill>
                  </a:rPr>
                  <a:t>aD</a:t>
                </a:r>
                <a:r>
                  <a:rPr lang="en-US" dirty="0">
                    <a:solidFill>
                      <a:schemeClr val="accent1">
                        <a:lumMod val="75000"/>
                      </a:schemeClr>
                    </a:solidFill>
                  </a:rPr>
                  <a:t> → Db </a:t>
                </a:r>
              </a:p>
              <a:p>
                <a:pPr marL="0" indent="1543050" algn="just">
                  <a:buNone/>
                </a:pPr>
                <a:r>
                  <a:rPr lang="en-US" dirty="0">
                    <a:solidFill>
                      <a:schemeClr val="accent1">
                        <a:lumMod val="75000"/>
                      </a:schemeClr>
                    </a:solidFill>
                  </a:rPr>
                  <a:t>S </a:t>
                </a:r>
                <a:r>
                  <a:rPr lang="en-US" dirty="0">
                    <a:solidFill>
                      <a:schemeClr val="accent1">
                        <a:lumMod val="75000"/>
                      </a:schemeClr>
                    </a:solidFill>
                    <a:sym typeface="Wingdings" panose="05000000000000000000" pitchFamily="2" charset="2"/>
                  </a:rPr>
                  <a:t> </a:t>
                </a:r>
                <a:r>
                  <a:rPr lang="el-GR" dirty="0">
                    <a:solidFill>
                      <a:schemeClr val="accent1">
                        <a:lumMod val="75000"/>
                      </a:schemeClr>
                    </a:solidFill>
                    <a:sym typeface="Wingdings" panose="05000000000000000000" pitchFamily="2" charset="2"/>
                  </a:rPr>
                  <a:t>ε</a:t>
                </a:r>
                <a:endParaRPr lang="en-US" dirty="0">
                  <a:solidFill>
                    <a:schemeClr val="accent1">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cstate="print"/>
                <a:stretch>
                  <a:fillRect l="-731" t="-457" b="-2057"/>
                </a:stretch>
              </a:blipFill>
            </p:spPr>
            <p:txBody>
              <a:bodyPr/>
              <a:lstStyle/>
              <a:p>
                <a:r>
                  <a:rPr lang="en-IN">
                    <a:noFill/>
                  </a:rPr>
                  <a:t> </a:t>
                </a:r>
              </a:p>
            </p:txBody>
          </p:sp>
        </mc:Fallback>
      </mc:AlternateContent>
      <p:sp>
        <p:nvSpPr>
          <p:cNvPr id="9" name="Rectangle 4">
            <a:extLst>
              <a:ext uri="{FF2B5EF4-FFF2-40B4-BE49-F238E27FC236}">
                <a16:creationId xmlns:a16="http://schemas.microsoft.com/office/drawing/2014/main" id="{42B5BB41-9848-4C25-8980-C063DDBF1CF5}"/>
              </a:ext>
            </a:extLst>
          </p:cNvPr>
          <p:cNvSpPr>
            <a:spLocks noChangeArrowheads="1"/>
          </p:cNvSpPr>
          <p:nvPr/>
        </p:nvSpPr>
        <p:spPr bwMode="auto">
          <a:xfrm>
            <a:off x="3143250" y="3349357"/>
            <a:ext cx="13863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br>
              <a:rPr lang="en-US" altLang="en-US">
                <a:latin typeface="Arial" panose="020B0604020202020204" pitchFamily="34" charset="0"/>
              </a:rPr>
            </a:br>
            <a:endParaRPr lang="en-US" altLang="en-US">
              <a:latin typeface="Arial" panose="020B0604020202020204" pitchFamily="34" charset="0"/>
            </a:endParaRPr>
          </a:p>
        </p:txBody>
      </p:sp>
    </p:spTree>
    <p:extLst>
      <p:ext uri="{BB962C8B-B14F-4D97-AF65-F5344CB8AC3E}">
        <p14:creationId xmlns:p14="http://schemas.microsoft.com/office/powerpoint/2010/main" val="28066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Simplified forms &amp; Normal forms</a:t>
            </a:r>
            <a:br>
              <a:rPr lang="en-US" sz="9600"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12103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41530-E28A-465A-9EEA-8294D6619D6A}"/>
              </a:ext>
            </a:extLst>
          </p:cNvPr>
          <p:cNvSpPr>
            <a:spLocks noGrp="1"/>
          </p:cNvSpPr>
          <p:nvPr>
            <p:ph type="title"/>
          </p:nvPr>
        </p:nvSpPr>
        <p:spPr/>
        <p:txBody>
          <a:bodyPr/>
          <a:lstStyle/>
          <a:p>
            <a:r>
              <a:rPr lang="en-US" dirty="0"/>
              <a:t>Simplification of CFG</a:t>
            </a:r>
            <a:endParaRPr lang="en-IN" dirty="0"/>
          </a:p>
        </p:txBody>
      </p:sp>
      <p:sp>
        <p:nvSpPr>
          <p:cNvPr id="3" name="Content Placeholder 2">
            <a:extLst>
              <a:ext uri="{FF2B5EF4-FFF2-40B4-BE49-F238E27FC236}">
                <a16:creationId xmlns:a16="http://schemas.microsoft.com/office/drawing/2014/main" id="{76E24056-E1E0-4D08-B568-A86FF7CBA577}"/>
              </a:ext>
            </a:extLst>
          </p:cNvPr>
          <p:cNvSpPr>
            <a:spLocks noGrp="1"/>
          </p:cNvSpPr>
          <p:nvPr>
            <p:ph idx="1"/>
          </p:nvPr>
        </p:nvSpPr>
        <p:spPr/>
        <p:txBody>
          <a:bodyPr/>
          <a:lstStyle/>
          <a:p>
            <a:pPr algn="just"/>
            <a:r>
              <a:rPr lang="en-IN" dirty="0"/>
              <a:t>The definition of context free grammars (CFGs) allows us to develop a wide variety of grammars. </a:t>
            </a:r>
          </a:p>
          <a:p>
            <a:pPr algn="just"/>
            <a:r>
              <a:rPr lang="en-IN" dirty="0"/>
              <a:t>Most of the time, some of the productions of CFGs are not useful and are redundant. This happens because the definition of CFGs does not restrict us from making these redundant productions.</a:t>
            </a:r>
          </a:p>
          <a:p>
            <a:pPr algn="just"/>
            <a:r>
              <a:rPr lang="en-IN" dirty="0"/>
              <a:t>By simplifying CFGs we remove all these redundant productions from a grammar , while keeping the transformed grammar equivalent to the original grammar. </a:t>
            </a:r>
          </a:p>
          <a:p>
            <a:pPr algn="just"/>
            <a:r>
              <a:rPr lang="en-IN" dirty="0"/>
              <a:t>All the grammar are not always optimized that means the grammar may consist of some extra symbols(non-terminal). Having extra symbols, unnecessary increase the length of grammar. Simplification of grammar means reduction of grammar by removing useless symbols. </a:t>
            </a:r>
          </a:p>
        </p:txBody>
      </p:sp>
    </p:spTree>
    <p:extLst>
      <p:ext uri="{BB962C8B-B14F-4D97-AF65-F5344CB8AC3E}">
        <p14:creationId xmlns:p14="http://schemas.microsoft.com/office/powerpoint/2010/main" val="52480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E5E7-15AD-44BF-8DEB-C5EBF4E555C4}"/>
              </a:ext>
            </a:extLst>
          </p:cNvPr>
          <p:cNvSpPr>
            <a:spLocks noGrp="1"/>
          </p:cNvSpPr>
          <p:nvPr>
            <p:ph type="title"/>
          </p:nvPr>
        </p:nvSpPr>
        <p:spPr/>
        <p:txBody>
          <a:bodyPr/>
          <a:lstStyle/>
          <a:p>
            <a:r>
              <a:rPr lang="en-US" dirty="0"/>
              <a:t>Simplification of CFG</a:t>
            </a:r>
            <a:endParaRPr lang="en-IN" dirty="0"/>
          </a:p>
        </p:txBody>
      </p:sp>
      <p:sp>
        <p:nvSpPr>
          <p:cNvPr id="3" name="Content Placeholder 2">
            <a:extLst>
              <a:ext uri="{FF2B5EF4-FFF2-40B4-BE49-F238E27FC236}">
                <a16:creationId xmlns:a16="http://schemas.microsoft.com/office/drawing/2014/main" id="{27E1AF61-F801-4182-AB50-A320626A769A}"/>
              </a:ext>
            </a:extLst>
          </p:cNvPr>
          <p:cNvSpPr>
            <a:spLocks noGrp="1"/>
          </p:cNvSpPr>
          <p:nvPr>
            <p:ph idx="1"/>
          </p:nvPr>
        </p:nvSpPr>
        <p:spPr>
          <a:xfrm>
            <a:off x="253999" y="936675"/>
            <a:ext cx="11684000" cy="5334000"/>
          </a:xfrm>
        </p:spPr>
        <p:txBody>
          <a:bodyPr/>
          <a:lstStyle/>
          <a:p>
            <a:pPr marL="0" indent="0">
              <a:buNone/>
            </a:pPr>
            <a:r>
              <a:rPr lang="en-IN" dirty="0"/>
              <a:t>The properties of reduced grammar are given below:</a:t>
            </a:r>
          </a:p>
          <a:p>
            <a:r>
              <a:rPr lang="en-IN" dirty="0"/>
              <a:t>Each variable (i.e. non-terminal) and each terminal of G appears in the derivation of some word in L.</a:t>
            </a:r>
          </a:p>
          <a:p>
            <a:r>
              <a:rPr lang="en-IN" dirty="0"/>
              <a:t>There should not be any production as X → Y where X and Y are non-terminal.</a:t>
            </a:r>
          </a:p>
          <a:p>
            <a:r>
              <a:rPr lang="en-IN" dirty="0"/>
              <a:t>If ε is not in the language L then there need not to be the production X → ε.</a:t>
            </a:r>
          </a:p>
          <a:p>
            <a:endParaRPr lang="en-IN" dirty="0"/>
          </a:p>
        </p:txBody>
      </p:sp>
      <p:pic>
        <p:nvPicPr>
          <p:cNvPr id="1026" name="Picture 2" descr="Simplification of CFG">
            <a:extLst>
              <a:ext uri="{FF2B5EF4-FFF2-40B4-BE49-F238E27FC236}">
                <a16:creationId xmlns:a16="http://schemas.microsoft.com/office/drawing/2014/main" id="{788285FA-E328-41DA-A58D-CE03810AB6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8937" y="3857625"/>
            <a:ext cx="633412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55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Nullable</a:t>
            </a:r>
            <a:r>
              <a:rPr lang="en-US" dirty="0"/>
              <a:t> Variable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r>
                  <a:rPr lang="en-US" dirty="0"/>
                  <a:t>A </a:t>
                </a:r>
                <a:r>
                  <a:rPr lang="en-US" dirty="0" err="1"/>
                  <a:t>Nullable</a:t>
                </a:r>
                <a:r>
                  <a:rPr lang="en-US" dirty="0"/>
                  <a:t> variable in a CFG,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oMath>
                </a14:m>
                <a:r>
                  <a:rPr lang="en-US" dirty="0"/>
                  <a:t> is defined as follows:</a:t>
                </a:r>
              </a:p>
              <a:p>
                <a:pPr marL="857250" lvl="1" indent="-457200" algn="just">
                  <a:buFont typeface="+mj-lt"/>
                  <a:buAutoNum type="arabicPeriod"/>
                </a:pPr>
                <a:r>
                  <a:rPr lang="en-US" sz="2400" dirty="0"/>
                  <a:t>Any variable A for which P contains </a:t>
                </a:r>
                <a14:m>
                  <m:oMath xmlns:m="http://schemas.openxmlformats.org/officeDocument/2006/math">
                    <m:r>
                      <a:rPr lang="en-US" sz="2400" i="1">
                        <a:solidFill>
                          <a:srgbClr val="C00000"/>
                        </a:solidFill>
                        <a:latin typeface="Cambria Math" panose="02040503050406030204" pitchFamily="18" charset="0"/>
                        <a:ea typeface="Cambria Math" panose="02040503050406030204" pitchFamily="18" charset="0"/>
                      </a:rPr>
                      <m:t>𝐴</m:t>
                    </m:r>
                    <m:r>
                      <a:rPr lang="en-US" sz="2400" i="1">
                        <a:solidFill>
                          <a:srgbClr val="C00000"/>
                        </a:solidFill>
                        <a:latin typeface="Cambria Math" panose="02040503050406030204" pitchFamily="18" charset="0"/>
                        <a:ea typeface="Cambria Math" panose="02040503050406030204" pitchFamily="18" charset="0"/>
                      </a:rPr>
                      <m:t>→^</m:t>
                    </m:r>
                  </m:oMath>
                </a14:m>
                <a:r>
                  <a:rPr lang="en-US" sz="2400" dirty="0"/>
                  <a:t>  </a:t>
                </a:r>
                <a:r>
                  <a:rPr lang="en-US" sz="2400" dirty="0">
                    <a:solidFill>
                      <a:srgbClr val="C00000"/>
                    </a:solidFill>
                  </a:rPr>
                  <a:t>is </a:t>
                </a:r>
                <a:r>
                  <a:rPr lang="en-US" sz="2400" dirty="0" err="1">
                    <a:solidFill>
                      <a:srgbClr val="C00000"/>
                    </a:solidFill>
                  </a:rPr>
                  <a:t>nullable</a:t>
                </a:r>
                <a:r>
                  <a:rPr lang="en-US" sz="2400" dirty="0"/>
                  <a:t>.</a:t>
                </a:r>
              </a:p>
              <a:p>
                <a:pPr marL="857250" lvl="1" indent="-457200" algn="just">
                  <a:buFont typeface="+mj-lt"/>
                  <a:buAutoNum type="arabicPeriod"/>
                </a:pPr>
                <a:r>
                  <a:rPr lang="en-US" sz="2400" dirty="0"/>
                  <a:t>If P contains the production </a:t>
                </a:r>
                <a14:m>
                  <m:oMath xmlns:m="http://schemas.openxmlformats.org/officeDocument/2006/math">
                    <m:r>
                      <a:rPr lang="en-US" sz="2400" i="1">
                        <a:solidFill>
                          <a:srgbClr val="C00000"/>
                        </a:solidFill>
                        <a:latin typeface="Cambria Math" panose="02040503050406030204" pitchFamily="18" charset="0"/>
                        <a:ea typeface="Cambria Math" panose="02040503050406030204" pitchFamily="18" charset="0"/>
                      </a:rPr>
                      <m:t>𝐴</m:t>
                    </m:r>
                    <m:r>
                      <a:rPr lang="en-US" sz="2400" i="1">
                        <a:solidFill>
                          <a:srgbClr val="C00000"/>
                        </a:solidFill>
                        <a:latin typeface="Cambria Math" panose="02040503050406030204" pitchFamily="18" charset="0"/>
                        <a:ea typeface="Cambria Math" panose="02040503050406030204" pitchFamily="18" charset="0"/>
                      </a:rPr>
                      <m:t>→</m:t>
                    </m:r>
                    <m:r>
                      <a:rPr lang="en-US" sz="2400" i="1">
                        <a:solidFill>
                          <a:srgbClr val="C00000"/>
                        </a:solidFill>
                        <a:latin typeface="Cambria Math" panose="02040503050406030204" pitchFamily="18" charset="0"/>
                        <a:ea typeface="Cambria Math" panose="02040503050406030204" pitchFamily="18" charset="0"/>
                      </a:rPr>
                      <m:t>𝐵</m:t>
                    </m:r>
                    <m:r>
                      <a:rPr lang="en-US" sz="2400" i="1" baseline="-25000">
                        <a:solidFill>
                          <a:srgbClr val="C00000"/>
                        </a:solidFill>
                        <a:latin typeface="Cambria Math" panose="02040503050406030204" pitchFamily="18" charset="0"/>
                        <a:ea typeface="Cambria Math" panose="02040503050406030204" pitchFamily="18" charset="0"/>
                      </a:rPr>
                      <m:t>1</m:t>
                    </m:r>
                    <m:r>
                      <a:rPr lang="en-US" sz="2400" i="1">
                        <a:solidFill>
                          <a:srgbClr val="C00000"/>
                        </a:solidFill>
                        <a:latin typeface="Cambria Math" panose="02040503050406030204" pitchFamily="18" charset="0"/>
                        <a:ea typeface="Cambria Math" panose="02040503050406030204" pitchFamily="18" charset="0"/>
                      </a:rPr>
                      <m:t> </m:t>
                    </m:r>
                    <m:r>
                      <a:rPr lang="en-US" sz="2400" i="1">
                        <a:solidFill>
                          <a:srgbClr val="C00000"/>
                        </a:solidFill>
                        <a:latin typeface="Cambria Math" panose="02040503050406030204" pitchFamily="18" charset="0"/>
                        <a:ea typeface="Cambria Math" panose="02040503050406030204" pitchFamily="18" charset="0"/>
                      </a:rPr>
                      <m:t>𝐵</m:t>
                    </m:r>
                    <m:r>
                      <a:rPr lang="en-US" sz="2400" i="1" baseline="-25000">
                        <a:solidFill>
                          <a:srgbClr val="C00000"/>
                        </a:solidFill>
                        <a:latin typeface="Cambria Math" panose="02040503050406030204" pitchFamily="18" charset="0"/>
                        <a:ea typeface="Cambria Math" panose="02040503050406030204" pitchFamily="18" charset="0"/>
                      </a:rPr>
                      <m:t>2</m:t>
                    </m:r>
                    <m:r>
                      <a:rPr lang="en-US" sz="2400" i="1">
                        <a:solidFill>
                          <a:srgbClr val="C00000"/>
                        </a:solidFill>
                        <a:latin typeface="Cambria Math" panose="02040503050406030204" pitchFamily="18" charset="0"/>
                        <a:ea typeface="Cambria Math" panose="02040503050406030204" pitchFamily="18" charset="0"/>
                      </a:rPr>
                      <m:t>….</m:t>
                    </m:r>
                    <m:r>
                      <a:rPr lang="en-US" sz="2400" i="1">
                        <a:solidFill>
                          <a:srgbClr val="C00000"/>
                        </a:solidFill>
                        <a:latin typeface="Cambria Math" panose="02040503050406030204" pitchFamily="18" charset="0"/>
                        <a:ea typeface="Cambria Math" panose="02040503050406030204" pitchFamily="18" charset="0"/>
                      </a:rPr>
                      <m:t>𝐵𝑛</m:t>
                    </m:r>
                  </m:oMath>
                </a14:m>
                <a:r>
                  <a:rPr lang="en-US" sz="2400" dirty="0">
                    <a:solidFill>
                      <a:srgbClr val="C00000"/>
                    </a:solidFill>
                  </a:rPr>
                  <a:t> are nullable variable, then A is </a:t>
                </a:r>
                <a:r>
                  <a:rPr lang="en-US" sz="2400" dirty="0" err="1">
                    <a:solidFill>
                      <a:srgbClr val="C00000"/>
                    </a:solidFill>
                  </a:rPr>
                  <a:t>nullable</a:t>
                </a:r>
                <a:r>
                  <a:rPr lang="en-US" sz="2400" dirty="0"/>
                  <a:t>.</a:t>
                </a:r>
              </a:p>
              <a:p>
                <a:pPr marL="857250" lvl="1" indent="-457200" algn="just">
                  <a:buFont typeface="+mj-lt"/>
                  <a:buAutoNum type="arabicPeriod"/>
                </a:pPr>
                <a:r>
                  <a:rPr lang="en-US" sz="2400" dirty="0"/>
                  <a:t>No other variables in V are </a:t>
                </a:r>
                <a:r>
                  <a:rPr lang="en-US" sz="2400" dirty="0" err="1"/>
                  <a:t>nullable</a:t>
                </a:r>
                <a:r>
                  <a:rPr lang="en-US" sz="2400" dirty="0"/>
                  <a:t>.</a:t>
                </a:r>
              </a:p>
              <a:p>
                <a:pPr marL="457200" indent="-457200">
                  <a:buNone/>
                </a:pPr>
                <a:endParaRPr lang="en-US" dirty="0"/>
              </a:p>
              <a:p>
                <a:pP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cstate="print"/>
                <a:stretch>
                  <a:fillRect l="-731" t="-457"/>
                </a:stretch>
              </a:blipFill>
            </p:spPr>
            <p:txBody>
              <a:bodyPr/>
              <a:lstStyle/>
              <a:p>
                <a:r>
                  <a:rPr lang="en-IN">
                    <a:noFill/>
                  </a:rPr>
                  <a:t> </a:t>
                </a:r>
              </a:p>
            </p:txBody>
          </p:sp>
        </mc:Fallback>
      </mc:AlternateContent>
    </p:spTree>
    <p:extLst>
      <p:ext uri="{BB962C8B-B14F-4D97-AF65-F5344CB8AC3E}">
        <p14:creationId xmlns:p14="http://schemas.microsoft.com/office/powerpoint/2010/main" val="57871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 production</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905000" y="1257727"/>
            <a:ext cx="1600200" cy="1257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err="1">
                <a:solidFill>
                  <a:schemeClr val="tx1"/>
                </a:solidFill>
              </a:rPr>
              <a:t>S</a:t>
            </a:r>
            <a:r>
              <a:rPr lang="en-US" sz="2400" dirty="0" err="1">
                <a:solidFill>
                  <a:schemeClr val="tx1"/>
                </a:solidFill>
                <a:sym typeface="Wingdings" panose="05000000000000000000" pitchFamily="2" charset="2"/>
              </a:rPr>
              <a:t></a:t>
            </a:r>
            <a:r>
              <a:rPr lang="en-US" sz="2400" dirty="0" err="1">
                <a:solidFill>
                  <a:schemeClr val="tx1"/>
                </a:solidFill>
              </a:rPr>
              <a:t>a</a:t>
            </a:r>
            <a:r>
              <a:rPr lang="en-US" sz="2400" dirty="0">
                <a:solidFill>
                  <a:schemeClr val="tx1"/>
                </a:solidFill>
              </a:rPr>
              <a:t>  X |</a:t>
            </a:r>
            <a:r>
              <a:rPr lang="en-US" sz="2400" dirty="0" err="1">
                <a:solidFill>
                  <a:schemeClr val="tx1"/>
                </a:solidFill>
              </a:rPr>
              <a:t>Yb</a:t>
            </a:r>
            <a:endParaRPr lang="en-US" sz="2400" dirty="0">
              <a:solidFill>
                <a:schemeClr val="tx1"/>
              </a:solidFill>
            </a:endParaRPr>
          </a:p>
          <a:p>
            <a:r>
              <a:rPr lang="en-US" sz="2400" dirty="0">
                <a:solidFill>
                  <a:srgbClr val="C00000"/>
                </a:solidFill>
              </a:rPr>
              <a:t>X</a:t>
            </a:r>
            <a:r>
              <a:rPr lang="en-US" sz="2400" dirty="0">
                <a:solidFill>
                  <a:srgbClr val="C00000"/>
                </a:solidFill>
                <a:sym typeface="Wingdings" panose="05000000000000000000" pitchFamily="2" charset="2"/>
              </a:rPr>
              <a:t></a:t>
            </a:r>
            <a:r>
              <a:rPr lang="en-US" sz="2400" dirty="0">
                <a:solidFill>
                  <a:srgbClr val="C00000"/>
                </a:solidFill>
              </a:rPr>
              <a:t> ˄ </a:t>
            </a:r>
            <a:r>
              <a:rPr lang="en-US" sz="2400" dirty="0">
                <a:solidFill>
                  <a:schemeClr val="tx1"/>
                </a:solidFill>
              </a:rPr>
              <a:t>| S </a:t>
            </a:r>
          </a:p>
          <a:p>
            <a:r>
              <a:rPr lang="en-US" sz="2400" dirty="0" err="1">
                <a:solidFill>
                  <a:schemeClr val="tx1"/>
                </a:solidFill>
              </a:rPr>
              <a:t>Y</a:t>
            </a:r>
            <a:r>
              <a:rPr lang="en-US" sz="2400" dirty="0" err="1">
                <a:solidFill>
                  <a:schemeClr val="tx1"/>
                </a:solidFill>
                <a:sym typeface="Wingdings" panose="05000000000000000000" pitchFamily="2" charset="2"/>
              </a:rPr>
              <a:t></a:t>
            </a:r>
            <a:r>
              <a:rPr lang="en-US" sz="2400" dirty="0" err="1">
                <a:solidFill>
                  <a:schemeClr val="tx1"/>
                </a:solidFill>
              </a:rPr>
              <a:t>bY|b</a:t>
            </a:r>
            <a:endParaRPr lang="en-US" sz="2400" dirty="0">
              <a:solidFill>
                <a:schemeClr val="tx1"/>
              </a:solidFill>
            </a:endParaRPr>
          </a:p>
        </p:txBody>
      </p:sp>
      <p:sp>
        <p:nvSpPr>
          <p:cNvPr id="5" name="Rectangle 4"/>
          <p:cNvSpPr/>
          <p:nvPr/>
        </p:nvSpPr>
        <p:spPr>
          <a:xfrm>
            <a:off x="4798458" y="1257727"/>
            <a:ext cx="2220266" cy="1257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t>
            </a:r>
            <a:r>
              <a:rPr lang="en-US" sz="2400" dirty="0" err="1">
                <a:solidFill>
                  <a:schemeClr val="tx1"/>
                </a:solidFill>
                <a:sym typeface="Wingdings" panose="05000000000000000000" pitchFamily="2" charset="2"/>
              </a:rPr>
              <a:t></a:t>
            </a:r>
            <a:r>
              <a:rPr lang="en-US" sz="2400" dirty="0" err="1">
                <a:solidFill>
                  <a:schemeClr val="tx1"/>
                </a:solidFill>
              </a:rPr>
              <a:t>aX</a:t>
            </a:r>
            <a:r>
              <a:rPr lang="en-US" sz="2400" dirty="0">
                <a:solidFill>
                  <a:schemeClr val="tx1"/>
                </a:solidFill>
              </a:rPr>
              <a:t> | </a:t>
            </a:r>
            <a:r>
              <a:rPr lang="en-US" sz="2400" dirty="0" err="1">
                <a:solidFill>
                  <a:schemeClr val="tx1"/>
                </a:solidFill>
              </a:rPr>
              <a:t>Yb</a:t>
            </a:r>
            <a:r>
              <a:rPr lang="en-US" sz="2400" dirty="0">
                <a:solidFill>
                  <a:schemeClr val="tx1"/>
                </a:solidFill>
              </a:rPr>
              <a:t> | </a:t>
            </a:r>
            <a:r>
              <a:rPr lang="en-US" sz="2400" dirty="0">
                <a:solidFill>
                  <a:srgbClr val="C00000"/>
                </a:solidFill>
              </a:rPr>
              <a:t>a^</a:t>
            </a:r>
          </a:p>
          <a:p>
            <a:r>
              <a:rPr lang="en-US" sz="2400" dirty="0">
                <a:solidFill>
                  <a:schemeClr val="tx1"/>
                </a:solidFill>
              </a:rPr>
              <a:t>X</a:t>
            </a:r>
            <a:r>
              <a:rPr lang="en-US" sz="2400" dirty="0">
                <a:solidFill>
                  <a:schemeClr val="tx1"/>
                </a:solidFill>
                <a:sym typeface="Wingdings" panose="05000000000000000000" pitchFamily="2" charset="2"/>
              </a:rPr>
              <a:t>^ | </a:t>
            </a:r>
            <a:r>
              <a:rPr lang="en-US" sz="2400" dirty="0">
                <a:solidFill>
                  <a:schemeClr val="tx1"/>
                </a:solidFill>
              </a:rPr>
              <a:t>S</a:t>
            </a:r>
          </a:p>
          <a:p>
            <a:r>
              <a:rPr lang="en-US" sz="2400" dirty="0" err="1">
                <a:solidFill>
                  <a:schemeClr val="tx1"/>
                </a:solidFill>
              </a:rPr>
              <a:t>Y</a:t>
            </a:r>
            <a:r>
              <a:rPr lang="en-US" sz="2400" dirty="0" err="1">
                <a:solidFill>
                  <a:schemeClr val="tx1"/>
                </a:solidFill>
                <a:sym typeface="Wingdings" panose="05000000000000000000" pitchFamily="2" charset="2"/>
              </a:rPr>
              <a:t></a:t>
            </a:r>
            <a:r>
              <a:rPr lang="en-US" sz="2400" dirty="0" err="1">
                <a:solidFill>
                  <a:schemeClr val="tx1"/>
                </a:solidFill>
              </a:rPr>
              <a:t>bY|b</a:t>
            </a:r>
            <a:endParaRPr lang="en-US" sz="2400" dirty="0">
              <a:solidFill>
                <a:schemeClr val="tx1"/>
              </a:solidFill>
            </a:endParaRPr>
          </a:p>
        </p:txBody>
      </p:sp>
      <p:sp>
        <p:nvSpPr>
          <p:cNvPr id="6" name="Rectangle 5"/>
          <p:cNvSpPr/>
          <p:nvPr/>
        </p:nvSpPr>
        <p:spPr>
          <a:xfrm>
            <a:off x="8326496" y="1257727"/>
            <a:ext cx="1862710" cy="1257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S</a:t>
            </a:r>
            <a:r>
              <a:rPr lang="en-US" sz="2400" dirty="0" err="1">
                <a:solidFill>
                  <a:schemeClr val="tx1"/>
                </a:solidFill>
                <a:sym typeface="Wingdings" panose="05000000000000000000" pitchFamily="2" charset="2"/>
              </a:rPr>
              <a:t></a:t>
            </a:r>
            <a:r>
              <a:rPr lang="en-US" sz="2400" dirty="0" err="1">
                <a:solidFill>
                  <a:schemeClr val="tx1"/>
                </a:solidFill>
              </a:rPr>
              <a:t>aX|Yb|a</a:t>
            </a:r>
            <a:endParaRPr lang="en-US" sz="2400" dirty="0">
              <a:solidFill>
                <a:schemeClr val="tx1"/>
              </a:solidFill>
            </a:endParaRPr>
          </a:p>
          <a:p>
            <a:r>
              <a:rPr lang="en-US" sz="2400" dirty="0">
                <a:solidFill>
                  <a:schemeClr val="tx1"/>
                </a:solidFill>
              </a:rPr>
              <a:t>X</a:t>
            </a:r>
            <a:r>
              <a:rPr lang="en-US" sz="2400" dirty="0">
                <a:solidFill>
                  <a:schemeClr val="tx1"/>
                </a:solidFill>
                <a:sym typeface="Wingdings" panose="05000000000000000000" pitchFamily="2" charset="2"/>
              </a:rPr>
              <a:t></a:t>
            </a:r>
            <a:r>
              <a:rPr lang="en-US" sz="2400" dirty="0">
                <a:solidFill>
                  <a:schemeClr val="tx1"/>
                </a:solidFill>
              </a:rPr>
              <a:t>S</a:t>
            </a:r>
          </a:p>
          <a:p>
            <a:r>
              <a:rPr lang="en-US" sz="2400" dirty="0" err="1">
                <a:solidFill>
                  <a:schemeClr val="tx1"/>
                </a:solidFill>
              </a:rPr>
              <a:t>Y</a:t>
            </a:r>
            <a:r>
              <a:rPr lang="en-US" sz="2400" dirty="0" err="1">
                <a:solidFill>
                  <a:schemeClr val="tx1"/>
                </a:solidFill>
                <a:sym typeface="Wingdings" panose="05000000000000000000" pitchFamily="2" charset="2"/>
              </a:rPr>
              <a:t></a:t>
            </a:r>
            <a:r>
              <a:rPr lang="en-US" sz="2400" dirty="0" err="1">
                <a:solidFill>
                  <a:schemeClr val="tx1"/>
                </a:solidFill>
              </a:rPr>
              <a:t>bY|b</a:t>
            </a:r>
            <a:endParaRPr lang="en-US" sz="2400" dirty="0">
              <a:solidFill>
                <a:schemeClr val="tx1"/>
              </a:solidFill>
            </a:endParaRPr>
          </a:p>
        </p:txBody>
      </p:sp>
      <p:sp>
        <p:nvSpPr>
          <p:cNvPr id="7" name="Rectangle 6"/>
          <p:cNvSpPr/>
          <p:nvPr/>
        </p:nvSpPr>
        <p:spPr>
          <a:xfrm>
            <a:off x="1751529" y="2846564"/>
            <a:ext cx="2400300"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Nullable</a:t>
            </a:r>
            <a:r>
              <a:rPr lang="en-US" sz="2000" dirty="0">
                <a:solidFill>
                  <a:schemeClr val="tx1"/>
                </a:solidFill>
              </a:rPr>
              <a:t> variable={X}</a:t>
            </a:r>
          </a:p>
        </p:txBody>
      </p:sp>
      <p:sp>
        <p:nvSpPr>
          <p:cNvPr id="8" name="Rectangle 7"/>
          <p:cNvSpPr/>
          <p:nvPr/>
        </p:nvSpPr>
        <p:spPr>
          <a:xfrm>
            <a:off x="4658102" y="2860706"/>
            <a:ext cx="2743200" cy="131463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rPr>
              <a:t>Replacing X by ^ in all  productions containing X on RHS and rewriting the production again</a:t>
            </a:r>
          </a:p>
        </p:txBody>
      </p:sp>
      <p:sp>
        <p:nvSpPr>
          <p:cNvPr id="9" name="Rectangle 8"/>
          <p:cNvSpPr/>
          <p:nvPr/>
        </p:nvSpPr>
        <p:spPr>
          <a:xfrm>
            <a:off x="7944605" y="2860705"/>
            <a:ext cx="2454906" cy="51927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Removing ^ productions</a:t>
            </a:r>
          </a:p>
        </p:txBody>
      </p:sp>
      <p:cxnSp>
        <p:nvCxnSpPr>
          <p:cNvPr id="11" name="Straight Arrow Connector 10"/>
          <p:cNvCxnSpPr>
            <a:stCxn id="4" idx="3"/>
            <a:endCxn id="5" idx="1"/>
          </p:cNvCxnSpPr>
          <p:nvPr/>
        </p:nvCxnSpPr>
        <p:spPr>
          <a:xfrm>
            <a:off x="3505200" y="1886377"/>
            <a:ext cx="1293258"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033238" y="1854307"/>
            <a:ext cx="1293258"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28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Eliminate ^ production</a:t>
            </a:r>
          </a:p>
        </p:txBody>
      </p:sp>
      <p:sp>
        <p:nvSpPr>
          <p:cNvPr id="3" name="Content Placeholder 2"/>
          <p:cNvSpPr>
            <a:spLocks noGrp="1"/>
          </p:cNvSpPr>
          <p:nvPr>
            <p:ph idx="1"/>
          </p:nvPr>
        </p:nvSpPr>
        <p:spPr>
          <a:xfrm>
            <a:off x="1714500" y="990600"/>
            <a:ext cx="4152900" cy="5334000"/>
          </a:xfrm>
        </p:spPr>
        <p:txBody>
          <a:bodyPr>
            <a:normAutofit/>
          </a:bodyPr>
          <a:lstStyle/>
          <a:p>
            <a:pPr marL="0" indent="0">
              <a:buNone/>
            </a:pPr>
            <a:r>
              <a:rPr lang="en-US" b="1" dirty="0">
                <a:solidFill>
                  <a:schemeClr val="accent1">
                    <a:lumMod val="75000"/>
                  </a:schemeClr>
                </a:solidFill>
              </a:rPr>
              <a:t>S</a:t>
            </a:r>
            <a:r>
              <a:rPr lang="en-US" b="1" dirty="0">
                <a:solidFill>
                  <a:schemeClr val="accent1">
                    <a:lumMod val="75000"/>
                  </a:schemeClr>
                </a:solidFill>
                <a:sym typeface="Wingdings" panose="05000000000000000000" pitchFamily="2" charset="2"/>
              </a:rPr>
              <a:t></a:t>
            </a:r>
            <a:r>
              <a:rPr lang="en-US" b="1" dirty="0">
                <a:solidFill>
                  <a:schemeClr val="accent1">
                    <a:lumMod val="75000"/>
                  </a:schemeClr>
                </a:solidFill>
              </a:rPr>
              <a:t>AC</a:t>
            </a:r>
          </a:p>
          <a:p>
            <a:pPr marL="0" indent="0">
              <a:buNone/>
            </a:pPr>
            <a:r>
              <a:rPr lang="en-US" b="1" dirty="0" err="1">
                <a:solidFill>
                  <a:schemeClr val="accent1">
                    <a:lumMod val="75000"/>
                  </a:schemeClr>
                </a:solidFill>
              </a:rPr>
              <a:t>A</a:t>
            </a:r>
            <a:r>
              <a:rPr lang="en-US" b="1" dirty="0" err="1">
                <a:solidFill>
                  <a:schemeClr val="accent1">
                    <a:lumMod val="75000"/>
                  </a:schemeClr>
                </a:solidFill>
                <a:sym typeface="Wingdings" panose="05000000000000000000" pitchFamily="2" charset="2"/>
              </a:rPr>
              <a:t></a:t>
            </a:r>
            <a:r>
              <a:rPr lang="en-US" b="1" dirty="0" err="1">
                <a:solidFill>
                  <a:schemeClr val="accent1">
                    <a:lumMod val="75000"/>
                  </a:schemeClr>
                </a:solidFill>
              </a:rPr>
              <a:t>aAb</a:t>
            </a:r>
            <a:r>
              <a:rPr lang="en-US" b="1" dirty="0">
                <a:solidFill>
                  <a:schemeClr val="accent1">
                    <a:lumMod val="75000"/>
                  </a:schemeClr>
                </a:solidFill>
              </a:rPr>
              <a:t>|˄</a:t>
            </a:r>
          </a:p>
          <a:p>
            <a:pPr marL="0" indent="0">
              <a:buNone/>
            </a:pPr>
            <a:r>
              <a:rPr lang="en-US" b="1" dirty="0" err="1">
                <a:solidFill>
                  <a:schemeClr val="accent1">
                    <a:lumMod val="75000"/>
                  </a:schemeClr>
                </a:solidFill>
              </a:rPr>
              <a:t>C</a:t>
            </a:r>
            <a:r>
              <a:rPr lang="en-US" b="1" dirty="0" err="1">
                <a:solidFill>
                  <a:schemeClr val="accent1">
                    <a:lumMod val="75000"/>
                  </a:schemeClr>
                </a:solidFill>
                <a:sym typeface="Wingdings" panose="05000000000000000000" pitchFamily="2" charset="2"/>
              </a:rPr>
              <a:t></a:t>
            </a:r>
            <a:r>
              <a:rPr lang="en-US" b="1" dirty="0" err="1">
                <a:solidFill>
                  <a:schemeClr val="accent1">
                    <a:lumMod val="75000"/>
                  </a:schemeClr>
                </a:solidFill>
              </a:rPr>
              <a:t>aC|a</a:t>
            </a:r>
            <a:endParaRPr lang="en-US" b="1" dirty="0">
              <a:solidFill>
                <a:schemeClr val="accent1">
                  <a:lumMod val="75000"/>
                </a:schemeClr>
              </a:solidFill>
            </a:endParaRPr>
          </a:p>
          <a:p>
            <a:pPr marL="0" indent="0">
              <a:buNone/>
            </a:pPr>
            <a:r>
              <a:rPr lang="en-US" sz="2200" dirty="0">
                <a:solidFill>
                  <a:srgbClr val="C00000"/>
                </a:solidFill>
              </a:rPr>
              <a:t>After elimination of ^ production:</a:t>
            </a:r>
          </a:p>
          <a:p>
            <a:pPr marL="0" indent="0">
              <a:buNone/>
            </a:pPr>
            <a:r>
              <a:rPr lang="en-US" sz="2200" dirty="0"/>
              <a:t>S</a:t>
            </a:r>
            <a:r>
              <a:rPr lang="en-US" sz="2200" dirty="0">
                <a:sym typeface="Wingdings" panose="05000000000000000000" pitchFamily="2" charset="2"/>
              </a:rPr>
              <a:t></a:t>
            </a:r>
            <a:r>
              <a:rPr lang="en-US" sz="2200" dirty="0"/>
              <a:t>AC | C</a:t>
            </a:r>
          </a:p>
          <a:p>
            <a:pPr marL="0" indent="0">
              <a:buNone/>
            </a:pPr>
            <a:r>
              <a:rPr lang="en-US" sz="2200" dirty="0" err="1"/>
              <a:t>A</a:t>
            </a:r>
            <a:r>
              <a:rPr lang="en-US" sz="2200" dirty="0" err="1">
                <a:sym typeface="Wingdings" panose="05000000000000000000" pitchFamily="2" charset="2"/>
              </a:rPr>
              <a:t></a:t>
            </a:r>
            <a:r>
              <a:rPr lang="en-US" sz="2200" dirty="0" err="1"/>
              <a:t>aAb</a:t>
            </a:r>
            <a:r>
              <a:rPr lang="en-US" sz="2200" dirty="0"/>
              <a:t>| ab</a:t>
            </a:r>
          </a:p>
          <a:p>
            <a:pPr marL="0" indent="0">
              <a:buNone/>
            </a:pPr>
            <a:r>
              <a:rPr lang="en-US" sz="2200" dirty="0" err="1"/>
              <a:t>C</a:t>
            </a:r>
            <a:r>
              <a:rPr lang="en-US" sz="2200" dirty="0" err="1">
                <a:sym typeface="Wingdings" panose="05000000000000000000" pitchFamily="2" charset="2"/>
              </a:rPr>
              <a:t></a:t>
            </a:r>
            <a:r>
              <a:rPr lang="en-US" sz="2200" dirty="0" err="1"/>
              <a:t>aC|a</a:t>
            </a:r>
            <a:endParaRPr lang="en-US" sz="2200" b="1" dirty="0"/>
          </a:p>
          <a:p>
            <a:pPr marL="0" indent="0">
              <a:buNone/>
            </a:pPr>
            <a:endParaRPr lang="en-US" dirty="0"/>
          </a:p>
        </p:txBody>
      </p:sp>
      <p:sp>
        <p:nvSpPr>
          <p:cNvPr id="4" name="Content Placeholder 2"/>
          <p:cNvSpPr txBox="1">
            <a:spLocks/>
          </p:cNvSpPr>
          <p:nvPr/>
        </p:nvSpPr>
        <p:spPr>
          <a:xfrm>
            <a:off x="5715000" y="990600"/>
            <a:ext cx="5067300" cy="53340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err="1">
                <a:solidFill>
                  <a:schemeClr val="accent1">
                    <a:lumMod val="75000"/>
                  </a:schemeClr>
                </a:solidFill>
              </a:rPr>
              <a:t>S</a:t>
            </a:r>
            <a:r>
              <a:rPr lang="en-US" b="1" dirty="0" err="1">
                <a:solidFill>
                  <a:schemeClr val="accent1">
                    <a:lumMod val="75000"/>
                  </a:schemeClr>
                </a:solidFill>
                <a:sym typeface="Wingdings" panose="05000000000000000000" pitchFamily="2" charset="2"/>
              </a:rPr>
              <a:t></a:t>
            </a:r>
            <a:r>
              <a:rPr lang="en-US" b="1" dirty="0" err="1">
                <a:solidFill>
                  <a:schemeClr val="accent1">
                    <a:lumMod val="75000"/>
                  </a:schemeClr>
                </a:solidFill>
              </a:rPr>
              <a:t>XaX|bX|Y</a:t>
            </a:r>
            <a:endParaRPr lang="en-US" dirty="0">
              <a:solidFill>
                <a:schemeClr val="accent1">
                  <a:lumMod val="75000"/>
                </a:schemeClr>
              </a:solidFill>
            </a:endParaRPr>
          </a:p>
          <a:p>
            <a:pPr marL="0" indent="0">
              <a:buNone/>
            </a:pPr>
            <a:r>
              <a:rPr lang="en-US" b="1" dirty="0" err="1">
                <a:solidFill>
                  <a:schemeClr val="accent1">
                    <a:lumMod val="75000"/>
                  </a:schemeClr>
                </a:solidFill>
              </a:rPr>
              <a:t>X</a:t>
            </a:r>
            <a:r>
              <a:rPr lang="en-US" b="1" dirty="0" err="1">
                <a:solidFill>
                  <a:schemeClr val="accent1">
                    <a:lumMod val="75000"/>
                  </a:schemeClr>
                </a:solidFill>
                <a:sym typeface="Wingdings" panose="05000000000000000000" pitchFamily="2" charset="2"/>
              </a:rPr>
              <a:t></a:t>
            </a:r>
            <a:r>
              <a:rPr lang="en-US" b="1" dirty="0" err="1">
                <a:solidFill>
                  <a:schemeClr val="accent1">
                    <a:lumMod val="75000"/>
                  </a:schemeClr>
                </a:solidFill>
              </a:rPr>
              <a:t>XaX|XbX</a:t>
            </a:r>
            <a:r>
              <a:rPr lang="en-US" b="1" dirty="0">
                <a:solidFill>
                  <a:schemeClr val="accent1">
                    <a:lumMod val="75000"/>
                  </a:schemeClr>
                </a:solidFill>
              </a:rPr>
              <a:t>|˄</a:t>
            </a:r>
            <a:endParaRPr lang="en-US" dirty="0">
              <a:solidFill>
                <a:schemeClr val="accent1">
                  <a:lumMod val="75000"/>
                </a:schemeClr>
              </a:solidFill>
            </a:endParaRPr>
          </a:p>
          <a:p>
            <a:pPr marL="0" indent="0">
              <a:buNone/>
            </a:pPr>
            <a:r>
              <a:rPr lang="en-US" b="1" dirty="0" err="1">
                <a:solidFill>
                  <a:schemeClr val="accent1">
                    <a:lumMod val="75000"/>
                  </a:schemeClr>
                </a:solidFill>
              </a:rPr>
              <a:t>Y</a:t>
            </a:r>
            <a:r>
              <a:rPr lang="en-US" b="1" dirty="0" err="1">
                <a:solidFill>
                  <a:schemeClr val="accent1">
                    <a:lumMod val="75000"/>
                  </a:schemeClr>
                </a:solidFill>
                <a:sym typeface="Wingdings" panose="05000000000000000000" pitchFamily="2" charset="2"/>
              </a:rPr>
              <a:t></a:t>
            </a:r>
            <a:r>
              <a:rPr lang="en-US" b="1" dirty="0" err="1">
                <a:solidFill>
                  <a:schemeClr val="accent1">
                    <a:lumMod val="75000"/>
                  </a:schemeClr>
                </a:solidFill>
              </a:rPr>
              <a:t>ab</a:t>
            </a:r>
            <a:endParaRPr lang="en-US" dirty="0">
              <a:solidFill>
                <a:schemeClr val="accent1">
                  <a:lumMod val="75000"/>
                </a:schemeClr>
              </a:solidFill>
            </a:endParaRPr>
          </a:p>
          <a:p>
            <a:pPr marL="0" indent="0">
              <a:buNone/>
            </a:pPr>
            <a:r>
              <a:rPr lang="en-US" sz="2200" dirty="0">
                <a:solidFill>
                  <a:srgbClr val="C00000"/>
                </a:solidFill>
              </a:rPr>
              <a:t>After elimination of ^ production:</a:t>
            </a:r>
          </a:p>
          <a:p>
            <a:pPr marL="0" indent="0">
              <a:buNone/>
            </a:pPr>
            <a:r>
              <a:rPr lang="en-US" sz="2200" dirty="0"/>
              <a:t>S</a:t>
            </a:r>
            <a:r>
              <a:rPr lang="en-US" sz="2200" dirty="0">
                <a:sym typeface="Wingdings" panose="05000000000000000000" pitchFamily="2" charset="2"/>
              </a:rPr>
              <a:t> </a:t>
            </a:r>
            <a:r>
              <a:rPr lang="en-US" sz="2200" dirty="0" err="1"/>
              <a:t>XaX</a:t>
            </a:r>
            <a:r>
              <a:rPr lang="en-US" sz="2200" dirty="0"/>
              <a:t> | </a:t>
            </a:r>
            <a:r>
              <a:rPr lang="en-US" sz="2200" dirty="0" err="1"/>
              <a:t>bX</a:t>
            </a:r>
            <a:r>
              <a:rPr lang="en-US" sz="2200" dirty="0"/>
              <a:t> | Y | </a:t>
            </a:r>
            <a:r>
              <a:rPr lang="en-US" sz="2200" dirty="0" err="1"/>
              <a:t>aX</a:t>
            </a:r>
            <a:r>
              <a:rPr lang="en-US" sz="2200" dirty="0"/>
              <a:t> | </a:t>
            </a:r>
            <a:r>
              <a:rPr lang="en-US" sz="2200" dirty="0" err="1"/>
              <a:t>Xa</a:t>
            </a:r>
            <a:r>
              <a:rPr lang="en-US" sz="2200" dirty="0"/>
              <a:t> | a | b</a:t>
            </a:r>
          </a:p>
          <a:p>
            <a:pPr marL="0" indent="0">
              <a:buNone/>
            </a:pPr>
            <a:r>
              <a:rPr lang="en-US" sz="2200" dirty="0"/>
              <a:t>X</a:t>
            </a:r>
            <a:r>
              <a:rPr lang="en-US" sz="2200" dirty="0">
                <a:sym typeface="Wingdings" panose="05000000000000000000" pitchFamily="2" charset="2"/>
              </a:rPr>
              <a:t> </a:t>
            </a:r>
            <a:r>
              <a:rPr lang="en-US" sz="2200" dirty="0" err="1"/>
              <a:t>XaX</a:t>
            </a:r>
            <a:r>
              <a:rPr lang="en-US" sz="2200" dirty="0"/>
              <a:t> |</a:t>
            </a:r>
            <a:r>
              <a:rPr lang="en-US" sz="2200" dirty="0" err="1"/>
              <a:t>XbX</a:t>
            </a:r>
            <a:r>
              <a:rPr lang="en-US" sz="2200" dirty="0"/>
              <a:t> | </a:t>
            </a:r>
            <a:r>
              <a:rPr lang="en-US" sz="2200" dirty="0" err="1"/>
              <a:t>aX</a:t>
            </a:r>
            <a:r>
              <a:rPr lang="en-US" sz="2200" dirty="0"/>
              <a:t> | </a:t>
            </a:r>
            <a:r>
              <a:rPr lang="en-US" sz="2200" dirty="0" err="1"/>
              <a:t>Xa</a:t>
            </a:r>
            <a:r>
              <a:rPr lang="en-US" sz="2200" dirty="0"/>
              <a:t> | a | </a:t>
            </a:r>
            <a:r>
              <a:rPr lang="en-US" sz="2200" dirty="0" err="1"/>
              <a:t>Xb</a:t>
            </a:r>
            <a:r>
              <a:rPr lang="en-US" sz="2200" dirty="0"/>
              <a:t> | </a:t>
            </a:r>
            <a:r>
              <a:rPr lang="en-US" sz="2200" dirty="0" err="1"/>
              <a:t>bX</a:t>
            </a:r>
            <a:r>
              <a:rPr lang="en-US" sz="2200" dirty="0"/>
              <a:t> | b</a:t>
            </a:r>
          </a:p>
          <a:p>
            <a:pPr marL="0" indent="0">
              <a:buNone/>
            </a:pPr>
            <a:r>
              <a:rPr lang="en-US" sz="2200" dirty="0" err="1"/>
              <a:t>Y</a:t>
            </a:r>
            <a:r>
              <a:rPr lang="en-US" sz="2200" dirty="0" err="1">
                <a:sym typeface="Wingdings" panose="05000000000000000000" pitchFamily="2" charset="2"/>
              </a:rPr>
              <a:t></a:t>
            </a:r>
            <a:r>
              <a:rPr lang="en-US" sz="2200" dirty="0" err="1"/>
              <a:t>ab</a:t>
            </a:r>
            <a:endParaRPr lang="en-US" sz="2200" dirty="0"/>
          </a:p>
          <a:p>
            <a:pPr marL="0" indent="0">
              <a:buNone/>
            </a:pPr>
            <a:endParaRPr lang="en-US" dirty="0"/>
          </a:p>
        </p:txBody>
      </p:sp>
      <p:cxnSp>
        <p:nvCxnSpPr>
          <p:cNvPr id="5" name="Straight Connector 4"/>
          <p:cNvCxnSpPr/>
          <p:nvPr/>
        </p:nvCxnSpPr>
        <p:spPr>
          <a:xfrm>
            <a:off x="5685972" y="1066800"/>
            <a:ext cx="0" cy="52578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82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A-derivable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r>
                  <a:rPr lang="en-US" dirty="0"/>
                  <a:t>A variable is called A-derivable ,</a:t>
                </a:r>
              </a:p>
              <a:p>
                <a:pPr marL="857250" lvl="1" indent="-457200">
                  <a:buFont typeface="+mj-lt"/>
                  <a:buAutoNum type="arabicPeriod"/>
                </a:pPr>
                <a:r>
                  <a:rPr lang="en-US" sz="2400" dirty="0"/>
                  <a:t>If </a:t>
                </a:r>
                <a14:m>
                  <m:oMath xmlns:m="http://schemas.openxmlformats.org/officeDocument/2006/math">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oMath>
                </a14:m>
                <a:r>
                  <a:rPr lang="en-US" sz="2400" dirty="0"/>
                  <a:t> is a production, B is A-derivable.</a:t>
                </a:r>
              </a:p>
              <a:p>
                <a:pPr marL="857250" lvl="1" indent="-457200">
                  <a:buFont typeface="+mj-lt"/>
                  <a:buAutoNum type="arabicPeriod"/>
                </a:pPr>
                <a:r>
                  <a:rPr lang="en-US" sz="2400" dirty="0"/>
                  <a:t>If C is  A-derivable, </a:t>
                </a:r>
                <a14:m>
                  <m:oMath xmlns:m="http://schemas.openxmlformats.org/officeDocument/2006/math">
                    <m:r>
                      <m:rPr>
                        <m:sty m:val="p"/>
                      </m:rPr>
                      <a:rPr lang="en-US" sz="2400">
                        <a:latin typeface="Cambria Math" panose="02040503050406030204" pitchFamily="18" charset="0"/>
                      </a:rPr>
                      <m:t>C</m:t>
                    </m:r>
                    <m:r>
                      <a:rPr lang="en-US" sz="2400" i="1">
                        <a:latin typeface="Cambria Math" panose="02040503050406030204" pitchFamily="18" charset="0"/>
                      </a:rPr>
                      <m:t>→</m:t>
                    </m:r>
                    <m:r>
                      <a:rPr lang="en-US" sz="2400" i="1">
                        <a:latin typeface="Cambria Math" panose="02040503050406030204" pitchFamily="18" charset="0"/>
                      </a:rPr>
                      <m:t>𝐵</m:t>
                    </m:r>
                  </m:oMath>
                </a14:m>
                <a:r>
                  <a:rPr lang="en-US" sz="2400" dirty="0"/>
                  <a:t>  is a production, and </a:t>
                </a:r>
                <a14:m>
                  <m:oMath xmlns:m="http://schemas.openxmlformats.org/officeDocument/2006/math">
                    <m:r>
                      <a:rPr lang="en-US" sz="2400" i="1">
                        <a:latin typeface="Cambria Math" panose="02040503050406030204" pitchFamily="18" charset="0"/>
                      </a:rPr>
                      <m:t>𝐵</m:t>
                    </m:r>
                    <m:r>
                      <a:rPr lang="en-US" sz="2400" i="1">
                        <a:latin typeface="Cambria Math" panose="02040503050406030204" pitchFamily="18" charset="0"/>
                      </a:rPr>
                      <m:t>≠</m:t>
                    </m:r>
                    <m:r>
                      <a:rPr lang="en-US" sz="2400" i="1">
                        <a:latin typeface="Cambria Math" panose="02040503050406030204" pitchFamily="18" charset="0"/>
                      </a:rPr>
                      <m:t>𝐴</m:t>
                    </m:r>
                  </m:oMath>
                </a14:m>
                <a:r>
                  <a:rPr lang="en-US" sz="2400" dirty="0"/>
                  <a:t> , then B is A-derivable.</a:t>
                </a:r>
              </a:p>
              <a:p>
                <a:pPr marL="857250" lvl="1" indent="-457200">
                  <a:buFont typeface="+mj-lt"/>
                  <a:buAutoNum type="arabicPeriod"/>
                </a:pPr>
                <a:r>
                  <a:rPr lang="en-US" sz="2400" dirty="0"/>
                  <a:t>No other variables are A-derivable.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904" t="-457" r="-904"/>
                </a:stretch>
              </a:blipFill>
            </p:spPr>
            <p:txBody>
              <a:bodyPr/>
              <a:lstStyle/>
              <a:p>
                <a:r>
                  <a:rPr lang="en-US">
                    <a:noFill/>
                  </a:rPr>
                  <a:t> </a:t>
                </a:r>
              </a:p>
            </p:txBody>
          </p:sp>
        </mc:Fallback>
      </mc:AlternateContent>
      <p:sp>
        <p:nvSpPr>
          <p:cNvPr id="5" name="Rectangle 4"/>
          <p:cNvSpPr/>
          <p:nvPr/>
        </p:nvSpPr>
        <p:spPr>
          <a:xfrm>
            <a:off x="2628900" y="4191000"/>
            <a:ext cx="2362200" cy="15017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a:solidFill>
                  <a:schemeClr val="tx1"/>
                </a:solidFill>
                <a:sym typeface="Wingdings" panose="05000000000000000000" pitchFamily="2" charset="2"/>
              </a:rPr>
              <a:t>A</a:t>
            </a:r>
          </a:p>
          <a:p>
            <a:pPr algn="ctr"/>
            <a:r>
              <a:rPr lang="en-US" sz="2400" dirty="0">
                <a:solidFill>
                  <a:schemeClr val="tx1"/>
                </a:solidFill>
                <a:sym typeface="Wingdings" panose="05000000000000000000" pitchFamily="2" charset="2"/>
              </a:rPr>
              <a:t>SB</a:t>
            </a:r>
          </a:p>
          <a:p>
            <a:pPr algn="ctr"/>
            <a:r>
              <a:rPr lang="en-US" sz="2400" dirty="0">
                <a:solidFill>
                  <a:schemeClr val="tx1"/>
                </a:solidFill>
                <a:sym typeface="Wingdings" panose="05000000000000000000" pitchFamily="2" charset="2"/>
              </a:rPr>
              <a:t>S-derivable={A,B}</a:t>
            </a:r>
            <a:endParaRPr lang="en-US" sz="2400" dirty="0">
              <a:solidFill>
                <a:schemeClr val="tx1"/>
              </a:solidFill>
            </a:endParaRPr>
          </a:p>
        </p:txBody>
      </p:sp>
      <p:sp>
        <p:nvSpPr>
          <p:cNvPr id="6" name="Rectangle 5"/>
          <p:cNvSpPr/>
          <p:nvPr/>
        </p:nvSpPr>
        <p:spPr>
          <a:xfrm>
            <a:off x="6553200" y="4191000"/>
            <a:ext cx="23622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a:solidFill>
                  <a:schemeClr val="tx1"/>
                </a:solidFill>
                <a:sym typeface="Wingdings" panose="05000000000000000000" pitchFamily="2" charset="2"/>
              </a:rPr>
              <a:t>A</a:t>
            </a:r>
          </a:p>
          <a:p>
            <a:pPr algn="ctr"/>
            <a:r>
              <a:rPr lang="en-US" sz="2400" dirty="0">
                <a:solidFill>
                  <a:schemeClr val="tx1"/>
                </a:solidFill>
                <a:sym typeface="Wingdings" panose="05000000000000000000" pitchFamily="2" charset="2"/>
              </a:rPr>
              <a:t>AB</a:t>
            </a:r>
          </a:p>
          <a:p>
            <a:pPr algn="ctr"/>
            <a:r>
              <a:rPr lang="en-US" sz="2400" dirty="0">
                <a:solidFill>
                  <a:schemeClr val="tx1"/>
                </a:solidFill>
                <a:sym typeface="Wingdings" panose="05000000000000000000" pitchFamily="2" charset="2"/>
              </a:rPr>
              <a:t>S-derivable={A,B}</a:t>
            </a:r>
            <a:endParaRPr lang="en-US" sz="2400" dirty="0">
              <a:solidFill>
                <a:schemeClr val="tx1"/>
              </a:solidFill>
            </a:endParaRPr>
          </a:p>
        </p:txBody>
      </p:sp>
    </p:spTree>
    <p:extLst>
      <p:ext uri="{BB962C8B-B14F-4D97-AF65-F5344CB8AC3E}">
        <p14:creationId xmlns:p14="http://schemas.microsoft.com/office/powerpoint/2010/main" val="3108739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 Production</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dirty="0"/>
              <a:t>A production of the form </a:t>
            </a:r>
            <a:r>
              <a:rPr lang="en-US" dirty="0">
                <a:solidFill>
                  <a:schemeClr val="accent1">
                    <a:lumMod val="75000"/>
                  </a:schemeClr>
                </a:solidFill>
              </a:rPr>
              <a:t>A</a:t>
            </a:r>
            <a:r>
              <a:rPr lang="en-US" dirty="0">
                <a:solidFill>
                  <a:schemeClr val="accent1">
                    <a:lumMod val="75000"/>
                  </a:schemeClr>
                </a:solidFill>
                <a:sym typeface="Wingdings" panose="05000000000000000000" pitchFamily="2" charset="2"/>
              </a:rPr>
              <a:t>B</a:t>
            </a:r>
            <a:r>
              <a:rPr lang="en-US" dirty="0">
                <a:sym typeface="Wingdings" panose="05000000000000000000" pitchFamily="2" charset="2"/>
              </a:rPr>
              <a:t> is termed as unit production. Where </a:t>
            </a:r>
            <a:r>
              <a:rPr lang="en-US" dirty="0">
                <a:solidFill>
                  <a:srgbClr val="C00000"/>
                </a:solidFill>
                <a:sym typeface="Wingdings" panose="05000000000000000000" pitchFamily="2" charset="2"/>
              </a:rPr>
              <a:t>A &amp; B are </a:t>
            </a:r>
            <a:r>
              <a:rPr lang="en-US" dirty="0" err="1">
                <a:solidFill>
                  <a:srgbClr val="C00000"/>
                </a:solidFill>
                <a:sym typeface="Wingdings" panose="05000000000000000000" pitchFamily="2" charset="2"/>
              </a:rPr>
              <a:t>nonterminals</a:t>
            </a:r>
            <a:r>
              <a:rPr lang="en-US" dirty="0">
                <a:sym typeface="Wingdings" panose="05000000000000000000" pitchFamily="2" charset="2"/>
              </a:rPr>
              <a:t>.</a:t>
            </a:r>
          </a:p>
          <a:p>
            <a:pPr marL="0" indent="0">
              <a:buNone/>
            </a:pPr>
            <a:endParaRPr lang="en-US" dirty="0"/>
          </a:p>
        </p:txBody>
      </p:sp>
    </p:spTree>
    <p:extLst>
      <p:ext uri="{BB962C8B-B14F-4D97-AF65-F5344CB8AC3E}">
        <p14:creationId xmlns:p14="http://schemas.microsoft.com/office/powerpoint/2010/main" val="229283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3766458" y="1922582"/>
            <a:ext cx="878302" cy="242399"/>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782039" y="1581245"/>
            <a:ext cx="878302" cy="2335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Elimination of unit production</a:t>
            </a:r>
          </a:p>
        </p:txBody>
      </p:sp>
      <p:sp>
        <p:nvSpPr>
          <p:cNvPr id="4" name="Rectangle 3"/>
          <p:cNvSpPr/>
          <p:nvPr/>
        </p:nvSpPr>
        <p:spPr>
          <a:xfrm>
            <a:off x="3200400" y="1047750"/>
            <a:ext cx="3352800" cy="12573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solidFill>
                  <a:schemeClr val="tx1"/>
                </a:solidFill>
              </a:rPr>
              <a:t>S</a:t>
            </a:r>
            <a:r>
              <a:rPr lang="en-US" sz="2400" dirty="0">
                <a:solidFill>
                  <a:schemeClr val="tx1"/>
                </a:solidFill>
                <a:sym typeface="Wingdings" panose="05000000000000000000" pitchFamily="2" charset="2"/>
              </a:rPr>
              <a:t></a:t>
            </a:r>
            <a:r>
              <a:rPr lang="en-US" sz="2400" dirty="0">
                <a:solidFill>
                  <a:schemeClr val="tx1"/>
                </a:solidFill>
              </a:rPr>
              <a:t>ABA|BA|AA|AB|</a:t>
            </a:r>
            <a:r>
              <a:rPr lang="en-US" sz="2400" dirty="0">
                <a:solidFill>
                  <a:srgbClr val="C00000"/>
                </a:solidFill>
              </a:rPr>
              <a:t>A</a:t>
            </a:r>
            <a:r>
              <a:rPr lang="en-US" sz="2400" dirty="0">
                <a:solidFill>
                  <a:schemeClr val="tx1"/>
                </a:solidFill>
              </a:rPr>
              <a:t>|</a:t>
            </a:r>
            <a:r>
              <a:rPr lang="en-US" sz="2400" dirty="0">
                <a:solidFill>
                  <a:schemeClr val="accent1">
                    <a:lumMod val="50000"/>
                  </a:schemeClr>
                </a:solidFill>
              </a:rPr>
              <a:t>B</a:t>
            </a:r>
          </a:p>
          <a:p>
            <a:r>
              <a:rPr lang="en-US" sz="2400" dirty="0">
                <a:solidFill>
                  <a:schemeClr val="tx1"/>
                </a:solidFill>
              </a:rPr>
              <a:t>A</a:t>
            </a:r>
            <a:r>
              <a:rPr lang="en-US" sz="2400" dirty="0">
                <a:solidFill>
                  <a:schemeClr val="tx1"/>
                </a:solidFill>
                <a:sym typeface="Wingdings" panose="05000000000000000000" pitchFamily="2" charset="2"/>
              </a:rPr>
              <a:t> </a:t>
            </a:r>
            <a:r>
              <a:rPr lang="en-US" sz="2400" dirty="0" err="1">
                <a:solidFill>
                  <a:srgbClr val="C00000"/>
                </a:solidFill>
              </a:rPr>
              <a:t>aA|a</a:t>
            </a:r>
            <a:endParaRPr lang="en-US" sz="2400" dirty="0">
              <a:solidFill>
                <a:srgbClr val="C00000"/>
              </a:solidFill>
            </a:endParaRPr>
          </a:p>
          <a:p>
            <a:r>
              <a:rPr lang="en-US" sz="2400" dirty="0">
                <a:solidFill>
                  <a:schemeClr val="tx1"/>
                </a:solidFill>
              </a:rPr>
              <a:t>B</a:t>
            </a:r>
            <a:r>
              <a:rPr lang="en-US" sz="2400" dirty="0">
                <a:solidFill>
                  <a:schemeClr val="tx1"/>
                </a:solidFill>
                <a:sym typeface="Wingdings" panose="05000000000000000000" pitchFamily="2" charset="2"/>
              </a:rPr>
              <a:t> </a:t>
            </a:r>
            <a:r>
              <a:rPr lang="en-US" sz="2400" dirty="0" err="1">
                <a:solidFill>
                  <a:schemeClr val="accent1">
                    <a:lumMod val="50000"/>
                  </a:schemeClr>
                </a:solidFill>
              </a:rPr>
              <a:t>bB|b</a:t>
            </a:r>
            <a:endParaRPr lang="en-US" sz="2400" dirty="0">
              <a:solidFill>
                <a:schemeClr val="accent1">
                  <a:lumMod val="50000"/>
                </a:schemeClr>
              </a:solidFill>
            </a:endParaRPr>
          </a:p>
        </p:txBody>
      </p:sp>
      <p:sp>
        <p:nvSpPr>
          <p:cNvPr id="5" name="Rectangle 4"/>
          <p:cNvSpPr/>
          <p:nvPr/>
        </p:nvSpPr>
        <p:spPr>
          <a:xfrm>
            <a:off x="7557449" y="1047751"/>
            <a:ext cx="2918352" cy="1257299"/>
          </a:xfrm>
          <a:prstGeom prst="rect">
            <a:avLst/>
          </a:prstGeom>
          <a:noFill/>
          <a:ln>
            <a:solidFill>
              <a:srgbClr val="E40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Unit Productions are S</a:t>
            </a:r>
            <a:r>
              <a:rPr lang="en-US" sz="2800" dirty="0">
                <a:solidFill>
                  <a:schemeClr val="tx1"/>
                </a:solidFill>
                <a:sym typeface="Wingdings" panose="05000000000000000000" pitchFamily="2" charset="2"/>
              </a:rPr>
              <a:t>A and SB</a:t>
            </a:r>
            <a:endParaRPr lang="en-US" sz="2800" dirty="0">
              <a:solidFill>
                <a:schemeClr val="tx1"/>
              </a:solidFill>
            </a:endParaRPr>
          </a:p>
        </p:txBody>
      </p:sp>
      <p:sp>
        <p:nvSpPr>
          <p:cNvPr id="6" name="Rectangle 5"/>
          <p:cNvSpPr/>
          <p:nvPr/>
        </p:nvSpPr>
        <p:spPr>
          <a:xfrm>
            <a:off x="2714768" y="3578838"/>
            <a:ext cx="4324064"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a:p>
            <a:r>
              <a:rPr lang="en-US" sz="2400" dirty="0" err="1">
                <a:solidFill>
                  <a:schemeClr val="tx1"/>
                </a:solidFill>
                <a:sym typeface="Wingdings" panose="05000000000000000000" pitchFamily="2" charset="2"/>
              </a:rPr>
              <a:t>A</a:t>
            </a:r>
            <a:r>
              <a:rPr lang="en-US" sz="2400" dirty="0" err="1">
                <a:solidFill>
                  <a:schemeClr val="tx1"/>
                </a:solidFill>
              </a:rPr>
              <a:t>aA|a</a:t>
            </a:r>
            <a:endParaRPr lang="en-US" sz="2400" dirty="0">
              <a:solidFill>
                <a:schemeClr val="tx1"/>
              </a:solidFill>
            </a:endParaRPr>
          </a:p>
          <a:p>
            <a:r>
              <a:rPr lang="en-US" sz="2400" dirty="0" err="1">
                <a:solidFill>
                  <a:schemeClr val="tx1"/>
                </a:solidFill>
                <a:sym typeface="Wingdings" panose="05000000000000000000" pitchFamily="2" charset="2"/>
              </a:rPr>
              <a:t>B</a:t>
            </a:r>
            <a:r>
              <a:rPr lang="en-US" sz="2400" dirty="0" err="1">
                <a:solidFill>
                  <a:schemeClr val="tx1"/>
                </a:solidFill>
              </a:rPr>
              <a:t>bB|b</a:t>
            </a:r>
            <a:endParaRPr lang="en-US" sz="2400" dirty="0">
              <a:solidFill>
                <a:schemeClr val="tx1"/>
              </a:solidFill>
            </a:endParaRPr>
          </a:p>
        </p:txBody>
      </p:sp>
      <p:sp>
        <p:nvSpPr>
          <p:cNvPr id="7" name="Rectangle 6"/>
          <p:cNvSpPr/>
          <p:nvPr/>
        </p:nvSpPr>
        <p:spPr>
          <a:xfrm>
            <a:off x="7557450" y="3891884"/>
            <a:ext cx="2918352" cy="897911"/>
          </a:xfrm>
          <a:prstGeom prst="rect">
            <a:avLst/>
          </a:prstGeom>
          <a:noFill/>
          <a:ln>
            <a:solidFill>
              <a:srgbClr val="E405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Removing unit productions</a:t>
            </a:r>
          </a:p>
        </p:txBody>
      </p:sp>
      <p:sp>
        <p:nvSpPr>
          <p:cNvPr id="8" name="Down Arrow 7"/>
          <p:cNvSpPr/>
          <p:nvPr/>
        </p:nvSpPr>
        <p:spPr>
          <a:xfrm>
            <a:off x="4738048" y="2305050"/>
            <a:ext cx="235998" cy="127378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4660342" y="1482423"/>
            <a:ext cx="1283259" cy="229044"/>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7" idx="3"/>
          </p:cNvCxnSpPr>
          <p:nvPr/>
        </p:nvCxnSpPr>
        <p:spPr>
          <a:xfrm flipV="1">
            <a:off x="4644760" y="1443957"/>
            <a:ext cx="1603640" cy="599824"/>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685694" y="3830758"/>
            <a:ext cx="2667000" cy="358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a:t>
            </a:r>
            <a:r>
              <a:rPr lang="en-US" sz="2400" dirty="0">
                <a:solidFill>
                  <a:schemeClr val="tx1"/>
                </a:solidFill>
                <a:sym typeface="Wingdings" panose="05000000000000000000" pitchFamily="2" charset="2"/>
              </a:rPr>
              <a:t></a:t>
            </a:r>
            <a:r>
              <a:rPr lang="en-US" sz="2400" dirty="0">
                <a:solidFill>
                  <a:schemeClr val="tx1"/>
                </a:solidFill>
              </a:rPr>
              <a:t>ABA|BA|AA|AB</a:t>
            </a:r>
            <a:endParaRPr lang="en-US" sz="2400" dirty="0"/>
          </a:p>
        </p:txBody>
      </p:sp>
      <p:sp>
        <p:nvSpPr>
          <p:cNvPr id="15" name="Rectangle 14"/>
          <p:cNvSpPr/>
          <p:nvPr/>
        </p:nvSpPr>
        <p:spPr>
          <a:xfrm>
            <a:off x="5054728" y="3830758"/>
            <a:ext cx="1166888" cy="358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a:t>
            </a:r>
            <a:r>
              <a:rPr lang="en-US" sz="2400" dirty="0" err="1">
                <a:solidFill>
                  <a:srgbClr val="C00000"/>
                </a:solidFill>
              </a:rPr>
              <a:t>aA|a</a:t>
            </a:r>
            <a:endParaRPr lang="en-US" sz="2400" dirty="0">
              <a:solidFill>
                <a:srgbClr val="C00000"/>
              </a:solidFill>
            </a:endParaRPr>
          </a:p>
        </p:txBody>
      </p:sp>
      <p:sp>
        <p:nvSpPr>
          <p:cNvPr id="16" name="Rectangle 15"/>
          <p:cNvSpPr/>
          <p:nvPr/>
        </p:nvSpPr>
        <p:spPr>
          <a:xfrm>
            <a:off x="5919085" y="3825071"/>
            <a:ext cx="990600" cy="3589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50000"/>
                  </a:schemeClr>
                </a:solidFill>
              </a:rPr>
              <a:t>|</a:t>
            </a:r>
            <a:r>
              <a:rPr lang="en-US" sz="2400" dirty="0" err="1">
                <a:solidFill>
                  <a:schemeClr val="accent1">
                    <a:lumMod val="50000"/>
                  </a:schemeClr>
                </a:solidFill>
              </a:rPr>
              <a:t>bB|b</a:t>
            </a:r>
            <a:endParaRPr lang="en-US" sz="2400" dirty="0">
              <a:solidFill>
                <a:schemeClr val="accent1">
                  <a:lumMod val="50000"/>
                </a:schemeClr>
              </a:solidFill>
            </a:endParaRPr>
          </a:p>
        </p:txBody>
      </p:sp>
    </p:spTree>
    <p:extLst>
      <p:ext uri="{BB962C8B-B14F-4D97-AF65-F5344CB8AC3E}">
        <p14:creationId xmlns:p14="http://schemas.microsoft.com/office/powerpoint/2010/main" val="131980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down)">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childTnLst>
                                </p:cTn>
                              </p:par>
                              <p:par>
                                <p:cTn id="56" presetID="10" presetClass="exit" presetSubtype="0" fill="hold" nodeType="withEffect">
                                  <p:stCondLst>
                                    <p:cond delay="0"/>
                                  </p:stCondLst>
                                  <p:childTnLst>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3"/>
                                        </p:tgtEl>
                                      </p:cBhvr>
                                    </p:animEffect>
                                    <p:set>
                                      <p:cBhvr>
                                        <p:cTn id="61" dur="1" fill="hold">
                                          <p:stCondLst>
                                            <p:cond delay="499"/>
                                          </p:stCondLst>
                                        </p:cTn>
                                        <p:tgtEl>
                                          <p:spTgt spid="3"/>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4"/>
                                        </p:tgtEl>
                                      </p:cBhvr>
                                    </p:animEffect>
                                    <p:set>
                                      <p:cBhvr>
                                        <p:cTn id="64" dur="1" fill="hold">
                                          <p:stCondLst>
                                            <p:cond delay="499"/>
                                          </p:stCondLst>
                                        </p:cTn>
                                        <p:tgtEl>
                                          <p:spTgt spid="14"/>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7"/>
                                        </p:tgtEl>
                                      </p:cBhvr>
                                    </p:animEffect>
                                    <p:set>
                                      <p:cBhvr>
                                        <p:cTn id="67" dur="1" fill="hold">
                                          <p:stCondLst>
                                            <p:cond delay="499"/>
                                          </p:stCondLst>
                                        </p:cTn>
                                        <p:tgtEl>
                                          <p:spTgt spid="1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3" grpId="0" animBg="1"/>
      <p:bldP spid="3" grpId="1" animBg="1"/>
      <p:bldP spid="4" grpId="0" animBg="1"/>
      <p:bldP spid="5" grpId="0" animBg="1"/>
      <p:bldP spid="6" grpId="0" animBg="1"/>
      <p:bldP spid="7" grpId="0" animBg="1"/>
      <p:bldP spid="8" grpId="0" animBg="1"/>
      <p:bldP spid="11" grpId="0"/>
      <p:bldP spid="15" grpId="0"/>
      <p:bldP spid="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CE8A-7AA9-48F9-BDBB-A661EE11661D}"/>
              </a:ext>
            </a:extLst>
          </p:cNvPr>
          <p:cNvSpPr>
            <a:spLocks noGrp="1"/>
          </p:cNvSpPr>
          <p:nvPr>
            <p:ph type="title"/>
          </p:nvPr>
        </p:nvSpPr>
        <p:spPr/>
        <p:txBody>
          <a:bodyPr/>
          <a:lstStyle/>
          <a:p>
            <a:r>
              <a:rPr lang="en-US" dirty="0"/>
              <a:t>Useless Symbols</a:t>
            </a:r>
            <a:endParaRPr lang="en-IN" dirty="0"/>
          </a:p>
        </p:txBody>
      </p:sp>
      <p:sp>
        <p:nvSpPr>
          <p:cNvPr id="3" name="Content Placeholder 2">
            <a:extLst>
              <a:ext uri="{FF2B5EF4-FFF2-40B4-BE49-F238E27FC236}">
                <a16:creationId xmlns:a16="http://schemas.microsoft.com/office/drawing/2014/main" id="{FE743569-DAF5-48A0-AE6D-D6B9C1821A30}"/>
              </a:ext>
            </a:extLst>
          </p:cNvPr>
          <p:cNvSpPr>
            <a:spLocks noGrp="1"/>
          </p:cNvSpPr>
          <p:nvPr>
            <p:ph idx="1"/>
          </p:nvPr>
        </p:nvSpPr>
        <p:spPr/>
        <p:txBody>
          <a:bodyPr/>
          <a:lstStyle/>
          <a:p>
            <a:r>
              <a:rPr lang="en-IN" dirty="0"/>
              <a:t>A symbol can be useless if it does not appear on the right-hand side of the production rule and does not take part in the derivation of any string. That symbol is known as a useless symbol.</a:t>
            </a:r>
          </a:p>
        </p:txBody>
      </p:sp>
    </p:spTree>
    <p:extLst>
      <p:ext uri="{BB962C8B-B14F-4D97-AF65-F5344CB8AC3E}">
        <p14:creationId xmlns:p14="http://schemas.microsoft.com/office/powerpoint/2010/main" val="92523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a:t>Type 1 grammar (Context Sensitive Grammar)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vert="horz" lIns="91440" tIns="0" rIns="91440" bIns="0" rtlCol="0">
                <a:noAutofit/>
              </a:bodyPr>
              <a:lstStyle/>
              <a:p>
                <a:pPr algn="just">
                  <a:buFont typeface="Arial" panose="020B0604020202020204" pitchFamily="34" charset="0"/>
                  <a:buChar char="•"/>
                </a:pPr>
                <a:r>
                  <a:rPr lang="en-US" dirty="0"/>
                  <a:t>Their productions are of the form:</a:t>
                </a:r>
              </a:p>
              <a:p>
                <a:pPr marL="0" indent="0" algn="just">
                  <a:buNone/>
                </a:pPr>
                <a14:m>
                  <m:oMathPara xmlns:m="http://schemas.openxmlformats.org/officeDocument/2006/math">
                    <m:oMathParaPr>
                      <m:jc m:val="centerGroup"/>
                    </m:oMathParaPr>
                    <m:oMath xmlns:m="http://schemas.openxmlformats.org/officeDocument/2006/math">
                      <m:r>
                        <a:rPr lang="en-US" b="1" i="1" dirty="0" smtClean="0">
                          <a:solidFill>
                            <a:schemeClr val="accent1">
                              <a:lumMod val="75000"/>
                            </a:schemeClr>
                          </a:solidFill>
                          <a:latin typeface="Cambria Math" panose="02040503050406030204" pitchFamily="18" charset="0"/>
                        </a:rPr>
                        <m:t>𝜶</m:t>
                      </m:r>
                      <m:r>
                        <a:rPr lang="en-US" b="1" i="1" dirty="0" smtClean="0">
                          <a:solidFill>
                            <a:schemeClr val="accent1">
                              <a:lumMod val="75000"/>
                            </a:schemeClr>
                          </a:solidFill>
                          <a:latin typeface="Cambria Math" panose="02040503050406030204" pitchFamily="18" charset="0"/>
                        </a:rPr>
                        <m:t> →</m:t>
                      </m:r>
                      <m:r>
                        <a:rPr lang="en-US" b="1" i="1" dirty="0" smtClean="0">
                          <a:solidFill>
                            <a:schemeClr val="accent1">
                              <a:lumMod val="75000"/>
                            </a:schemeClr>
                          </a:solidFill>
                          <a:latin typeface="Cambria Math" panose="02040503050406030204" pitchFamily="18" charset="0"/>
                        </a:rPr>
                        <m:t>𝜷</m:t>
                      </m:r>
                    </m:oMath>
                  </m:oMathPara>
                </a14:m>
                <a:endParaRPr lang="en-US" b="1" dirty="0">
                  <a:solidFill>
                    <a:schemeClr val="accent1">
                      <a:lumMod val="75000"/>
                    </a:schemeClr>
                  </a:solidFill>
                </a:endParaRPr>
              </a:p>
              <a:p>
                <a:pPr algn="just">
                  <a:buFont typeface="Arial" panose="020B0604020202020204" pitchFamily="34" charset="0"/>
                  <a:buChar char="•"/>
                </a:pPr>
                <a:r>
                  <a:rPr lang="en-US" dirty="0"/>
                  <a:t>Where|</a:t>
                </a:r>
                <a14:m>
                  <m:oMath xmlns:m="http://schemas.openxmlformats.org/officeDocument/2006/math">
                    <m:r>
                      <a:rPr lang="en-US" b="1" i="1" dirty="0" smtClean="0">
                        <a:solidFill>
                          <a:srgbClr val="C00000"/>
                        </a:solidFill>
                        <a:latin typeface="Cambria Math" panose="02040503050406030204" pitchFamily="18" charset="0"/>
                      </a:rPr>
                      <m:t>𝜶</m:t>
                    </m:r>
                    <m:r>
                      <a:rPr lang="en-US" b="1" i="1" dirty="0" smtClean="0">
                        <a:solidFill>
                          <a:srgbClr val="C00000"/>
                        </a:solidFill>
                        <a:latin typeface="Cambria Math" panose="02040503050406030204" pitchFamily="18" charset="0"/>
                      </a:rPr>
                      <m:t>|≤|</m:t>
                    </m:r>
                    <m:r>
                      <a:rPr lang="en-US" b="1" i="1" dirty="0" smtClean="0">
                        <a:solidFill>
                          <a:srgbClr val="C00000"/>
                        </a:solidFill>
                        <a:latin typeface="Cambria Math" panose="02040503050406030204" pitchFamily="18" charset="0"/>
                      </a:rPr>
                      <m:t>𝜷</m:t>
                    </m:r>
                  </m:oMath>
                </a14:m>
                <a:r>
                  <a:rPr lang="en-US" b="1" dirty="0">
                    <a:solidFill>
                      <a:srgbClr val="C00000"/>
                    </a:solidFill>
                  </a:rPr>
                  <a:t>|</a:t>
                </a:r>
              </a:p>
              <a:p>
                <a:pPr algn="just">
                  <a:buFont typeface="Arial" panose="020B0604020202020204" pitchFamily="34" charset="0"/>
                  <a:buChar char="•"/>
                </a:pPr>
                <a:r>
                  <a:rPr lang="en-US" dirty="0"/>
                  <a:t>The count of symbol in </a:t>
                </a:r>
                <a14:m>
                  <m:oMath xmlns:m="http://schemas.openxmlformats.org/officeDocument/2006/math">
                    <m:r>
                      <a:rPr lang="en-US" b="1" i="1" dirty="0" smtClean="0">
                        <a:latin typeface="Cambria Math" panose="02040503050406030204" pitchFamily="18" charset="0"/>
                      </a:rPr>
                      <m:t>𝜶</m:t>
                    </m:r>
                  </m:oMath>
                </a14:m>
                <a:r>
                  <a:rPr lang="en-US" dirty="0"/>
                  <a:t> is less than or equal to </a:t>
                </a:r>
                <a14:m>
                  <m:oMath xmlns:m="http://schemas.openxmlformats.org/officeDocument/2006/math">
                    <m:r>
                      <a:rPr lang="en-US" b="1" i="1" dirty="0" smtClean="0">
                        <a:latin typeface="Cambria Math" panose="02040503050406030204" pitchFamily="18" charset="0"/>
                      </a:rPr>
                      <m:t>𝜷</m:t>
                    </m:r>
                  </m:oMath>
                </a14:m>
                <a:r>
                  <a:rPr lang="en-US" dirty="0"/>
                  <a:t>. </a:t>
                </a:r>
              </a:p>
              <a:p>
                <a:pPr algn="just">
                  <a:buFont typeface="Arial" panose="020B0604020202020204" pitchFamily="34" charset="0"/>
                  <a:buChar char="•"/>
                </a:pPr>
                <a:r>
                  <a:rPr lang="en-US" dirty="0"/>
                  <a:t>Example: </a:t>
                </a:r>
                <a:r>
                  <a:rPr lang="en-US" dirty="0">
                    <a:solidFill>
                      <a:schemeClr val="accent1">
                        <a:lumMod val="75000"/>
                      </a:schemeClr>
                    </a:solidFill>
                  </a:rPr>
                  <a:t>AB → </a:t>
                </a:r>
                <a:r>
                  <a:rPr lang="en-US" dirty="0" err="1">
                    <a:solidFill>
                      <a:schemeClr val="accent1">
                        <a:lumMod val="75000"/>
                      </a:schemeClr>
                    </a:solidFill>
                  </a:rPr>
                  <a:t>AbBc</a:t>
                </a:r>
                <a:r>
                  <a:rPr lang="en-US" dirty="0">
                    <a:solidFill>
                      <a:schemeClr val="accent1">
                        <a:lumMod val="75000"/>
                      </a:schemeClr>
                    </a:solidFill>
                  </a:rPr>
                  <a:t> </a:t>
                </a:r>
              </a:p>
              <a:p>
                <a:pPr marL="0" indent="1544638" algn="just" defTabSz="974725">
                  <a:buNone/>
                </a:pPr>
                <a:r>
                  <a:rPr lang="en-US" dirty="0">
                    <a:solidFill>
                      <a:schemeClr val="accent1">
                        <a:lumMod val="75000"/>
                      </a:schemeClr>
                    </a:solidFill>
                  </a:rPr>
                  <a:t>A → </a:t>
                </a:r>
                <a:r>
                  <a:rPr lang="en-US" dirty="0" err="1">
                    <a:solidFill>
                      <a:schemeClr val="accent1">
                        <a:lumMod val="75000"/>
                      </a:schemeClr>
                    </a:solidFill>
                  </a:rPr>
                  <a:t>bcA</a:t>
                </a:r>
                <a:r>
                  <a:rPr lang="en-US" dirty="0">
                    <a:solidFill>
                      <a:schemeClr val="accent1">
                        <a:lumMod val="75000"/>
                      </a:schemeClr>
                    </a:solidFill>
                  </a:rPr>
                  <a:t> </a:t>
                </a:r>
              </a:p>
              <a:p>
                <a:pPr marL="0" indent="1544638" algn="just" defTabSz="963613">
                  <a:buNone/>
                </a:pPr>
                <a:r>
                  <a:rPr lang="en-US" dirty="0">
                    <a:solidFill>
                      <a:schemeClr val="accent1">
                        <a:lumMod val="75000"/>
                      </a:schemeClr>
                    </a:solidFill>
                  </a:rPr>
                  <a:t>B → b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cstate="print"/>
                <a:stretch>
                  <a:fillRect l="-904" t="-1371"/>
                </a:stretch>
              </a:blipFill>
            </p:spPr>
            <p:txBody>
              <a:bodyPr/>
              <a:lstStyle/>
              <a:p>
                <a:r>
                  <a:rPr lang="en-IN">
                    <a:noFill/>
                  </a:rPr>
                  <a:t> </a:t>
                </a:r>
              </a:p>
            </p:txBody>
          </p:sp>
        </mc:Fallback>
      </mc:AlternateContent>
    </p:spTree>
    <p:extLst>
      <p:ext uri="{BB962C8B-B14F-4D97-AF65-F5344CB8AC3E}">
        <p14:creationId xmlns:p14="http://schemas.microsoft.com/office/powerpoint/2010/main" val="291158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0345-7DF7-46C9-ABAC-3C79456BA94D}"/>
              </a:ext>
            </a:extLst>
          </p:cNvPr>
          <p:cNvSpPr>
            <a:spLocks noGrp="1"/>
          </p:cNvSpPr>
          <p:nvPr>
            <p:ph type="title"/>
          </p:nvPr>
        </p:nvSpPr>
        <p:spPr/>
        <p:txBody>
          <a:bodyPr/>
          <a:lstStyle/>
          <a:p>
            <a:r>
              <a:rPr lang="en-US" dirty="0"/>
              <a:t>Elimination of Useless Symbols</a:t>
            </a:r>
            <a:endParaRPr lang="en-IN" dirty="0"/>
          </a:p>
        </p:txBody>
      </p:sp>
      <p:sp>
        <p:nvSpPr>
          <p:cNvPr id="6" name="Content Placeholder 5">
            <a:extLst>
              <a:ext uri="{FF2B5EF4-FFF2-40B4-BE49-F238E27FC236}">
                <a16:creationId xmlns:a16="http://schemas.microsoft.com/office/drawing/2014/main" id="{F60AD20D-F02D-4641-8C0D-CFE7D491589E}"/>
              </a:ext>
            </a:extLst>
          </p:cNvPr>
          <p:cNvSpPr>
            <a:spLocks noGrp="1"/>
          </p:cNvSpPr>
          <p:nvPr>
            <p:ph idx="1"/>
          </p:nvPr>
        </p:nvSpPr>
        <p:spPr/>
        <p:txBody>
          <a:bodyPr/>
          <a:lstStyle/>
          <a:p>
            <a:endParaRPr lang="en-IN" dirty="0"/>
          </a:p>
        </p:txBody>
      </p:sp>
      <p:grpSp>
        <p:nvGrpSpPr>
          <p:cNvPr id="9" name="Group 8">
            <a:extLst>
              <a:ext uri="{FF2B5EF4-FFF2-40B4-BE49-F238E27FC236}">
                <a16:creationId xmlns:a16="http://schemas.microsoft.com/office/drawing/2014/main" id="{0D844EA4-2288-48BE-B105-063D3638B86C}"/>
              </a:ext>
            </a:extLst>
          </p:cNvPr>
          <p:cNvGrpSpPr/>
          <p:nvPr/>
        </p:nvGrpSpPr>
        <p:grpSpPr>
          <a:xfrm>
            <a:off x="500575" y="1219200"/>
            <a:ext cx="3044483" cy="1752600"/>
            <a:chOff x="500575" y="1212810"/>
            <a:chExt cx="3048000" cy="1752600"/>
          </a:xfrm>
        </p:grpSpPr>
        <p:sp>
          <p:nvSpPr>
            <p:cNvPr id="7" name="Rectangle 6">
              <a:extLst>
                <a:ext uri="{FF2B5EF4-FFF2-40B4-BE49-F238E27FC236}">
                  <a16:creationId xmlns:a16="http://schemas.microsoft.com/office/drawing/2014/main" id="{AF2CB307-3EAA-4C3A-9052-124B58C21C0E}"/>
                </a:ext>
              </a:extLst>
            </p:cNvPr>
            <p:cNvSpPr/>
            <p:nvPr/>
          </p:nvSpPr>
          <p:spPr>
            <a:xfrm>
              <a:off x="500575" y="1212810"/>
              <a:ext cx="30480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4AE6AB9D-062B-4B4F-B139-209D0F5DF75F}"/>
                </a:ext>
              </a:extLst>
            </p:cNvPr>
            <p:cNvSpPr txBox="1"/>
            <p:nvPr/>
          </p:nvSpPr>
          <p:spPr>
            <a:xfrm>
              <a:off x="685800" y="1390471"/>
              <a:ext cx="1988233" cy="1200329"/>
            </a:xfrm>
            <a:prstGeom prst="rect">
              <a:avLst/>
            </a:prstGeom>
            <a:noFill/>
          </p:spPr>
          <p:txBody>
            <a:bodyPr wrap="square" rtlCol="0">
              <a:spAutoFit/>
            </a:bodyPr>
            <a:lstStyle/>
            <a:p>
              <a:r>
                <a:rPr lang="en-US" dirty="0" err="1">
                  <a:sym typeface="Wingdings" panose="05000000000000000000" pitchFamily="2" charset="2"/>
                </a:rPr>
                <a:t>SabS</a:t>
              </a:r>
              <a:r>
                <a:rPr lang="en-US" dirty="0">
                  <a:sym typeface="Wingdings" panose="05000000000000000000" pitchFamily="2" charset="2"/>
                </a:rPr>
                <a:t> | </a:t>
              </a:r>
              <a:r>
                <a:rPr lang="en-US" dirty="0" err="1">
                  <a:sym typeface="Wingdings" panose="05000000000000000000" pitchFamily="2" charset="2"/>
                </a:rPr>
                <a:t>abA</a:t>
              </a:r>
              <a:r>
                <a:rPr lang="en-US" dirty="0">
                  <a:sym typeface="Wingdings" panose="05000000000000000000" pitchFamily="2" charset="2"/>
                </a:rPr>
                <a:t> | </a:t>
              </a:r>
              <a:r>
                <a:rPr lang="en-US" dirty="0" err="1">
                  <a:sym typeface="Wingdings" panose="05000000000000000000" pitchFamily="2" charset="2"/>
                </a:rPr>
                <a:t>abB</a:t>
              </a:r>
              <a:endParaRPr lang="en-US" dirty="0">
                <a:sym typeface="Wingdings" panose="05000000000000000000" pitchFamily="2" charset="2"/>
              </a:endParaRPr>
            </a:p>
            <a:p>
              <a:r>
                <a:rPr lang="en-US" dirty="0">
                  <a:sym typeface="Wingdings" panose="05000000000000000000" pitchFamily="2" charset="2"/>
                </a:rPr>
                <a:t>A cd</a:t>
              </a:r>
            </a:p>
            <a:p>
              <a:r>
                <a:rPr lang="en-US" dirty="0" err="1">
                  <a:sym typeface="Wingdings" panose="05000000000000000000" pitchFamily="2" charset="2"/>
                </a:rPr>
                <a:t>BaB</a:t>
              </a:r>
              <a:endParaRPr lang="en-US" dirty="0">
                <a:sym typeface="Wingdings" panose="05000000000000000000" pitchFamily="2" charset="2"/>
              </a:endParaRPr>
            </a:p>
            <a:p>
              <a:r>
                <a:rPr lang="en-US" dirty="0" err="1">
                  <a:sym typeface="Wingdings" panose="05000000000000000000" pitchFamily="2" charset="2"/>
                </a:rPr>
                <a:t>Cdc</a:t>
              </a:r>
              <a:endParaRPr lang="en-US" dirty="0">
                <a:sym typeface="Wingdings" panose="05000000000000000000" pitchFamily="2" charset="2"/>
              </a:endParaRPr>
            </a:p>
          </p:txBody>
        </p:sp>
      </p:grpSp>
      <p:grpSp>
        <p:nvGrpSpPr>
          <p:cNvPr id="14" name="Group 13">
            <a:extLst>
              <a:ext uri="{FF2B5EF4-FFF2-40B4-BE49-F238E27FC236}">
                <a16:creationId xmlns:a16="http://schemas.microsoft.com/office/drawing/2014/main" id="{E8D9E440-F3B0-42F0-8EAB-D16690CEFF8F}"/>
              </a:ext>
            </a:extLst>
          </p:cNvPr>
          <p:cNvGrpSpPr/>
          <p:nvPr/>
        </p:nvGrpSpPr>
        <p:grpSpPr>
          <a:xfrm>
            <a:off x="4382087" y="3149461"/>
            <a:ext cx="3087858" cy="1631216"/>
            <a:chOff x="493542" y="3397984"/>
            <a:chExt cx="3087858" cy="1631216"/>
          </a:xfrm>
        </p:grpSpPr>
        <p:sp>
          <p:nvSpPr>
            <p:cNvPr id="12" name="Rectangle 11">
              <a:extLst>
                <a:ext uri="{FF2B5EF4-FFF2-40B4-BE49-F238E27FC236}">
                  <a16:creationId xmlns:a16="http://schemas.microsoft.com/office/drawing/2014/main" id="{61CAEF0A-B6FF-459C-B757-ECF0429E043B}"/>
                </a:ext>
              </a:extLst>
            </p:cNvPr>
            <p:cNvSpPr/>
            <p:nvPr/>
          </p:nvSpPr>
          <p:spPr>
            <a:xfrm>
              <a:off x="533400" y="3399472"/>
              <a:ext cx="3048000" cy="16297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97F9CA7F-3BFF-4058-82D6-9F74678D8ABC}"/>
                </a:ext>
              </a:extLst>
            </p:cNvPr>
            <p:cNvSpPr txBox="1"/>
            <p:nvPr/>
          </p:nvSpPr>
          <p:spPr>
            <a:xfrm>
              <a:off x="493542" y="3397984"/>
              <a:ext cx="2862775" cy="1631216"/>
            </a:xfrm>
            <a:prstGeom prst="rect">
              <a:avLst/>
            </a:prstGeom>
            <a:noFill/>
          </p:spPr>
          <p:txBody>
            <a:bodyPr wrap="square" rtlCol="0">
              <a:spAutoFit/>
            </a:bodyPr>
            <a:lstStyle/>
            <a:p>
              <a:pPr algn="just"/>
              <a:r>
                <a:rPr lang="en-IN" sz="2000" b="0" i="0" dirty="0">
                  <a:effectLst/>
                </a:rPr>
                <a:t>production ‘C-&gt;dc’ is useless because the variable ‘C’ will never occur in derivation of any string.</a:t>
              </a:r>
              <a:endParaRPr lang="en-IN" sz="2000" dirty="0"/>
            </a:p>
          </p:txBody>
        </p:sp>
      </p:grpSp>
      <p:sp>
        <p:nvSpPr>
          <p:cNvPr id="15" name="Rectangle 14">
            <a:extLst>
              <a:ext uri="{FF2B5EF4-FFF2-40B4-BE49-F238E27FC236}">
                <a16:creationId xmlns:a16="http://schemas.microsoft.com/office/drawing/2014/main" id="{5D60A898-327B-4480-A113-C59936BB9B84}"/>
              </a:ext>
            </a:extLst>
          </p:cNvPr>
          <p:cNvSpPr/>
          <p:nvPr/>
        </p:nvSpPr>
        <p:spPr>
          <a:xfrm>
            <a:off x="419687" y="3292425"/>
            <a:ext cx="3125371" cy="974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IN" sz="2000" b="0" i="0" dirty="0">
                <a:effectLst/>
              </a:rPr>
              <a:t>Production ‘B-&gt;</a:t>
            </a:r>
            <a:r>
              <a:rPr lang="en-IN" sz="2000" b="0" i="0" dirty="0" err="1">
                <a:effectLst/>
              </a:rPr>
              <a:t>aB</a:t>
            </a:r>
            <a:r>
              <a:rPr lang="en-IN" sz="2000" b="0" i="0" dirty="0">
                <a:effectLst/>
              </a:rPr>
              <a:t>’ is useless because there is no way it will ever terminate .</a:t>
            </a:r>
            <a:endParaRPr lang="en-IN" sz="2000" dirty="0"/>
          </a:p>
        </p:txBody>
      </p:sp>
      <p:sp>
        <p:nvSpPr>
          <p:cNvPr id="16" name="Arrow: Right 15">
            <a:extLst>
              <a:ext uri="{FF2B5EF4-FFF2-40B4-BE49-F238E27FC236}">
                <a16:creationId xmlns:a16="http://schemas.microsoft.com/office/drawing/2014/main" id="{D50DD5E9-64C7-4E13-83B1-1369566B6654}"/>
              </a:ext>
            </a:extLst>
          </p:cNvPr>
          <p:cNvSpPr/>
          <p:nvPr/>
        </p:nvSpPr>
        <p:spPr>
          <a:xfrm>
            <a:off x="3545058" y="1997025"/>
            <a:ext cx="798342" cy="288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DAC5FF1F-BB27-46E4-A29B-2E31CCCF697C}"/>
              </a:ext>
            </a:extLst>
          </p:cNvPr>
          <p:cNvGrpSpPr/>
          <p:nvPr/>
        </p:nvGrpSpPr>
        <p:grpSpPr>
          <a:xfrm>
            <a:off x="4419600" y="1219200"/>
            <a:ext cx="2667000" cy="1752600"/>
            <a:chOff x="500575" y="1212810"/>
            <a:chExt cx="3048000" cy="1752600"/>
          </a:xfrm>
        </p:grpSpPr>
        <p:sp>
          <p:nvSpPr>
            <p:cNvPr id="18" name="Rectangle 17">
              <a:extLst>
                <a:ext uri="{FF2B5EF4-FFF2-40B4-BE49-F238E27FC236}">
                  <a16:creationId xmlns:a16="http://schemas.microsoft.com/office/drawing/2014/main" id="{6E041FCD-D82C-4B18-AE07-726A4BD1D8B5}"/>
                </a:ext>
              </a:extLst>
            </p:cNvPr>
            <p:cNvSpPr/>
            <p:nvPr/>
          </p:nvSpPr>
          <p:spPr>
            <a:xfrm>
              <a:off x="500575" y="1212810"/>
              <a:ext cx="30480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685D5A38-5FB8-49DE-8656-5873DC8AEAD9}"/>
                </a:ext>
              </a:extLst>
            </p:cNvPr>
            <p:cNvSpPr txBox="1"/>
            <p:nvPr/>
          </p:nvSpPr>
          <p:spPr>
            <a:xfrm>
              <a:off x="685800" y="1390471"/>
              <a:ext cx="2743200" cy="923330"/>
            </a:xfrm>
            <a:prstGeom prst="rect">
              <a:avLst/>
            </a:prstGeom>
            <a:noFill/>
          </p:spPr>
          <p:txBody>
            <a:bodyPr wrap="square" rtlCol="0">
              <a:spAutoFit/>
            </a:bodyPr>
            <a:lstStyle/>
            <a:p>
              <a:r>
                <a:rPr lang="en-US" dirty="0" err="1">
                  <a:sym typeface="Wingdings" panose="05000000000000000000" pitchFamily="2" charset="2"/>
                </a:rPr>
                <a:t>SabS</a:t>
              </a:r>
              <a:r>
                <a:rPr lang="en-US" dirty="0">
                  <a:sym typeface="Wingdings" panose="05000000000000000000" pitchFamily="2" charset="2"/>
                </a:rPr>
                <a:t> | </a:t>
              </a:r>
              <a:r>
                <a:rPr lang="en-US" dirty="0" err="1">
                  <a:sym typeface="Wingdings" panose="05000000000000000000" pitchFamily="2" charset="2"/>
                </a:rPr>
                <a:t>abA</a:t>
              </a:r>
              <a:r>
                <a:rPr lang="en-US" dirty="0">
                  <a:sym typeface="Wingdings" panose="05000000000000000000" pitchFamily="2" charset="2"/>
                </a:rPr>
                <a:t> </a:t>
              </a:r>
            </a:p>
            <a:p>
              <a:r>
                <a:rPr lang="en-US" dirty="0">
                  <a:sym typeface="Wingdings" panose="05000000000000000000" pitchFamily="2" charset="2"/>
                </a:rPr>
                <a:t>A cd</a:t>
              </a:r>
            </a:p>
            <a:p>
              <a:r>
                <a:rPr lang="en-US" dirty="0" err="1">
                  <a:sym typeface="Wingdings" panose="05000000000000000000" pitchFamily="2" charset="2"/>
                </a:rPr>
                <a:t>Cdc</a:t>
              </a:r>
              <a:endParaRPr lang="en-US" dirty="0">
                <a:sym typeface="Wingdings" panose="05000000000000000000" pitchFamily="2" charset="2"/>
              </a:endParaRPr>
            </a:p>
          </p:txBody>
        </p:sp>
      </p:grpSp>
      <p:sp>
        <p:nvSpPr>
          <p:cNvPr id="22" name="Arrow: Right 21">
            <a:extLst>
              <a:ext uri="{FF2B5EF4-FFF2-40B4-BE49-F238E27FC236}">
                <a16:creationId xmlns:a16="http://schemas.microsoft.com/office/drawing/2014/main" id="{717F7C1D-F7B1-47DE-BDFC-B4252A054E23}"/>
              </a:ext>
            </a:extLst>
          </p:cNvPr>
          <p:cNvSpPr/>
          <p:nvPr/>
        </p:nvSpPr>
        <p:spPr>
          <a:xfrm>
            <a:off x="7086600" y="1905000"/>
            <a:ext cx="762000" cy="288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 name="Group 22">
            <a:extLst>
              <a:ext uri="{FF2B5EF4-FFF2-40B4-BE49-F238E27FC236}">
                <a16:creationId xmlns:a16="http://schemas.microsoft.com/office/drawing/2014/main" id="{1EECF5A0-45F7-4BBE-BC48-9D5FDEF374AC}"/>
              </a:ext>
            </a:extLst>
          </p:cNvPr>
          <p:cNvGrpSpPr/>
          <p:nvPr/>
        </p:nvGrpSpPr>
        <p:grpSpPr>
          <a:xfrm>
            <a:off x="7924800" y="1463625"/>
            <a:ext cx="2057400" cy="898575"/>
            <a:chOff x="500575" y="1212810"/>
            <a:chExt cx="3048000" cy="1752600"/>
          </a:xfrm>
        </p:grpSpPr>
        <p:sp>
          <p:nvSpPr>
            <p:cNvPr id="24" name="Rectangle 23">
              <a:extLst>
                <a:ext uri="{FF2B5EF4-FFF2-40B4-BE49-F238E27FC236}">
                  <a16:creationId xmlns:a16="http://schemas.microsoft.com/office/drawing/2014/main" id="{3EC9DE11-9C4A-4550-9E33-1C869211B1A0}"/>
                </a:ext>
              </a:extLst>
            </p:cNvPr>
            <p:cNvSpPr/>
            <p:nvPr/>
          </p:nvSpPr>
          <p:spPr>
            <a:xfrm>
              <a:off x="500575" y="1212810"/>
              <a:ext cx="30480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TextBox 24">
              <a:extLst>
                <a:ext uri="{FF2B5EF4-FFF2-40B4-BE49-F238E27FC236}">
                  <a16:creationId xmlns:a16="http://schemas.microsoft.com/office/drawing/2014/main" id="{AC2D0157-9DC7-47D5-81BE-C613895FB57A}"/>
                </a:ext>
              </a:extLst>
            </p:cNvPr>
            <p:cNvSpPr txBox="1"/>
            <p:nvPr/>
          </p:nvSpPr>
          <p:spPr>
            <a:xfrm>
              <a:off x="685800" y="1390471"/>
              <a:ext cx="2743200" cy="646331"/>
            </a:xfrm>
            <a:prstGeom prst="rect">
              <a:avLst/>
            </a:prstGeom>
            <a:noFill/>
          </p:spPr>
          <p:txBody>
            <a:bodyPr wrap="square" rtlCol="0">
              <a:spAutoFit/>
            </a:bodyPr>
            <a:lstStyle/>
            <a:p>
              <a:r>
                <a:rPr lang="en-US" dirty="0" err="1">
                  <a:sym typeface="Wingdings" panose="05000000000000000000" pitchFamily="2" charset="2"/>
                </a:rPr>
                <a:t>SabS</a:t>
              </a:r>
              <a:r>
                <a:rPr lang="en-US" dirty="0">
                  <a:sym typeface="Wingdings" panose="05000000000000000000" pitchFamily="2" charset="2"/>
                </a:rPr>
                <a:t> | </a:t>
              </a:r>
              <a:r>
                <a:rPr lang="en-US" dirty="0" err="1">
                  <a:sym typeface="Wingdings" panose="05000000000000000000" pitchFamily="2" charset="2"/>
                </a:rPr>
                <a:t>abA</a:t>
              </a:r>
              <a:r>
                <a:rPr lang="en-US" dirty="0">
                  <a:sym typeface="Wingdings" panose="05000000000000000000" pitchFamily="2" charset="2"/>
                </a:rPr>
                <a:t> </a:t>
              </a:r>
            </a:p>
            <a:p>
              <a:r>
                <a:rPr lang="en-US" dirty="0">
                  <a:sym typeface="Wingdings" panose="05000000000000000000" pitchFamily="2" charset="2"/>
                </a:rPr>
                <a:t>A cd</a:t>
              </a:r>
            </a:p>
          </p:txBody>
        </p:sp>
      </p:grpSp>
    </p:spTree>
    <p:extLst>
      <p:ext uri="{BB962C8B-B14F-4D97-AF65-F5344CB8AC3E}">
        <p14:creationId xmlns:p14="http://schemas.microsoft.com/office/powerpoint/2010/main" val="16733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0345-7DF7-46C9-ABAC-3C79456BA94D}"/>
              </a:ext>
            </a:extLst>
          </p:cNvPr>
          <p:cNvSpPr>
            <a:spLocks noGrp="1"/>
          </p:cNvSpPr>
          <p:nvPr>
            <p:ph type="title"/>
          </p:nvPr>
        </p:nvSpPr>
        <p:spPr/>
        <p:txBody>
          <a:bodyPr/>
          <a:lstStyle/>
          <a:p>
            <a:r>
              <a:rPr lang="en-US" dirty="0"/>
              <a:t>Elimination of Useless Symbols</a:t>
            </a:r>
            <a:endParaRPr lang="en-IN" dirty="0"/>
          </a:p>
        </p:txBody>
      </p:sp>
      <p:sp>
        <p:nvSpPr>
          <p:cNvPr id="6" name="Content Placeholder 5">
            <a:extLst>
              <a:ext uri="{FF2B5EF4-FFF2-40B4-BE49-F238E27FC236}">
                <a16:creationId xmlns:a16="http://schemas.microsoft.com/office/drawing/2014/main" id="{F60AD20D-F02D-4641-8C0D-CFE7D491589E}"/>
              </a:ext>
            </a:extLst>
          </p:cNvPr>
          <p:cNvSpPr>
            <a:spLocks noGrp="1"/>
          </p:cNvSpPr>
          <p:nvPr>
            <p:ph idx="1"/>
          </p:nvPr>
        </p:nvSpPr>
        <p:spPr/>
        <p:txBody>
          <a:bodyPr/>
          <a:lstStyle/>
          <a:p>
            <a:endParaRPr lang="en-IN" dirty="0"/>
          </a:p>
        </p:txBody>
      </p:sp>
      <p:grpSp>
        <p:nvGrpSpPr>
          <p:cNvPr id="9" name="Group 8">
            <a:extLst>
              <a:ext uri="{FF2B5EF4-FFF2-40B4-BE49-F238E27FC236}">
                <a16:creationId xmlns:a16="http://schemas.microsoft.com/office/drawing/2014/main" id="{0D844EA4-2288-48BE-B105-063D3638B86C}"/>
              </a:ext>
            </a:extLst>
          </p:cNvPr>
          <p:cNvGrpSpPr/>
          <p:nvPr/>
        </p:nvGrpSpPr>
        <p:grpSpPr>
          <a:xfrm>
            <a:off x="500575" y="1219200"/>
            <a:ext cx="3044483" cy="1752600"/>
            <a:chOff x="500575" y="1212810"/>
            <a:chExt cx="3048000" cy="1752600"/>
          </a:xfrm>
        </p:grpSpPr>
        <p:sp>
          <p:nvSpPr>
            <p:cNvPr id="7" name="Rectangle 6">
              <a:extLst>
                <a:ext uri="{FF2B5EF4-FFF2-40B4-BE49-F238E27FC236}">
                  <a16:creationId xmlns:a16="http://schemas.microsoft.com/office/drawing/2014/main" id="{AF2CB307-3EAA-4C3A-9052-124B58C21C0E}"/>
                </a:ext>
              </a:extLst>
            </p:cNvPr>
            <p:cNvSpPr/>
            <p:nvPr/>
          </p:nvSpPr>
          <p:spPr>
            <a:xfrm>
              <a:off x="500575" y="1212810"/>
              <a:ext cx="30480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4AE6AB9D-062B-4B4F-B139-209D0F5DF75F}"/>
                </a:ext>
              </a:extLst>
            </p:cNvPr>
            <p:cNvSpPr txBox="1"/>
            <p:nvPr/>
          </p:nvSpPr>
          <p:spPr>
            <a:xfrm>
              <a:off x="685800" y="1390471"/>
              <a:ext cx="1988233" cy="1200329"/>
            </a:xfrm>
            <a:prstGeom prst="rect">
              <a:avLst/>
            </a:prstGeom>
            <a:noFill/>
          </p:spPr>
          <p:txBody>
            <a:bodyPr wrap="square" rtlCol="0">
              <a:spAutoFit/>
            </a:bodyPr>
            <a:lstStyle/>
            <a:p>
              <a:r>
                <a:rPr lang="en-US" dirty="0" err="1">
                  <a:sym typeface="Wingdings" panose="05000000000000000000" pitchFamily="2" charset="2"/>
                </a:rPr>
                <a:t>TaaB</a:t>
              </a:r>
              <a:r>
                <a:rPr lang="en-US" dirty="0">
                  <a:sym typeface="Wingdings" panose="05000000000000000000" pitchFamily="2" charset="2"/>
                </a:rPr>
                <a:t> | </a:t>
              </a:r>
              <a:r>
                <a:rPr lang="en-US" dirty="0" err="1">
                  <a:sym typeface="Wingdings" panose="05000000000000000000" pitchFamily="2" charset="2"/>
                </a:rPr>
                <a:t>abA</a:t>
              </a:r>
              <a:r>
                <a:rPr lang="en-US" dirty="0">
                  <a:sym typeface="Wingdings" panose="05000000000000000000" pitchFamily="2" charset="2"/>
                </a:rPr>
                <a:t> | </a:t>
              </a:r>
              <a:r>
                <a:rPr lang="en-US" dirty="0" err="1">
                  <a:sym typeface="Wingdings" panose="05000000000000000000" pitchFamily="2" charset="2"/>
                </a:rPr>
                <a:t>aaT</a:t>
              </a:r>
              <a:endParaRPr lang="en-US" dirty="0">
                <a:sym typeface="Wingdings" panose="05000000000000000000" pitchFamily="2" charset="2"/>
              </a:endParaRPr>
            </a:p>
            <a:p>
              <a:r>
                <a:rPr lang="en-US" dirty="0">
                  <a:sym typeface="Wingdings" panose="05000000000000000000" pitchFamily="2" charset="2"/>
                </a:rPr>
                <a:t>A </a:t>
              </a:r>
              <a:r>
                <a:rPr lang="en-US" dirty="0" err="1">
                  <a:sym typeface="Wingdings" panose="05000000000000000000" pitchFamily="2" charset="2"/>
                </a:rPr>
                <a:t>aA</a:t>
              </a:r>
              <a:endParaRPr lang="en-US" dirty="0">
                <a:sym typeface="Wingdings" panose="05000000000000000000" pitchFamily="2" charset="2"/>
              </a:endParaRPr>
            </a:p>
            <a:p>
              <a:r>
                <a:rPr lang="en-US" dirty="0" err="1">
                  <a:sym typeface="Wingdings" panose="05000000000000000000" pitchFamily="2" charset="2"/>
                </a:rPr>
                <a:t>Bab|b</a:t>
              </a:r>
              <a:endParaRPr lang="en-US" dirty="0">
                <a:sym typeface="Wingdings" panose="05000000000000000000" pitchFamily="2" charset="2"/>
              </a:endParaRPr>
            </a:p>
            <a:p>
              <a:r>
                <a:rPr lang="en-US" dirty="0" err="1">
                  <a:sym typeface="Wingdings" panose="05000000000000000000" pitchFamily="2" charset="2"/>
                </a:rPr>
                <a:t>Cad</a:t>
              </a:r>
              <a:endParaRPr lang="en-US" dirty="0">
                <a:sym typeface="Wingdings" panose="05000000000000000000" pitchFamily="2" charset="2"/>
              </a:endParaRPr>
            </a:p>
          </p:txBody>
        </p:sp>
      </p:grpSp>
      <p:grpSp>
        <p:nvGrpSpPr>
          <p:cNvPr id="14" name="Group 13">
            <a:extLst>
              <a:ext uri="{FF2B5EF4-FFF2-40B4-BE49-F238E27FC236}">
                <a16:creationId xmlns:a16="http://schemas.microsoft.com/office/drawing/2014/main" id="{E8D9E440-F3B0-42F0-8EAB-D16690CEFF8F}"/>
              </a:ext>
            </a:extLst>
          </p:cNvPr>
          <p:cNvGrpSpPr/>
          <p:nvPr/>
        </p:nvGrpSpPr>
        <p:grpSpPr>
          <a:xfrm>
            <a:off x="4382087" y="3149461"/>
            <a:ext cx="3087858" cy="1631216"/>
            <a:chOff x="493542" y="3397984"/>
            <a:chExt cx="3087858" cy="1631216"/>
          </a:xfrm>
        </p:grpSpPr>
        <p:sp>
          <p:nvSpPr>
            <p:cNvPr id="12" name="Rectangle 11">
              <a:extLst>
                <a:ext uri="{FF2B5EF4-FFF2-40B4-BE49-F238E27FC236}">
                  <a16:creationId xmlns:a16="http://schemas.microsoft.com/office/drawing/2014/main" id="{61CAEF0A-B6FF-459C-B757-ECF0429E043B}"/>
                </a:ext>
              </a:extLst>
            </p:cNvPr>
            <p:cNvSpPr/>
            <p:nvPr/>
          </p:nvSpPr>
          <p:spPr>
            <a:xfrm>
              <a:off x="533400" y="3399472"/>
              <a:ext cx="3048000" cy="16297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97F9CA7F-3BFF-4058-82D6-9F74678D8ABC}"/>
                </a:ext>
              </a:extLst>
            </p:cNvPr>
            <p:cNvSpPr txBox="1"/>
            <p:nvPr/>
          </p:nvSpPr>
          <p:spPr>
            <a:xfrm>
              <a:off x="493542" y="3397984"/>
              <a:ext cx="2862775" cy="1631216"/>
            </a:xfrm>
            <a:prstGeom prst="rect">
              <a:avLst/>
            </a:prstGeom>
            <a:noFill/>
          </p:spPr>
          <p:txBody>
            <a:bodyPr wrap="square" rtlCol="0">
              <a:spAutoFit/>
            </a:bodyPr>
            <a:lstStyle/>
            <a:p>
              <a:pPr algn="just"/>
              <a:r>
                <a:rPr lang="en-IN" sz="2000" b="0" i="0" dirty="0">
                  <a:effectLst/>
                </a:rPr>
                <a:t>production ‘C-&gt;</a:t>
              </a:r>
              <a:r>
                <a:rPr lang="en-IN" sz="2000" dirty="0"/>
                <a:t>a</a:t>
              </a:r>
              <a:r>
                <a:rPr lang="en-IN" sz="2000" b="0" i="0" dirty="0">
                  <a:effectLst/>
                </a:rPr>
                <a:t>d’ is useless because the variable ‘C’ will never occur in derivation of any string.</a:t>
              </a:r>
              <a:endParaRPr lang="en-IN" sz="2000" dirty="0"/>
            </a:p>
          </p:txBody>
        </p:sp>
      </p:grpSp>
      <p:sp>
        <p:nvSpPr>
          <p:cNvPr id="15" name="Rectangle 14">
            <a:extLst>
              <a:ext uri="{FF2B5EF4-FFF2-40B4-BE49-F238E27FC236}">
                <a16:creationId xmlns:a16="http://schemas.microsoft.com/office/drawing/2014/main" id="{5D60A898-327B-4480-A113-C59936BB9B84}"/>
              </a:ext>
            </a:extLst>
          </p:cNvPr>
          <p:cNvSpPr/>
          <p:nvPr/>
        </p:nvSpPr>
        <p:spPr>
          <a:xfrm>
            <a:off x="419687" y="3292425"/>
            <a:ext cx="3125371" cy="9747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IN" sz="2000" b="0" i="0" dirty="0">
                <a:effectLst/>
              </a:rPr>
              <a:t>Production ‘A-&gt;</a:t>
            </a:r>
            <a:r>
              <a:rPr lang="en-IN" sz="2000" b="0" i="0" dirty="0" err="1">
                <a:effectLst/>
              </a:rPr>
              <a:t>aA</a:t>
            </a:r>
            <a:r>
              <a:rPr lang="en-IN" sz="2000" b="0" i="0" dirty="0">
                <a:effectLst/>
              </a:rPr>
              <a:t>’ is useless because there is no way it will ever terminate .</a:t>
            </a:r>
            <a:endParaRPr lang="en-IN" sz="2000" dirty="0"/>
          </a:p>
        </p:txBody>
      </p:sp>
      <p:sp>
        <p:nvSpPr>
          <p:cNvPr id="16" name="Arrow: Right 15">
            <a:extLst>
              <a:ext uri="{FF2B5EF4-FFF2-40B4-BE49-F238E27FC236}">
                <a16:creationId xmlns:a16="http://schemas.microsoft.com/office/drawing/2014/main" id="{D50DD5E9-64C7-4E13-83B1-1369566B6654}"/>
              </a:ext>
            </a:extLst>
          </p:cNvPr>
          <p:cNvSpPr/>
          <p:nvPr/>
        </p:nvSpPr>
        <p:spPr>
          <a:xfrm>
            <a:off x="3545058" y="1997025"/>
            <a:ext cx="798342" cy="288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DAC5FF1F-BB27-46E4-A29B-2E31CCCF697C}"/>
              </a:ext>
            </a:extLst>
          </p:cNvPr>
          <p:cNvGrpSpPr/>
          <p:nvPr/>
        </p:nvGrpSpPr>
        <p:grpSpPr>
          <a:xfrm>
            <a:off x="4419600" y="1219200"/>
            <a:ext cx="2667000" cy="1752600"/>
            <a:chOff x="500575" y="1212810"/>
            <a:chExt cx="3048000" cy="1752600"/>
          </a:xfrm>
        </p:grpSpPr>
        <p:sp>
          <p:nvSpPr>
            <p:cNvPr id="18" name="Rectangle 17">
              <a:extLst>
                <a:ext uri="{FF2B5EF4-FFF2-40B4-BE49-F238E27FC236}">
                  <a16:creationId xmlns:a16="http://schemas.microsoft.com/office/drawing/2014/main" id="{6E041FCD-D82C-4B18-AE07-726A4BD1D8B5}"/>
                </a:ext>
              </a:extLst>
            </p:cNvPr>
            <p:cNvSpPr/>
            <p:nvPr/>
          </p:nvSpPr>
          <p:spPr>
            <a:xfrm>
              <a:off x="500575" y="1212810"/>
              <a:ext cx="30480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685D5A38-5FB8-49DE-8656-5873DC8AEAD9}"/>
                </a:ext>
              </a:extLst>
            </p:cNvPr>
            <p:cNvSpPr txBox="1"/>
            <p:nvPr/>
          </p:nvSpPr>
          <p:spPr>
            <a:xfrm>
              <a:off x="685800" y="1390471"/>
              <a:ext cx="2743200" cy="923330"/>
            </a:xfrm>
            <a:prstGeom prst="rect">
              <a:avLst/>
            </a:prstGeom>
            <a:noFill/>
          </p:spPr>
          <p:txBody>
            <a:bodyPr wrap="square" rtlCol="0">
              <a:spAutoFit/>
            </a:bodyPr>
            <a:lstStyle/>
            <a:p>
              <a:r>
                <a:rPr lang="en-US" dirty="0" err="1">
                  <a:sym typeface="Wingdings" panose="05000000000000000000" pitchFamily="2" charset="2"/>
                </a:rPr>
                <a:t>TaaB</a:t>
              </a:r>
              <a:r>
                <a:rPr lang="en-US" dirty="0">
                  <a:sym typeface="Wingdings" panose="05000000000000000000" pitchFamily="2" charset="2"/>
                </a:rPr>
                <a:t> | </a:t>
              </a:r>
              <a:r>
                <a:rPr lang="en-US" dirty="0" err="1">
                  <a:sym typeface="Wingdings" panose="05000000000000000000" pitchFamily="2" charset="2"/>
                </a:rPr>
                <a:t>aaT</a:t>
              </a:r>
              <a:r>
                <a:rPr lang="en-US" dirty="0">
                  <a:sym typeface="Wingdings" panose="05000000000000000000" pitchFamily="2" charset="2"/>
                </a:rPr>
                <a:t> </a:t>
              </a:r>
            </a:p>
            <a:p>
              <a:r>
                <a:rPr lang="en-US" dirty="0">
                  <a:sym typeface="Wingdings" panose="05000000000000000000" pitchFamily="2" charset="2"/>
                </a:rPr>
                <a:t>B </a:t>
              </a:r>
              <a:r>
                <a:rPr lang="en-US" dirty="0" err="1">
                  <a:sym typeface="Wingdings" panose="05000000000000000000" pitchFamily="2" charset="2"/>
                </a:rPr>
                <a:t>ab|b</a:t>
              </a:r>
              <a:endParaRPr lang="en-US" dirty="0">
                <a:sym typeface="Wingdings" panose="05000000000000000000" pitchFamily="2" charset="2"/>
              </a:endParaRPr>
            </a:p>
            <a:p>
              <a:r>
                <a:rPr lang="en-US" dirty="0" err="1">
                  <a:sym typeface="Wingdings" panose="05000000000000000000" pitchFamily="2" charset="2"/>
                </a:rPr>
                <a:t>Cad</a:t>
              </a:r>
              <a:endParaRPr lang="en-US" dirty="0">
                <a:sym typeface="Wingdings" panose="05000000000000000000" pitchFamily="2" charset="2"/>
              </a:endParaRPr>
            </a:p>
          </p:txBody>
        </p:sp>
      </p:grpSp>
      <p:sp>
        <p:nvSpPr>
          <p:cNvPr id="22" name="Arrow: Right 21">
            <a:extLst>
              <a:ext uri="{FF2B5EF4-FFF2-40B4-BE49-F238E27FC236}">
                <a16:creationId xmlns:a16="http://schemas.microsoft.com/office/drawing/2014/main" id="{717F7C1D-F7B1-47DE-BDFC-B4252A054E23}"/>
              </a:ext>
            </a:extLst>
          </p:cNvPr>
          <p:cNvSpPr/>
          <p:nvPr/>
        </p:nvSpPr>
        <p:spPr>
          <a:xfrm>
            <a:off x="7086600" y="1905000"/>
            <a:ext cx="762000" cy="288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 name="Group 22">
            <a:extLst>
              <a:ext uri="{FF2B5EF4-FFF2-40B4-BE49-F238E27FC236}">
                <a16:creationId xmlns:a16="http://schemas.microsoft.com/office/drawing/2014/main" id="{1EECF5A0-45F7-4BBE-BC48-9D5FDEF374AC}"/>
              </a:ext>
            </a:extLst>
          </p:cNvPr>
          <p:cNvGrpSpPr/>
          <p:nvPr/>
        </p:nvGrpSpPr>
        <p:grpSpPr>
          <a:xfrm>
            <a:off x="7986933" y="1489809"/>
            <a:ext cx="2209800" cy="1024791"/>
            <a:chOff x="500575" y="1212810"/>
            <a:chExt cx="3048000" cy="1752600"/>
          </a:xfrm>
        </p:grpSpPr>
        <p:sp>
          <p:nvSpPr>
            <p:cNvPr id="24" name="Rectangle 23">
              <a:extLst>
                <a:ext uri="{FF2B5EF4-FFF2-40B4-BE49-F238E27FC236}">
                  <a16:creationId xmlns:a16="http://schemas.microsoft.com/office/drawing/2014/main" id="{3EC9DE11-9C4A-4550-9E33-1C869211B1A0}"/>
                </a:ext>
              </a:extLst>
            </p:cNvPr>
            <p:cNvSpPr/>
            <p:nvPr/>
          </p:nvSpPr>
          <p:spPr>
            <a:xfrm>
              <a:off x="500575" y="1212810"/>
              <a:ext cx="30480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TextBox 24">
              <a:extLst>
                <a:ext uri="{FF2B5EF4-FFF2-40B4-BE49-F238E27FC236}">
                  <a16:creationId xmlns:a16="http://schemas.microsoft.com/office/drawing/2014/main" id="{AC2D0157-9DC7-47D5-81BE-C613895FB57A}"/>
                </a:ext>
              </a:extLst>
            </p:cNvPr>
            <p:cNvSpPr txBox="1"/>
            <p:nvPr/>
          </p:nvSpPr>
          <p:spPr>
            <a:xfrm>
              <a:off x="685800" y="1390471"/>
              <a:ext cx="2743200" cy="743281"/>
            </a:xfrm>
            <a:prstGeom prst="rect">
              <a:avLst/>
            </a:prstGeom>
            <a:noFill/>
          </p:spPr>
          <p:txBody>
            <a:bodyPr wrap="square" rtlCol="0">
              <a:spAutoFit/>
            </a:bodyPr>
            <a:lstStyle/>
            <a:p>
              <a:r>
                <a:rPr lang="en-US" dirty="0" err="1">
                  <a:sym typeface="Wingdings" panose="05000000000000000000" pitchFamily="2" charset="2"/>
                </a:rPr>
                <a:t>TaaB</a:t>
              </a:r>
              <a:r>
                <a:rPr lang="en-US" dirty="0">
                  <a:sym typeface="Wingdings" panose="05000000000000000000" pitchFamily="2" charset="2"/>
                </a:rPr>
                <a:t> | </a:t>
              </a:r>
              <a:r>
                <a:rPr lang="en-US" dirty="0" err="1">
                  <a:sym typeface="Wingdings" panose="05000000000000000000" pitchFamily="2" charset="2"/>
                </a:rPr>
                <a:t>aaT</a:t>
              </a:r>
              <a:r>
                <a:rPr lang="en-US" dirty="0">
                  <a:sym typeface="Wingdings" panose="05000000000000000000" pitchFamily="2" charset="2"/>
                </a:rPr>
                <a:t> </a:t>
              </a:r>
            </a:p>
            <a:p>
              <a:r>
                <a:rPr lang="en-US" dirty="0">
                  <a:sym typeface="Wingdings" panose="05000000000000000000" pitchFamily="2" charset="2"/>
                </a:rPr>
                <a:t>B </a:t>
              </a:r>
              <a:r>
                <a:rPr lang="en-US" dirty="0" err="1">
                  <a:sym typeface="Wingdings" panose="05000000000000000000" pitchFamily="2" charset="2"/>
                </a:rPr>
                <a:t>ab|b</a:t>
              </a:r>
              <a:endParaRPr lang="en-US" dirty="0">
                <a:sym typeface="Wingdings" panose="05000000000000000000" pitchFamily="2" charset="2"/>
              </a:endParaRPr>
            </a:p>
          </p:txBody>
        </p:sp>
      </p:grpSp>
    </p:spTree>
    <p:extLst>
      <p:ext uri="{BB962C8B-B14F-4D97-AF65-F5344CB8AC3E}">
        <p14:creationId xmlns:p14="http://schemas.microsoft.com/office/powerpoint/2010/main" val="101634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3B9E-0F27-4B54-BE76-93ADC3E493DF}"/>
              </a:ext>
            </a:extLst>
          </p:cNvPr>
          <p:cNvSpPr>
            <a:spLocks noGrp="1"/>
          </p:cNvSpPr>
          <p:nvPr>
            <p:ph type="title"/>
          </p:nvPr>
        </p:nvSpPr>
        <p:spPr/>
        <p:txBody>
          <a:bodyPr/>
          <a:lstStyle/>
          <a:p>
            <a:r>
              <a:rPr lang="en-US" dirty="0"/>
              <a:t>Exercise</a:t>
            </a:r>
            <a:endParaRPr lang="en-IN" dirty="0"/>
          </a:p>
        </p:txBody>
      </p:sp>
      <p:sp>
        <p:nvSpPr>
          <p:cNvPr id="3" name="Content Placeholder 2">
            <a:extLst>
              <a:ext uri="{FF2B5EF4-FFF2-40B4-BE49-F238E27FC236}">
                <a16:creationId xmlns:a16="http://schemas.microsoft.com/office/drawing/2014/main" id="{E86B7028-F596-4C50-9B4E-4034490E765A}"/>
              </a:ext>
            </a:extLst>
          </p:cNvPr>
          <p:cNvSpPr>
            <a:spLocks noGrp="1"/>
          </p:cNvSpPr>
          <p:nvPr>
            <p:ph idx="1"/>
          </p:nvPr>
        </p:nvSpPr>
        <p:spPr/>
        <p:txBody>
          <a:bodyPr/>
          <a:lstStyle/>
          <a:p>
            <a:r>
              <a:rPr lang="en-US" dirty="0"/>
              <a:t>S</a:t>
            </a:r>
            <a:r>
              <a:rPr lang="en-US" dirty="0">
                <a:sym typeface="Wingdings" panose="05000000000000000000" pitchFamily="2" charset="2"/>
              </a:rPr>
              <a:t>AB</a:t>
            </a:r>
          </a:p>
          <a:p>
            <a:pPr marL="0" indent="0">
              <a:buNone/>
            </a:pPr>
            <a:r>
              <a:rPr lang="en-US" dirty="0">
                <a:sym typeface="Wingdings" panose="05000000000000000000" pitchFamily="2" charset="2"/>
              </a:rPr>
              <a:t>A </a:t>
            </a:r>
            <a:r>
              <a:rPr lang="en-US" dirty="0" err="1">
                <a:sym typeface="Wingdings" panose="05000000000000000000" pitchFamily="2" charset="2"/>
              </a:rPr>
              <a:t>aAb</a:t>
            </a:r>
            <a:endParaRPr lang="en-US" dirty="0">
              <a:sym typeface="Wingdings" panose="05000000000000000000" pitchFamily="2" charset="2"/>
            </a:endParaRPr>
          </a:p>
          <a:p>
            <a:pPr marL="0" indent="0">
              <a:buNone/>
            </a:pPr>
            <a:r>
              <a:rPr lang="en-US" dirty="0" err="1">
                <a:sym typeface="Wingdings" panose="05000000000000000000" pitchFamily="2" charset="2"/>
              </a:rPr>
              <a:t>Aab</a:t>
            </a:r>
            <a:endParaRPr lang="en-US" dirty="0">
              <a:sym typeface="Wingdings" panose="05000000000000000000" pitchFamily="2" charset="2"/>
            </a:endParaRPr>
          </a:p>
          <a:p>
            <a:pPr marL="0" indent="0">
              <a:buNone/>
            </a:pPr>
            <a:r>
              <a:rPr lang="en-US" dirty="0" err="1">
                <a:sym typeface="Wingdings" panose="05000000000000000000" pitchFamily="2" charset="2"/>
              </a:rPr>
              <a:t>BbB</a:t>
            </a:r>
            <a:endParaRPr lang="en-US" dirty="0">
              <a:sym typeface="Wingdings" panose="05000000000000000000" pitchFamily="2" charset="2"/>
            </a:endParaRPr>
          </a:p>
          <a:p>
            <a:pPr marL="0" indent="0">
              <a:buNone/>
            </a:pPr>
            <a:r>
              <a:rPr lang="en-US" dirty="0" err="1">
                <a:sym typeface="Wingdings" panose="05000000000000000000" pitchFamily="2" charset="2"/>
              </a:rPr>
              <a:t>Bb</a:t>
            </a:r>
            <a:endParaRPr lang="en-US" dirty="0">
              <a:sym typeface="Wingdings" panose="05000000000000000000" pitchFamily="2" charset="2"/>
            </a:endParaRPr>
          </a:p>
          <a:p>
            <a:pPr marL="0" indent="0">
              <a:buNone/>
            </a:pPr>
            <a:r>
              <a:rPr lang="en-US" dirty="0" err="1">
                <a:sym typeface="Wingdings" panose="05000000000000000000" pitchFamily="2" charset="2"/>
              </a:rPr>
              <a:t>CcCd</a:t>
            </a:r>
            <a:endParaRPr lang="en-US" dirty="0">
              <a:sym typeface="Wingdings" panose="05000000000000000000" pitchFamily="2" charset="2"/>
            </a:endParaRPr>
          </a:p>
          <a:p>
            <a:pPr marL="0" indent="0">
              <a:buNone/>
            </a:pPr>
            <a:r>
              <a:rPr lang="en-US" dirty="0" err="1">
                <a:sym typeface="Wingdings" panose="05000000000000000000" pitchFamily="2" charset="2"/>
              </a:rPr>
              <a:t>Ccd</a:t>
            </a:r>
            <a:endParaRPr lang="en-US" dirty="0">
              <a:sym typeface="Wingdings" panose="05000000000000000000" pitchFamily="2" charset="2"/>
            </a:endParaRPr>
          </a:p>
        </p:txBody>
      </p:sp>
    </p:spTree>
    <p:extLst>
      <p:ext uri="{BB962C8B-B14F-4D97-AF65-F5344CB8AC3E}">
        <p14:creationId xmlns:p14="http://schemas.microsoft.com/office/powerpoint/2010/main" val="3119005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CFG to CNF</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72426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Chomsky Normal Form (CNF)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buFont typeface="Arial" panose="020B0604020202020204" pitchFamily="34" charset="0"/>
                  <a:buChar char="•"/>
                </a:pPr>
                <a:r>
                  <a:rPr lang="en-US" dirty="0"/>
                  <a:t>A context free grammar is in Chomsky normal form (CNF) if every production is one of these two forms:</a:t>
                </a:r>
              </a:p>
              <a:p>
                <a:pPr marL="0" indent="0" algn="ctr">
                  <a:buNone/>
                </a:pPr>
                <a14:m>
                  <m:oMathPara xmlns:m="http://schemas.openxmlformats.org/officeDocument/2006/math">
                    <m:oMathParaPr>
                      <m:jc m:val="centerGroup"/>
                    </m:oMathParaPr>
                    <m:oMath xmlns:m="http://schemas.openxmlformats.org/officeDocument/2006/math">
                      <m:r>
                        <a:rPr lang="en-US" i="1" dirty="0" smtClean="0">
                          <a:solidFill>
                            <a:srgbClr val="C00000"/>
                          </a:solidFill>
                          <a:latin typeface="Cambria Math" panose="02040503050406030204" pitchFamily="18" charset="0"/>
                        </a:rPr>
                        <m:t>𝐴</m:t>
                      </m:r>
                      <m:r>
                        <a:rPr lang="en-US" i="1" dirty="0" smtClean="0">
                          <a:solidFill>
                            <a:srgbClr val="C00000"/>
                          </a:solidFill>
                          <a:latin typeface="Cambria Math" panose="02040503050406030204" pitchFamily="18" charset="0"/>
                        </a:rPr>
                        <m:t> →</m:t>
                      </m:r>
                      <m:r>
                        <a:rPr lang="en-US" i="1" dirty="0" smtClean="0">
                          <a:solidFill>
                            <a:srgbClr val="C00000"/>
                          </a:solidFill>
                          <a:latin typeface="Cambria Math" panose="02040503050406030204" pitchFamily="18" charset="0"/>
                        </a:rPr>
                        <m:t>𝐵𝐶</m:t>
                      </m:r>
                    </m:oMath>
                  </m:oMathPara>
                </a14:m>
                <a:endParaRPr lang="en-US" dirty="0">
                  <a:solidFill>
                    <a:srgbClr val="C00000"/>
                  </a:solidFill>
                </a:endParaRPr>
              </a:p>
              <a:p>
                <a:pPr marL="0" indent="0" algn="ctr">
                  <a:buNone/>
                </a:pPr>
                <a14:m>
                  <m:oMathPara xmlns:m="http://schemas.openxmlformats.org/officeDocument/2006/math">
                    <m:oMathParaPr>
                      <m:jc m:val="centerGroup"/>
                    </m:oMathParaPr>
                    <m:oMath xmlns:m="http://schemas.openxmlformats.org/officeDocument/2006/math">
                      <m:r>
                        <a:rPr lang="en-US"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m:t>
                      </m:r>
                      <m:r>
                        <a:rPr lang="en-US" i="1" dirty="0" smtClean="0">
                          <a:solidFill>
                            <a:srgbClr val="C00000"/>
                          </a:solidFill>
                          <a:latin typeface="Cambria Math" panose="02040503050406030204" pitchFamily="18" charset="0"/>
                        </a:rPr>
                        <m:t>𝑎</m:t>
                      </m:r>
                    </m:oMath>
                  </m:oMathPara>
                </a14:m>
                <a:endParaRPr lang="en-US" dirty="0">
                  <a:solidFill>
                    <a:srgbClr val="C00000"/>
                  </a:solidFill>
                </a:endParaRPr>
              </a:p>
              <a:p>
                <a:pPr marL="344488" indent="0">
                  <a:buNone/>
                </a:pPr>
                <a:r>
                  <a:rPr lang="en-US" dirty="0"/>
                  <a:t>Where </a:t>
                </a:r>
                <a14:m>
                  <m:oMath xmlns:m="http://schemas.openxmlformats.org/officeDocument/2006/math">
                    <m:r>
                      <a:rPr lang="en-US" i="1" dirty="0" smtClean="0">
                        <a:solidFill>
                          <a:srgbClr val="C00000"/>
                        </a:solidFill>
                        <a:latin typeface="Cambria Math" panose="02040503050406030204" pitchFamily="18" charset="0"/>
                      </a:rPr>
                      <m:t>𝐴</m:t>
                    </m:r>
                    <m:r>
                      <a:rPr lang="en-US" i="1" dirty="0" smtClean="0">
                        <a:solidFill>
                          <a:srgbClr val="C00000"/>
                        </a:solidFill>
                        <a:latin typeface="Cambria Math" panose="02040503050406030204" pitchFamily="18" charset="0"/>
                      </a:rPr>
                      <m:t>, </m:t>
                    </m:r>
                    <m:r>
                      <a:rPr lang="en-US" i="1" dirty="0" smtClean="0">
                        <a:solidFill>
                          <a:srgbClr val="C00000"/>
                        </a:solidFill>
                        <a:latin typeface="Cambria Math" panose="02040503050406030204" pitchFamily="18" charset="0"/>
                      </a:rPr>
                      <m:t>𝐵</m:t>
                    </m:r>
                    <m:r>
                      <a:rPr lang="en-US" i="1" dirty="0" smtClean="0">
                        <a:solidFill>
                          <a:srgbClr val="C00000"/>
                        </a:solidFill>
                        <a:latin typeface="Cambria Math" panose="02040503050406030204" pitchFamily="18" charset="0"/>
                      </a:rPr>
                      <m:t>, </m:t>
                    </m:r>
                  </m:oMath>
                </a14:m>
                <a:r>
                  <a:rPr lang="en-US" dirty="0"/>
                  <a:t>and </a:t>
                </a:r>
                <a14:m>
                  <m:oMath xmlns:m="http://schemas.openxmlformats.org/officeDocument/2006/math">
                    <m:r>
                      <a:rPr lang="en-US" i="1" dirty="0" smtClean="0">
                        <a:solidFill>
                          <a:srgbClr val="C00000"/>
                        </a:solidFill>
                        <a:latin typeface="Cambria Math" panose="02040503050406030204" pitchFamily="18" charset="0"/>
                      </a:rPr>
                      <m:t>𝐶</m:t>
                    </m:r>
                  </m:oMath>
                </a14:m>
                <a:r>
                  <a:rPr lang="en-US" dirty="0"/>
                  <a:t> are nonterminal and </a:t>
                </a:r>
                <a14:m>
                  <m:oMath xmlns:m="http://schemas.openxmlformats.org/officeDocument/2006/math">
                    <m:r>
                      <a:rPr lang="en-US" i="1" dirty="0" smtClean="0">
                        <a:solidFill>
                          <a:srgbClr val="C00000"/>
                        </a:solidFill>
                        <a:latin typeface="Cambria Math" panose="02040503050406030204" pitchFamily="18" charset="0"/>
                      </a:rPr>
                      <m:t>𝑎</m:t>
                    </m:r>
                  </m:oMath>
                </a14:m>
                <a:r>
                  <a:rPr lang="en-US" dirty="0"/>
                  <a:t> is terminal.</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904" t="-457" r="-1043"/>
                </a:stretch>
              </a:blipFill>
            </p:spPr>
            <p:txBody>
              <a:bodyPr/>
              <a:lstStyle/>
              <a:p>
                <a:r>
                  <a:rPr lang="en-US">
                    <a:noFill/>
                  </a:rPr>
                  <a:t> </a:t>
                </a:r>
              </a:p>
            </p:txBody>
          </p:sp>
        </mc:Fallback>
      </mc:AlternateContent>
    </p:spTree>
    <p:extLst>
      <p:ext uri="{BB962C8B-B14F-4D97-AF65-F5344CB8AC3E}">
        <p14:creationId xmlns:p14="http://schemas.microsoft.com/office/powerpoint/2010/main" val="42180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CFG to CNF</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dirty="0"/>
              <a:t>Steps to convert CFG to CNF</a:t>
            </a:r>
          </a:p>
          <a:p>
            <a:pPr marL="857250" lvl="1" indent="-457200" algn="just">
              <a:buFont typeface="+mj-lt"/>
              <a:buAutoNum type="arabicPeriod"/>
            </a:pPr>
            <a:r>
              <a:rPr lang="en-US" sz="2400" dirty="0"/>
              <a:t>Eliminate ˄-Productions.</a:t>
            </a:r>
          </a:p>
          <a:p>
            <a:pPr marL="857250" lvl="1" indent="-457200" algn="just">
              <a:buFont typeface="+mj-lt"/>
              <a:buAutoNum type="arabicPeriod"/>
            </a:pPr>
            <a:r>
              <a:rPr lang="en-US" sz="2400" dirty="0"/>
              <a:t>Eliminate Unit Productions.</a:t>
            </a:r>
          </a:p>
          <a:p>
            <a:pPr marL="857250" lvl="1" indent="-457200" algn="just">
              <a:buFont typeface="+mj-lt"/>
              <a:buAutoNum type="arabicPeriod"/>
            </a:pPr>
            <a:r>
              <a:rPr lang="en-US" sz="2400" dirty="0"/>
              <a:t>Restricting the right side of productions to single terminal or string of two or more </a:t>
            </a:r>
            <a:r>
              <a:rPr lang="en-US" sz="2400" dirty="0" err="1"/>
              <a:t>nonterminals</a:t>
            </a:r>
            <a:r>
              <a:rPr lang="en-US" sz="2400" dirty="0"/>
              <a:t>.</a:t>
            </a:r>
          </a:p>
          <a:p>
            <a:pPr marL="857250" lvl="1" indent="-457200" algn="just">
              <a:buFont typeface="+mj-lt"/>
              <a:buAutoNum type="arabicPeriod"/>
            </a:pPr>
            <a:r>
              <a:rPr lang="en-US" sz="2400" dirty="0"/>
              <a:t>Final step of CNF. (shorten the string of NT to length 2)</a:t>
            </a:r>
          </a:p>
        </p:txBody>
      </p:sp>
    </p:spTree>
    <p:extLst>
      <p:ext uri="{BB962C8B-B14F-4D97-AF65-F5344CB8AC3E}">
        <p14:creationId xmlns:p14="http://schemas.microsoft.com/office/powerpoint/2010/main" val="427217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CFG to CNF</a:t>
            </a:r>
          </a:p>
        </p:txBody>
      </p:sp>
      <p:sp>
        <p:nvSpPr>
          <p:cNvPr id="3" name="Content Placeholder 2"/>
          <p:cNvSpPr>
            <a:spLocks noGrp="1"/>
          </p:cNvSpPr>
          <p:nvPr>
            <p:ph idx="1"/>
          </p:nvPr>
        </p:nvSpPr>
        <p:spPr>
          <a:xfrm>
            <a:off x="1648814" y="1071859"/>
            <a:ext cx="4229100" cy="5334000"/>
          </a:xfrm>
        </p:spPr>
        <p:txBody>
          <a:bodyPr>
            <a:normAutofit/>
          </a:bodyPr>
          <a:lstStyle/>
          <a:p>
            <a:pPr marL="0" indent="0">
              <a:buNone/>
            </a:pPr>
            <a:r>
              <a:rPr lang="en-US" dirty="0"/>
              <a:t>S</a:t>
            </a:r>
            <a:r>
              <a:rPr lang="en-US" dirty="0">
                <a:sym typeface="Wingdings" panose="05000000000000000000" pitchFamily="2" charset="2"/>
              </a:rPr>
              <a:t></a:t>
            </a:r>
            <a:r>
              <a:rPr lang="en-US" dirty="0"/>
              <a:t>AAC</a:t>
            </a:r>
          </a:p>
          <a:p>
            <a:pPr marL="0" indent="0">
              <a:buNone/>
            </a:pPr>
            <a:r>
              <a:rPr lang="en-US" dirty="0" err="1"/>
              <a:t>A</a:t>
            </a:r>
            <a:r>
              <a:rPr lang="en-US" dirty="0" err="1">
                <a:sym typeface="Wingdings" panose="05000000000000000000" pitchFamily="2" charset="2"/>
              </a:rPr>
              <a:t></a:t>
            </a:r>
            <a:r>
              <a:rPr lang="en-US" dirty="0" err="1"/>
              <a:t>aAb</a:t>
            </a:r>
            <a:r>
              <a:rPr lang="en-US" dirty="0"/>
              <a:t>|˄</a:t>
            </a:r>
          </a:p>
          <a:p>
            <a:pPr marL="0" indent="0">
              <a:buNone/>
            </a:pPr>
            <a:r>
              <a:rPr lang="en-US" dirty="0" err="1"/>
              <a:t>C</a:t>
            </a:r>
            <a:r>
              <a:rPr lang="en-US" dirty="0" err="1">
                <a:sym typeface="Wingdings" panose="05000000000000000000" pitchFamily="2" charset="2"/>
              </a:rPr>
              <a:t></a:t>
            </a:r>
            <a:r>
              <a:rPr lang="en-US" dirty="0" err="1"/>
              <a:t>aC|a</a:t>
            </a:r>
            <a:endParaRPr lang="en-US" dirty="0"/>
          </a:p>
          <a:p>
            <a:pPr marL="0" indent="0">
              <a:buNone/>
            </a:pPr>
            <a:r>
              <a:rPr lang="en-US" sz="2000" dirty="0">
                <a:solidFill>
                  <a:schemeClr val="tx2"/>
                </a:solidFill>
              </a:rPr>
              <a:t>Step 1: Elimination of ^ production</a:t>
            </a:r>
          </a:p>
          <a:p>
            <a:pPr marL="0" indent="0">
              <a:buNone/>
            </a:pPr>
            <a:endParaRPr lang="en-US" sz="2000" dirty="0">
              <a:solidFill>
                <a:schemeClr val="tx2"/>
              </a:solidFill>
            </a:endParaRPr>
          </a:p>
          <a:p>
            <a:pPr marL="0" indent="0">
              <a:buNone/>
            </a:pPr>
            <a:endParaRPr lang="en-US" sz="2000" dirty="0">
              <a:solidFill>
                <a:schemeClr val="tx2"/>
              </a:solidFill>
            </a:endParaRPr>
          </a:p>
          <a:p>
            <a:pPr marL="0" indent="0">
              <a:buNone/>
            </a:pPr>
            <a:endParaRPr lang="en-US" sz="2000" dirty="0">
              <a:solidFill>
                <a:schemeClr val="tx2"/>
              </a:solidFill>
            </a:endParaRPr>
          </a:p>
          <a:p>
            <a:pPr marL="0" indent="0">
              <a:buNone/>
            </a:pPr>
            <a:endParaRPr lang="en-US" sz="2000" dirty="0">
              <a:solidFill>
                <a:schemeClr val="tx2"/>
              </a:solidFill>
            </a:endParaRPr>
          </a:p>
          <a:p>
            <a:pPr marL="0" indent="0">
              <a:buNone/>
            </a:pPr>
            <a:r>
              <a:rPr lang="en-US" sz="2000" dirty="0">
                <a:solidFill>
                  <a:schemeClr val="tx2"/>
                </a:solidFill>
              </a:rPr>
              <a:t>Step-2: Eliminate Unit Production</a:t>
            </a:r>
          </a:p>
          <a:p>
            <a:pPr marL="0" indent="0">
              <a:buNone/>
            </a:pPr>
            <a:endParaRPr lang="en-US" sz="2000" dirty="0">
              <a:solidFill>
                <a:schemeClr val="tx2"/>
              </a:solidFill>
            </a:endParaRPr>
          </a:p>
        </p:txBody>
      </p:sp>
      <p:sp>
        <p:nvSpPr>
          <p:cNvPr id="4" name="Rectangle 3"/>
          <p:cNvSpPr/>
          <p:nvPr/>
        </p:nvSpPr>
        <p:spPr>
          <a:xfrm>
            <a:off x="2478304" y="3932574"/>
            <a:ext cx="1398159"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endParaRPr>
          </a:p>
          <a:p>
            <a:endParaRPr lang="en-US" sz="2000" dirty="0">
              <a:solidFill>
                <a:schemeClr val="tx1"/>
              </a:solidFill>
            </a:endParaRPr>
          </a:p>
          <a:p>
            <a:r>
              <a:rPr lang="en-US" sz="2000" dirty="0" err="1">
                <a:solidFill>
                  <a:schemeClr val="tx1"/>
                </a:solidFill>
              </a:rPr>
              <a:t>C</a:t>
            </a:r>
            <a:r>
              <a:rPr lang="en-US" sz="2000" dirty="0" err="1">
                <a:solidFill>
                  <a:schemeClr val="tx1"/>
                </a:solidFill>
                <a:sym typeface="Wingdings" panose="05000000000000000000" pitchFamily="2" charset="2"/>
              </a:rPr>
              <a:t></a:t>
            </a:r>
            <a:r>
              <a:rPr lang="en-US" sz="2000" dirty="0" err="1">
                <a:solidFill>
                  <a:schemeClr val="tx1"/>
                </a:solidFill>
              </a:rPr>
              <a:t>aC|a</a:t>
            </a:r>
            <a:endParaRPr lang="en-US" sz="2000" dirty="0">
              <a:solidFill>
                <a:schemeClr val="tx1"/>
              </a:solidFill>
            </a:endParaRPr>
          </a:p>
          <a:p>
            <a:endParaRPr lang="en-US" sz="2000" dirty="0">
              <a:solidFill>
                <a:schemeClr val="tx1"/>
              </a:solidFill>
            </a:endParaRPr>
          </a:p>
          <a:p>
            <a:pPr algn="ctr"/>
            <a:endParaRPr lang="en-US" sz="2000" dirty="0">
              <a:solidFill>
                <a:schemeClr val="tx1"/>
              </a:solidFill>
            </a:endParaRPr>
          </a:p>
        </p:txBody>
      </p:sp>
      <p:sp>
        <p:nvSpPr>
          <p:cNvPr id="6" name="Rectangle 5"/>
          <p:cNvSpPr/>
          <p:nvPr/>
        </p:nvSpPr>
        <p:spPr>
          <a:xfrm>
            <a:off x="3355577" y="3186999"/>
            <a:ext cx="8382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AC |</a:t>
            </a:r>
            <a:endParaRPr lang="en-US" sz="2000" dirty="0"/>
          </a:p>
        </p:txBody>
      </p:sp>
      <p:sp>
        <p:nvSpPr>
          <p:cNvPr id="7" name="Rectangle 6"/>
          <p:cNvSpPr/>
          <p:nvPr/>
        </p:nvSpPr>
        <p:spPr>
          <a:xfrm>
            <a:off x="3840792" y="3186999"/>
            <a:ext cx="5715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a:t>
            </a:r>
            <a:endParaRPr lang="en-US" sz="2000" dirty="0"/>
          </a:p>
        </p:txBody>
      </p:sp>
      <p:sp>
        <p:nvSpPr>
          <p:cNvPr id="8" name="Rectangle 7"/>
          <p:cNvSpPr/>
          <p:nvPr/>
        </p:nvSpPr>
        <p:spPr>
          <a:xfrm>
            <a:off x="2203973" y="3186999"/>
            <a:ext cx="1676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a:t>
            </a:r>
            <a:r>
              <a:rPr lang="en-US" sz="2000" dirty="0">
                <a:solidFill>
                  <a:schemeClr val="tx1"/>
                </a:solidFill>
                <a:sym typeface="Wingdings" panose="05000000000000000000" pitchFamily="2" charset="2"/>
              </a:rPr>
              <a:t></a:t>
            </a:r>
            <a:r>
              <a:rPr lang="en-US" sz="2000" dirty="0">
                <a:solidFill>
                  <a:schemeClr val="tx1"/>
                </a:solidFill>
              </a:rPr>
              <a:t>AAC|</a:t>
            </a:r>
            <a:endParaRPr lang="en-US" sz="2000" dirty="0"/>
          </a:p>
        </p:txBody>
      </p:sp>
      <p:sp>
        <p:nvSpPr>
          <p:cNvPr id="9" name="Rectangle 8"/>
          <p:cNvSpPr/>
          <p:nvPr/>
        </p:nvSpPr>
        <p:spPr>
          <a:xfrm>
            <a:off x="2257225" y="3532827"/>
            <a:ext cx="1564444"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sym typeface="Wingdings" panose="05000000000000000000" pitchFamily="2" charset="2"/>
              </a:rPr>
              <a:t>AaAb</a:t>
            </a:r>
            <a:r>
              <a:rPr lang="en-US" sz="2000" dirty="0">
                <a:solidFill>
                  <a:schemeClr val="tx1"/>
                </a:solidFill>
                <a:sym typeface="Wingdings" panose="05000000000000000000" pitchFamily="2" charset="2"/>
              </a:rPr>
              <a:t>|</a:t>
            </a:r>
            <a:endParaRPr lang="en-US" sz="2000" dirty="0"/>
          </a:p>
        </p:txBody>
      </p:sp>
      <p:sp>
        <p:nvSpPr>
          <p:cNvPr id="10" name="Rectangle 9"/>
          <p:cNvSpPr/>
          <p:nvPr/>
        </p:nvSpPr>
        <p:spPr>
          <a:xfrm>
            <a:off x="3263134" y="3559578"/>
            <a:ext cx="777533"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ab</a:t>
            </a:r>
          </a:p>
        </p:txBody>
      </p:sp>
      <p:sp>
        <p:nvSpPr>
          <p:cNvPr id="21" name="Rectangle 20"/>
          <p:cNvSpPr/>
          <p:nvPr/>
        </p:nvSpPr>
        <p:spPr>
          <a:xfrm>
            <a:off x="2422125" y="2904985"/>
            <a:ext cx="21470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endParaRPr>
          </a:p>
          <a:p>
            <a:endParaRPr lang="en-US" sz="2000" dirty="0">
              <a:solidFill>
                <a:schemeClr val="tx1"/>
              </a:solidFill>
            </a:endParaRPr>
          </a:p>
          <a:p>
            <a:r>
              <a:rPr lang="en-US" sz="2000" dirty="0">
                <a:solidFill>
                  <a:schemeClr val="tx1"/>
                </a:solidFill>
              </a:rPr>
              <a:t>Eliminate A</a:t>
            </a:r>
            <a:r>
              <a:rPr lang="en-US" sz="2000" dirty="0">
                <a:solidFill>
                  <a:schemeClr val="tx1"/>
                </a:solidFill>
                <a:sym typeface="Wingdings" panose="05000000000000000000" pitchFamily="2" charset="2"/>
              </a:rPr>
              <a:t>^</a:t>
            </a:r>
            <a:endParaRPr lang="en-US" sz="2000" dirty="0">
              <a:solidFill>
                <a:schemeClr val="tx1"/>
              </a:solidFill>
            </a:endParaRPr>
          </a:p>
          <a:p>
            <a:endParaRPr lang="en-US" sz="2000" dirty="0">
              <a:solidFill>
                <a:schemeClr val="tx1"/>
              </a:solidFill>
            </a:endParaRPr>
          </a:p>
          <a:p>
            <a:pPr algn="ctr"/>
            <a:endParaRPr lang="en-US" sz="2000" dirty="0">
              <a:solidFill>
                <a:schemeClr val="tx1"/>
              </a:solidFill>
            </a:endParaRPr>
          </a:p>
        </p:txBody>
      </p:sp>
      <p:cxnSp>
        <p:nvCxnSpPr>
          <p:cNvPr id="11" name="Straight Connector 10"/>
          <p:cNvCxnSpPr/>
          <p:nvPr/>
        </p:nvCxnSpPr>
        <p:spPr>
          <a:xfrm>
            <a:off x="5571567" y="1144172"/>
            <a:ext cx="0" cy="52578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84395" y="5332252"/>
            <a:ext cx="838200" cy="400110"/>
          </a:xfrm>
          <a:prstGeom prst="rect">
            <a:avLst/>
          </a:prstGeom>
          <a:noFill/>
        </p:spPr>
        <p:txBody>
          <a:bodyPr wrap="square" rtlCol="0">
            <a:spAutoFit/>
          </a:bodyPr>
          <a:lstStyle/>
          <a:p>
            <a:r>
              <a:rPr lang="en-US" sz="2000" dirty="0" err="1">
                <a:latin typeface="+mj-lt"/>
                <a:ea typeface="Times New Roman" panose="02020603050405020304" pitchFamily="18" charset="0"/>
                <a:cs typeface="Times New Roman" panose="02020603050405020304" pitchFamily="18" charset="0"/>
              </a:rPr>
              <a:t>aC|a</a:t>
            </a:r>
            <a:endParaRPr lang="en-US" sz="2000" dirty="0">
              <a:latin typeface="+mj-lt"/>
              <a:ea typeface="Times New Roman" panose="02020603050405020304" pitchFamily="18" charset="0"/>
              <a:cs typeface="Times New Roman" panose="02020603050405020304" pitchFamily="18" charset="0"/>
            </a:endParaRPr>
          </a:p>
        </p:txBody>
      </p:sp>
      <p:sp>
        <p:nvSpPr>
          <p:cNvPr id="13" name="TextBox 12"/>
          <p:cNvSpPr txBox="1"/>
          <p:nvPr/>
        </p:nvSpPr>
        <p:spPr>
          <a:xfrm>
            <a:off x="3868806" y="5324906"/>
            <a:ext cx="838200" cy="400110"/>
          </a:xfrm>
          <a:prstGeom prst="rect">
            <a:avLst/>
          </a:prstGeom>
          <a:noFill/>
        </p:spPr>
        <p:txBody>
          <a:bodyPr wrap="square" rtlCol="0">
            <a:spAutoFit/>
          </a:bodyPr>
          <a:lstStyle/>
          <a:p>
            <a:r>
              <a:rPr lang="en-US" sz="2000" dirty="0">
                <a:solidFill>
                  <a:srgbClr val="C00000"/>
                </a:solidFill>
                <a:latin typeface="+mj-lt"/>
                <a:ea typeface="Times New Roman" panose="02020603050405020304" pitchFamily="18" charset="0"/>
                <a:cs typeface="Times New Roman" panose="02020603050405020304" pitchFamily="18" charset="0"/>
              </a:rPr>
              <a:t>C</a:t>
            </a:r>
          </a:p>
        </p:txBody>
      </p:sp>
      <p:sp>
        <p:nvSpPr>
          <p:cNvPr id="14" name="TextBox 13"/>
          <p:cNvSpPr txBox="1"/>
          <p:nvPr/>
        </p:nvSpPr>
        <p:spPr>
          <a:xfrm>
            <a:off x="2536626" y="5322137"/>
            <a:ext cx="1950047" cy="400110"/>
          </a:xfrm>
          <a:prstGeom prst="rect">
            <a:avLst/>
          </a:prstGeom>
          <a:noFill/>
        </p:spPr>
        <p:txBody>
          <a:bodyPr wrap="square" rtlCol="0">
            <a:spAutoFit/>
          </a:bodyPr>
          <a:lstStyle/>
          <a:p>
            <a:r>
              <a:rPr lang="en-US" sz="2000" dirty="0"/>
              <a:t>S</a:t>
            </a:r>
            <a:r>
              <a:rPr lang="en-US" sz="2000" dirty="0">
                <a:sym typeface="Wingdings" panose="05000000000000000000" pitchFamily="2" charset="2"/>
              </a:rPr>
              <a:t></a:t>
            </a:r>
            <a:r>
              <a:rPr lang="en-US" sz="2000" dirty="0"/>
              <a:t>AAC|AC|</a:t>
            </a:r>
            <a:endParaRPr lang="en-US" sz="2000" dirty="0">
              <a:latin typeface="+mj-lt"/>
              <a:ea typeface="Times New Roman" panose="02020603050405020304" pitchFamily="18" charset="0"/>
              <a:cs typeface="Times New Roman" panose="02020603050405020304" pitchFamily="18" charset="0"/>
            </a:endParaRPr>
          </a:p>
        </p:txBody>
      </p:sp>
      <p:sp>
        <p:nvSpPr>
          <p:cNvPr id="16" name="Rectangle 15"/>
          <p:cNvSpPr/>
          <p:nvPr/>
        </p:nvSpPr>
        <p:spPr>
          <a:xfrm>
            <a:off x="2521956" y="5732349"/>
            <a:ext cx="3352800" cy="1100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chemeClr val="tx1"/>
                </a:solidFill>
              </a:rPr>
              <a:t>A</a:t>
            </a:r>
            <a:r>
              <a:rPr lang="en-US" sz="2000" dirty="0" err="1">
                <a:solidFill>
                  <a:schemeClr val="tx1"/>
                </a:solidFill>
                <a:sym typeface="Wingdings" panose="05000000000000000000" pitchFamily="2" charset="2"/>
              </a:rPr>
              <a:t></a:t>
            </a:r>
            <a:r>
              <a:rPr lang="en-US" sz="2000" dirty="0" err="1">
                <a:solidFill>
                  <a:schemeClr val="tx1"/>
                </a:solidFill>
              </a:rPr>
              <a:t>aAb|ab</a:t>
            </a:r>
            <a:endParaRPr lang="en-US" sz="2000" dirty="0">
              <a:solidFill>
                <a:schemeClr val="tx1"/>
              </a:solidFill>
            </a:endParaRPr>
          </a:p>
          <a:p>
            <a:r>
              <a:rPr lang="en-US" sz="2000" dirty="0" err="1">
                <a:solidFill>
                  <a:schemeClr val="tx1"/>
                </a:solidFill>
              </a:rPr>
              <a:t>C</a:t>
            </a:r>
            <a:r>
              <a:rPr lang="en-US" sz="2000" dirty="0" err="1">
                <a:solidFill>
                  <a:schemeClr val="tx1"/>
                </a:solidFill>
                <a:sym typeface="Wingdings" panose="05000000000000000000" pitchFamily="2" charset="2"/>
              </a:rPr>
              <a:t></a:t>
            </a:r>
            <a:r>
              <a:rPr lang="en-US" sz="2000" dirty="0" err="1">
                <a:solidFill>
                  <a:schemeClr val="tx1"/>
                </a:solidFill>
              </a:rPr>
              <a:t>aC|a</a:t>
            </a:r>
            <a:endParaRPr lang="en-US" sz="2000" dirty="0">
              <a:solidFill>
                <a:schemeClr val="tx1"/>
              </a:solidFill>
            </a:endParaRPr>
          </a:p>
          <a:p>
            <a:endParaRPr lang="en-US" sz="2000" dirty="0">
              <a:solidFill>
                <a:schemeClr val="tx1"/>
              </a:solidFill>
            </a:endParaRPr>
          </a:p>
          <a:p>
            <a:pPr algn="ctr"/>
            <a:endParaRPr lang="en-US" sz="2000" dirty="0">
              <a:solidFill>
                <a:schemeClr val="tx1"/>
              </a:solidFill>
            </a:endParaRPr>
          </a:p>
        </p:txBody>
      </p:sp>
      <p:sp>
        <p:nvSpPr>
          <p:cNvPr id="17" name="Rectangle 16"/>
          <p:cNvSpPr/>
          <p:nvPr/>
        </p:nvSpPr>
        <p:spPr>
          <a:xfrm>
            <a:off x="2185248" y="4941839"/>
            <a:ext cx="3224852"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Unit Production is S</a:t>
            </a:r>
            <a:r>
              <a:rPr lang="en-US" sz="2000" dirty="0">
                <a:solidFill>
                  <a:schemeClr val="tx1"/>
                </a:solidFill>
                <a:sym typeface="Wingdings" panose="05000000000000000000" pitchFamily="2" charset="2"/>
              </a:rPr>
              <a:t></a:t>
            </a:r>
            <a:r>
              <a:rPr lang="en-US" sz="2000" dirty="0">
                <a:solidFill>
                  <a:schemeClr val="tx1"/>
                </a:solidFill>
              </a:rPr>
              <a:t>C</a:t>
            </a:r>
          </a:p>
        </p:txBody>
      </p:sp>
      <p:grpSp>
        <p:nvGrpSpPr>
          <p:cNvPr id="18" name="Group 17"/>
          <p:cNvGrpSpPr/>
          <p:nvPr/>
        </p:nvGrpSpPr>
        <p:grpSpPr>
          <a:xfrm>
            <a:off x="3572522" y="5666642"/>
            <a:ext cx="468145" cy="496381"/>
            <a:chOff x="2280021" y="2363733"/>
            <a:chExt cx="613774" cy="698335"/>
          </a:xfrm>
        </p:grpSpPr>
        <p:cxnSp>
          <p:nvCxnSpPr>
            <p:cNvPr id="19" name="Straight Connector 18"/>
            <p:cNvCxnSpPr/>
            <p:nvPr/>
          </p:nvCxnSpPr>
          <p:spPr>
            <a:xfrm>
              <a:off x="2280021" y="3062068"/>
              <a:ext cx="61377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881532" y="2363733"/>
              <a:ext cx="0" cy="692727"/>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2992466" y="5976419"/>
            <a:ext cx="614607" cy="332934"/>
          </a:xfrm>
          <a:prstGeom prst="rect">
            <a:avLst/>
          </a:prstGeom>
          <a:solidFill>
            <a:schemeClr val="accent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p:cNvSpPr txBox="1">
            <a:spLocks/>
          </p:cNvSpPr>
          <p:nvPr/>
        </p:nvSpPr>
        <p:spPr>
          <a:xfrm>
            <a:off x="5629640" y="988800"/>
            <a:ext cx="4790104" cy="5334000"/>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tx2"/>
                </a:solidFill>
              </a:rPr>
              <a:t>Step 3: Replace all mixed string with solid NT</a:t>
            </a:r>
          </a:p>
          <a:p>
            <a:pPr marL="0" indent="0">
              <a:buNone/>
            </a:pPr>
            <a:endParaRPr lang="en-US" sz="2000" dirty="0">
              <a:solidFill>
                <a:schemeClr val="tx2"/>
              </a:solidFill>
            </a:endParaRPr>
          </a:p>
          <a:p>
            <a:pPr marL="0" indent="0">
              <a:buNone/>
            </a:pPr>
            <a:endParaRPr lang="en-US" sz="2000" dirty="0">
              <a:solidFill>
                <a:schemeClr val="tx2"/>
              </a:solidFill>
            </a:endParaRPr>
          </a:p>
          <a:p>
            <a:pPr marL="0" indent="0">
              <a:buNone/>
            </a:pPr>
            <a:endParaRPr lang="en-US" sz="2000" dirty="0">
              <a:solidFill>
                <a:schemeClr val="tx2"/>
              </a:solidFill>
            </a:endParaRPr>
          </a:p>
          <a:p>
            <a:pPr marL="0" indent="0">
              <a:buNone/>
            </a:pPr>
            <a:endParaRPr lang="en-US" sz="2000" dirty="0">
              <a:solidFill>
                <a:schemeClr val="tx2"/>
              </a:solidFill>
            </a:endParaRPr>
          </a:p>
          <a:p>
            <a:pPr marL="0" indent="0">
              <a:buNone/>
            </a:pPr>
            <a:r>
              <a:rPr lang="en-US" sz="2000" dirty="0">
                <a:solidFill>
                  <a:schemeClr val="tx2"/>
                </a:solidFill>
              </a:rPr>
              <a:t>Step-4: Shorten the string of NT to length 2</a:t>
            </a:r>
          </a:p>
          <a:p>
            <a:pPr marL="0" indent="0" defTabSz="806450">
              <a:buNone/>
            </a:pPr>
            <a:r>
              <a:rPr lang="en-US" sz="2000" dirty="0"/>
              <a:t>	S</a:t>
            </a:r>
            <a:r>
              <a:rPr lang="en-US" sz="2000" dirty="0">
                <a:sym typeface="Wingdings" panose="05000000000000000000" pitchFamily="2" charset="2"/>
              </a:rPr>
              <a:t>AX</a:t>
            </a:r>
            <a:r>
              <a:rPr lang="en-US" sz="2000" baseline="-25000" dirty="0">
                <a:sym typeface="Wingdings" panose="05000000000000000000" pitchFamily="2" charset="2"/>
              </a:rPr>
              <a:t>1</a:t>
            </a:r>
            <a:r>
              <a:rPr lang="en-US" sz="2000" dirty="0">
                <a:sym typeface="Wingdings" panose="05000000000000000000" pitchFamily="2" charset="2"/>
              </a:rPr>
              <a:t>		X</a:t>
            </a:r>
            <a:r>
              <a:rPr lang="en-US" sz="2000" baseline="-25000" dirty="0">
                <a:sym typeface="Wingdings" panose="05000000000000000000" pitchFamily="2" charset="2"/>
              </a:rPr>
              <a:t>1</a:t>
            </a:r>
            <a:r>
              <a:rPr lang="en-US" sz="2000" dirty="0">
                <a:sym typeface="Wingdings" panose="05000000000000000000" pitchFamily="2" charset="2"/>
              </a:rPr>
              <a:t>AC</a:t>
            </a:r>
          </a:p>
          <a:p>
            <a:pPr marL="0" indent="0" defTabSz="806450">
              <a:buNone/>
            </a:pPr>
            <a:r>
              <a:rPr lang="en-US" sz="2000" dirty="0">
                <a:sym typeface="Wingdings" panose="05000000000000000000" pitchFamily="2" charset="2"/>
              </a:rPr>
              <a:t>	</a:t>
            </a:r>
            <a:r>
              <a:rPr lang="en-US" sz="2000" dirty="0" err="1">
                <a:sym typeface="Wingdings" panose="05000000000000000000" pitchFamily="2" charset="2"/>
              </a:rPr>
              <a:t>SAC|PC|a</a:t>
            </a:r>
            <a:endParaRPr lang="en-US" sz="2000" dirty="0">
              <a:sym typeface="Wingdings" panose="05000000000000000000" pitchFamily="2" charset="2"/>
            </a:endParaRPr>
          </a:p>
          <a:p>
            <a:pPr marL="0" indent="0" defTabSz="806450">
              <a:buNone/>
            </a:pPr>
            <a:r>
              <a:rPr lang="en-US" sz="2000" dirty="0">
                <a:sym typeface="Wingdings" panose="05000000000000000000" pitchFamily="2" charset="2"/>
              </a:rPr>
              <a:t>	APY</a:t>
            </a:r>
            <a:r>
              <a:rPr lang="en-US" sz="2000" baseline="-25000" dirty="0">
                <a:sym typeface="Wingdings" panose="05000000000000000000" pitchFamily="2" charset="2"/>
              </a:rPr>
              <a:t>1</a:t>
            </a:r>
            <a:r>
              <a:rPr lang="en-US" sz="2000" dirty="0">
                <a:sym typeface="Wingdings" panose="05000000000000000000" pitchFamily="2" charset="2"/>
              </a:rPr>
              <a:t>		Y</a:t>
            </a:r>
            <a:r>
              <a:rPr lang="en-US" sz="2000" baseline="-25000" dirty="0">
                <a:sym typeface="Wingdings" panose="05000000000000000000" pitchFamily="2" charset="2"/>
              </a:rPr>
              <a:t>1</a:t>
            </a:r>
            <a:r>
              <a:rPr lang="en-US" sz="2000" dirty="0">
                <a:sym typeface="Wingdings" panose="05000000000000000000" pitchFamily="2" charset="2"/>
              </a:rPr>
              <a:t>AQ</a:t>
            </a:r>
          </a:p>
          <a:p>
            <a:pPr marL="0" indent="0" defTabSz="806450">
              <a:buNone/>
            </a:pPr>
            <a:r>
              <a:rPr lang="en-US" sz="2000" dirty="0">
                <a:sym typeface="Wingdings" panose="05000000000000000000" pitchFamily="2" charset="2"/>
              </a:rPr>
              <a:t>	APQ</a:t>
            </a:r>
          </a:p>
          <a:p>
            <a:pPr marL="0" indent="0" defTabSz="806450">
              <a:buNone/>
            </a:pPr>
            <a:r>
              <a:rPr lang="en-US" sz="2000" dirty="0">
                <a:sym typeface="Wingdings" panose="05000000000000000000" pitchFamily="2" charset="2"/>
              </a:rPr>
              <a:t>	</a:t>
            </a:r>
            <a:r>
              <a:rPr lang="en-US" sz="2000" dirty="0" err="1">
                <a:sym typeface="Wingdings" panose="05000000000000000000" pitchFamily="2" charset="2"/>
              </a:rPr>
              <a:t>CPC|a</a:t>
            </a:r>
            <a:endParaRPr lang="en-US" sz="2000" dirty="0">
              <a:sym typeface="Wingdings" panose="05000000000000000000" pitchFamily="2" charset="2"/>
            </a:endParaRPr>
          </a:p>
          <a:p>
            <a:pPr marL="0" indent="0" defTabSz="806450">
              <a:buNone/>
            </a:pPr>
            <a:r>
              <a:rPr lang="en-US" sz="2000" dirty="0">
                <a:sym typeface="Wingdings" panose="05000000000000000000" pitchFamily="2" charset="2"/>
              </a:rPr>
              <a:t>	</a:t>
            </a:r>
            <a:r>
              <a:rPr lang="en-US" sz="2000" dirty="0" err="1">
                <a:sym typeface="Wingdings" panose="05000000000000000000" pitchFamily="2" charset="2"/>
              </a:rPr>
              <a:t>Pa</a:t>
            </a:r>
            <a:endParaRPr lang="en-US" sz="2000" dirty="0">
              <a:sym typeface="Wingdings" panose="05000000000000000000" pitchFamily="2" charset="2"/>
            </a:endParaRPr>
          </a:p>
          <a:p>
            <a:pPr marL="0" indent="0" defTabSz="806450">
              <a:buNone/>
            </a:pPr>
            <a:r>
              <a:rPr lang="en-US" sz="2000" dirty="0">
                <a:sym typeface="Wingdings" panose="05000000000000000000" pitchFamily="2" charset="2"/>
              </a:rPr>
              <a:t>	</a:t>
            </a:r>
            <a:r>
              <a:rPr lang="en-US" sz="2000" dirty="0" err="1">
                <a:sym typeface="Wingdings" panose="05000000000000000000" pitchFamily="2" charset="2"/>
              </a:rPr>
              <a:t>Qb</a:t>
            </a:r>
            <a:endParaRPr lang="en-US" sz="2000" dirty="0">
              <a:sym typeface="Wingdings" panose="05000000000000000000" pitchFamily="2" charset="2"/>
            </a:endParaRPr>
          </a:p>
          <a:p>
            <a:pPr marL="0" indent="0">
              <a:buNone/>
            </a:pPr>
            <a:endParaRPr lang="en-US" sz="2000" dirty="0">
              <a:solidFill>
                <a:schemeClr val="tx2"/>
              </a:solidFill>
            </a:endParaRPr>
          </a:p>
        </p:txBody>
      </p:sp>
      <p:sp>
        <p:nvSpPr>
          <p:cNvPr id="26" name="TextBox 25"/>
          <p:cNvSpPr txBox="1"/>
          <p:nvPr/>
        </p:nvSpPr>
        <p:spPr>
          <a:xfrm>
            <a:off x="6461217" y="1371190"/>
            <a:ext cx="1950047" cy="400110"/>
          </a:xfrm>
          <a:prstGeom prst="rect">
            <a:avLst/>
          </a:prstGeom>
          <a:noFill/>
        </p:spPr>
        <p:txBody>
          <a:bodyPr wrap="square" rtlCol="0">
            <a:spAutoFit/>
          </a:bodyPr>
          <a:lstStyle/>
          <a:p>
            <a:r>
              <a:rPr lang="en-US" sz="2000" dirty="0"/>
              <a:t>S</a:t>
            </a:r>
            <a:r>
              <a:rPr lang="en-US" sz="2000" dirty="0">
                <a:sym typeface="Wingdings" panose="05000000000000000000" pitchFamily="2" charset="2"/>
              </a:rPr>
              <a:t></a:t>
            </a:r>
            <a:r>
              <a:rPr lang="en-US" sz="2000" dirty="0"/>
              <a:t>AAC|AC|</a:t>
            </a:r>
            <a:endParaRPr lang="en-US" sz="2000" dirty="0">
              <a:latin typeface="+mj-lt"/>
              <a:ea typeface="Times New Roman" panose="02020603050405020304" pitchFamily="18" charset="0"/>
              <a:cs typeface="Times New Roman" panose="02020603050405020304" pitchFamily="18" charset="0"/>
            </a:endParaRPr>
          </a:p>
        </p:txBody>
      </p:sp>
      <p:sp>
        <p:nvSpPr>
          <p:cNvPr id="27" name="TextBox 26"/>
          <p:cNvSpPr txBox="1"/>
          <p:nvPr/>
        </p:nvSpPr>
        <p:spPr>
          <a:xfrm>
            <a:off x="7788372" y="1365882"/>
            <a:ext cx="565806" cy="400110"/>
          </a:xfrm>
          <a:prstGeom prst="rect">
            <a:avLst/>
          </a:prstGeom>
          <a:noFill/>
        </p:spPr>
        <p:txBody>
          <a:bodyPr wrap="square" rtlCol="0">
            <a:spAutoFit/>
          </a:bodyPr>
          <a:lstStyle/>
          <a:p>
            <a:r>
              <a:rPr lang="en-US" sz="2000" dirty="0" err="1">
                <a:solidFill>
                  <a:srgbClr val="E40524"/>
                </a:solidFill>
                <a:latin typeface="+mj-lt"/>
                <a:ea typeface="Times New Roman" panose="02020603050405020304" pitchFamily="18" charset="0"/>
                <a:cs typeface="Times New Roman" panose="02020603050405020304" pitchFamily="18" charset="0"/>
              </a:rPr>
              <a:t>aC</a:t>
            </a:r>
            <a:endParaRPr lang="en-US" sz="2000" dirty="0">
              <a:solidFill>
                <a:srgbClr val="E40524"/>
              </a:solidFill>
              <a:latin typeface="+mj-lt"/>
              <a:ea typeface="Times New Roman" panose="02020603050405020304" pitchFamily="18" charset="0"/>
              <a:cs typeface="Times New Roman" panose="02020603050405020304" pitchFamily="18" charset="0"/>
            </a:endParaRPr>
          </a:p>
        </p:txBody>
      </p:sp>
      <p:sp>
        <p:nvSpPr>
          <p:cNvPr id="28" name="TextBox 27"/>
          <p:cNvSpPr txBox="1"/>
          <p:nvPr/>
        </p:nvSpPr>
        <p:spPr>
          <a:xfrm>
            <a:off x="8069656" y="1365881"/>
            <a:ext cx="838200" cy="400110"/>
          </a:xfrm>
          <a:prstGeom prst="rect">
            <a:avLst/>
          </a:prstGeom>
          <a:noFill/>
        </p:spPr>
        <p:txBody>
          <a:bodyPr wrap="square" rtlCol="0">
            <a:spAutoFit/>
          </a:bodyPr>
          <a:lstStyle/>
          <a:p>
            <a:r>
              <a:rPr lang="en-US" sz="2000" dirty="0">
                <a:latin typeface="+mj-lt"/>
                <a:ea typeface="Times New Roman" panose="02020603050405020304" pitchFamily="18" charset="0"/>
                <a:cs typeface="Times New Roman" panose="02020603050405020304" pitchFamily="18" charset="0"/>
              </a:rPr>
              <a:t>|a</a:t>
            </a:r>
          </a:p>
        </p:txBody>
      </p:sp>
      <p:sp>
        <p:nvSpPr>
          <p:cNvPr id="29" name="TextBox 28"/>
          <p:cNvSpPr txBox="1"/>
          <p:nvPr/>
        </p:nvSpPr>
        <p:spPr>
          <a:xfrm>
            <a:off x="6470548" y="2398381"/>
            <a:ext cx="920094" cy="707886"/>
          </a:xfrm>
          <a:prstGeom prst="rect">
            <a:avLst/>
          </a:prstGeom>
          <a:noFill/>
        </p:spPr>
        <p:txBody>
          <a:bodyPr wrap="square" rtlCol="0">
            <a:spAutoFit/>
          </a:bodyPr>
          <a:lstStyle/>
          <a:p>
            <a:r>
              <a:rPr lang="en-US" sz="2000" dirty="0" err="1">
                <a:latin typeface="+mj-lt"/>
                <a:ea typeface="Times New Roman" panose="02020603050405020304" pitchFamily="18" charset="0"/>
                <a:cs typeface="Times New Roman" panose="02020603050405020304" pitchFamily="18" charset="0"/>
              </a:rPr>
              <a:t>P</a:t>
            </a:r>
            <a:r>
              <a:rPr lang="en-US" sz="2000" dirty="0" err="1">
                <a:latin typeface="+mj-lt"/>
                <a:ea typeface="Times New Roman" panose="02020603050405020304" pitchFamily="18" charset="0"/>
                <a:cs typeface="Times New Roman" panose="02020603050405020304" pitchFamily="18" charset="0"/>
                <a:sym typeface="Wingdings" panose="05000000000000000000" pitchFamily="2" charset="2"/>
              </a:rPr>
              <a:t>a</a:t>
            </a:r>
            <a:endParaRPr lang="en-US" sz="2000" dirty="0">
              <a:latin typeface="+mj-lt"/>
              <a:ea typeface="Times New Roman" panose="02020603050405020304" pitchFamily="18" charset="0"/>
              <a:cs typeface="Times New Roman" panose="02020603050405020304" pitchFamily="18" charset="0"/>
              <a:sym typeface="Wingdings" panose="05000000000000000000" pitchFamily="2" charset="2"/>
            </a:endParaRPr>
          </a:p>
          <a:p>
            <a:r>
              <a:rPr lang="en-US" sz="2000" dirty="0" err="1">
                <a:latin typeface="+mj-lt"/>
                <a:ea typeface="Times New Roman" panose="02020603050405020304" pitchFamily="18" charset="0"/>
                <a:cs typeface="Times New Roman" panose="02020603050405020304" pitchFamily="18" charset="0"/>
                <a:sym typeface="Wingdings" panose="05000000000000000000" pitchFamily="2" charset="2"/>
              </a:rPr>
              <a:t>Qb</a:t>
            </a:r>
            <a:endParaRPr lang="en-US" sz="2000" dirty="0">
              <a:latin typeface="+mj-lt"/>
              <a:ea typeface="Times New Roman" panose="02020603050405020304" pitchFamily="18" charset="0"/>
              <a:cs typeface="Times New Roman" panose="02020603050405020304" pitchFamily="18" charset="0"/>
            </a:endParaRPr>
          </a:p>
        </p:txBody>
      </p:sp>
      <p:sp>
        <p:nvSpPr>
          <p:cNvPr id="30" name="TextBox 29"/>
          <p:cNvSpPr txBox="1"/>
          <p:nvPr/>
        </p:nvSpPr>
        <p:spPr>
          <a:xfrm>
            <a:off x="7779248" y="1368202"/>
            <a:ext cx="537789" cy="400110"/>
          </a:xfrm>
          <a:prstGeom prst="rect">
            <a:avLst/>
          </a:prstGeom>
          <a:noFill/>
        </p:spPr>
        <p:txBody>
          <a:bodyPr wrap="square" rtlCol="0">
            <a:spAutoFit/>
          </a:bodyPr>
          <a:lstStyle/>
          <a:p>
            <a:r>
              <a:rPr lang="en-US" sz="2000" dirty="0">
                <a:latin typeface="+mj-lt"/>
                <a:ea typeface="Times New Roman" panose="02020603050405020304" pitchFamily="18" charset="0"/>
                <a:cs typeface="Times New Roman" panose="02020603050405020304" pitchFamily="18" charset="0"/>
              </a:rPr>
              <a:t>PC</a:t>
            </a:r>
          </a:p>
        </p:txBody>
      </p:sp>
      <p:sp>
        <p:nvSpPr>
          <p:cNvPr id="31" name="Rectangle 30"/>
          <p:cNvSpPr/>
          <p:nvPr/>
        </p:nvSpPr>
        <p:spPr>
          <a:xfrm>
            <a:off x="6458372" y="1729156"/>
            <a:ext cx="1630679" cy="423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a:t>
            </a:r>
            <a:r>
              <a:rPr lang="en-US" sz="2000" dirty="0">
                <a:solidFill>
                  <a:schemeClr val="tx1"/>
                </a:solidFill>
                <a:sym typeface="Wingdings" panose="05000000000000000000" pitchFamily="2" charset="2"/>
              </a:rPr>
              <a:t></a:t>
            </a:r>
            <a:endParaRPr lang="en-US" sz="2000" dirty="0">
              <a:solidFill>
                <a:schemeClr val="tx1"/>
              </a:solidFill>
            </a:endParaRPr>
          </a:p>
        </p:txBody>
      </p:sp>
      <p:sp>
        <p:nvSpPr>
          <p:cNvPr id="32" name="TextBox 31"/>
          <p:cNvSpPr txBox="1"/>
          <p:nvPr/>
        </p:nvSpPr>
        <p:spPr>
          <a:xfrm>
            <a:off x="6849502" y="1717148"/>
            <a:ext cx="1226782" cy="400110"/>
          </a:xfrm>
          <a:prstGeom prst="rect">
            <a:avLst/>
          </a:prstGeom>
          <a:noFill/>
        </p:spPr>
        <p:txBody>
          <a:bodyPr wrap="square" rtlCol="0">
            <a:spAutoFit/>
          </a:bodyPr>
          <a:lstStyle/>
          <a:p>
            <a:r>
              <a:rPr lang="en-US" sz="2000" dirty="0">
                <a:latin typeface="+mj-lt"/>
                <a:ea typeface="Times New Roman" panose="02020603050405020304" pitchFamily="18" charset="0"/>
                <a:cs typeface="Times New Roman" panose="02020603050405020304" pitchFamily="18" charset="0"/>
              </a:rPr>
              <a:t>PAQ|PQ</a:t>
            </a:r>
          </a:p>
        </p:txBody>
      </p:sp>
      <p:sp>
        <p:nvSpPr>
          <p:cNvPr id="33" name="Rectangle 32"/>
          <p:cNvSpPr/>
          <p:nvPr/>
        </p:nvSpPr>
        <p:spPr>
          <a:xfrm>
            <a:off x="6874055" y="1707036"/>
            <a:ext cx="1630679" cy="423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E40524"/>
                </a:solidFill>
              </a:rPr>
              <a:t>aAb</a:t>
            </a:r>
            <a:r>
              <a:rPr lang="en-US" sz="2000" dirty="0" err="1">
                <a:solidFill>
                  <a:schemeClr val="tx1"/>
                </a:solidFill>
              </a:rPr>
              <a:t>|</a:t>
            </a:r>
            <a:r>
              <a:rPr lang="en-US" sz="2000" dirty="0" err="1">
                <a:solidFill>
                  <a:srgbClr val="E40524"/>
                </a:solidFill>
              </a:rPr>
              <a:t>ab</a:t>
            </a:r>
            <a:endParaRPr lang="en-US" sz="2000" dirty="0">
              <a:solidFill>
                <a:srgbClr val="E40524"/>
              </a:solidFill>
            </a:endParaRPr>
          </a:p>
        </p:txBody>
      </p:sp>
      <p:sp>
        <p:nvSpPr>
          <p:cNvPr id="34" name="Rectangle 33"/>
          <p:cNvSpPr/>
          <p:nvPr/>
        </p:nvSpPr>
        <p:spPr>
          <a:xfrm>
            <a:off x="6456028" y="2079534"/>
            <a:ext cx="656071" cy="423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sym typeface="Wingdings" panose="05000000000000000000" pitchFamily="2" charset="2"/>
              </a:rPr>
              <a:t>C</a:t>
            </a:r>
            <a:endParaRPr lang="en-US" sz="2000" dirty="0">
              <a:solidFill>
                <a:schemeClr val="tx1"/>
              </a:solidFill>
            </a:endParaRPr>
          </a:p>
        </p:txBody>
      </p:sp>
      <p:sp>
        <p:nvSpPr>
          <p:cNvPr id="35" name="Rectangle 34"/>
          <p:cNvSpPr/>
          <p:nvPr/>
        </p:nvSpPr>
        <p:spPr>
          <a:xfrm>
            <a:off x="6956852" y="2119875"/>
            <a:ext cx="1630679" cy="423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endParaRPr>
          </a:p>
        </p:txBody>
      </p:sp>
      <p:sp>
        <p:nvSpPr>
          <p:cNvPr id="36" name="Rectangle 35"/>
          <p:cNvSpPr/>
          <p:nvPr/>
        </p:nvSpPr>
        <p:spPr>
          <a:xfrm>
            <a:off x="6898360" y="2076663"/>
            <a:ext cx="1420056" cy="423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rgbClr val="E40524"/>
                </a:solidFill>
              </a:rPr>
              <a:t>aC</a:t>
            </a:r>
            <a:r>
              <a:rPr lang="en-US" sz="2000" dirty="0" err="1">
                <a:solidFill>
                  <a:schemeClr val="tx1"/>
                </a:solidFill>
              </a:rPr>
              <a:t>|a</a:t>
            </a:r>
            <a:endParaRPr lang="en-US" sz="2000" dirty="0">
              <a:solidFill>
                <a:srgbClr val="E40524"/>
              </a:solidFill>
            </a:endParaRPr>
          </a:p>
        </p:txBody>
      </p:sp>
      <p:sp>
        <p:nvSpPr>
          <p:cNvPr id="37" name="Rectangle 36"/>
          <p:cNvSpPr/>
          <p:nvPr/>
        </p:nvSpPr>
        <p:spPr>
          <a:xfrm>
            <a:off x="6890546" y="2075242"/>
            <a:ext cx="1420056" cy="4232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chemeClr val="tx1"/>
                </a:solidFill>
              </a:rPr>
              <a:t>PC|a</a:t>
            </a:r>
            <a:endParaRPr lang="en-US" sz="2000" dirty="0">
              <a:solidFill>
                <a:srgbClr val="E40524"/>
              </a:solidFill>
            </a:endParaRPr>
          </a:p>
        </p:txBody>
      </p:sp>
      <p:cxnSp>
        <p:nvCxnSpPr>
          <p:cNvPr id="38" name="Straight Connector 37"/>
          <p:cNvCxnSpPr/>
          <p:nvPr/>
        </p:nvCxnSpPr>
        <p:spPr>
          <a:xfrm>
            <a:off x="6938019" y="2092227"/>
            <a:ext cx="457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954557" y="1729156"/>
            <a:ext cx="457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462894" y="5976419"/>
            <a:ext cx="2671707" cy="269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Chomsky Normal Form</a:t>
            </a:r>
          </a:p>
        </p:txBody>
      </p:sp>
    </p:spTree>
    <p:extLst>
      <p:ext uri="{BB962C8B-B14F-4D97-AF65-F5344CB8AC3E}">
        <p14:creationId xmlns:p14="http://schemas.microsoft.com/office/powerpoint/2010/main" val="1866237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3"/>
                                        </p:tgtEl>
                                      </p:cBhvr>
                                    </p:animEffect>
                                    <p:set>
                                      <p:cBhvr>
                                        <p:cTn id="71" dur="1" fill="hold">
                                          <p:stCondLst>
                                            <p:cond delay="499"/>
                                          </p:stCondLst>
                                        </p:cTn>
                                        <p:tgtEl>
                                          <p:spTgt spid="13"/>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2"/>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18"/>
                                        </p:tgtEl>
                                      </p:cBhvr>
                                    </p:animEffect>
                                    <p:set>
                                      <p:cBhvr>
                                        <p:cTn id="82" dur="1" fill="hold">
                                          <p:stCondLst>
                                            <p:cond delay="499"/>
                                          </p:stCondLst>
                                        </p:cTn>
                                        <p:tgtEl>
                                          <p:spTgt spid="1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2"/>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500"/>
                                        <p:tgtEl>
                                          <p:spTgt spid="27"/>
                                        </p:tgtEl>
                                      </p:cBhvr>
                                    </p:animEffect>
                                    <p:set>
                                      <p:cBhvr>
                                        <p:cTn id="119" dur="1" fill="hold">
                                          <p:stCondLst>
                                            <p:cond delay="499"/>
                                          </p:stCondLst>
                                        </p:cTn>
                                        <p:tgtEl>
                                          <p:spTgt spid="27"/>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30"/>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1" nodeType="clickEffect">
                                  <p:stCondLst>
                                    <p:cond delay="0"/>
                                  </p:stCondLst>
                                  <p:childTnLst>
                                    <p:animEffect transition="out" filter="fade">
                                      <p:cBhvr>
                                        <p:cTn id="127" dur="500"/>
                                        <p:tgtEl>
                                          <p:spTgt spid="33"/>
                                        </p:tgtEl>
                                      </p:cBhvr>
                                    </p:animEffect>
                                    <p:set>
                                      <p:cBhvr>
                                        <p:cTn id="128" dur="1" fill="hold">
                                          <p:stCondLst>
                                            <p:cond delay="499"/>
                                          </p:stCondLst>
                                        </p:cTn>
                                        <p:tgtEl>
                                          <p:spTgt spid="33"/>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1" nodeType="clickEffect">
                                  <p:stCondLst>
                                    <p:cond delay="0"/>
                                  </p:stCondLst>
                                  <p:childTnLst>
                                    <p:animEffect transition="out" filter="fade">
                                      <p:cBhvr>
                                        <p:cTn id="136" dur="500"/>
                                        <p:tgtEl>
                                          <p:spTgt spid="36"/>
                                        </p:tgtEl>
                                      </p:cBhvr>
                                    </p:animEffect>
                                    <p:set>
                                      <p:cBhvr>
                                        <p:cTn id="137" dur="1" fill="hold">
                                          <p:stCondLst>
                                            <p:cond delay="499"/>
                                          </p:stCondLst>
                                        </p:cTn>
                                        <p:tgtEl>
                                          <p:spTgt spid="36"/>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37"/>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0"/>
                                          </p:stCondLst>
                                        </p:cTn>
                                        <p:tgtEl>
                                          <p:spTgt spid="3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3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0" presetClass="exit" presetSubtype="0" fill="hold" nodeType="clickEffect">
                                  <p:stCondLst>
                                    <p:cond delay="0"/>
                                  </p:stCondLst>
                                  <p:childTnLst>
                                    <p:animEffect transition="out" filter="fade">
                                      <p:cBhvr>
                                        <p:cTn id="159" dur="500"/>
                                        <p:tgtEl>
                                          <p:spTgt spid="39"/>
                                        </p:tgtEl>
                                      </p:cBhvr>
                                    </p:animEffect>
                                    <p:set>
                                      <p:cBhvr>
                                        <p:cTn id="160" dur="1" fill="hold">
                                          <p:stCondLst>
                                            <p:cond delay="499"/>
                                          </p:stCondLst>
                                        </p:cTn>
                                        <p:tgtEl>
                                          <p:spTgt spid="39"/>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0" presetClass="exit" presetSubtype="0" fill="hold" nodeType="clickEffect">
                                  <p:stCondLst>
                                    <p:cond delay="0"/>
                                  </p:stCondLst>
                                  <p:childTnLst>
                                    <p:animEffect transition="out" filter="fade">
                                      <p:cBhvr>
                                        <p:cTn id="172" dur="500"/>
                                        <p:tgtEl>
                                          <p:spTgt spid="38"/>
                                        </p:tgtEl>
                                      </p:cBhvr>
                                    </p:animEffect>
                                    <p:set>
                                      <p:cBhvr>
                                        <p:cTn id="173" dur="1" fill="hold">
                                          <p:stCondLst>
                                            <p:cond delay="499"/>
                                          </p:stCondLst>
                                        </p:cTn>
                                        <p:tgtEl>
                                          <p:spTgt spid="38"/>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0"/>
                                          </p:stCondLst>
                                        </p:cTn>
                                        <p:tgtEl>
                                          <p:spTgt spid="23">
                                            <p:txEl>
                                              <p:pRg st="9" end="9"/>
                                            </p:txEl>
                                          </p:spTgt>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nodeType="clickEffect">
                                  <p:stCondLst>
                                    <p:cond delay="0"/>
                                  </p:stCondLst>
                                  <p:childTnLst>
                                    <p:set>
                                      <p:cBhvr>
                                        <p:cTn id="181" dur="1" fill="hold">
                                          <p:stCondLst>
                                            <p:cond delay="0"/>
                                          </p:stCondLst>
                                        </p:cTn>
                                        <p:tgtEl>
                                          <p:spTgt spid="23">
                                            <p:txEl>
                                              <p:pRg st="10" end="10"/>
                                            </p:txEl>
                                          </p:spTgt>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nodeType="clickEffect">
                                  <p:stCondLst>
                                    <p:cond delay="0"/>
                                  </p:stCondLst>
                                  <p:childTnLst>
                                    <p:set>
                                      <p:cBhvr>
                                        <p:cTn id="185" dur="1" fill="hold">
                                          <p:stCondLst>
                                            <p:cond delay="0"/>
                                          </p:stCondLst>
                                        </p:cTn>
                                        <p:tgtEl>
                                          <p:spTgt spid="23">
                                            <p:txEl>
                                              <p:pRg st="11" end="11"/>
                                            </p:txEl>
                                          </p:spTgt>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nodeType="clickEffect">
                                  <p:stCondLst>
                                    <p:cond delay="0"/>
                                  </p:stCondLst>
                                  <p:childTnLst>
                                    <p:set>
                                      <p:cBhvr>
                                        <p:cTn id="189" dur="1" fill="hold">
                                          <p:stCondLst>
                                            <p:cond delay="0"/>
                                          </p:stCondLst>
                                        </p:cTn>
                                        <p:tgtEl>
                                          <p:spTgt spid="23">
                                            <p:txEl>
                                              <p:pRg st="12" end="12"/>
                                            </p:txEl>
                                          </p:spTgt>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21" grpId="0"/>
      <p:bldP spid="12" grpId="0"/>
      <p:bldP spid="13" grpId="0"/>
      <p:bldP spid="13" grpId="1"/>
      <p:bldP spid="14" grpId="0"/>
      <p:bldP spid="16" grpId="0"/>
      <p:bldP spid="17" grpId="0"/>
      <p:bldP spid="22" grpId="0" animBg="1"/>
      <p:bldP spid="22" grpId="1" animBg="1"/>
      <p:bldP spid="26" grpId="0"/>
      <p:bldP spid="27" grpId="0"/>
      <p:bldP spid="27" grpId="1"/>
      <p:bldP spid="28" grpId="0"/>
      <p:bldP spid="30" grpId="0"/>
      <p:bldP spid="31" grpId="0"/>
      <p:bldP spid="32" grpId="0"/>
      <p:bldP spid="33" grpId="0"/>
      <p:bldP spid="33" grpId="1"/>
      <p:bldP spid="34" grpId="0"/>
      <p:bldP spid="36" grpId="0"/>
      <p:bldP spid="36" grpId="1"/>
      <p:bldP spid="37" grpId="0"/>
      <p:bldP spid="4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CFG to CNF</a:t>
            </a:r>
          </a:p>
        </p:txBody>
      </p:sp>
      <p:sp>
        <p:nvSpPr>
          <p:cNvPr id="3" name="Content Placeholder 2"/>
          <p:cNvSpPr>
            <a:spLocks noGrp="1"/>
          </p:cNvSpPr>
          <p:nvPr>
            <p:ph idx="1"/>
          </p:nvPr>
        </p:nvSpPr>
        <p:spPr>
          <a:xfrm>
            <a:off x="1714500" y="990600"/>
            <a:ext cx="8115300" cy="5334000"/>
          </a:xfrm>
        </p:spPr>
        <p:txBody>
          <a:bodyPr>
            <a:normAutofit/>
          </a:bodyPr>
          <a:lstStyle/>
          <a:p>
            <a:pPr marL="0" indent="0">
              <a:buNone/>
            </a:pPr>
            <a:r>
              <a:rPr lang="en-US" b="1" dirty="0" err="1"/>
              <a:t>S</a:t>
            </a:r>
            <a:r>
              <a:rPr lang="en-US" b="1" dirty="0" err="1">
                <a:sym typeface="Wingdings" panose="05000000000000000000" pitchFamily="2" charset="2"/>
              </a:rPr>
              <a:t></a:t>
            </a:r>
            <a:r>
              <a:rPr lang="en-US" b="1" dirty="0" err="1"/>
              <a:t>aAbB</a:t>
            </a:r>
            <a:endParaRPr lang="en-US" dirty="0"/>
          </a:p>
          <a:p>
            <a:pPr marL="0" indent="0">
              <a:buNone/>
            </a:pPr>
            <a:r>
              <a:rPr lang="en-US" b="1" dirty="0" err="1"/>
              <a:t>A</a:t>
            </a:r>
            <a:r>
              <a:rPr lang="en-US" b="1" dirty="0" err="1">
                <a:sym typeface="Wingdings" panose="05000000000000000000" pitchFamily="2" charset="2"/>
              </a:rPr>
              <a:t></a:t>
            </a:r>
            <a:r>
              <a:rPr lang="en-US" b="1" dirty="0" err="1"/>
              <a:t>Ab|b</a:t>
            </a:r>
            <a:endParaRPr lang="en-US" dirty="0"/>
          </a:p>
          <a:p>
            <a:pPr marL="0" indent="0">
              <a:buNone/>
            </a:pPr>
            <a:r>
              <a:rPr lang="en-US" b="1" dirty="0" err="1"/>
              <a:t>B</a:t>
            </a:r>
            <a:r>
              <a:rPr lang="en-US" b="1" dirty="0" err="1">
                <a:sym typeface="Wingdings" panose="05000000000000000000" pitchFamily="2" charset="2"/>
              </a:rPr>
              <a:t></a:t>
            </a:r>
            <a:r>
              <a:rPr lang="en-US" b="1" dirty="0" err="1"/>
              <a:t>Ba|a</a:t>
            </a:r>
            <a:endParaRPr lang="en-US" dirty="0"/>
          </a:p>
          <a:p>
            <a:pPr marL="0" indent="0">
              <a:buNone/>
            </a:pPr>
            <a:r>
              <a:rPr lang="en-US" sz="2000" dirty="0">
                <a:solidFill>
                  <a:schemeClr val="accent1">
                    <a:lumMod val="75000"/>
                  </a:schemeClr>
                </a:solidFill>
              </a:rPr>
              <a:t>Step 1 and 2 are not required as there is no ^ and unit productions</a:t>
            </a:r>
          </a:p>
          <a:p>
            <a:pPr marL="0" indent="0">
              <a:buNone/>
            </a:pPr>
            <a:r>
              <a:rPr lang="en-US" sz="2000" dirty="0">
                <a:solidFill>
                  <a:schemeClr val="accent1">
                    <a:lumMod val="75000"/>
                  </a:schemeClr>
                </a:solidFill>
              </a:rPr>
              <a:t>Step-3: Replace all mixed string with solid NT</a:t>
            </a:r>
          </a:p>
          <a:p>
            <a:pPr marL="0" indent="0">
              <a:buNone/>
            </a:pPr>
            <a:r>
              <a:rPr lang="en-US" sz="2000" dirty="0"/>
              <a:t>S</a:t>
            </a:r>
            <a:r>
              <a:rPr lang="en-US" sz="2000" dirty="0">
                <a:sym typeface="Wingdings" panose="05000000000000000000" pitchFamily="2" charset="2"/>
              </a:rPr>
              <a:t></a:t>
            </a:r>
            <a:r>
              <a:rPr lang="en-US" sz="2000" dirty="0"/>
              <a:t>PAQB</a:t>
            </a:r>
          </a:p>
          <a:p>
            <a:pPr marL="0" indent="0">
              <a:buNone/>
            </a:pPr>
            <a:r>
              <a:rPr lang="en-US" sz="2000" dirty="0" err="1"/>
              <a:t>A</a:t>
            </a:r>
            <a:r>
              <a:rPr lang="en-US" sz="2000" dirty="0" err="1">
                <a:sym typeface="Wingdings" panose="05000000000000000000" pitchFamily="2" charset="2"/>
              </a:rPr>
              <a:t></a:t>
            </a:r>
            <a:r>
              <a:rPr lang="en-US" sz="2000" dirty="0" err="1"/>
              <a:t>AQ|b</a:t>
            </a:r>
            <a:endParaRPr lang="en-US" sz="2000" dirty="0"/>
          </a:p>
          <a:p>
            <a:pPr marL="0" indent="0">
              <a:buNone/>
            </a:pPr>
            <a:r>
              <a:rPr lang="en-US" sz="2000" dirty="0" err="1"/>
              <a:t>B</a:t>
            </a:r>
            <a:r>
              <a:rPr lang="en-US" sz="2000" dirty="0" err="1">
                <a:sym typeface="Wingdings" panose="05000000000000000000" pitchFamily="2" charset="2"/>
              </a:rPr>
              <a:t></a:t>
            </a:r>
            <a:r>
              <a:rPr lang="en-US" sz="2000" dirty="0" err="1"/>
              <a:t>BP|a</a:t>
            </a:r>
            <a:endParaRPr lang="en-US" sz="2000" dirty="0"/>
          </a:p>
          <a:p>
            <a:pPr marL="0" indent="0">
              <a:buNone/>
            </a:pPr>
            <a:r>
              <a:rPr lang="en-US" sz="2000" dirty="0" err="1"/>
              <a:t>P</a:t>
            </a:r>
            <a:r>
              <a:rPr lang="en-US" sz="2000" dirty="0" err="1">
                <a:sym typeface="Wingdings" panose="05000000000000000000" pitchFamily="2" charset="2"/>
              </a:rPr>
              <a:t></a:t>
            </a:r>
            <a:r>
              <a:rPr lang="en-US" sz="2000" dirty="0" err="1"/>
              <a:t>a</a:t>
            </a:r>
            <a:endParaRPr lang="en-US" sz="2000" dirty="0"/>
          </a:p>
          <a:p>
            <a:pPr marL="0" indent="0">
              <a:buNone/>
            </a:pPr>
            <a:r>
              <a:rPr lang="en-US" sz="2000" dirty="0" err="1"/>
              <a:t>Q</a:t>
            </a:r>
            <a:r>
              <a:rPr lang="en-US" sz="2000" dirty="0" err="1">
                <a:sym typeface="Wingdings" panose="05000000000000000000" pitchFamily="2" charset="2"/>
              </a:rPr>
              <a:t></a:t>
            </a:r>
            <a:r>
              <a:rPr lang="en-US" sz="2000" dirty="0" err="1"/>
              <a:t>b</a:t>
            </a:r>
            <a:endParaRPr lang="en-US" sz="2000" dirty="0"/>
          </a:p>
        </p:txBody>
      </p:sp>
      <p:sp>
        <p:nvSpPr>
          <p:cNvPr id="4" name="Rectangle 3"/>
          <p:cNvSpPr/>
          <p:nvPr/>
        </p:nvSpPr>
        <p:spPr>
          <a:xfrm>
            <a:off x="7071610" y="3001780"/>
            <a:ext cx="383872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3000"/>
              </a:lnSpc>
            </a:pPr>
            <a:r>
              <a:rPr lang="en-US" sz="2000" dirty="0">
                <a:solidFill>
                  <a:schemeClr val="accent1">
                    <a:lumMod val="75000"/>
                  </a:schemeClr>
                </a:solidFill>
              </a:rPr>
              <a:t>Step-4 : final step of CNF</a:t>
            </a:r>
          </a:p>
          <a:p>
            <a:pPr>
              <a:lnSpc>
                <a:spcPct val="113000"/>
              </a:lnSpc>
            </a:pPr>
            <a:r>
              <a:rPr lang="en-US" sz="2000" dirty="0">
                <a:solidFill>
                  <a:schemeClr val="tx1"/>
                </a:solidFill>
              </a:rPr>
              <a:t>S</a:t>
            </a:r>
            <a:r>
              <a:rPr lang="en-US" sz="2000" dirty="0">
                <a:solidFill>
                  <a:schemeClr val="tx1"/>
                </a:solidFill>
                <a:sym typeface="Wingdings" panose="05000000000000000000" pitchFamily="2" charset="2"/>
              </a:rPr>
              <a:t></a:t>
            </a:r>
            <a:r>
              <a:rPr lang="en-US" sz="2000" dirty="0">
                <a:solidFill>
                  <a:schemeClr val="tx1"/>
                </a:solidFill>
              </a:rPr>
              <a:t>PT1</a:t>
            </a:r>
          </a:p>
          <a:p>
            <a:pPr>
              <a:lnSpc>
                <a:spcPct val="113000"/>
              </a:lnSpc>
            </a:pPr>
            <a:r>
              <a:rPr lang="en-US" sz="2000" dirty="0">
                <a:solidFill>
                  <a:schemeClr val="tx1"/>
                </a:solidFill>
              </a:rPr>
              <a:t>T1</a:t>
            </a:r>
            <a:r>
              <a:rPr lang="en-US" sz="2000" dirty="0">
                <a:solidFill>
                  <a:schemeClr val="tx1"/>
                </a:solidFill>
                <a:sym typeface="Wingdings" panose="05000000000000000000" pitchFamily="2" charset="2"/>
              </a:rPr>
              <a:t></a:t>
            </a:r>
            <a:r>
              <a:rPr lang="en-US" sz="2000" dirty="0">
                <a:solidFill>
                  <a:schemeClr val="tx1"/>
                </a:solidFill>
              </a:rPr>
              <a:t>AT2		</a:t>
            </a:r>
          </a:p>
          <a:p>
            <a:pPr>
              <a:lnSpc>
                <a:spcPct val="113000"/>
              </a:lnSpc>
            </a:pPr>
            <a:r>
              <a:rPr lang="en-US" sz="2000" dirty="0">
                <a:solidFill>
                  <a:schemeClr val="tx1"/>
                </a:solidFill>
              </a:rPr>
              <a:t>T2</a:t>
            </a:r>
            <a:r>
              <a:rPr lang="en-US" sz="2000" dirty="0">
                <a:solidFill>
                  <a:schemeClr val="tx1"/>
                </a:solidFill>
                <a:sym typeface="Wingdings" panose="05000000000000000000" pitchFamily="2" charset="2"/>
              </a:rPr>
              <a:t></a:t>
            </a:r>
            <a:r>
              <a:rPr lang="en-US" sz="2000" dirty="0">
                <a:solidFill>
                  <a:schemeClr val="tx1"/>
                </a:solidFill>
              </a:rPr>
              <a:t>QB</a:t>
            </a:r>
          </a:p>
          <a:p>
            <a:pPr>
              <a:lnSpc>
                <a:spcPct val="113000"/>
              </a:lnSpc>
            </a:pPr>
            <a:r>
              <a:rPr lang="en-US" sz="2000" dirty="0" err="1">
                <a:solidFill>
                  <a:schemeClr val="tx1"/>
                </a:solidFill>
              </a:rPr>
              <a:t>A</a:t>
            </a:r>
            <a:r>
              <a:rPr lang="en-US" sz="2000" dirty="0" err="1">
                <a:solidFill>
                  <a:schemeClr val="tx1"/>
                </a:solidFill>
                <a:sym typeface="Wingdings" panose="05000000000000000000" pitchFamily="2" charset="2"/>
              </a:rPr>
              <a:t>A</a:t>
            </a:r>
            <a:r>
              <a:rPr lang="en-US" sz="2000" dirty="0" err="1">
                <a:solidFill>
                  <a:schemeClr val="tx1"/>
                </a:solidFill>
              </a:rPr>
              <a:t>Q|b</a:t>
            </a:r>
            <a:endParaRPr lang="en-US" sz="2000" dirty="0">
              <a:solidFill>
                <a:schemeClr val="tx1"/>
              </a:solidFill>
            </a:endParaRPr>
          </a:p>
          <a:p>
            <a:pPr>
              <a:lnSpc>
                <a:spcPct val="113000"/>
              </a:lnSpc>
            </a:pPr>
            <a:r>
              <a:rPr lang="en-US" sz="2000" dirty="0" err="1">
                <a:solidFill>
                  <a:schemeClr val="tx1"/>
                </a:solidFill>
              </a:rPr>
              <a:t>B</a:t>
            </a:r>
            <a:r>
              <a:rPr lang="en-US" sz="2000" dirty="0" err="1">
                <a:solidFill>
                  <a:schemeClr val="tx1"/>
                </a:solidFill>
                <a:sym typeface="Wingdings" panose="05000000000000000000" pitchFamily="2" charset="2"/>
              </a:rPr>
              <a:t></a:t>
            </a:r>
            <a:r>
              <a:rPr lang="en-US" sz="2000" dirty="0" err="1">
                <a:solidFill>
                  <a:schemeClr val="tx1"/>
                </a:solidFill>
              </a:rPr>
              <a:t>BP|a</a:t>
            </a:r>
            <a:endParaRPr lang="en-US" sz="2000" dirty="0">
              <a:solidFill>
                <a:schemeClr val="tx1"/>
              </a:solidFill>
            </a:endParaRPr>
          </a:p>
          <a:p>
            <a:pPr>
              <a:lnSpc>
                <a:spcPct val="113000"/>
              </a:lnSpc>
            </a:pPr>
            <a:r>
              <a:rPr lang="en-US" sz="2000" dirty="0" err="1">
                <a:solidFill>
                  <a:schemeClr val="tx1"/>
                </a:solidFill>
              </a:rPr>
              <a:t>P</a:t>
            </a:r>
            <a:r>
              <a:rPr lang="en-US" sz="2000" dirty="0" err="1">
                <a:solidFill>
                  <a:schemeClr val="tx1"/>
                </a:solidFill>
                <a:sym typeface="Wingdings" panose="05000000000000000000" pitchFamily="2" charset="2"/>
              </a:rPr>
              <a:t></a:t>
            </a:r>
            <a:r>
              <a:rPr lang="en-US" sz="2000" dirty="0" err="1">
                <a:solidFill>
                  <a:schemeClr val="tx1"/>
                </a:solidFill>
              </a:rPr>
              <a:t>a</a:t>
            </a:r>
            <a:endParaRPr lang="en-US" sz="2000" dirty="0">
              <a:solidFill>
                <a:schemeClr val="tx1"/>
              </a:solidFill>
            </a:endParaRPr>
          </a:p>
          <a:p>
            <a:pPr>
              <a:lnSpc>
                <a:spcPct val="113000"/>
              </a:lnSpc>
            </a:pPr>
            <a:r>
              <a:rPr lang="en-US" sz="2000" dirty="0" err="1">
                <a:solidFill>
                  <a:schemeClr val="tx1"/>
                </a:solidFill>
              </a:rPr>
              <a:t>Q</a:t>
            </a:r>
            <a:r>
              <a:rPr lang="en-US" sz="2000" dirty="0" err="1">
                <a:solidFill>
                  <a:schemeClr val="tx1"/>
                </a:solidFill>
                <a:sym typeface="Wingdings" panose="05000000000000000000" pitchFamily="2" charset="2"/>
              </a:rPr>
              <a:t></a:t>
            </a:r>
            <a:r>
              <a:rPr lang="en-US" sz="2000" dirty="0" err="1">
                <a:solidFill>
                  <a:schemeClr val="tx1"/>
                </a:solidFill>
              </a:rPr>
              <a:t>b</a:t>
            </a:r>
            <a:endParaRPr lang="en-US" sz="2000" dirty="0">
              <a:solidFill>
                <a:schemeClr val="tx1"/>
              </a:solidFill>
            </a:endParaRPr>
          </a:p>
          <a:p>
            <a:pPr algn="ctr">
              <a:lnSpc>
                <a:spcPct val="113000"/>
              </a:lnSpc>
            </a:pPr>
            <a:endParaRPr lang="en-US" sz="2400" dirty="0"/>
          </a:p>
        </p:txBody>
      </p:sp>
      <p:cxnSp>
        <p:nvCxnSpPr>
          <p:cNvPr id="6" name="Straight Connector 5"/>
          <p:cNvCxnSpPr/>
          <p:nvPr/>
        </p:nvCxnSpPr>
        <p:spPr>
          <a:xfrm>
            <a:off x="6828020" y="3001780"/>
            <a:ext cx="0" cy="25146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0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22" presetClass="entr" presetSubtype="1"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CFG to CNF</a:t>
            </a:r>
          </a:p>
        </p:txBody>
      </p:sp>
      <p:sp>
        <p:nvSpPr>
          <p:cNvPr id="3" name="Content Placeholder 2"/>
          <p:cNvSpPr>
            <a:spLocks noGrp="1"/>
          </p:cNvSpPr>
          <p:nvPr>
            <p:ph idx="1"/>
          </p:nvPr>
        </p:nvSpPr>
        <p:spPr/>
        <p:txBody>
          <a:bodyPr>
            <a:normAutofit/>
          </a:bodyPr>
          <a:lstStyle/>
          <a:p>
            <a:pPr marL="0" indent="0">
              <a:buNone/>
            </a:pPr>
            <a:r>
              <a:rPr lang="en-US" sz="1800" b="1" dirty="0"/>
              <a:t>S</a:t>
            </a:r>
            <a:r>
              <a:rPr lang="en-US" sz="1800" b="1" dirty="0">
                <a:sym typeface="Wingdings" panose="05000000000000000000" pitchFamily="2" charset="2"/>
              </a:rPr>
              <a:t></a:t>
            </a:r>
            <a:r>
              <a:rPr lang="en-US" sz="1800" b="1" dirty="0"/>
              <a:t>AA</a:t>
            </a:r>
            <a:endParaRPr lang="en-US" sz="1800" dirty="0"/>
          </a:p>
          <a:p>
            <a:pPr marL="0" indent="0">
              <a:buNone/>
            </a:pPr>
            <a:r>
              <a:rPr lang="en-US" sz="1800" b="1" dirty="0"/>
              <a:t>A</a:t>
            </a:r>
            <a:r>
              <a:rPr lang="en-US" sz="1800" b="1" dirty="0">
                <a:sym typeface="Wingdings" panose="05000000000000000000" pitchFamily="2" charset="2"/>
              </a:rPr>
              <a:t></a:t>
            </a:r>
            <a:r>
              <a:rPr lang="en-US" sz="1800" b="1" dirty="0"/>
              <a:t>B|BB</a:t>
            </a:r>
            <a:endParaRPr lang="en-US" sz="1800" dirty="0"/>
          </a:p>
          <a:p>
            <a:pPr marL="0" indent="0">
              <a:buNone/>
            </a:pPr>
            <a:r>
              <a:rPr lang="en-US" sz="1800" b="1" dirty="0" err="1"/>
              <a:t>B</a:t>
            </a:r>
            <a:r>
              <a:rPr lang="en-US" sz="1800" b="1" dirty="0" err="1">
                <a:sym typeface="Wingdings" panose="05000000000000000000" pitchFamily="2" charset="2"/>
              </a:rPr>
              <a:t></a:t>
            </a:r>
            <a:r>
              <a:rPr lang="en-US" sz="1800" b="1" dirty="0" err="1"/>
              <a:t>abB|b|bb</a:t>
            </a:r>
            <a:endParaRPr lang="en-US" sz="1800" dirty="0"/>
          </a:p>
          <a:p>
            <a:pPr marL="0" indent="0">
              <a:buNone/>
            </a:pPr>
            <a:r>
              <a:rPr lang="en-US" sz="1800" dirty="0">
                <a:solidFill>
                  <a:schemeClr val="accent1">
                    <a:lumMod val="75000"/>
                  </a:schemeClr>
                </a:solidFill>
              </a:rPr>
              <a:t>Step 1 is not required as there is no ^ productions</a:t>
            </a:r>
          </a:p>
          <a:p>
            <a:pPr marL="0" indent="0">
              <a:buNone/>
            </a:pPr>
            <a:r>
              <a:rPr lang="en-US" sz="1800" dirty="0">
                <a:solidFill>
                  <a:schemeClr val="accent1">
                    <a:lumMod val="75000"/>
                  </a:schemeClr>
                </a:solidFill>
              </a:rPr>
              <a:t>Step-2: Eliminate Unit Production:</a:t>
            </a:r>
          </a:p>
          <a:p>
            <a:pPr marL="0" indent="0">
              <a:buNone/>
            </a:pPr>
            <a:r>
              <a:rPr lang="en-US" sz="1800" dirty="0"/>
              <a:t>S</a:t>
            </a:r>
            <a:r>
              <a:rPr lang="en-US" sz="1800" dirty="0">
                <a:sym typeface="Wingdings" panose="05000000000000000000" pitchFamily="2" charset="2"/>
              </a:rPr>
              <a:t></a:t>
            </a:r>
            <a:r>
              <a:rPr lang="en-US" sz="1800" dirty="0"/>
              <a:t>AA</a:t>
            </a:r>
          </a:p>
          <a:p>
            <a:pPr marL="0" indent="0">
              <a:buNone/>
            </a:pPr>
            <a:r>
              <a:rPr lang="en-US" sz="1800" dirty="0"/>
              <a:t>A</a:t>
            </a:r>
            <a:r>
              <a:rPr lang="en-US" sz="1800" dirty="0">
                <a:sym typeface="Wingdings" panose="05000000000000000000" pitchFamily="2" charset="2"/>
              </a:rPr>
              <a:t></a:t>
            </a:r>
            <a:r>
              <a:rPr lang="en-US" sz="1800" dirty="0"/>
              <a:t> </a:t>
            </a:r>
            <a:r>
              <a:rPr lang="en-US" sz="1800" dirty="0" err="1"/>
              <a:t>abB|b|bb|BB</a:t>
            </a:r>
            <a:endParaRPr lang="en-US" sz="1800" dirty="0"/>
          </a:p>
          <a:p>
            <a:pPr marL="0" indent="0">
              <a:buNone/>
            </a:pPr>
            <a:r>
              <a:rPr lang="en-US" sz="1800" dirty="0" err="1"/>
              <a:t>B</a:t>
            </a:r>
            <a:r>
              <a:rPr lang="en-US" sz="1800" dirty="0" err="1">
                <a:sym typeface="Wingdings" panose="05000000000000000000" pitchFamily="2" charset="2"/>
              </a:rPr>
              <a:t></a:t>
            </a:r>
            <a:r>
              <a:rPr lang="en-US" sz="1800" dirty="0" err="1"/>
              <a:t>abB|b|bb</a:t>
            </a:r>
            <a:endParaRPr lang="en-US" sz="1800" dirty="0"/>
          </a:p>
          <a:p>
            <a:pPr marL="0" indent="0">
              <a:buNone/>
            </a:pPr>
            <a:r>
              <a:rPr lang="en-US" sz="1800" dirty="0">
                <a:solidFill>
                  <a:schemeClr val="accent1">
                    <a:lumMod val="75000"/>
                  </a:schemeClr>
                </a:solidFill>
              </a:rPr>
              <a:t>Step-3:Replace all mixed string with solid NT:</a:t>
            </a:r>
          </a:p>
          <a:p>
            <a:pPr marL="0" indent="0">
              <a:buNone/>
            </a:pPr>
            <a:r>
              <a:rPr lang="en-US" sz="1800" dirty="0"/>
              <a:t>S</a:t>
            </a:r>
            <a:r>
              <a:rPr lang="en-US" sz="1800" dirty="0">
                <a:sym typeface="Wingdings" panose="05000000000000000000" pitchFamily="2" charset="2"/>
              </a:rPr>
              <a:t>AA</a:t>
            </a:r>
            <a:endParaRPr lang="en-US" sz="1800" dirty="0"/>
          </a:p>
          <a:p>
            <a:pPr marL="0" indent="0">
              <a:buNone/>
            </a:pPr>
            <a:r>
              <a:rPr lang="en-US" sz="1800" dirty="0"/>
              <a:t>A</a:t>
            </a:r>
            <a:r>
              <a:rPr lang="en-US" sz="1800" dirty="0">
                <a:sym typeface="Wingdings" panose="05000000000000000000" pitchFamily="2" charset="2"/>
              </a:rPr>
              <a:t></a:t>
            </a:r>
            <a:r>
              <a:rPr lang="en-US" sz="1800" dirty="0"/>
              <a:t> </a:t>
            </a:r>
            <a:r>
              <a:rPr lang="en-US" sz="1800" dirty="0" err="1"/>
              <a:t>PQB|b|QQ|BB</a:t>
            </a:r>
            <a:endParaRPr lang="en-US" sz="1800" dirty="0"/>
          </a:p>
          <a:p>
            <a:pPr marL="0" indent="0">
              <a:buNone/>
            </a:pPr>
            <a:r>
              <a:rPr lang="en-US" sz="1800" dirty="0"/>
              <a:t>B</a:t>
            </a:r>
            <a:r>
              <a:rPr lang="en-US" sz="1800" dirty="0">
                <a:sym typeface="Wingdings" panose="05000000000000000000" pitchFamily="2" charset="2"/>
              </a:rPr>
              <a:t></a:t>
            </a:r>
            <a:r>
              <a:rPr lang="en-US" sz="1800" dirty="0"/>
              <a:t> </a:t>
            </a:r>
            <a:r>
              <a:rPr lang="en-US" sz="1800" dirty="0" err="1"/>
              <a:t>PQB|b|QQ</a:t>
            </a:r>
            <a:r>
              <a:rPr lang="en-US" sz="1800" dirty="0"/>
              <a:t> </a:t>
            </a:r>
          </a:p>
          <a:p>
            <a:pPr marL="0" indent="0">
              <a:buNone/>
            </a:pPr>
            <a:r>
              <a:rPr lang="en-US" sz="1800" dirty="0" err="1"/>
              <a:t>P</a:t>
            </a:r>
            <a:r>
              <a:rPr lang="en-US" sz="1800" dirty="0" err="1">
                <a:sym typeface="Wingdings" panose="05000000000000000000" pitchFamily="2" charset="2"/>
              </a:rPr>
              <a:t></a:t>
            </a:r>
            <a:r>
              <a:rPr lang="en-US" sz="1800" dirty="0" err="1"/>
              <a:t>a</a:t>
            </a:r>
            <a:endParaRPr lang="en-US" sz="1800" dirty="0"/>
          </a:p>
          <a:p>
            <a:pPr marL="0" indent="0">
              <a:buNone/>
            </a:pPr>
            <a:r>
              <a:rPr lang="en-US" sz="1800" dirty="0" err="1"/>
              <a:t>Q</a:t>
            </a:r>
            <a:r>
              <a:rPr lang="en-US" sz="1800" dirty="0" err="1">
                <a:sym typeface="Wingdings" panose="05000000000000000000" pitchFamily="2" charset="2"/>
              </a:rPr>
              <a:t></a:t>
            </a:r>
            <a:r>
              <a:rPr lang="en-US" sz="1800" dirty="0" err="1"/>
              <a:t>b</a:t>
            </a:r>
            <a:endParaRPr lang="en-US" sz="1800" dirty="0"/>
          </a:p>
          <a:p>
            <a:endParaRPr lang="en-US" dirty="0"/>
          </a:p>
        </p:txBody>
      </p:sp>
      <p:sp>
        <p:nvSpPr>
          <p:cNvPr id="4" name="Rectangle 3"/>
          <p:cNvSpPr/>
          <p:nvPr/>
        </p:nvSpPr>
        <p:spPr>
          <a:xfrm>
            <a:off x="6096001" y="2438400"/>
            <a:ext cx="4831443" cy="213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rPr>
              <a:t>Step-4 : Shorten the string of NT to length 2</a:t>
            </a:r>
          </a:p>
          <a:p>
            <a:r>
              <a:rPr lang="en-US" dirty="0">
                <a:solidFill>
                  <a:schemeClr val="tx1"/>
                </a:solidFill>
              </a:rPr>
              <a:t>S</a:t>
            </a:r>
            <a:r>
              <a:rPr lang="en-US" dirty="0">
                <a:solidFill>
                  <a:schemeClr val="tx1"/>
                </a:solidFill>
                <a:sym typeface="Wingdings" panose="05000000000000000000" pitchFamily="2" charset="2"/>
              </a:rPr>
              <a:t>AA</a:t>
            </a:r>
            <a:endParaRPr lang="en-US" dirty="0">
              <a:solidFill>
                <a:schemeClr val="tx1"/>
              </a:solidFill>
            </a:endParaRPr>
          </a:p>
          <a:p>
            <a:r>
              <a:rPr lang="en-US" dirty="0">
                <a:solidFill>
                  <a:schemeClr val="tx1"/>
                </a:solidFill>
              </a:rPr>
              <a:t>A</a:t>
            </a:r>
            <a:r>
              <a:rPr lang="en-US" dirty="0">
                <a:solidFill>
                  <a:schemeClr val="tx1"/>
                </a:solidFill>
                <a:sym typeface="Wingdings" panose="05000000000000000000" pitchFamily="2" charset="2"/>
              </a:rPr>
              <a:t></a:t>
            </a:r>
            <a:r>
              <a:rPr lang="en-US" dirty="0">
                <a:solidFill>
                  <a:schemeClr val="tx1"/>
                </a:solidFill>
              </a:rPr>
              <a:t> PT1|b|QQ|BB		T1</a:t>
            </a:r>
            <a:r>
              <a:rPr lang="en-US" dirty="0">
                <a:solidFill>
                  <a:schemeClr val="tx1"/>
                </a:solidFill>
                <a:sym typeface="Wingdings" panose="05000000000000000000" pitchFamily="2" charset="2"/>
              </a:rPr>
              <a:t></a:t>
            </a:r>
            <a:r>
              <a:rPr lang="en-US" dirty="0">
                <a:solidFill>
                  <a:schemeClr val="tx1"/>
                </a:solidFill>
              </a:rPr>
              <a:t>QB</a:t>
            </a:r>
          </a:p>
          <a:p>
            <a:r>
              <a:rPr lang="en-US" dirty="0">
                <a:solidFill>
                  <a:schemeClr val="tx1"/>
                </a:solidFill>
              </a:rPr>
              <a:t>B</a:t>
            </a:r>
            <a:r>
              <a:rPr lang="en-US" dirty="0">
                <a:solidFill>
                  <a:schemeClr val="tx1"/>
                </a:solidFill>
                <a:sym typeface="Wingdings" panose="05000000000000000000" pitchFamily="2" charset="2"/>
              </a:rPr>
              <a:t></a:t>
            </a:r>
            <a:r>
              <a:rPr lang="en-US" dirty="0">
                <a:solidFill>
                  <a:schemeClr val="tx1"/>
                </a:solidFill>
              </a:rPr>
              <a:t> PT1|b|QQ 		</a:t>
            </a:r>
          </a:p>
          <a:p>
            <a:r>
              <a:rPr lang="en-US" dirty="0" err="1">
                <a:solidFill>
                  <a:schemeClr val="tx1"/>
                </a:solidFill>
              </a:rPr>
              <a:t>P</a:t>
            </a:r>
            <a:r>
              <a:rPr lang="en-US" dirty="0" err="1">
                <a:solidFill>
                  <a:schemeClr val="tx1"/>
                </a:solidFill>
                <a:sym typeface="Wingdings" panose="05000000000000000000" pitchFamily="2" charset="2"/>
              </a:rPr>
              <a:t></a:t>
            </a:r>
            <a:r>
              <a:rPr lang="en-US" dirty="0" err="1">
                <a:solidFill>
                  <a:schemeClr val="tx1"/>
                </a:solidFill>
              </a:rPr>
              <a:t>a</a:t>
            </a:r>
            <a:endParaRPr lang="en-US" dirty="0">
              <a:solidFill>
                <a:schemeClr val="tx1"/>
              </a:solidFill>
            </a:endParaRPr>
          </a:p>
          <a:p>
            <a:r>
              <a:rPr lang="en-US" dirty="0" err="1">
                <a:solidFill>
                  <a:schemeClr val="tx1"/>
                </a:solidFill>
              </a:rPr>
              <a:t>Q</a:t>
            </a:r>
            <a:r>
              <a:rPr lang="en-US" dirty="0" err="1">
                <a:solidFill>
                  <a:schemeClr val="tx1"/>
                </a:solidFill>
                <a:sym typeface="Wingdings" panose="05000000000000000000" pitchFamily="2" charset="2"/>
              </a:rPr>
              <a:t></a:t>
            </a:r>
            <a:r>
              <a:rPr lang="en-US" dirty="0" err="1">
                <a:solidFill>
                  <a:schemeClr val="tx1"/>
                </a:solidFill>
              </a:rPr>
              <a:t>b</a:t>
            </a:r>
            <a:endParaRPr lang="en-US" dirty="0">
              <a:solidFill>
                <a:schemeClr val="tx1"/>
              </a:solidFill>
            </a:endParaRPr>
          </a:p>
          <a:p>
            <a:pPr algn="ctr"/>
            <a:endParaRPr lang="en-US" sz="2000" dirty="0">
              <a:solidFill>
                <a:schemeClr val="tx1"/>
              </a:solidFill>
            </a:endParaRPr>
          </a:p>
        </p:txBody>
      </p:sp>
    </p:spTree>
    <p:extLst>
      <p:ext uri="{BB962C8B-B14F-4D97-AF65-F5344CB8AC3E}">
        <p14:creationId xmlns:p14="http://schemas.microsoft.com/office/powerpoint/2010/main" val="30368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CFG to CNF</a:t>
            </a:r>
          </a:p>
        </p:txBody>
      </p:sp>
      <p:sp>
        <p:nvSpPr>
          <p:cNvPr id="3" name="Content Placeholder 2"/>
          <p:cNvSpPr>
            <a:spLocks noGrp="1"/>
          </p:cNvSpPr>
          <p:nvPr>
            <p:ph idx="1"/>
          </p:nvPr>
        </p:nvSpPr>
        <p:spPr>
          <a:xfrm>
            <a:off x="1714500" y="947057"/>
            <a:ext cx="8763000" cy="5334000"/>
          </a:xfrm>
        </p:spPr>
        <p:txBody>
          <a:bodyPr>
            <a:normAutofit/>
          </a:bodyPr>
          <a:lstStyle/>
          <a:p>
            <a:pPr marL="0" indent="0">
              <a:buNone/>
            </a:pPr>
            <a:r>
              <a:rPr lang="en-US" b="1" dirty="0"/>
              <a:t>S</a:t>
            </a:r>
            <a:r>
              <a:rPr lang="en-US" b="1" dirty="0">
                <a:sym typeface="Wingdings" panose="05000000000000000000" pitchFamily="2" charset="2"/>
              </a:rPr>
              <a:t></a:t>
            </a:r>
            <a:r>
              <a:rPr lang="en-US" b="1" dirty="0"/>
              <a:t>ASB|^</a:t>
            </a:r>
          </a:p>
          <a:p>
            <a:pPr marL="0" indent="0">
              <a:buNone/>
            </a:pPr>
            <a:r>
              <a:rPr lang="en-US" b="1" dirty="0" err="1"/>
              <a:t>A</a:t>
            </a:r>
            <a:r>
              <a:rPr lang="en-US" b="1" dirty="0" err="1">
                <a:sym typeface="Wingdings" panose="05000000000000000000" pitchFamily="2" charset="2"/>
              </a:rPr>
              <a:t></a:t>
            </a:r>
            <a:r>
              <a:rPr lang="en-US" b="1" dirty="0" err="1"/>
              <a:t>aAS|a</a:t>
            </a:r>
            <a:endParaRPr lang="en-US" b="1" dirty="0"/>
          </a:p>
          <a:p>
            <a:pPr marL="0" indent="0">
              <a:buNone/>
            </a:pPr>
            <a:r>
              <a:rPr lang="en-US" b="1" dirty="0" err="1"/>
              <a:t>B</a:t>
            </a:r>
            <a:r>
              <a:rPr lang="en-US" b="1" dirty="0" err="1">
                <a:sym typeface="Wingdings" panose="05000000000000000000" pitchFamily="2" charset="2"/>
              </a:rPr>
              <a:t></a:t>
            </a:r>
            <a:r>
              <a:rPr lang="en-US" b="1" dirty="0" err="1"/>
              <a:t>SbS|A|bb</a:t>
            </a:r>
            <a:endParaRPr lang="en-US" b="1" dirty="0"/>
          </a:p>
          <a:p>
            <a:pPr marL="0" indent="0">
              <a:buNone/>
            </a:pPr>
            <a:r>
              <a:rPr lang="en-US" sz="1800" dirty="0">
                <a:solidFill>
                  <a:schemeClr val="accent1">
                    <a:lumMod val="75000"/>
                  </a:schemeClr>
                </a:solidFill>
              </a:rPr>
              <a:t>Step-1: Eliminate ˄-Production:</a:t>
            </a:r>
          </a:p>
          <a:p>
            <a:pPr marL="0" indent="0">
              <a:buNone/>
            </a:pPr>
            <a:r>
              <a:rPr lang="en-US" sz="1800" dirty="0"/>
              <a:t>S</a:t>
            </a:r>
            <a:r>
              <a:rPr lang="en-US" sz="1800" dirty="0">
                <a:sym typeface="Wingdings" panose="05000000000000000000" pitchFamily="2" charset="2"/>
              </a:rPr>
              <a:t></a:t>
            </a:r>
            <a:r>
              <a:rPr lang="en-US" sz="1800" dirty="0"/>
              <a:t>ASB|AB</a:t>
            </a:r>
          </a:p>
          <a:p>
            <a:pPr marL="0" indent="0">
              <a:buNone/>
            </a:pPr>
            <a:r>
              <a:rPr lang="en-US" sz="1800" dirty="0" err="1"/>
              <a:t>A</a:t>
            </a:r>
            <a:r>
              <a:rPr lang="en-US" sz="1800" dirty="0" err="1">
                <a:sym typeface="Wingdings" panose="05000000000000000000" pitchFamily="2" charset="2"/>
              </a:rPr>
              <a:t></a:t>
            </a:r>
            <a:r>
              <a:rPr lang="en-US" sz="1800" dirty="0" err="1"/>
              <a:t>aAS|a|aA</a:t>
            </a:r>
            <a:endParaRPr lang="en-US" sz="1800" dirty="0"/>
          </a:p>
          <a:p>
            <a:pPr marL="0" indent="0">
              <a:buNone/>
            </a:pPr>
            <a:r>
              <a:rPr lang="en-US" sz="1800" dirty="0" err="1"/>
              <a:t>B</a:t>
            </a:r>
            <a:r>
              <a:rPr lang="en-US" sz="1800" dirty="0" err="1">
                <a:sym typeface="Wingdings" panose="05000000000000000000" pitchFamily="2" charset="2"/>
              </a:rPr>
              <a:t></a:t>
            </a:r>
            <a:r>
              <a:rPr lang="en-US" sz="1800" dirty="0" err="1"/>
              <a:t>SbS|A|bb|bS|Sb|b</a:t>
            </a:r>
            <a:endParaRPr lang="en-US" sz="1800" dirty="0"/>
          </a:p>
          <a:p>
            <a:pPr marL="0" indent="0">
              <a:buNone/>
            </a:pPr>
            <a:r>
              <a:rPr lang="en-US" sz="1800" dirty="0">
                <a:solidFill>
                  <a:schemeClr val="accent1">
                    <a:lumMod val="75000"/>
                  </a:schemeClr>
                </a:solidFill>
              </a:rPr>
              <a:t>Step-2: Eliminate Unit Production:</a:t>
            </a:r>
          </a:p>
          <a:p>
            <a:pPr marL="0" indent="0">
              <a:buNone/>
            </a:pPr>
            <a:r>
              <a:rPr lang="en-US" sz="1800" dirty="0"/>
              <a:t>S</a:t>
            </a:r>
            <a:r>
              <a:rPr lang="en-US" sz="1800" dirty="0">
                <a:sym typeface="Wingdings" panose="05000000000000000000" pitchFamily="2" charset="2"/>
              </a:rPr>
              <a:t></a:t>
            </a:r>
            <a:r>
              <a:rPr lang="en-US" sz="1800" dirty="0"/>
              <a:t>ASB|AB</a:t>
            </a:r>
          </a:p>
          <a:p>
            <a:pPr marL="0" indent="0">
              <a:buNone/>
            </a:pPr>
            <a:r>
              <a:rPr lang="en-US" sz="1800" dirty="0" err="1"/>
              <a:t>A</a:t>
            </a:r>
            <a:r>
              <a:rPr lang="en-US" sz="1800" dirty="0" err="1">
                <a:sym typeface="Wingdings" panose="05000000000000000000" pitchFamily="2" charset="2"/>
              </a:rPr>
              <a:t></a:t>
            </a:r>
            <a:r>
              <a:rPr lang="en-US" sz="1800" dirty="0" err="1"/>
              <a:t>aAS|a|aA</a:t>
            </a:r>
            <a:endParaRPr lang="en-US" sz="1800" dirty="0"/>
          </a:p>
          <a:p>
            <a:pPr marL="0" indent="0">
              <a:buNone/>
            </a:pPr>
            <a:r>
              <a:rPr lang="en-US" sz="1800" dirty="0" err="1"/>
              <a:t>B</a:t>
            </a:r>
            <a:r>
              <a:rPr lang="en-US" sz="1800" dirty="0" err="1">
                <a:sym typeface="Wingdings" panose="05000000000000000000" pitchFamily="2" charset="2"/>
              </a:rPr>
              <a:t></a:t>
            </a:r>
            <a:r>
              <a:rPr lang="en-US" sz="1800" dirty="0" err="1"/>
              <a:t>SbS|aAS|a|aA|bb|bS|Sb|b</a:t>
            </a:r>
            <a:endParaRPr lang="en-US" sz="1800" dirty="0"/>
          </a:p>
        </p:txBody>
      </p:sp>
      <p:sp>
        <p:nvSpPr>
          <p:cNvPr id="4" name="Rectangle 3"/>
          <p:cNvSpPr/>
          <p:nvPr/>
        </p:nvSpPr>
        <p:spPr>
          <a:xfrm>
            <a:off x="5754915" y="1981200"/>
            <a:ext cx="4718957" cy="472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rPr>
              <a:t>Step-3:Replace all mixed string with solid NT:</a:t>
            </a:r>
          </a:p>
          <a:p>
            <a:r>
              <a:rPr lang="en-US" dirty="0">
                <a:solidFill>
                  <a:schemeClr val="tx1"/>
                </a:solidFill>
              </a:rPr>
              <a:t>S</a:t>
            </a:r>
            <a:r>
              <a:rPr lang="en-US" dirty="0">
                <a:solidFill>
                  <a:schemeClr val="tx1"/>
                </a:solidFill>
                <a:sym typeface="Wingdings" panose="05000000000000000000" pitchFamily="2" charset="2"/>
              </a:rPr>
              <a:t></a:t>
            </a:r>
            <a:r>
              <a:rPr lang="en-US" dirty="0">
                <a:solidFill>
                  <a:schemeClr val="tx1"/>
                </a:solidFill>
              </a:rPr>
              <a:t>ASB|AB</a:t>
            </a:r>
          </a:p>
          <a:p>
            <a:r>
              <a:rPr lang="en-US" dirty="0" err="1">
                <a:solidFill>
                  <a:schemeClr val="tx1"/>
                </a:solidFill>
              </a:rPr>
              <a:t>A</a:t>
            </a:r>
            <a:r>
              <a:rPr lang="en-US" dirty="0" err="1">
                <a:solidFill>
                  <a:schemeClr val="tx1"/>
                </a:solidFill>
                <a:sym typeface="Wingdings" panose="05000000000000000000" pitchFamily="2" charset="2"/>
              </a:rPr>
              <a:t></a:t>
            </a:r>
            <a:r>
              <a:rPr lang="en-US" dirty="0" err="1">
                <a:solidFill>
                  <a:schemeClr val="tx1"/>
                </a:solidFill>
              </a:rPr>
              <a:t>PAS|a|PA</a:t>
            </a:r>
            <a:endParaRPr lang="en-US" dirty="0">
              <a:solidFill>
                <a:schemeClr val="tx1"/>
              </a:solidFill>
            </a:endParaRPr>
          </a:p>
          <a:p>
            <a:r>
              <a:rPr lang="en-US" dirty="0" err="1">
                <a:solidFill>
                  <a:schemeClr val="tx1"/>
                </a:solidFill>
              </a:rPr>
              <a:t>B</a:t>
            </a:r>
            <a:r>
              <a:rPr lang="en-US" dirty="0" err="1">
                <a:solidFill>
                  <a:schemeClr val="tx1"/>
                </a:solidFill>
                <a:sym typeface="Wingdings" panose="05000000000000000000" pitchFamily="2" charset="2"/>
              </a:rPr>
              <a:t></a:t>
            </a:r>
            <a:r>
              <a:rPr lang="en-US" dirty="0" err="1">
                <a:solidFill>
                  <a:schemeClr val="tx1"/>
                </a:solidFill>
              </a:rPr>
              <a:t>SQS|PAS|a|PA|QQ|QS|SQ|b</a:t>
            </a:r>
            <a:endParaRPr lang="en-US" dirty="0">
              <a:solidFill>
                <a:schemeClr val="tx1"/>
              </a:solidFill>
            </a:endParaRPr>
          </a:p>
          <a:p>
            <a:r>
              <a:rPr lang="en-US" dirty="0" err="1">
                <a:solidFill>
                  <a:schemeClr val="tx1"/>
                </a:solidFill>
              </a:rPr>
              <a:t>P</a:t>
            </a:r>
            <a:r>
              <a:rPr lang="en-US" dirty="0" err="1">
                <a:solidFill>
                  <a:schemeClr val="tx1"/>
                </a:solidFill>
                <a:sym typeface="Wingdings" panose="05000000000000000000" pitchFamily="2" charset="2"/>
              </a:rPr>
              <a:t></a:t>
            </a:r>
            <a:r>
              <a:rPr lang="en-US" dirty="0" err="1">
                <a:solidFill>
                  <a:schemeClr val="tx1"/>
                </a:solidFill>
              </a:rPr>
              <a:t>a</a:t>
            </a:r>
            <a:endParaRPr lang="en-US" dirty="0">
              <a:solidFill>
                <a:schemeClr val="tx1"/>
              </a:solidFill>
            </a:endParaRPr>
          </a:p>
          <a:p>
            <a:r>
              <a:rPr lang="en-US" dirty="0" err="1">
                <a:solidFill>
                  <a:schemeClr val="tx1"/>
                </a:solidFill>
              </a:rPr>
              <a:t>Q</a:t>
            </a:r>
            <a:r>
              <a:rPr lang="en-US" dirty="0" err="1">
                <a:solidFill>
                  <a:schemeClr val="tx1"/>
                </a:solidFill>
                <a:sym typeface="Wingdings" panose="05000000000000000000" pitchFamily="2" charset="2"/>
              </a:rPr>
              <a:t></a:t>
            </a:r>
            <a:r>
              <a:rPr lang="en-US" dirty="0" err="1">
                <a:solidFill>
                  <a:schemeClr val="tx1"/>
                </a:solidFill>
              </a:rPr>
              <a:t>b</a:t>
            </a:r>
            <a:endParaRPr lang="en-US" dirty="0">
              <a:solidFill>
                <a:schemeClr val="tx1"/>
              </a:solidFill>
            </a:endParaRPr>
          </a:p>
          <a:p>
            <a:r>
              <a:rPr lang="en-US" dirty="0">
                <a:solidFill>
                  <a:schemeClr val="accent1">
                    <a:lumMod val="75000"/>
                  </a:schemeClr>
                </a:solidFill>
              </a:rPr>
              <a:t>Step-4 : Shorten the string of NT to length 2</a:t>
            </a:r>
          </a:p>
          <a:p>
            <a:r>
              <a:rPr lang="en-US" dirty="0">
                <a:solidFill>
                  <a:schemeClr val="tx1"/>
                </a:solidFill>
              </a:rPr>
              <a:t>S</a:t>
            </a:r>
            <a:r>
              <a:rPr lang="en-US" dirty="0">
                <a:solidFill>
                  <a:schemeClr val="tx1"/>
                </a:solidFill>
                <a:sym typeface="Wingdings" panose="05000000000000000000" pitchFamily="2" charset="2"/>
              </a:rPr>
              <a:t></a:t>
            </a:r>
            <a:r>
              <a:rPr lang="en-US" dirty="0">
                <a:solidFill>
                  <a:schemeClr val="tx1"/>
                </a:solidFill>
              </a:rPr>
              <a:t>AB|AT1	T1</a:t>
            </a:r>
            <a:r>
              <a:rPr lang="en-US" dirty="0">
                <a:solidFill>
                  <a:schemeClr val="tx1"/>
                </a:solidFill>
                <a:sym typeface="Wingdings" panose="05000000000000000000" pitchFamily="2" charset="2"/>
              </a:rPr>
              <a:t></a:t>
            </a:r>
            <a:r>
              <a:rPr lang="en-US" dirty="0">
                <a:solidFill>
                  <a:schemeClr val="tx1"/>
                </a:solidFill>
              </a:rPr>
              <a:t>SB</a:t>
            </a:r>
          </a:p>
          <a:p>
            <a:r>
              <a:rPr lang="en-US" dirty="0">
                <a:solidFill>
                  <a:schemeClr val="tx1"/>
                </a:solidFill>
              </a:rPr>
              <a:t>A</a:t>
            </a:r>
            <a:r>
              <a:rPr lang="en-US" dirty="0">
                <a:solidFill>
                  <a:schemeClr val="tx1"/>
                </a:solidFill>
                <a:sym typeface="Wingdings" panose="05000000000000000000" pitchFamily="2" charset="2"/>
              </a:rPr>
              <a:t></a:t>
            </a:r>
            <a:r>
              <a:rPr lang="en-US" dirty="0">
                <a:solidFill>
                  <a:schemeClr val="tx1"/>
                </a:solidFill>
              </a:rPr>
              <a:t>a|PA|PU1	U1</a:t>
            </a:r>
            <a:r>
              <a:rPr lang="en-US" dirty="0">
                <a:solidFill>
                  <a:schemeClr val="tx1"/>
                </a:solidFill>
                <a:sym typeface="Wingdings" panose="05000000000000000000" pitchFamily="2" charset="2"/>
              </a:rPr>
              <a:t></a:t>
            </a:r>
            <a:r>
              <a:rPr lang="en-US" dirty="0">
                <a:solidFill>
                  <a:schemeClr val="tx1"/>
                </a:solidFill>
              </a:rPr>
              <a:t>AS</a:t>
            </a:r>
          </a:p>
          <a:p>
            <a:r>
              <a:rPr lang="en-US" dirty="0">
                <a:solidFill>
                  <a:schemeClr val="tx1"/>
                </a:solidFill>
              </a:rPr>
              <a:t>B</a:t>
            </a:r>
            <a:r>
              <a:rPr lang="en-US" dirty="0">
                <a:solidFill>
                  <a:schemeClr val="tx1"/>
                </a:solidFill>
                <a:sym typeface="Wingdings" panose="05000000000000000000" pitchFamily="2" charset="2"/>
              </a:rPr>
              <a:t></a:t>
            </a:r>
            <a:r>
              <a:rPr lang="en-US" dirty="0">
                <a:solidFill>
                  <a:schemeClr val="tx1"/>
                </a:solidFill>
              </a:rPr>
              <a:t> SV1|PV2|a|PA|QQ|QS|SQ|b</a:t>
            </a:r>
          </a:p>
          <a:p>
            <a:r>
              <a:rPr lang="en-US" dirty="0">
                <a:solidFill>
                  <a:schemeClr val="tx1"/>
                </a:solidFill>
              </a:rPr>
              <a:t>V1</a:t>
            </a:r>
            <a:r>
              <a:rPr lang="en-US" dirty="0">
                <a:solidFill>
                  <a:schemeClr val="tx1"/>
                </a:solidFill>
                <a:sym typeface="Wingdings" panose="05000000000000000000" pitchFamily="2" charset="2"/>
              </a:rPr>
              <a:t></a:t>
            </a:r>
            <a:r>
              <a:rPr lang="en-US" dirty="0">
                <a:solidFill>
                  <a:schemeClr val="tx1"/>
                </a:solidFill>
              </a:rPr>
              <a:t>QS	V2</a:t>
            </a:r>
            <a:r>
              <a:rPr lang="en-US" dirty="0">
                <a:solidFill>
                  <a:schemeClr val="tx1"/>
                </a:solidFill>
                <a:sym typeface="Wingdings" panose="05000000000000000000" pitchFamily="2" charset="2"/>
              </a:rPr>
              <a:t></a:t>
            </a:r>
            <a:r>
              <a:rPr lang="en-US" dirty="0">
                <a:solidFill>
                  <a:schemeClr val="tx1"/>
                </a:solidFill>
              </a:rPr>
              <a:t>AS</a:t>
            </a:r>
          </a:p>
          <a:p>
            <a:r>
              <a:rPr lang="en-US" dirty="0" err="1">
                <a:solidFill>
                  <a:schemeClr val="tx1"/>
                </a:solidFill>
              </a:rPr>
              <a:t>P</a:t>
            </a:r>
            <a:r>
              <a:rPr lang="en-US" dirty="0" err="1">
                <a:solidFill>
                  <a:schemeClr val="tx1"/>
                </a:solidFill>
                <a:sym typeface="Wingdings" panose="05000000000000000000" pitchFamily="2" charset="2"/>
              </a:rPr>
              <a:t></a:t>
            </a:r>
            <a:r>
              <a:rPr lang="en-US" dirty="0" err="1">
                <a:solidFill>
                  <a:schemeClr val="tx1"/>
                </a:solidFill>
              </a:rPr>
              <a:t>a</a:t>
            </a:r>
            <a:endParaRPr lang="en-US" dirty="0">
              <a:solidFill>
                <a:schemeClr val="tx1"/>
              </a:solidFill>
            </a:endParaRPr>
          </a:p>
          <a:p>
            <a:r>
              <a:rPr lang="en-US" dirty="0" err="1">
                <a:solidFill>
                  <a:schemeClr val="tx1"/>
                </a:solidFill>
              </a:rPr>
              <a:t>Q</a:t>
            </a:r>
            <a:r>
              <a:rPr lang="en-US" dirty="0" err="1">
                <a:solidFill>
                  <a:schemeClr val="tx1"/>
                </a:solidFill>
                <a:sym typeface="Wingdings" panose="05000000000000000000" pitchFamily="2" charset="2"/>
              </a:rPr>
              <a:t></a:t>
            </a:r>
            <a:r>
              <a:rPr lang="en-US" dirty="0" err="1">
                <a:solidFill>
                  <a:schemeClr val="tx1"/>
                </a:solidFill>
              </a:rPr>
              <a:t>b</a:t>
            </a: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1297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grammar (Context Free Grammar)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4500" y="1023850"/>
                <a:ext cx="8763000" cy="5334000"/>
              </a:xfrm>
            </p:spPr>
            <p:txBody>
              <a:bodyPr>
                <a:noAutofit/>
              </a:bodyPr>
              <a:lstStyle/>
              <a:p>
                <a:pPr algn="just">
                  <a:buFont typeface="Arial" panose="020B0604020202020204" pitchFamily="34" charset="0"/>
                  <a:buChar char="•"/>
                </a:pPr>
                <a:r>
                  <a:rPr lang="en-US" dirty="0"/>
                  <a:t>Their productions are of the form:</a:t>
                </a:r>
              </a:p>
              <a:p>
                <a:pPr marL="0" indent="0" algn="just">
                  <a:buNone/>
                </a:pPr>
                <a14:m>
                  <m:oMathPara xmlns:m="http://schemas.openxmlformats.org/officeDocument/2006/math">
                    <m:oMathParaPr>
                      <m:jc m:val="centerGroup"/>
                    </m:oMathParaPr>
                    <m:oMath xmlns:m="http://schemas.openxmlformats.org/officeDocument/2006/math">
                      <m:r>
                        <a:rPr lang="en-US" b="1" i="1" dirty="0">
                          <a:solidFill>
                            <a:schemeClr val="accent1">
                              <a:lumMod val="75000"/>
                            </a:schemeClr>
                          </a:solidFill>
                          <a:latin typeface="Cambria Math" panose="02040503050406030204" pitchFamily="18" charset="0"/>
                        </a:rPr>
                        <m:t>𝜶</m:t>
                      </m:r>
                      <m:r>
                        <a:rPr lang="en-US" b="1" i="1" dirty="0">
                          <a:solidFill>
                            <a:schemeClr val="accent1">
                              <a:lumMod val="75000"/>
                            </a:schemeClr>
                          </a:solidFill>
                          <a:latin typeface="Cambria Math" panose="02040503050406030204" pitchFamily="18" charset="0"/>
                        </a:rPr>
                        <m:t> →</m:t>
                      </m:r>
                      <m:r>
                        <a:rPr lang="en-US" b="1" i="1" dirty="0">
                          <a:solidFill>
                            <a:schemeClr val="accent1">
                              <a:lumMod val="75000"/>
                            </a:schemeClr>
                          </a:solidFill>
                          <a:latin typeface="Cambria Math" panose="02040503050406030204" pitchFamily="18" charset="0"/>
                        </a:rPr>
                        <m:t>𝜷</m:t>
                      </m:r>
                    </m:oMath>
                  </m:oMathPara>
                </a14:m>
                <a:endParaRPr lang="en-US" b="1" dirty="0">
                  <a:solidFill>
                    <a:schemeClr val="accent1">
                      <a:lumMod val="75000"/>
                    </a:schemeClr>
                  </a:solidFill>
                </a:endParaRPr>
              </a:p>
              <a:p>
                <a:pPr algn="just">
                  <a:buFont typeface="Arial" panose="020B0604020202020204" pitchFamily="34" charset="0"/>
                  <a:buChar char="•"/>
                </a:pPr>
                <a:r>
                  <a:rPr lang="en-US" dirty="0"/>
                  <a:t>Where  </a:t>
                </a:r>
                <a:r>
                  <a:rPr lang="en-US" dirty="0">
                    <a:solidFill>
                      <a:srgbClr val="C00000"/>
                    </a:solidFill>
                  </a:rPr>
                  <a:t>|</a:t>
                </a:r>
                <a14:m>
                  <m:oMath xmlns:m="http://schemas.openxmlformats.org/officeDocument/2006/math">
                    <m:r>
                      <a:rPr lang="en-IN" b="1" i="1" smtClean="0">
                        <a:solidFill>
                          <a:srgbClr val="C00000"/>
                        </a:solidFill>
                        <a:latin typeface="Cambria Math" panose="02040503050406030204" pitchFamily="18" charset="0"/>
                        <a:ea typeface="Cambria Math" panose="02040503050406030204" pitchFamily="18" charset="0"/>
                      </a:rPr>
                      <m:t>𝜶</m:t>
                    </m:r>
                    <m:r>
                      <a:rPr lang="en-US" b="1" i="1" smtClean="0">
                        <a:solidFill>
                          <a:srgbClr val="C00000"/>
                        </a:solidFill>
                        <a:latin typeface="Cambria Math" panose="02040503050406030204" pitchFamily="18" charset="0"/>
                        <a:ea typeface="Cambria Math" panose="02040503050406030204" pitchFamily="18" charset="0"/>
                      </a:rPr>
                      <m:t>|=</m:t>
                    </m:r>
                    <m:r>
                      <a:rPr lang="en-US" b="1" i="1" smtClean="0">
                        <a:solidFill>
                          <a:srgbClr val="C00000"/>
                        </a:solidFill>
                        <a:latin typeface="Cambria Math" panose="02040503050406030204" pitchFamily="18" charset="0"/>
                        <a:ea typeface="Cambria Math" panose="02040503050406030204" pitchFamily="18" charset="0"/>
                      </a:rPr>
                      <m:t>𝟏</m:t>
                    </m:r>
                    <m:r>
                      <a:rPr lang="en-US" b="1" i="1" smtClean="0">
                        <a:solidFill>
                          <a:srgbClr val="C00000"/>
                        </a:solidFill>
                        <a:latin typeface="Cambria Math" panose="02040503050406030204" pitchFamily="18" charset="0"/>
                        <a:ea typeface="Cambria Math" panose="02040503050406030204" pitchFamily="18" charset="0"/>
                      </a:rPr>
                      <m:t> </m:t>
                    </m:r>
                    <m:r>
                      <a:rPr lang="en-US" b="1" i="1" smtClean="0">
                        <a:solidFill>
                          <a:srgbClr val="C00000"/>
                        </a:solidFill>
                        <a:latin typeface="Cambria Math" panose="02040503050406030204" pitchFamily="18" charset="0"/>
                        <a:ea typeface="Cambria Math" panose="02040503050406030204" pitchFamily="18" charset="0"/>
                      </a:rPr>
                      <m:t>𝒂𝒏𝒅</m:t>
                    </m:r>
                    <m:r>
                      <a:rPr lang="en-US" b="1" i="1" smtClean="0">
                        <a:solidFill>
                          <a:srgbClr val="C00000"/>
                        </a:solidFill>
                        <a:latin typeface="Cambria Math" panose="02040503050406030204" pitchFamily="18" charset="0"/>
                        <a:ea typeface="Cambria Math" panose="02040503050406030204" pitchFamily="18" charset="0"/>
                      </a:rPr>
                      <m:t> </m:t>
                    </m:r>
                    <m:r>
                      <a:rPr lang="en-US" b="1" i="1" smtClean="0">
                        <a:solidFill>
                          <a:srgbClr val="C00000"/>
                        </a:solidFill>
                        <a:latin typeface="Cambria Math" panose="02040503050406030204" pitchFamily="18" charset="0"/>
                        <a:ea typeface="Cambria Math" panose="02040503050406030204" pitchFamily="18" charset="0"/>
                      </a:rPr>
                      <m:t>𝒕𝒉𝒆𝒓𝒆</m:t>
                    </m:r>
                    <m:r>
                      <a:rPr lang="en-US" b="1" i="1" smtClean="0">
                        <a:solidFill>
                          <a:srgbClr val="C00000"/>
                        </a:solidFill>
                        <a:latin typeface="Cambria Math" panose="02040503050406030204" pitchFamily="18" charset="0"/>
                        <a:ea typeface="Cambria Math" panose="02040503050406030204" pitchFamily="18" charset="0"/>
                      </a:rPr>
                      <m:t> </m:t>
                    </m:r>
                    <m:r>
                      <a:rPr lang="en-US" b="1" i="1" smtClean="0">
                        <a:solidFill>
                          <a:srgbClr val="C00000"/>
                        </a:solidFill>
                        <a:latin typeface="Cambria Math" panose="02040503050406030204" pitchFamily="18" charset="0"/>
                        <a:ea typeface="Cambria Math" panose="02040503050406030204" pitchFamily="18" charset="0"/>
                      </a:rPr>
                      <m:t>𝒊𝒔</m:t>
                    </m:r>
                    <m:r>
                      <a:rPr lang="en-US" b="1" i="1" smtClean="0">
                        <a:solidFill>
                          <a:srgbClr val="C00000"/>
                        </a:solidFill>
                        <a:latin typeface="Cambria Math" panose="02040503050406030204" pitchFamily="18" charset="0"/>
                        <a:ea typeface="Cambria Math" panose="02040503050406030204" pitchFamily="18" charset="0"/>
                      </a:rPr>
                      <m:t> </m:t>
                    </m:r>
                    <m:r>
                      <a:rPr lang="en-US" b="1" i="1" smtClean="0">
                        <a:solidFill>
                          <a:srgbClr val="C00000"/>
                        </a:solidFill>
                        <a:latin typeface="Cambria Math" panose="02040503050406030204" pitchFamily="18" charset="0"/>
                        <a:ea typeface="Cambria Math" panose="02040503050406030204" pitchFamily="18" charset="0"/>
                      </a:rPr>
                      <m:t>𝒏𝒐</m:t>
                    </m:r>
                    <m:r>
                      <a:rPr lang="en-US" b="1" i="1" smtClean="0">
                        <a:solidFill>
                          <a:srgbClr val="C00000"/>
                        </a:solidFill>
                        <a:latin typeface="Cambria Math" panose="02040503050406030204" pitchFamily="18" charset="0"/>
                        <a:ea typeface="Cambria Math" panose="02040503050406030204" pitchFamily="18" charset="0"/>
                      </a:rPr>
                      <m:t> </m:t>
                    </m:r>
                    <m:r>
                      <a:rPr lang="en-US" b="1" i="1" smtClean="0">
                        <a:solidFill>
                          <a:srgbClr val="C00000"/>
                        </a:solidFill>
                        <a:latin typeface="Cambria Math" panose="02040503050406030204" pitchFamily="18" charset="0"/>
                        <a:ea typeface="Cambria Math" panose="02040503050406030204" pitchFamily="18" charset="0"/>
                      </a:rPr>
                      <m:t>𝒓𝒆𝒔𝒕𝒓𝒊𝒄𝒕𝒊𝒐𝒏</m:t>
                    </m:r>
                    <m:r>
                      <a:rPr lang="en-US" b="1" i="1" smtClean="0">
                        <a:solidFill>
                          <a:srgbClr val="C00000"/>
                        </a:solidFill>
                        <a:latin typeface="Cambria Math" panose="02040503050406030204" pitchFamily="18" charset="0"/>
                        <a:ea typeface="Cambria Math" panose="02040503050406030204" pitchFamily="18" charset="0"/>
                      </a:rPr>
                      <m:t> </m:t>
                    </m:r>
                    <m:r>
                      <a:rPr lang="en-US" b="1" i="1" smtClean="0">
                        <a:solidFill>
                          <a:srgbClr val="C00000"/>
                        </a:solidFill>
                        <a:latin typeface="Cambria Math" panose="02040503050406030204" pitchFamily="18" charset="0"/>
                        <a:ea typeface="Cambria Math" panose="02040503050406030204" pitchFamily="18" charset="0"/>
                      </a:rPr>
                      <m:t>𝒐𝒏</m:t>
                    </m:r>
                    <m:r>
                      <a:rPr lang="en-US" b="1" i="1" smtClean="0">
                        <a:solidFill>
                          <a:srgbClr val="C00000"/>
                        </a:solidFill>
                        <a:latin typeface="Cambria Math" panose="02040503050406030204" pitchFamily="18" charset="0"/>
                        <a:ea typeface="Cambria Math" panose="02040503050406030204" pitchFamily="18" charset="0"/>
                      </a:rPr>
                      <m:t> </m:t>
                    </m:r>
                    <m:r>
                      <a:rPr lang="en-US" b="1" i="1" dirty="0" smtClean="0">
                        <a:solidFill>
                          <a:srgbClr val="C00000"/>
                        </a:solidFill>
                        <a:latin typeface="Cambria Math" panose="02040503050406030204" pitchFamily="18" charset="0"/>
                      </a:rPr>
                      <m:t>𝜷</m:t>
                    </m:r>
                    <m:r>
                      <a:rPr lang="en-US" b="1" i="1" dirty="0" smtClean="0">
                        <a:solidFill>
                          <a:schemeClr val="accent1">
                            <a:lumMod val="75000"/>
                          </a:schemeClr>
                        </a:solidFill>
                        <a:latin typeface="Cambria Math" panose="02040503050406030204" pitchFamily="18" charset="0"/>
                      </a:rPr>
                      <m:t> </m:t>
                    </m:r>
                  </m:oMath>
                </a14:m>
                <a:r>
                  <a:rPr lang="en-US" dirty="0">
                    <a:solidFill>
                      <a:srgbClr val="C00000"/>
                    </a:solidFill>
                  </a:rPr>
                  <a:t>.</a:t>
                </a:r>
                <a:endParaRPr lang="en-US" dirty="0"/>
              </a:p>
              <a:p>
                <a:pPr algn="just">
                  <a:buFont typeface="Arial" panose="020B0604020202020204" pitchFamily="34" charset="0"/>
                  <a:buChar char="•"/>
                </a:pPr>
                <a:r>
                  <a:rPr lang="en-US" dirty="0"/>
                  <a:t>Example: </a:t>
                </a:r>
                <a:r>
                  <a:rPr lang="en-US" dirty="0">
                    <a:solidFill>
                      <a:schemeClr val="accent1">
                        <a:lumMod val="75000"/>
                      </a:schemeClr>
                    </a:solidFill>
                  </a:rPr>
                  <a:t>S → </a:t>
                </a:r>
                <a:r>
                  <a:rPr lang="en-US" dirty="0" err="1">
                    <a:solidFill>
                      <a:schemeClr val="accent1">
                        <a:lumMod val="75000"/>
                      </a:schemeClr>
                    </a:solidFill>
                  </a:rPr>
                  <a:t>Xa</a:t>
                </a:r>
                <a:r>
                  <a:rPr lang="en-US" dirty="0">
                    <a:solidFill>
                      <a:schemeClr val="accent1">
                        <a:lumMod val="75000"/>
                      </a:schemeClr>
                    </a:solidFill>
                  </a:rPr>
                  <a:t> </a:t>
                </a:r>
              </a:p>
              <a:p>
                <a:pPr marL="0" indent="1485900" algn="just">
                  <a:buNone/>
                </a:pPr>
                <a:r>
                  <a:rPr lang="en-US" dirty="0">
                    <a:solidFill>
                      <a:schemeClr val="accent1">
                        <a:lumMod val="75000"/>
                      </a:schemeClr>
                    </a:solidFill>
                  </a:rPr>
                  <a:t>X → a </a:t>
                </a:r>
              </a:p>
              <a:p>
                <a:pPr marL="0" indent="1485900" algn="just">
                  <a:buNone/>
                </a:pPr>
                <a:r>
                  <a:rPr lang="en-US" dirty="0">
                    <a:solidFill>
                      <a:schemeClr val="accent1">
                        <a:lumMod val="75000"/>
                      </a:schemeClr>
                    </a:solidFill>
                  </a:rPr>
                  <a:t>X → </a:t>
                </a:r>
                <a:r>
                  <a:rPr lang="en-US" dirty="0" err="1">
                    <a:solidFill>
                      <a:schemeClr val="accent1">
                        <a:lumMod val="75000"/>
                      </a:schemeClr>
                    </a:solidFill>
                  </a:rPr>
                  <a:t>aX</a:t>
                </a:r>
                <a:r>
                  <a:rPr lang="en-US" dirty="0">
                    <a:solidFill>
                      <a:schemeClr val="accent1">
                        <a:lumMod val="75000"/>
                      </a:schemeClr>
                    </a:solidFill>
                  </a:rPr>
                  <a:t> </a:t>
                </a:r>
              </a:p>
              <a:p>
                <a:pPr marL="0" indent="1485900" algn="just">
                  <a:buNone/>
                </a:pPr>
                <a:r>
                  <a:rPr lang="en-US" dirty="0">
                    <a:solidFill>
                      <a:schemeClr val="accent1">
                        <a:lumMod val="75000"/>
                      </a:schemeClr>
                    </a:solidFill>
                  </a:rPr>
                  <a:t>X → </a:t>
                </a:r>
                <a:r>
                  <a:rPr lang="en-US" dirty="0" err="1">
                    <a:solidFill>
                      <a:schemeClr val="accent1">
                        <a:lumMod val="75000"/>
                      </a:schemeClr>
                    </a:solidFill>
                  </a:rPr>
                  <a:t>abc</a:t>
                </a:r>
                <a:endParaRPr lang="en-US" dirty="0">
                  <a:solidFill>
                    <a:schemeClr val="accent1">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0500" y="1023850"/>
                <a:ext cx="8763000" cy="5334000"/>
              </a:xfrm>
              <a:blipFill>
                <a:blip r:embed="rId2" cstate="print"/>
                <a:stretch>
                  <a:fillRect l="-904" t="-457"/>
                </a:stretch>
              </a:blipFill>
            </p:spPr>
            <p:txBody>
              <a:bodyPr/>
              <a:lstStyle/>
              <a:p>
                <a:r>
                  <a:rPr lang="en-IN">
                    <a:noFill/>
                  </a:rPr>
                  <a:t> </a:t>
                </a:r>
              </a:p>
            </p:txBody>
          </p:sp>
        </mc:Fallback>
      </mc:AlternateContent>
    </p:spTree>
    <p:extLst>
      <p:ext uri="{BB962C8B-B14F-4D97-AF65-F5344CB8AC3E}">
        <p14:creationId xmlns:p14="http://schemas.microsoft.com/office/powerpoint/2010/main" val="154041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Greibach</a:t>
            </a:r>
            <a:r>
              <a:rPr lang="en-US" dirty="0"/>
              <a:t> Normal Form (GNF)</a:t>
            </a:r>
          </a:p>
        </p:txBody>
      </p:sp>
      <p:sp>
        <p:nvSpPr>
          <p:cNvPr id="3" name="Content Placeholder 2"/>
          <p:cNvSpPr>
            <a:spLocks noGrp="1"/>
          </p:cNvSpPr>
          <p:nvPr>
            <p:ph idx="1"/>
          </p:nvPr>
        </p:nvSpPr>
        <p:spPr/>
        <p:txBody>
          <a:bodyPr/>
          <a:lstStyle/>
          <a:p>
            <a:pPr marL="0" indent="0" algn="just">
              <a:buNone/>
            </a:pPr>
            <a:r>
              <a:rPr lang="en-US" dirty="0"/>
              <a:t>A context free grammar is in </a:t>
            </a:r>
            <a:r>
              <a:rPr lang="en-US" dirty="0" err="1"/>
              <a:t>Greibach</a:t>
            </a:r>
            <a:r>
              <a:rPr lang="en-US" dirty="0"/>
              <a:t> normal form (GNF) if every production is one of these two forms:</a:t>
            </a:r>
          </a:p>
          <a:p>
            <a:pPr>
              <a:buFont typeface="Arial" panose="020B0604020202020204" pitchFamily="34" charset="0"/>
              <a:buChar char="•"/>
            </a:pPr>
            <a:r>
              <a:rPr lang="en-IN" b="1" dirty="0"/>
              <a:t>A start symbol generating ε.</a:t>
            </a:r>
            <a:r>
              <a:rPr lang="en-IN" dirty="0"/>
              <a:t> For example, S → ε.</a:t>
            </a:r>
          </a:p>
          <a:p>
            <a:pPr>
              <a:buFont typeface="Arial" panose="020B0604020202020204" pitchFamily="34" charset="0"/>
              <a:buChar char="•"/>
            </a:pPr>
            <a:r>
              <a:rPr lang="en-IN" b="1" dirty="0"/>
              <a:t>A non-terminal generating a terminal.</a:t>
            </a:r>
            <a:r>
              <a:rPr lang="en-IN" dirty="0"/>
              <a:t> For example, A → a.</a:t>
            </a:r>
          </a:p>
          <a:p>
            <a:pPr>
              <a:buFont typeface="Arial" panose="020B0604020202020204" pitchFamily="34" charset="0"/>
              <a:buChar char="•"/>
            </a:pPr>
            <a:r>
              <a:rPr lang="en-IN" b="1" dirty="0"/>
              <a:t>A non-terminal generating a terminal which is followed by any number of non-terminals. </a:t>
            </a:r>
            <a:r>
              <a:rPr lang="en-IN" dirty="0"/>
              <a:t>For example, S → </a:t>
            </a:r>
            <a:r>
              <a:rPr lang="en-IN" dirty="0" err="1"/>
              <a:t>aASB</a:t>
            </a:r>
            <a:r>
              <a:rPr lang="en-IN" dirty="0"/>
              <a:t>.</a:t>
            </a:r>
          </a:p>
          <a:p>
            <a:pPr algn="just">
              <a:buFont typeface="Arial" panose="020B0604020202020204" pitchFamily="34" charset="0"/>
              <a:buChar char="•"/>
            </a:pPr>
            <a:r>
              <a:rPr lang="en-IN" dirty="0" err="1"/>
              <a:t>Greibach</a:t>
            </a:r>
            <a:r>
              <a:rPr lang="en-IN" dirty="0"/>
              <a:t> Normal Form is useful for </a:t>
            </a:r>
            <a:r>
              <a:rPr lang="en-IN" b="1" dirty="0"/>
              <a:t>proving the equivalence of </a:t>
            </a:r>
            <a:r>
              <a:rPr lang="en-IN" b="1" dirty="0" err="1"/>
              <a:t>cfgs</a:t>
            </a:r>
            <a:r>
              <a:rPr lang="en-IN" b="1" dirty="0"/>
              <a:t> and </a:t>
            </a:r>
            <a:r>
              <a:rPr lang="en-IN" b="1" dirty="0" err="1"/>
              <a:t>npdas</a:t>
            </a:r>
            <a:r>
              <a:rPr lang="en-IN" b="1" dirty="0"/>
              <a:t>.</a:t>
            </a:r>
            <a:r>
              <a:rPr lang="en-IN" dirty="0"/>
              <a:t> When we discuss converting a </a:t>
            </a:r>
            <a:r>
              <a:rPr lang="en-IN" dirty="0" err="1"/>
              <a:t>cfg</a:t>
            </a:r>
            <a:r>
              <a:rPr lang="en-IN" dirty="0"/>
              <a:t> to an </a:t>
            </a:r>
            <a:r>
              <a:rPr lang="en-IN" dirty="0" err="1"/>
              <a:t>npda</a:t>
            </a:r>
            <a:r>
              <a:rPr lang="en-IN" dirty="0"/>
              <a:t>, or vice versa, we will use </a:t>
            </a:r>
            <a:r>
              <a:rPr lang="en-IN" dirty="0" err="1"/>
              <a:t>Greibach</a:t>
            </a:r>
            <a:r>
              <a:rPr lang="en-IN" dirty="0"/>
              <a:t> Normal Form.</a:t>
            </a:r>
            <a:endParaRPr lang="en-US" dirty="0"/>
          </a:p>
          <a:p>
            <a:pPr marL="0" indent="0">
              <a:buNone/>
            </a:pPr>
            <a:endParaRPr lang="en-US" dirty="0"/>
          </a:p>
        </p:txBody>
      </p:sp>
    </p:spTree>
    <p:extLst>
      <p:ext uri="{BB962C8B-B14F-4D97-AF65-F5344CB8AC3E}">
        <p14:creationId xmlns:p14="http://schemas.microsoft.com/office/powerpoint/2010/main" val="388673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Greibach</a:t>
            </a:r>
            <a:r>
              <a:rPr lang="en-US" dirty="0"/>
              <a:t> Normal Form (GNF)</a:t>
            </a:r>
          </a:p>
        </p:txBody>
      </p:sp>
      <p:sp>
        <p:nvSpPr>
          <p:cNvPr id="3" name="Content Placeholder 2"/>
          <p:cNvSpPr>
            <a:spLocks noGrp="1"/>
          </p:cNvSpPr>
          <p:nvPr>
            <p:ph idx="1"/>
          </p:nvPr>
        </p:nvSpPr>
        <p:spPr/>
        <p:txBody>
          <a:bodyPr/>
          <a:lstStyle/>
          <a:p>
            <a:pPr marL="0" indent="0">
              <a:buNone/>
            </a:pPr>
            <a:r>
              <a:rPr lang="en-IN" dirty="0"/>
              <a:t>G1 = {S → </a:t>
            </a:r>
            <a:r>
              <a:rPr lang="en-IN" dirty="0" err="1"/>
              <a:t>aAB</a:t>
            </a:r>
            <a:r>
              <a:rPr lang="en-IN" dirty="0"/>
              <a:t> | </a:t>
            </a:r>
            <a:r>
              <a:rPr lang="en-IN" dirty="0" err="1"/>
              <a:t>aB</a:t>
            </a:r>
            <a:r>
              <a:rPr lang="en-IN" dirty="0"/>
              <a:t>, A → </a:t>
            </a:r>
            <a:r>
              <a:rPr lang="en-IN" dirty="0" err="1"/>
              <a:t>aA</a:t>
            </a:r>
            <a:r>
              <a:rPr lang="en-IN" dirty="0"/>
              <a:t>| a, B → </a:t>
            </a:r>
            <a:r>
              <a:rPr lang="en-IN" dirty="0" err="1"/>
              <a:t>bB</a:t>
            </a:r>
            <a:r>
              <a:rPr lang="en-IN" dirty="0"/>
              <a:t> | b}  </a:t>
            </a:r>
          </a:p>
          <a:p>
            <a:pPr marL="0" indent="0">
              <a:buNone/>
            </a:pPr>
            <a:endParaRPr lang="en-IN" dirty="0"/>
          </a:p>
          <a:p>
            <a:pPr>
              <a:buFont typeface="Arial" panose="020B0604020202020204" pitchFamily="34" charset="0"/>
              <a:buChar char="•"/>
            </a:pPr>
            <a:r>
              <a:rPr lang="en-IN" dirty="0"/>
              <a:t>Is it in GNF?</a:t>
            </a:r>
          </a:p>
          <a:p>
            <a:pPr>
              <a:buFont typeface="Arial" panose="020B0604020202020204" pitchFamily="34" charset="0"/>
              <a:buChar char="•"/>
            </a:pPr>
            <a:r>
              <a:rPr lang="en-IN" dirty="0"/>
              <a:t>Yes</a:t>
            </a:r>
          </a:p>
          <a:p>
            <a:pPr marL="0" indent="0">
              <a:buNone/>
            </a:pPr>
            <a:endParaRPr lang="en-IN" dirty="0"/>
          </a:p>
          <a:p>
            <a:pPr marL="0" indent="0">
              <a:buNone/>
            </a:pPr>
            <a:r>
              <a:rPr lang="en-IN" dirty="0"/>
              <a:t>G2 = {S → </a:t>
            </a:r>
            <a:r>
              <a:rPr lang="en-IN" dirty="0" err="1"/>
              <a:t>aAB</a:t>
            </a:r>
            <a:r>
              <a:rPr lang="en-IN" dirty="0"/>
              <a:t> | </a:t>
            </a:r>
            <a:r>
              <a:rPr lang="en-IN" dirty="0" err="1"/>
              <a:t>aB</a:t>
            </a:r>
            <a:r>
              <a:rPr lang="en-IN" dirty="0"/>
              <a:t>, A → </a:t>
            </a:r>
            <a:r>
              <a:rPr lang="en-IN" dirty="0" err="1"/>
              <a:t>aA</a:t>
            </a:r>
            <a:r>
              <a:rPr lang="en-IN" dirty="0"/>
              <a:t> | </a:t>
            </a:r>
            <a:r>
              <a:rPr lang="el-GR" dirty="0"/>
              <a:t>ε, </a:t>
            </a:r>
            <a:r>
              <a:rPr lang="en-IN" dirty="0"/>
              <a:t>B → </a:t>
            </a:r>
            <a:r>
              <a:rPr lang="en-IN" dirty="0" err="1"/>
              <a:t>bB</a:t>
            </a:r>
            <a:r>
              <a:rPr lang="en-IN" dirty="0"/>
              <a:t> | </a:t>
            </a:r>
            <a:r>
              <a:rPr lang="el-GR" dirty="0"/>
              <a:t>ε}  </a:t>
            </a:r>
          </a:p>
          <a:p>
            <a:pPr>
              <a:buFont typeface="Arial" panose="020B0604020202020204" pitchFamily="34" charset="0"/>
              <a:buChar char="•"/>
            </a:pPr>
            <a:endParaRPr lang="en-IN" dirty="0"/>
          </a:p>
          <a:p>
            <a:pPr>
              <a:buFont typeface="Arial" panose="020B0604020202020204" pitchFamily="34" charset="0"/>
              <a:buChar char="•"/>
            </a:pPr>
            <a:r>
              <a:rPr lang="en-IN" dirty="0"/>
              <a:t>Is it in GNF?</a:t>
            </a:r>
          </a:p>
          <a:p>
            <a:pPr>
              <a:buFont typeface="Arial" panose="020B0604020202020204" pitchFamily="34" charset="0"/>
              <a:buChar char="•"/>
            </a:pPr>
            <a:r>
              <a:rPr lang="en-IN" dirty="0"/>
              <a:t>No</a:t>
            </a:r>
          </a:p>
          <a:p>
            <a:pPr>
              <a:buFont typeface="Arial" panose="020B0604020202020204" pitchFamily="34" charset="0"/>
              <a:buChar char="•"/>
            </a:pPr>
            <a:endParaRPr lang="en-IN" dirty="0"/>
          </a:p>
          <a:p>
            <a:pPr marL="0" indent="0" algn="just">
              <a:buNone/>
            </a:pPr>
            <a:endParaRPr lang="en-US" dirty="0"/>
          </a:p>
          <a:p>
            <a:pPr marL="0" indent="0">
              <a:buNone/>
            </a:pPr>
            <a:endParaRPr lang="en-US" dirty="0"/>
          </a:p>
        </p:txBody>
      </p:sp>
    </p:spTree>
    <p:extLst>
      <p:ext uri="{BB962C8B-B14F-4D97-AF65-F5344CB8AC3E}">
        <p14:creationId xmlns:p14="http://schemas.microsoft.com/office/powerpoint/2010/main" val="249732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recursion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lgn="just">
                  <a:buNone/>
                </a:pPr>
                <a:r>
                  <a:rPr lang="en-US" dirty="0"/>
                  <a:t>A grammar is said to be left recursive if it has a non terminal </a:t>
                </a:r>
                <a14:m>
                  <m:oMath xmlns:m="http://schemas.openxmlformats.org/officeDocument/2006/math">
                    <m:r>
                      <a:rPr lang="en-US" i="1" dirty="0" smtClean="0">
                        <a:latin typeface="Cambria Math" panose="02040503050406030204" pitchFamily="18" charset="0"/>
                      </a:rPr>
                      <m:t>𝐴</m:t>
                    </m:r>
                  </m:oMath>
                </a14:m>
                <a:r>
                  <a:rPr lang="en-US" dirty="0"/>
                  <a:t> such that there is a derivation </a:t>
                </a:r>
                <a14:m>
                  <m:oMath xmlns:m="http://schemas.openxmlformats.org/officeDocument/2006/math">
                    <m:r>
                      <a:rPr lang="en-US" i="1" dirty="0" smtClean="0">
                        <a:latin typeface="Cambria Math" panose="02040503050406030204" pitchFamily="18" charset="0"/>
                      </a:rPr>
                      <m:t>𝐴</m:t>
                    </m:r>
                    <m:r>
                      <a:rPr lang="en-US" i="1" dirty="0">
                        <a:latin typeface="Cambria Math" panose="02040503050406030204" pitchFamily="18" charset="0"/>
                        <a:sym typeface="Wingdings" panose="05000000000000000000" pitchFamily="2" charset="2"/>
                      </a:rPr>
                      <m:t></m:t>
                    </m:r>
                    <m:r>
                      <a:rPr lang="en-US" i="1" dirty="0">
                        <a:latin typeface="Cambria Math" panose="02040503050406030204" pitchFamily="18" charset="0"/>
                      </a:rPr>
                      <m:t>𝐴</m:t>
                    </m:r>
                    <m:r>
                      <a:rPr lang="en-US" i="1" dirty="0">
                        <a:latin typeface="Cambria Math" panose="02040503050406030204" pitchFamily="18" charset="0"/>
                      </a:rPr>
                      <m:t>𝛼</m:t>
                    </m:r>
                    <m:r>
                      <a:rPr lang="en-US" i="1" dirty="0">
                        <a:latin typeface="Cambria Math" panose="02040503050406030204" pitchFamily="18" charset="0"/>
                      </a:rPr>
                      <m:t> </m:t>
                    </m:r>
                  </m:oMath>
                </a14:m>
                <a:r>
                  <a:rPr lang="en-US" dirty="0"/>
                  <a:t>for some string </a:t>
                </a:r>
                <a14:m>
                  <m:oMath xmlns:m="http://schemas.openxmlformats.org/officeDocument/2006/math">
                    <m:r>
                      <a:rPr lang="en-US" i="1" dirty="0" smtClean="0">
                        <a:latin typeface="Cambria Math" panose="02040503050406030204" pitchFamily="18" charset="0"/>
                      </a:rPr>
                      <m:t>𝛼</m:t>
                    </m:r>
                    <m:r>
                      <a:rPr lang="en-US" i="1" dirty="0" smtClean="0">
                        <a:latin typeface="Cambria Math" panose="02040503050406030204" pitchFamily="18" charset="0"/>
                      </a:rPr>
                      <m:t>.</m:t>
                    </m:r>
                  </m:oMath>
                </a14:m>
                <a:endParaRPr lang="en-US" dirty="0">
                  <a:latin typeface="Cambria Math" panose="02040503050406030204" pitchFamily="18" charset="0"/>
                </a:endParaRPr>
              </a:p>
              <a:p>
                <a:pPr marL="0" indent="0">
                  <a:buNone/>
                </a:pPr>
                <a:r>
                  <a:rPr lang="en-US" b="1" dirty="0"/>
                  <a:t>Algorithm to eliminate left recursion</a:t>
                </a:r>
                <a:endParaRPr lang="en-US" dirty="0"/>
              </a:p>
              <a:p>
                <a:pPr marL="457200" indent="-457200" fontAlgn="base">
                  <a:buFont typeface="+mj-lt"/>
                  <a:buAutoNum type="arabicPeriod"/>
                </a:pPr>
                <a:r>
                  <a:rPr lang="en-US" dirty="0"/>
                  <a:t>Arrange the non terminals in some order </a:t>
                </a:r>
                <a14:m>
                  <m:oMath xmlns:m="http://schemas.openxmlformats.org/officeDocument/2006/math">
                    <m:r>
                      <a:rPr lang="en-US" i="1" dirty="0" smtClean="0">
                        <a:latin typeface="Cambria Math" panose="02040503050406030204" pitchFamily="18" charset="0"/>
                      </a:rPr>
                      <m:t>𝐴</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𝐴𝑛</m:t>
                    </m:r>
                  </m:oMath>
                </a14:m>
                <a:r>
                  <a:rPr lang="en-US" dirty="0"/>
                  <a:t> </a:t>
                </a:r>
              </a:p>
              <a:p>
                <a:pPr marL="457200" indent="-457200" fontAlgn="base">
                  <a:buFont typeface="+mj-lt"/>
                  <a:buAutoNum type="arabicPeriod"/>
                </a:pPr>
                <a:r>
                  <a:rPr lang="en-US" dirty="0"/>
                  <a:t>for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:=1 </m:t>
                    </m:r>
                    <m:r>
                      <a:rPr lang="en-US" i="1" dirty="0" smtClean="0">
                        <a:latin typeface="Cambria Math" panose="02040503050406030204" pitchFamily="18" charset="0"/>
                      </a:rPr>
                      <m:t>𝑡𝑜</m:t>
                    </m:r>
                    <m:r>
                      <a:rPr lang="en-US" i="1" dirty="0" smtClean="0">
                        <a:latin typeface="Cambria Math" panose="02040503050406030204" pitchFamily="18" charset="0"/>
                      </a:rPr>
                      <m:t> </m:t>
                    </m:r>
                    <m:r>
                      <a:rPr lang="en-US" i="1" dirty="0" smtClean="0">
                        <a:latin typeface="Cambria Math" panose="02040503050406030204" pitchFamily="18" charset="0"/>
                      </a:rPr>
                      <m:t>𝑛</m:t>
                    </m:r>
                  </m:oMath>
                </a14:m>
                <a:r>
                  <a:rPr lang="en-US" dirty="0"/>
                  <a:t> </a:t>
                </a:r>
                <a:r>
                  <a:rPr lang="en-US" b="1" dirty="0"/>
                  <a:t>do</a:t>
                </a:r>
                <a:r>
                  <a:rPr lang="en-US" dirty="0"/>
                  <a:t> </a:t>
                </a:r>
                <a:r>
                  <a:rPr lang="en-US" b="1" dirty="0"/>
                  <a:t>begin</a:t>
                </a:r>
                <a:br>
                  <a:rPr lang="en-US" dirty="0"/>
                </a:br>
                <a:r>
                  <a:rPr lang="en-US" dirty="0"/>
                  <a:t>	for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:=1 </m:t>
                    </m:r>
                    <m:r>
                      <a:rPr lang="en-US" i="1" dirty="0" smtClean="0">
                        <a:latin typeface="Cambria Math" panose="02040503050406030204" pitchFamily="18" charset="0"/>
                      </a:rPr>
                      <m:t>𝑡𝑜</m:t>
                    </m:r>
                    <m:r>
                      <a:rPr lang="en-US" i="1" dirty="0" smtClean="0">
                        <a:latin typeface="Cambria Math" panose="02040503050406030204" pitchFamily="18" charset="0"/>
                      </a:rPr>
                      <m:t> </m:t>
                    </m:r>
                    <m:r>
                      <a:rPr lang="en-US" i="1" dirty="0" smtClean="0">
                        <a:latin typeface="Cambria Math" panose="02040503050406030204" pitchFamily="18" charset="0"/>
                      </a:rPr>
                      <m:t>𝑖</m:t>
                    </m:r>
                    <m:r>
                      <a:rPr lang="en-US" i="1" dirty="0" smtClean="0">
                        <a:latin typeface="Cambria Math" panose="02040503050406030204" pitchFamily="18" charset="0"/>
                      </a:rPr>
                      <m:t>−1</m:t>
                    </m:r>
                  </m:oMath>
                </a14:m>
                <a:r>
                  <a:rPr lang="en-US" dirty="0"/>
                  <a:t> </a:t>
                </a:r>
                <a:r>
                  <a:rPr lang="en-US" b="1" dirty="0"/>
                  <a:t>do</a:t>
                </a:r>
                <a:r>
                  <a:rPr lang="en-US" dirty="0"/>
                  <a:t> </a:t>
                </a:r>
                <a:r>
                  <a:rPr lang="en-US" b="1" dirty="0"/>
                  <a:t>begin</a:t>
                </a:r>
                <a:br>
                  <a:rPr lang="en-US" dirty="0"/>
                </a:br>
                <a:r>
                  <a:rPr lang="en-US" dirty="0"/>
                  <a:t> 		replace each production of the form </a:t>
                </a:r>
                <a14:m>
                  <m:oMath xmlns:m="http://schemas.openxmlformats.org/officeDocument/2006/math">
                    <m:r>
                      <a:rPr lang="en-US" i="1" dirty="0" smtClean="0">
                        <a:latin typeface="Cambria Math" panose="02040503050406030204" pitchFamily="18" charset="0"/>
                      </a:rPr>
                      <m:t>𝐴</m:t>
                    </m:r>
                    <m:r>
                      <a:rPr lang="en-US" i="1" baseline="-25000" dirty="0" err="1" smtClean="0">
                        <a:latin typeface="Cambria Math" panose="02040503050406030204" pitchFamily="18" charset="0"/>
                      </a:rPr>
                      <m:t>𝑖</m:t>
                    </m:r>
                    <m:r>
                      <a:rPr lang="en-US" i="1" dirty="0" err="1" smtClean="0">
                        <a:latin typeface="Cambria Math" panose="02040503050406030204" pitchFamily="18" charset="0"/>
                      </a:rPr>
                      <m:t>→</m:t>
                    </m:r>
                    <m:r>
                      <a:rPr lang="en-US" i="1" dirty="0" err="1" smtClean="0">
                        <a:latin typeface="Cambria Math" panose="02040503050406030204" pitchFamily="18" charset="0"/>
                      </a:rPr>
                      <m:t>𝐴𝑖</m:t>
                    </m:r>
                    <m:r>
                      <a:rPr lang="el-GR" i="1" dirty="0" smtClean="0">
                        <a:latin typeface="Cambria Math" panose="02040503050406030204" pitchFamily="18" charset="0"/>
                        <a:ea typeface="Cambria Math" panose="02040503050406030204" pitchFamily="18" charset="0"/>
                      </a:rPr>
                      <m:t>𝛾</m:t>
                    </m:r>
                  </m:oMath>
                </a14:m>
                <a:r>
                  <a:rPr lang="en-US" dirty="0"/>
                  <a:t>  </a:t>
                </a:r>
              </a:p>
              <a:p>
                <a:pPr marL="0" indent="0" defTabSz="704850" fontAlgn="base">
                  <a:buNone/>
                </a:pPr>
                <a:r>
                  <a:rPr lang="en-US" dirty="0"/>
                  <a:t>			by the productions </a:t>
                </a:r>
                <a14:m>
                  <m:oMath xmlns:m="http://schemas.openxmlformats.org/officeDocument/2006/math">
                    <m:r>
                      <a:rPr lang="en-US" i="1" dirty="0" smtClean="0">
                        <a:latin typeface="Cambria Math" panose="02040503050406030204" pitchFamily="18" charset="0"/>
                      </a:rPr>
                      <m:t>𝐴</m:t>
                    </m:r>
                    <m:r>
                      <a:rPr lang="en-US" i="1" baseline="-25000" dirty="0" smtClean="0">
                        <a:latin typeface="Cambria Math" panose="02040503050406030204" pitchFamily="18" charset="0"/>
                      </a:rPr>
                      <m:t>𝑖</m:t>
                    </m:r>
                    <m:r>
                      <a:rPr lang="en-US" i="1" dirty="0" smtClean="0">
                        <a:latin typeface="Cambria Math" panose="02040503050406030204" pitchFamily="18" charset="0"/>
                      </a:rPr>
                      <m:t> </m:t>
                    </m:r>
                    <m:r>
                      <a:rPr lang="en-US" b="0" i="1" dirty="0" smtClean="0">
                        <a:latin typeface="Cambria Math" panose="02040503050406030204" pitchFamily="18" charset="0"/>
                      </a:rPr>
                      <m:t>→</m:t>
                    </m:r>
                    <m:r>
                      <a:rPr lang="en-US" i="1" dirty="0" smtClean="0">
                        <a:latin typeface="Cambria Math" panose="02040503050406030204" pitchFamily="18" charset="0"/>
                      </a:rPr>
                      <m:t>𝛿</m:t>
                    </m:r>
                    <m:r>
                      <a:rPr lang="en-US" i="1" baseline="-25000" dirty="0" smtClean="0">
                        <a:latin typeface="Cambria Math" panose="02040503050406030204" pitchFamily="18" charset="0"/>
                      </a:rPr>
                      <m:t>1</m:t>
                    </m:r>
                    <m:r>
                      <a:rPr lang="el-GR" i="1" dirty="0" smtClean="0">
                        <a:latin typeface="Cambria Math" panose="02040503050406030204" pitchFamily="18" charset="0"/>
                        <a:ea typeface="Cambria Math" panose="02040503050406030204" pitchFamily="18" charset="0"/>
                      </a:rPr>
                      <m:t>𝛾</m:t>
                    </m:r>
                    <m:r>
                      <a:rPr lang="en-US" i="1" dirty="0" smtClean="0">
                        <a:latin typeface="Cambria Math" panose="02040503050406030204" pitchFamily="18" charset="0"/>
                      </a:rPr>
                      <m:t>| </m:t>
                    </m:r>
                    <m:r>
                      <a:rPr lang="en-US" i="1" dirty="0" smtClean="0">
                        <a:latin typeface="Cambria Math" panose="02040503050406030204" pitchFamily="18" charset="0"/>
                      </a:rPr>
                      <m:t>𝛿</m:t>
                    </m:r>
                    <m:r>
                      <a:rPr lang="en-US" i="1" baseline="-25000" dirty="0" smtClean="0">
                        <a:latin typeface="Cambria Math" panose="02040503050406030204" pitchFamily="18" charset="0"/>
                      </a:rPr>
                      <m:t>2</m:t>
                    </m:r>
                    <m:r>
                      <a:rPr lang="el-GR" i="1" dirty="0" smtClean="0">
                        <a:latin typeface="Cambria Math" panose="02040503050406030204" pitchFamily="18" charset="0"/>
                        <a:ea typeface="Cambria Math" panose="02040503050406030204" pitchFamily="18" charset="0"/>
                      </a:rPr>
                      <m:t>𝛾</m:t>
                    </m:r>
                    <m:r>
                      <a:rPr lang="en-US" i="1" dirty="0" smtClean="0">
                        <a:latin typeface="Cambria Math" panose="02040503050406030204" pitchFamily="18" charset="0"/>
                      </a:rPr>
                      <m:t>|…..| </m:t>
                    </m:r>
                    <m:r>
                      <a:rPr lang="en-US" i="1" dirty="0" smtClean="0">
                        <a:latin typeface="Cambria Math" panose="02040503050406030204" pitchFamily="18" charset="0"/>
                      </a:rPr>
                      <m:t>𝛿</m:t>
                    </m:r>
                    <m:r>
                      <a:rPr lang="en-US" i="1" baseline="-25000" dirty="0" smtClean="0">
                        <a:latin typeface="Cambria Math" panose="02040503050406030204" pitchFamily="18" charset="0"/>
                      </a:rPr>
                      <m:t>𝑘</m:t>
                    </m:r>
                    <m:r>
                      <a:rPr lang="el-GR" i="1" dirty="0" smtClean="0">
                        <a:latin typeface="Cambria Math" panose="02040503050406030204" pitchFamily="18" charset="0"/>
                        <a:ea typeface="Cambria Math" panose="02040503050406030204" pitchFamily="18" charset="0"/>
                      </a:rPr>
                      <m:t>𝛾</m:t>
                    </m:r>
                  </m:oMath>
                </a14:m>
                <a:r>
                  <a:rPr lang="en-US" dirty="0"/>
                  <a:t>,</a:t>
                </a:r>
              </a:p>
              <a:p>
                <a:pPr marL="0" indent="0" defTabSz="704850" fontAlgn="base">
                  <a:buNone/>
                </a:pPr>
                <a:r>
                  <a:rPr lang="en-US" dirty="0"/>
                  <a:t>			where </a:t>
                </a:r>
                <a14:m>
                  <m:oMath xmlns:m="http://schemas.openxmlformats.org/officeDocument/2006/math">
                    <m:r>
                      <a:rPr lang="en-US" i="1" dirty="0" smtClean="0">
                        <a:latin typeface="Cambria Math" panose="02040503050406030204" pitchFamily="18" charset="0"/>
                      </a:rPr>
                      <m:t>𝐴</m:t>
                    </m:r>
                    <m:r>
                      <a:rPr lang="en-US" i="1" baseline="-25000" dirty="0" err="1" smtClean="0">
                        <a:latin typeface="Cambria Math" panose="02040503050406030204" pitchFamily="18" charset="0"/>
                      </a:rPr>
                      <m:t>𝑗</m:t>
                    </m:r>
                    <m:r>
                      <a:rPr lang="en-US" i="1" dirty="0" smtClean="0">
                        <a:latin typeface="Cambria Math" panose="02040503050406030204" pitchFamily="18" charset="0"/>
                      </a:rPr>
                      <m:t> </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𝛿</m:t>
                    </m:r>
                    <m:r>
                      <a:rPr lang="en-US" i="1" baseline="-25000"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𝛿</m:t>
                    </m:r>
                    <m:r>
                      <a:rPr lang="en-US" i="1" baseline="-25000" dirty="0" smtClean="0">
                        <a:latin typeface="Cambria Math" panose="02040503050406030204" pitchFamily="18" charset="0"/>
                      </a:rPr>
                      <m:t>2</m:t>
                    </m:r>
                    <m:r>
                      <a:rPr lang="en-US" i="1" dirty="0" smtClean="0">
                        <a:latin typeface="Cambria Math" panose="02040503050406030204" pitchFamily="18" charset="0"/>
                      </a:rPr>
                      <m:t> |</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𝛿</m:t>
                    </m:r>
                    <m:r>
                      <a:rPr lang="en-US" i="1" baseline="-25000" dirty="0" smtClean="0">
                        <a:latin typeface="Cambria Math" panose="02040503050406030204" pitchFamily="18" charset="0"/>
                      </a:rPr>
                      <m:t>𝑘</m:t>
                    </m:r>
                    <m:r>
                      <a:rPr lang="en-US" i="1" baseline="-25000" dirty="0" smtClean="0">
                        <a:latin typeface="Cambria Math" panose="02040503050406030204" pitchFamily="18" charset="0"/>
                      </a:rPr>
                      <m:t> </m:t>
                    </m:r>
                  </m:oMath>
                </a14:m>
                <a:r>
                  <a:rPr lang="en-US" dirty="0"/>
                  <a:t>are all the current </a:t>
                </a:r>
                <a14:m>
                  <m:oMath xmlns:m="http://schemas.openxmlformats.org/officeDocument/2006/math">
                    <m:r>
                      <a:rPr lang="en-US" i="1" dirty="0" smtClean="0">
                        <a:latin typeface="Cambria Math" panose="02040503050406030204" pitchFamily="18" charset="0"/>
                      </a:rPr>
                      <m:t>𝐴</m:t>
                    </m:r>
                    <m:r>
                      <a:rPr lang="en-US" i="1" baseline="-25000" dirty="0" err="1" smtClean="0">
                        <a:latin typeface="Cambria Math" panose="02040503050406030204" pitchFamily="18" charset="0"/>
                      </a:rPr>
                      <m:t>𝑗</m:t>
                    </m:r>
                    <m:r>
                      <a:rPr lang="en-US" i="1" dirty="0" smtClean="0">
                        <a:latin typeface="Cambria Math" panose="02040503050406030204" pitchFamily="18" charset="0"/>
                      </a:rPr>
                      <m:t> </m:t>
                    </m:r>
                  </m:oMath>
                </a14:m>
                <a:r>
                  <a:rPr lang="en-US" dirty="0"/>
                  <a:t>				productions;</a:t>
                </a:r>
                <a:br>
                  <a:rPr lang="en-US" dirty="0"/>
                </a:br>
                <a:r>
                  <a:rPr lang="en-US" dirty="0"/>
                  <a:t> 	 </a:t>
                </a:r>
                <a:r>
                  <a:rPr lang="en-US" b="1" dirty="0"/>
                  <a:t>end</a:t>
                </a:r>
                <a:br>
                  <a:rPr lang="en-US" dirty="0"/>
                </a:br>
                <a:r>
                  <a:rPr lang="en-US" dirty="0"/>
                  <a:t> 	 eliminate the immediate left recursion among the </a:t>
                </a:r>
                <a14:m>
                  <m:oMath xmlns:m="http://schemas.openxmlformats.org/officeDocument/2006/math">
                    <m:r>
                      <a:rPr lang="en-US" i="1" dirty="0" smtClean="0">
                        <a:latin typeface="Cambria Math" panose="02040503050406030204" pitchFamily="18" charset="0"/>
                      </a:rPr>
                      <m:t>𝐴</m:t>
                    </m:r>
                    <m:r>
                      <a:rPr lang="en-US" i="1" baseline="-25000" dirty="0" smtClean="0">
                        <a:latin typeface="Cambria Math" panose="02040503050406030204" pitchFamily="18" charset="0"/>
                      </a:rPr>
                      <m:t>𝑖</m:t>
                    </m:r>
                  </m:oMath>
                </a14:m>
                <a:r>
                  <a:rPr lang="en-US" dirty="0"/>
                  <a:t> - productions</a:t>
                </a:r>
              </a:p>
              <a:p>
                <a:pPr marL="0" indent="0">
                  <a:buNone/>
                </a:pPr>
                <a:r>
                  <a:rPr lang="en-US" b="1" dirty="0"/>
                  <a:t>end</a:t>
                </a:r>
              </a:p>
              <a:p>
                <a:pPr lvl="0"/>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904" t="-800" r="-834"/>
                </a:stretch>
              </a:blipFill>
            </p:spPr>
            <p:txBody>
              <a:bodyPr/>
              <a:lstStyle/>
              <a:p>
                <a:r>
                  <a:rPr lang="en-US">
                    <a:noFill/>
                  </a:rPr>
                  <a:t> </a:t>
                </a:r>
              </a:p>
            </p:txBody>
          </p:sp>
        </mc:Fallback>
      </mc:AlternateContent>
    </p:spTree>
    <p:extLst>
      <p:ext uri="{BB962C8B-B14F-4D97-AF65-F5344CB8AC3E}">
        <p14:creationId xmlns:p14="http://schemas.microsoft.com/office/powerpoint/2010/main" val="412670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recursion elimination</a:t>
            </a:r>
          </a:p>
        </p:txBody>
      </p:sp>
      <p:sp>
        <p:nvSpPr>
          <p:cNvPr id="3" name="Content Placeholder 2"/>
          <p:cNvSpPr>
            <a:spLocks noGrp="1"/>
          </p:cNvSpPr>
          <p:nvPr>
            <p:ph idx="1"/>
          </p:nvPr>
        </p:nvSpPr>
        <p:spPr>
          <a:xfrm>
            <a:off x="1724025" y="973925"/>
            <a:ext cx="8763000" cy="5334000"/>
          </a:xfrm>
        </p:spPr>
        <p:txBody>
          <a:bodyPr>
            <a:normAutofit/>
          </a:bodyPr>
          <a:lstStyle/>
          <a:p>
            <a:pPr marL="0" indent="0">
              <a:buNone/>
            </a:pPr>
            <a:endParaRPr lang="en-US"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4" name="Rectangle 3"/>
              <p:cNvSpPr/>
              <p:nvPr/>
            </p:nvSpPr>
            <p:spPr>
              <a:xfrm>
                <a:off x="2895599" y="2733672"/>
                <a:ext cx="21336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accent1">
                              <a:lumMod val="75000"/>
                            </a:schemeClr>
                          </a:solidFill>
                          <a:latin typeface="Cambria Math" panose="02040503050406030204" pitchFamily="18" charset="0"/>
                        </a:rPr>
                        <m:t>𝐴</m:t>
                      </m:r>
                      <m:r>
                        <a:rPr lang="en-US" sz="2400" i="1">
                          <a:solidFill>
                            <a:schemeClr val="accent1">
                              <a:lumMod val="75000"/>
                            </a:schemeClr>
                          </a:solidFill>
                          <a:latin typeface="Cambria Math" panose="02040503050406030204" pitchFamily="18" charset="0"/>
                        </a:rPr>
                        <m:t>→</m:t>
                      </m:r>
                      <m:r>
                        <a:rPr lang="en-US" sz="2400" i="1">
                          <a:solidFill>
                            <a:schemeClr val="accent1">
                              <a:lumMod val="75000"/>
                            </a:schemeClr>
                          </a:solidFill>
                          <a:latin typeface="Cambria Math" panose="02040503050406030204" pitchFamily="18" charset="0"/>
                        </a:rPr>
                        <m:t>𝐴</m:t>
                      </m:r>
                      <m:r>
                        <a:rPr lang="en-US" sz="2400" i="1">
                          <a:solidFill>
                            <a:schemeClr val="accent1">
                              <a:lumMod val="75000"/>
                            </a:schemeClr>
                          </a:solidFill>
                          <a:latin typeface="Cambria Math" panose="02040503050406030204" pitchFamily="18" charset="0"/>
                          <a:ea typeface="Cambria Math" panose="02040503050406030204" pitchFamily="18" charset="0"/>
                        </a:rPr>
                        <m:t>𝛼</m:t>
                      </m:r>
                      <m:r>
                        <a:rPr lang="en-US" sz="2400" i="1">
                          <a:solidFill>
                            <a:schemeClr val="accent1">
                              <a:lumMod val="75000"/>
                            </a:schemeClr>
                          </a:solidFill>
                          <a:latin typeface="Cambria Math" panose="02040503050406030204" pitchFamily="18" charset="0"/>
                          <a:ea typeface="Cambria Math" panose="02040503050406030204" pitchFamily="18" charset="0"/>
                        </a:rPr>
                        <m:t> | </m:t>
                      </m:r>
                    </m:oMath>
                  </m:oMathPara>
                </a14:m>
                <a:endParaRPr lang="en-US" sz="2400" dirty="0">
                  <a:solidFill>
                    <a:schemeClr val="accent1">
                      <a:lumMod val="75000"/>
                    </a:schemeClr>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2895599" y="2733672"/>
                <a:ext cx="2133600" cy="1143000"/>
              </a:xfrm>
              <a:prstGeom prst="rect">
                <a:avLst/>
              </a:prstGeom>
              <a:blipFill>
                <a:blip r:embed="rId2" cstate="print"/>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6265060" y="2874161"/>
                <a:ext cx="2133600" cy="723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a:solidFill>
                          <a:schemeClr val="accent1">
                            <a:lumMod val="75000"/>
                          </a:schemeClr>
                        </a:solidFill>
                        <a:latin typeface="Cambria Math" panose="02040503050406030204" pitchFamily="18" charset="0"/>
                      </a:rPr>
                      <m:t>𝐴</m:t>
                    </m:r>
                    <m:r>
                      <a:rPr lang="en-US" sz="2400" i="1">
                        <a:solidFill>
                          <a:schemeClr val="accent1">
                            <a:lumMod val="75000"/>
                          </a:schemeClr>
                        </a:solidFill>
                        <a:latin typeface="Cambria Math" panose="02040503050406030204" pitchFamily="18" charset="0"/>
                      </a:rPr>
                      <m:t>→ </m:t>
                    </m:r>
                  </m:oMath>
                </a14:m>
                <a:r>
                  <a:rPr lang="en-US" sz="2400" dirty="0">
                    <a:solidFill>
                      <a:schemeClr val="accent1">
                        <a:lumMod val="75000"/>
                      </a:schemeClr>
                    </a:solidFill>
                  </a:rPr>
                  <a:t>  </a:t>
                </a:r>
              </a:p>
            </p:txBody>
          </p:sp>
        </mc:Choice>
        <mc:Fallback xmlns="">
          <p:sp>
            <p:nvSpPr>
              <p:cNvPr id="6" name="Rectangle 5"/>
              <p:cNvSpPr>
                <a:spLocks noRot="1" noChangeAspect="1" noMove="1" noResize="1" noEditPoints="1" noAdjustHandles="1" noChangeArrowheads="1" noChangeShapeType="1" noTextEdit="1"/>
              </p:cNvSpPr>
              <p:nvPr/>
            </p:nvSpPr>
            <p:spPr>
              <a:xfrm>
                <a:off x="6265060" y="2874161"/>
                <a:ext cx="2133600" cy="723900"/>
              </a:xfrm>
              <a:prstGeom prst="rect">
                <a:avLst/>
              </a:prstGeom>
              <a:blipFill>
                <a:blip r:embed="rId3" cstate="print"/>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505325" y="3138485"/>
                <a:ext cx="323851" cy="352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accent1">
                              <a:lumMod val="75000"/>
                            </a:schemeClr>
                          </a:solidFill>
                          <a:latin typeface="Cambria Math" panose="02040503050406030204" pitchFamily="18" charset="0"/>
                          <a:ea typeface="Cambria Math" panose="02040503050406030204" pitchFamily="18" charset="0"/>
                        </a:rPr>
                        <m:t>𝛽</m:t>
                      </m:r>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4505325" y="3138485"/>
                <a:ext cx="323851" cy="352425"/>
              </a:xfrm>
              <a:prstGeom prst="rect">
                <a:avLst/>
              </a:prstGeom>
              <a:blipFill>
                <a:blip r:embed="rId4" cstate="print"/>
                <a:stretch>
                  <a:fillRect l="-33962" t="-1724" r="-11321" b="-37931"/>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476745" y="3152772"/>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accent1">
                              <a:lumMod val="75000"/>
                            </a:schemeClr>
                          </a:solidFill>
                          <a:latin typeface="Cambria Math" panose="02040503050406030204" pitchFamily="18" charset="0"/>
                          <a:ea typeface="Cambria Math" panose="02040503050406030204" pitchFamily="18" charset="0"/>
                        </a:rPr>
                        <m:t>𝛽</m:t>
                      </m:r>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4476745" y="3152772"/>
                <a:ext cx="381000" cy="304800"/>
              </a:xfrm>
              <a:prstGeom prst="rect">
                <a:avLst/>
              </a:prstGeom>
              <a:blipFill>
                <a:blip r:embed="rId5" cstate="print"/>
                <a:stretch>
                  <a:fillRect l="-22222" t="-10000" b="-54000"/>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929562" y="3062281"/>
                <a:ext cx="371472" cy="319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rgbClr val="C00000"/>
                          </a:solidFill>
                          <a:latin typeface="Cambria Math" panose="02040503050406030204" pitchFamily="18" charset="0"/>
                        </a:rPr>
                        <m:t>𝐴</m:t>
                      </m:r>
                      <m:r>
                        <a:rPr lang="en-US" sz="2400" i="1" dirty="0">
                          <a:solidFill>
                            <a:srgbClr val="C00000"/>
                          </a:solidFill>
                          <a:latin typeface="Cambria Math" panose="02040503050406030204" pitchFamily="18" charset="0"/>
                        </a:rPr>
                        <m:t>’</m:t>
                      </m:r>
                    </m:oMath>
                  </m:oMathPara>
                </a14:m>
                <a:endParaRPr lang="en-US" sz="2400" dirty="0">
                  <a:solidFill>
                    <a:srgbClr val="C0000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7929562" y="3062281"/>
                <a:ext cx="371472" cy="319087"/>
              </a:xfrm>
              <a:prstGeom prst="rect">
                <a:avLst/>
              </a:prstGeom>
              <a:blipFill>
                <a:blip r:embed="rId6" cstate="print"/>
                <a:stretch>
                  <a:fillRect l="-24590" t="-1887" r="-4918" b="-16981"/>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743694" y="3640925"/>
                <a:ext cx="9572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dirty="0">
                        <a:solidFill>
                          <a:srgbClr val="C00000"/>
                        </a:solidFill>
                        <a:latin typeface="Cambria Math" panose="02040503050406030204" pitchFamily="18" charset="0"/>
                      </a:rPr>
                      <m:t>𝐴</m:t>
                    </m:r>
                    <m:r>
                      <a:rPr lang="en-US" sz="2400" i="1" dirty="0">
                        <a:solidFill>
                          <a:srgbClr val="C00000"/>
                        </a:solidFill>
                        <a:latin typeface="Cambria Math" panose="02040503050406030204" pitchFamily="18" charset="0"/>
                      </a:rPr>
                      <m:t>’</m:t>
                    </m:r>
                  </m:oMath>
                </a14:m>
                <a:r>
                  <a:rPr lang="en-US" sz="2400" dirty="0">
                    <a:solidFill>
                      <a:srgbClr val="C00000"/>
                    </a:solidFill>
                    <a:sym typeface="Wingdings" panose="05000000000000000000" pitchFamily="2" charset="2"/>
                  </a:rPr>
                  <a:t></a:t>
                </a:r>
                <a:endParaRPr lang="en-US" sz="2400" dirty="0">
                  <a:solidFill>
                    <a:srgbClr val="C0000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6743694" y="3640925"/>
                <a:ext cx="957266" cy="457200"/>
              </a:xfrm>
              <a:prstGeom prst="rect">
                <a:avLst/>
              </a:prstGeom>
              <a:blipFill>
                <a:blip r:embed="rId7" cstate="print"/>
                <a:stretch>
                  <a:fillRect t="-12000" b="-29333"/>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062408" y="3162296"/>
                <a:ext cx="381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a:solidFill>
                            <a:schemeClr val="accent1">
                              <a:lumMod val="75000"/>
                            </a:schemeClr>
                          </a:solidFill>
                          <a:latin typeface="Cambria Math" panose="02040503050406030204" pitchFamily="18" charset="0"/>
                          <a:ea typeface="Cambria Math" panose="02040503050406030204" pitchFamily="18" charset="0"/>
                        </a:rPr>
                        <m:t>𝛼</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4062408" y="3162296"/>
                <a:ext cx="381000" cy="304800"/>
              </a:xfrm>
              <a:prstGeom prst="rect">
                <a:avLst/>
              </a:prstGeom>
              <a:blipFill>
                <a:blip r:embed="rId8" cstate="print"/>
                <a:stretch>
                  <a:fillRect l="-4762" b="-8000"/>
                </a:stretch>
              </a:blipFill>
              <a:ln>
                <a:noFill/>
              </a:ln>
            </p:spPr>
            <p:txBody>
              <a:bodyPr/>
              <a:lstStyle/>
              <a:p>
                <a:r>
                  <a:rPr lang="en-IN">
                    <a:noFill/>
                  </a:rPr>
                  <a:t> </a:t>
                </a:r>
              </a:p>
            </p:txBody>
          </p:sp>
        </mc:Fallback>
      </mc:AlternateContent>
      <p:cxnSp>
        <p:nvCxnSpPr>
          <p:cNvPr id="14" name="Straight Arrow Connector 13"/>
          <p:cNvCxnSpPr/>
          <p:nvPr/>
        </p:nvCxnSpPr>
        <p:spPr>
          <a:xfrm>
            <a:off x="5029200" y="3371844"/>
            <a:ext cx="1666875" cy="0"/>
          </a:xfrm>
          <a:prstGeom prst="straightConnector1">
            <a:avLst/>
          </a:prstGeom>
          <a:ln w="6985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7441394" y="3621873"/>
                <a:ext cx="9572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a:solidFill>
                            <a:schemeClr val="accent1">
                              <a:lumMod val="75000"/>
                            </a:schemeClr>
                          </a:solidFill>
                          <a:latin typeface="Cambria Math" panose="02040503050406030204" pitchFamily="18" charset="0"/>
                        </a:rPr>
                        <m:t>𝐴</m:t>
                      </m:r>
                      <m:r>
                        <a:rPr lang="en-US" sz="2400" i="1" dirty="0">
                          <a:solidFill>
                            <a:schemeClr val="accent1">
                              <a:lumMod val="75000"/>
                            </a:schemeClr>
                          </a:solidFill>
                          <a:latin typeface="Cambria Math" panose="02040503050406030204" pitchFamily="18" charset="0"/>
                        </a:rPr>
                        <m:t>’</m:t>
                      </m:r>
                    </m:oMath>
                  </m:oMathPara>
                </a14:m>
                <a:endParaRPr lang="en-US" sz="2400" dirty="0">
                  <a:solidFill>
                    <a:schemeClr val="accent1">
                      <a:lumMod val="75000"/>
                    </a:schemeClr>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7441394" y="3621873"/>
                <a:ext cx="957266" cy="457200"/>
              </a:xfrm>
              <a:prstGeom prst="rect">
                <a:avLst/>
              </a:prstGeom>
              <a:blipFill>
                <a:blip r:embed="rId9" cstate="print"/>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7700960" y="3617109"/>
                <a:ext cx="957266"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i="1" dirty="0">
                        <a:solidFill>
                          <a:schemeClr val="accent1">
                            <a:lumMod val="75000"/>
                          </a:schemeClr>
                        </a:solidFill>
                        <a:latin typeface="Cambria Math" panose="02040503050406030204" pitchFamily="18" charset="0"/>
                      </a:rPr>
                      <m:t>  | </m:t>
                    </m:r>
                  </m:oMath>
                </a14:m>
                <a:r>
                  <a:rPr lang="en-US" sz="2400" dirty="0">
                    <a:solidFill>
                      <a:schemeClr val="accent1">
                        <a:lumMod val="75000"/>
                      </a:schemeClr>
                    </a:solidFill>
                    <a:latin typeface="Cambria Math" panose="02040503050406030204" pitchFamily="18" charset="0"/>
                    <a:ea typeface="Cambria Math" panose="02040503050406030204" pitchFamily="18" charset="0"/>
                  </a:rPr>
                  <a:t>𝜖</a:t>
                </a:r>
                <a:endParaRPr lang="en-US" sz="2400" dirty="0">
                  <a:solidFill>
                    <a:schemeClr val="accent1">
                      <a:lumMod val="75000"/>
                    </a:schemeClr>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7700960" y="3617109"/>
                <a:ext cx="957266" cy="457200"/>
              </a:xfrm>
              <a:prstGeom prst="rect">
                <a:avLst/>
              </a:prstGeom>
              <a:blipFill>
                <a:blip r:embed="rId10" cstate="print"/>
                <a:stretch>
                  <a:fillRect t="-13333" b="-28000"/>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45534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 0 L 0 0 C -0.00191 0.02546 -0.00295 0.02847 0 0.05833 C 0.00034 0.06226 0.00173 0.0655 0.00312 0.06898 C 0.0059 0.07546 0.00937 0.08148 0.0125 0.0875 C 0.01354 0.08981 0.01423 0.09212 0.01562 0.09398 C 0.01823 0.09722 0.021 0.10069 0.02343 0.10416 C 0.03194 0.11689 0.02812 0.12013 0.04375 0.13333 C 0.05104 0.13981 0.05746 0.14861 0.06562 0.15231 C 0.06718 0.15277 0.06892 0.15324 0.07031 0.15416 C 0.08455 0.16365 0.07743 0.16111 0.09062 0.16898 C 0.11111 0.18078 0.10069 0.17384 0.12031 0.18333 C 0.12691 0.18657 0.13472 0.19236 0.14218 0.19398 C 0.14687 0.1949 0.15156 0.19537 0.15625 0.19606 L 0.25468 0.19398 C 0.25642 0.19375 0.25798 0.19259 0.25937 0.19166 C 0.26163 0.1905 0.26354 0.18888 0.26562 0.1875 C 0.26823 0.18611 0.271 0.18518 0.27343 0.18333 C 0.27586 0.18171 0.2776 0.17916 0.27968 0.17731 C 0.28316 0.1743 0.30069 0.15972 0.30625 0.15416 C 0.30902 0.15162 0.3118 0.14907 0.31406 0.14583 C 0.31545 0.14421 0.31632 0.14189 0.31718 0.13981 C 0.31892 0.13634 0.32066 0.13287 0.32187 0.12916 C 0.32326 0.12523 0.325 0.11666 0.325 0.11666 C 0.32847 0.08055 0.32413 0.11736 0.32968 0.0875 C 0.33316 0.06967 0.32864 0.08032 0.33437 0.06898 C 0.33489 0.06481 0.33541 0.06041 0.33593 0.05648 C 0.33645 0.05416 0.33715 0.05231 0.3375 0.05 C 0.34045 0.03495 0.33784 0.04398 0.34062 0.02731 C 0.34114 0.025 0.34184 0.02314 0.34218 0.02083 C 0.3434 0.0155 0.34461 0.00995 0.34531 0.00416 L 0.34705 -0.00602 L 0.34705 -0.00602 L 0.34705 -0.00602 " pathEditMode="relative" ptsTypes="AAAAAAAAAAAAAAAAAAAAAAAAAAAAAAAAAA">
                                      <p:cBhvr>
                                        <p:cTn id="26" dur="2000" fill="hold"/>
                                        <p:tgtEl>
                                          <p:spTgt spid="8"/>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1" nodeType="clickEffect">
                                  <p:stCondLst>
                                    <p:cond delay="0"/>
                                  </p:stCondLst>
                                  <p:childTnLst>
                                    <p:animMotion origin="layout" path="M 2.5E-6 0.01875 L 2.5E-6 0.01898 C 0.00208 0.025 0.00503 0.03079 0.00625 0.0375 C 0.00764 0.0463 0.00694 0.05556 0.00764 0.06459 C 0.00798 0.06875 0.00885 0.07269 0.00937 0.07709 C 0.00989 0.08241 0.00989 0.0882 0.01076 0.09375 C 0.01146 0.09676 0.01284 0.09931 0.01389 0.10209 C 0.01458 0.10556 0.01441 0.10926 0.01562 0.1125 C 0.01701 0.1169 0.01979 0.12084 0.02187 0.125 L 0.025 0.13125 C 0.02604 0.13334 0.02691 0.13542 0.02812 0.1375 C 0.02951 0.14028 0.03125 0.14283 0.03264 0.14584 C 0.03385 0.14769 0.03472 0.15 0.03576 0.15209 C 0.03889 0.15764 0.04149 0.16366 0.04514 0.16875 C 0.04687 0.17084 0.04844 0.17269 0.05 0.175 C 0.05104 0.17686 0.05156 0.1794 0.05312 0.18125 C 0.05694 0.18588 0.06562 0.19375 0.06562 0.19398 C 0.07378 0.21042 0.06302 0.19028 0.07326 0.20417 C 0.07517 0.20648 0.07604 0.21019 0.07812 0.2125 C 0.07986 0.21436 0.08246 0.21482 0.08437 0.21667 C 0.08611 0.21829 0.08715 0.22107 0.08889 0.22292 C 0.09132 0.22523 0.09444 0.22662 0.09687 0.22917 C 0.09861 0.23079 0.09965 0.23357 0.10139 0.23542 C 0.11215 0.24561 0.10347 0.2338 0.1125 0.24375 C 0.11406 0.24561 0.11528 0.24815 0.11701 0.25 C 0.12014 0.25301 0.12326 0.25556 0.12639 0.25834 C 0.12812 0.25973 0.12951 0.26135 0.13125 0.2625 C 0.13333 0.26389 0.13541 0.26505 0.1375 0.26667 C 0.13906 0.26783 0.14028 0.26991 0.14201 0.27084 C 0.14462 0.27199 0.14722 0.27223 0.15 0.27292 C 0.15243 0.27431 0.15521 0.27523 0.15764 0.27709 C 0.15937 0.27801 0.16059 0.28033 0.1625 0.28125 C 0.16493 0.28241 0.16771 0.28241 0.17014 0.28334 C 0.17239 0.2838 0.1743 0.28473 0.17639 0.28542 C 0.17812 0.28681 0.17934 0.28936 0.18125 0.28959 C 0.20521 0.29005 0.22916 0.28936 0.25312 0.2875 C 0.25538 0.28727 0.25712 0.28449 0.25937 0.28334 C 0.26597 0.2794 0.26267 0.28334 0.27014 0.27709 C 0.27239 0.27523 0.2743 0.27269 0.27639 0.27084 C 0.27951 0.26783 0.28281 0.26551 0.28576 0.2625 C 0.29514 0.25324 0.28993 0.25811 0.30139 0.24792 C 0.30312 0.24653 0.30434 0.24445 0.30625 0.24375 L 0.31076 0.24167 C 0.31284 0.23959 0.3151 0.23773 0.31701 0.23542 C 0.32031 0.23148 0.32326 0.22709 0.32639 0.22292 L 0.33125 0.21667 C 0.33333 0.21389 0.33576 0.21158 0.3375 0.20834 C 0.33958 0.20417 0.34149 0.19977 0.34375 0.19584 C 0.34583 0.1919 0.35382 0.17801 0.35451 0.175 C 0.35677 0.16621 0.35521 0.17037 0.35937 0.1625 L 0.3625 0.15 C 0.36284 0.14792 0.36371 0.14584 0.36389 0.14375 C 0.36458 0.13959 0.36493 0.13519 0.36562 0.13125 C 0.36719 0.12037 0.36666 0.12593 0.36875 0.11667 C 0.37257 0.09815 0.36805 0.1169 0.37187 0.10209 C 0.37014 0.07801 0.36614 0.08449 0.37187 0.07709 " pathEditMode="relative" rAng="0" ptsTypes="AAAAAAAAAAAAAAAAAAAAAAAAAAAAAAAAAAAAAAAAAAAAAAAAAAAAAAAA">
                                      <p:cBhvr>
                                        <p:cTn id="40" dur="2000" fill="hold"/>
                                        <p:tgtEl>
                                          <p:spTgt spid="11"/>
                                        </p:tgtEl>
                                        <p:attrNameLst>
                                          <p:attrName>ppt_x</p:attrName>
                                          <p:attrName>ppt_y</p:attrName>
                                        </p:attrNameLst>
                                      </p:cBhvr>
                                      <p:rCtr x="18594" y="13542"/>
                                    </p:animMotion>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8" grpId="1" animBg="1"/>
      <p:bldP spid="9" grpId="0" animBg="1"/>
      <p:bldP spid="10" grpId="0" animBg="1"/>
      <p:bldP spid="11" grpId="0" animBg="1"/>
      <p:bldP spid="11" grpId="1" animBg="1"/>
      <p:bldP spid="16" grpId="0" animBg="1"/>
      <p:bldP spid="1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Left recursion elimination</a:t>
            </a:r>
          </a:p>
        </p:txBody>
      </p:sp>
      <p:sp>
        <p:nvSpPr>
          <p:cNvPr id="3" name="Content Placeholder 2"/>
          <p:cNvSpPr>
            <a:spLocks noGrp="1"/>
          </p:cNvSpPr>
          <p:nvPr>
            <p:ph idx="1"/>
          </p:nvPr>
        </p:nvSpPr>
        <p:spPr/>
        <p:txBody>
          <a:bodyPr>
            <a:normAutofit/>
          </a:bodyPr>
          <a:lstStyle/>
          <a:p>
            <a:pPr marL="0" indent="0">
              <a:buNone/>
            </a:pPr>
            <a:r>
              <a:rPr lang="en-US" dirty="0">
                <a:solidFill>
                  <a:schemeClr val="accent1">
                    <a:lumMod val="75000"/>
                  </a:schemeClr>
                </a:solidFill>
              </a:rPr>
              <a:t>E</a:t>
            </a:r>
            <a:r>
              <a:rPr lang="en-US" dirty="0">
                <a:solidFill>
                  <a:schemeClr val="accent1">
                    <a:lumMod val="75000"/>
                  </a:schemeClr>
                </a:solidFill>
                <a:sym typeface="Wingdings" panose="05000000000000000000" pitchFamily="2" charset="2"/>
              </a:rPr>
              <a:t></a:t>
            </a:r>
            <a:r>
              <a:rPr lang="en-US" dirty="0">
                <a:solidFill>
                  <a:schemeClr val="accent1">
                    <a:lumMod val="75000"/>
                  </a:schemeClr>
                </a:solidFill>
              </a:rPr>
              <a:t>E+T | T</a:t>
            </a:r>
          </a:p>
          <a:p>
            <a:pPr marL="0" indent="0">
              <a:buNone/>
            </a:pPr>
            <a:r>
              <a:rPr lang="en-US" dirty="0"/>
              <a:t>				E</a:t>
            </a:r>
            <a:r>
              <a:rPr lang="en-US" dirty="0">
                <a:sym typeface="Wingdings" panose="05000000000000000000" pitchFamily="2" charset="2"/>
              </a:rPr>
              <a:t></a:t>
            </a:r>
            <a:r>
              <a:rPr lang="en-US" dirty="0"/>
              <a:t>TE’</a:t>
            </a:r>
          </a:p>
          <a:p>
            <a:pPr marL="0" indent="0">
              <a:buNone/>
            </a:pPr>
            <a:r>
              <a:rPr lang="en-US" dirty="0"/>
              <a:t>				E’</a:t>
            </a:r>
            <a:r>
              <a:rPr lang="en-US" dirty="0">
                <a:sym typeface="Wingdings" panose="05000000000000000000" pitchFamily="2" charset="2"/>
              </a:rPr>
              <a:t></a:t>
            </a:r>
            <a:r>
              <a:rPr lang="en-US" dirty="0"/>
              <a:t>+TE’ | ε</a:t>
            </a:r>
          </a:p>
          <a:p>
            <a:pPr marL="0" indent="0">
              <a:buNone/>
            </a:pPr>
            <a:r>
              <a:rPr lang="en-US" dirty="0">
                <a:solidFill>
                  <a:schemeClr val="accent1">
                    <a:lumMod val="75000"/>
                  </a:schemeClr>
                </a:solidFill>
              </a:rPr>
              <a:t>T</a:t>
            </a:r>
            <a:r>
              <a:rPr lang="en-US" dirty="0">
                <a:solidFill>
                  <a:schemeClr val="accent1">
                    <a:lumMod val="75000"/>
                  </a:schemeClr>
                </a:solidFill>
                <a:sym typeface="Wingdings" panose="05000000000000000000" pitchFamily="2" charset="2"/>
              </a:rPr>
              <a:t></a:t>
            </a:r>
            <a:r>
              <a:rPr lang="en-US" dirty="0">
                <a:solidFill>
                  <a:schemeClr val="accent1">
                    <a:lumMod val="75000"/>
                  </a:schemeClr>
                </a:solidFill>
              </a:rPr>
              <a:t>T*F | F</a:t>
            </a:r>
          </a:p>
          <a:p>
            <a:pPr marL="0" indent="0">
              <a:buNone/>
            </a:pPr>
            <a:r>
              <a:rPr lang="en-US" dirty="0"/>
              <a:t>				T</a:t>
            </a:r>
            <a:r>
              <a:rPr lang="en-US" dirty="0">
                <a:sym typeface="Wingdings" panose="05000000000000000000" pitchFamily="2" charset="2"/>
              </a:rPr>
              <a:t></a:t>
            </a:r>
            <a:r>
              <a:rPr lang="en-US" dirty="0"/>
              <a:t>FT’</a:t>
            </a:r>
          </a:p>
          <a:p>
            <a:pPr marL="0" indent="0">
              <a:buNone/>
            </a:pPr>
            <a:r>
              <a:rPr lang="en-US" dirty="0"/>
              <a:t>				T’</a:t>
            </a:r>
            <a:r>
              <a:rPr lang="en-US" dirty="0">
                <a:sym typeface="Wingdings" panose="05000000000000000000" pitchFamily="2" charset="2"/>
              </a:rPr>
              <a:t></a:t>
            </a:r>
            <a:r>
              <a:rPr lang="en-US" dirty="0"/>
              <a:t>*FT’ | ε </a:t>
            </a:r>
          </a:p>
          <a:p>
            <a:pPr marL="0" indent="0">
              <a:buNone/>
            </a:pPr>
            <a:r>
              <a:rPr lang="en-US" dirty="0">
                <a:solidFill>
                  <a:schemeClr val="accent1">
                    <a:lumMod val="75000"/>
                  </a:schemeClr>
                </a:solidFill>
                <a:sym typeface="Wingdings" panose="05000000000000000000" pitchFamily="2" charset="2"/>
              </a:rPr>
              <a:t>XX%Y</a:t>
            </a:r>
            <a:r>
              <a:rPr lang="en-US" dirty="0">
                <a:solidFill>
                  <a:schemeClr val="accent1">
                    <a:lumMod val="75000"/>
                  </a:schemeClr>
                </a:solidFill>
              </a:rPr>
              <a:t> | Z</a:t>
            </a:r>
          </a:p>
          <a:p>
            <a:pPr marL="0" indent="0">
              <a:buNone/>
            </a:pPr>
            <a:r>
              <a:rPr lang="en-US" dirty="0"/>
              <a:t>				X</a:t>
            </a:r>
            <a:r>
              <a:rPr lang="en-US" dirty="0">
                <a:sym typeface="Wingdings" panose="05000000000000000000" pitchFamily="2" charset="2"/>
              </a:rPr>
              <a:t>Z</a:t>
            </a:r>
            <a:r>
              <a:rPr lang="en-US" dirty="0"/>
              <a:t>X’</a:t>
            </a:r>
          </a:p>
          <a:p>
            <a:pPr marL="0" indent="0">
              <a:buNone/>
            </a:pPr>
            <a:r>
              <a:rPr lang="en-US" dirty="0"/>
              <a:t>				X’</a:t>
            </a:r>
            <a:r>
              <a:rPr lang="en-US" dirty="0">
                <a:sym typeface="Wingdings" panose="05000000000000000000" pitchFamily="2" charset="2"/>
              </a:rPr>
              <a:t>%YX</a:t>
            </a:r>
            <a:r>
              <a:rPr lang="en-US" dirty="0"/>
              <a:t>’ | ε </a:t>
            </a:r>
          </a:p>
          <a:p>
            <a:pPr marL="0" indent="0">
              <a:buNone/>
            </a:pPr>
            <a:endParaRPr lang="en-US" dirty="0"/>
          </a:p>
        </p:txBody>
      </p:sp>
    </p:spTree>
    <p:extLst>
      <p:ext uri="{BB962C8B-B14F-4D97-AF65-F5344CB8AC3E}">
        <p14:creationId xmlns:p14="http://schemas.microsoft.com/office/powerpoint/2010/main" val="65856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Left recursion elimination</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solidFill>
                  <a:schemeClr val="accent1">
                    <a:lumMod val="75000"/>
                  </a:schemeClr>
                </a:solidFill>
              </a:rPr>
              <a:t>S</a:t>
            </a:r>
            <a:r>
              <a:rPr lang="en-US" dirty="0">
                <a:solidFill>
                  <a:schemeClr val="accent1">
                    <a:lumMod val="75000"/>
                  </a:schemeClr>
                </a:solidFill>
                <a:sym typeface="Wingdings" panose="05000000000000000000" pitchFamily="2" charset="2"/>
              </a:rPr>
              <a:t> </a:t>
            </a:r>
            <a:r>
              <a:rPr lang="en-US" dirty="0">
                <a:solidFill>
                  <a:schemeClr val="accent1">
                    <a:lumMod val="75000"/>
                  </a:schemeClr>
                </a:solidFill>
              </a:rPr>
              <a:t>Aa | b</a:t>
            </a:r>
          </a:p>
          <a:p>
            <a:pPr marL="0" indent="0">
              <a:buNone/>
            </a:pPr>
            <a:r>
              <a:rPr lang="en-US" dirty="0">
                <a:solidFill>
                  <a:schemeClr val="accent1">
                    <a:lumMod val="75000"/>
                  </a:schemeClr>
                </a:solidFill>
              </a:rPr>
              <a:t>A</a:t>
            </a:r>
            <a:r>
              <a:rPr lang="en-US" dirty="0">
                <a:solidFill>
                  <a:schemeClr val="accent1">
                    <a:lumMod val="75000"/>
                  </a:schemeClr>
                </a:solidFill>
                <a:sym typeface="Wingdings" panose="05000000000000000000" pitchFamily="2" charset="2"/>
              </a:rPr>
              <a:t> </a:t>
            </a:r>
            <a:r>
              <a:rPr lang="en-US" dirty="0">
                <a:solidFill>
                  <a:schemeClr val="accent1">
                    <a:lumMod val="75000"/>
                  </a:schemeClr>
                </a:solidFill>
              </a:rPr>
              <a:t>Ac | </a:t>
            </a:r>
            <a:r>
              <a:rPr lang="en-US" dirty="0" err="1">
                <a:solidFill>
                  <a:schemeClr val="accent1">
                    <a:lumMod val="75000"/>
                  </a:schemeClr>
                </a:solidFill>
              </a:rPr>
              <a:t>Sd</a:t>
            </a:r>
            <a:r>
              <a:rPr lang="en-US" dirty="0">
                <a:solidFill>
                  <a:schemeClr val="accent1">
                    <a:lumMod val="75000"/>
                  </a:schemeClr>
                </a:solidFill>
              </a:rPr>
              <a:t> | ε</a:t>
            </a:r>
          </a:p>
          <a:p>
            <a:pPr marL="0" indent="0">
              <a:buNone/>
            </a:pPr>
            <a:r>
              <a:rPr lang="en-US" dirty="0">
                <a:solidFill>
                  <a:srgbClr val="C00000"/>
                </a:solidFill>
              </a:rPr>
              <a:t>Here, Non terminal S is left recursive because:</a:t>
            </a:r>
          </a:p>
          <a:p>
            <a:pPr marL="0" indent="0">
              <a:buNone/>
            </a:pPr>
            <a:r>
              <a:rPr lang="en-US" dirty="0"/>
              <a:t>S</a:t>
            </a:r>
            <a:r>
              <a:rPr lang="en-US" dirty="0">
                <a:sym typeface="Wingdings" panose="05000000000000000000" pitchFamily="2" charset="2"/>
              </a:rPr>
              <a:t> </a:t>
            </a:r>
            <a:r>
              <a:rPr lang="en-US" dirty="0"/>
              <a:t>Aa </a:t>
            </a:r>
            <a:r>
              <a:rPr lang="en-US" dirty="0">
                <a:sym typeface="Wingdings" panose="05000000000000000000" pitchFamily="2" charset="2"/>
              </a:rPr>
              <a:t> </a:t>
            </a:r>
            <a:r>
              <a:rPr lang="en-US" dirty="0" err="1"/>
              <a:t>Sda</a:t>
            </a:r>
            <a:endParaRPr lang="en-US" dirty="0"/>
          </a:p>
          <a:p>
            <a:pPr marL="0" indent="0">
              <a:buNone/>
            </a:pPr>
            <a:r>
              <a:rPr lang="en-US" dirty="0"/>
              <a:t>				S</a:t>
            </a:r>
            <a:r>
              <a:rPr lang="en-US" dirty="0">
                <a:sym typeface="Wingdings" panose="05000000000000000000" pitchFamily="2" charset="2"/>
              </a:rPr>
              <a:t></a:t>
            </a:r>
            <a:r>
              <a:rPr lang="en-US" dirty="0"/>
              <a:t> Aa | b</a:t>
            </a:r>
          </a:p>
          <a:p>
            <a:pPr marL="0" indent="0">
              <a:buNone/>
            </a:pPr>
            <a:r>
              <a:rPr lang="en-US" dirty="0"/>
              <a:t>				A</a:t>
            </a:r>
            <a:r>
              <a:rPr lang="en-US" dirty="0">
                <a:sym typeface="Wingdings" panose="05000000000000000000" pitchFamily="2" charset="2"/>
              </a:rPr>
              <a:t> </a:t>
            </a:r>
            <a:r>
              <a:rPr lang="en-US" dirty="0"/>
              <a:t>Ac </a:t>
            </a:r>
          </a:p>
          <a:p>
            <a:pPr marL="0" indent="0">
              <a:buNone/>
            </a:pPr>
            <a:r>
              <a:rPr lang="en-US" dirty="0"/>
              <a:t>				A</a:t>
            </a:r>
            <a:r>
              <a:rPr lang="en-US" dirty="0">
                <a:sym typeface="Wingdings" panose="05000000000000000000" pitchFamily="2" charset="2"/>
              </a:rPr>
              <a:t></a:t>
            </a:r>
            <a:r>
              <a:rPr lang="en-US" dirty="0"/>
              <a:t> </a:t>
            </a:r>
            <a:endParaRPr lang="en-US" dirty="0">
              <a:sym typeface="Wingdings" panose="05000000000000000000" pitchFamily="2" charset="2"/>
            </a:endParaRPr>
          </a:p>
          <a:p>
            <a:pPr marL="0" indent="0">
              <a:buNone/>
            </a:pPr>
            <a:r>
              <a:rPr lang="en-US" dirty="0"/>
              <a:t>				A</a:t>
            </a:r>
            <a:r>
              <a:rPr lang="en-US" dirty="0">
                <a:sym typeface="Wingdings" panose="05000000000000000000" pitchFamily="2" charset="2"/>
              </a:rPr>
              <a:t></a:t>
            </a:r>
            <a:r>
              <a:rPr lang="en-US" dirty="0"/>
              <a:t> ε</a:t>
            </a:r>
          </a:p>
          <a:p>
            <a:pPr marL="0" indent="0">
              <a:buNone/>
            </a:pPr>
            <a:r>
              <a:rPr lang="en-US" b="1" dirty="0">
                <a:solidFill>
                  <a:schemeClr val="accent1">
                    <a:lumMod val="75000"/>
                  </a:schemeClr>
                </a:solidFill>
              </a:rPr>
              <a:t>Now, remove left recursion</a:t>
            </a:r>
          </a:p>
          <a:p>
            <a:pPr marL="0" indent="0">
              <a:buNone/>
            </a:pPr>
            <a:r>
              <a:rPr lang="en-US" dirty="0"/>
              <a:t>						S</a:t>
            </a:r>
            <a:r>
              <a:rPr lang="en-US" dirty="0">
                <a:sym typeface="Wingdings" panose="05000000000000000000" pitchFamily="2" charset="2"/>
              </a:rPr>
              <a:t></a:t>
            </a:r>
            <a:r>
              <a:rPr lang="en-US" dirty="0"/>
              <a:t> Aa | b</a:t>
            </a:r>
          </a:p>
          <a:p>
            <a:pPr marL="0" indent="0">
              <a:buNone/>
            </a:pPr>
            <a:r>
              <a:rPr lang="en-US" dirty="0"/>
              <a:t>						A</a:t>
            </a:r>
            <a:r>
              <a:rPr lang="en-US" dirty="0">
                <a:sym typeface="Wingdings" panose="05000000000000000000" pitchFamily="2" charset="2"/>
              </a:rPr>
              <a:t></a:t>
            </a:r>
            <a:r>
              <a:rPr lang="en-US" dirty="0"/>
              <a:t> </a:t>
            </a:r>
            <a:r>
              <a:rPr lang="en-US" dirty="0" err="1"/>
              <a:t>bdA</a:t>
            </a:r>
            <a:r>
              <a:rPr lang="en-US" dirty="0"/>
              <a:t>’ | A’</a:t>
            </a:r>
          </a:p>
          <a:p>
            <a:pPr marL="0" indent="0">
              <a:buNone/>
            </a:pPr>
            <a:r>
              <a:rPr lang="en-US" dirty="0"/>
              <a:t>						A’</a:t>
            </a:r>
            <a:r>
              <a:rPr lang="en-US" dirty="0">
                <a:sym typeface="Wingdings" panose="05000000000000000000" pitchFamily="2" charset="2"/>
              </a:rPr>
              <a:t></a:t>
            </a:r>
            <a:r>
              <a:rPr lang="en-US" dirty="0"/>
              <a:t> </a:t>
            </a:r>
            <a:r>
              <a:rPr lang="en-US" dirty="0" err="1"/>
              <a:t>cA</a:t>
            </a:r>
            <a:r>
              <a:rPr lang="en-US" dirty="0"/>
              <a:t>’ | </a:t>
            </a:r>
            <a:r>
              <a:rPr lang="en-US" dirty="0" err="1"/>
              <a:t>adA</a:t>
            </a:r>
            <a:r>
              <a:rPr lang="en-US" dirty="0"/>
              <a:t>’ | ε</a:t>
            </a:r>
          </a:p>
          <a:p>
            <a:pPr marL="0" indent="0">
              <a:buNone/>
            </a:pPr>
            <a:endParaRPr lang="en-US" dirty="0"/>
          </a:p>
        </p:txBody>
      </p:sp>
      <p:sp>
        <p:nvSpPr>
          <p:cNvPr id="4" name="Right Brace 3"/>
          <p:cNvSpPr/>
          <p:nvPr/>
        </p:nvSpPr>
        <p:spPr>
          <a:xfrm>
            <a:off x="6848650" y="3144570"/>
            <a:ext cx="685800" cy="119883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p:cNvSpPr/>
          <p:nvPr/>
        </p:nvSpPr>
        <p:spPr>
          <a:xfrm>
            <a:off x="7746721" y="3378612"/>
            <a:ext cx="25908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solidFill>
                  <a:schemeClr val="tx1"/>
                </a:solidFill>
              </a:rPr>
              <a:t>A</a:t>
            </a:r>
            <a:r>
              <a:rPr lang="en-US" sz="2200" dirty="0" err="1">
                <a:solidFill>
                  <a:schemeClr val="tx1"/>
                </a:solidFill>
                <a:sym typeface="Wingdings" panose="05000000000000000000" pitchFamily="2" charset="2"/>
              </a:rPr>
              <a:t>Ac</a:t>
            </a:r>
            <a:r>
              <a:rPr lang="en-US" sz="2200" dirty="0">
                <a:solidFill>
                  <a:schemeClr val="tx1"/>
                </a:solidFill>
                <a:sym typeface="Wingdings" panose="05000000000000000000" pitchFamily="2" charset="2"/>
              </a:rPr>
              <a:t> | </a:t>
            </a:r>
            <a:r>
              <a:rPr lang="en-US" sz="2200" dirty="0" err="1">
                <a:solidFill>
                  <a:schemeClr val="tx1"/>
                </a:solidFill>
                <a:sym typeface="Wingdings" panose="05000000000000000000" pitchFamily="2" charset="2"/>
              </a:rPr>
              <a:t>Aad</a:t>
            </a:r>
            <a:r>
              <a:rPr lang="en-US" sz="2200" dirty="0">
                <a:solidFill>
                  <a:schemeClr val="tx1"/>
                </a:solidFill>
                <a:sym typeface="Wingdings" panose="05000000000000000000" pitchFamily="2" charset="2"/>
              </a:rPr>
              <a:t> | </a:t>
            </a:r>
            <a:r>
              <a:rPr lang="en-US" sz="2200" dirty="0" err="1">
                <a:solidFill>
                  <a:schemeClr val="tx1"/>
                </a:solidFill>
                <a:sym typeface="Wingdings" panose="05000000000000000000" pitchFamily="2" charset="2"/>
              </a:rPr>
              <a:t>bd</a:t>
            </a:r>
            <a:r>
              <a:rPr lang="en-US" sz="2200" dirty="0">
                <a:solidFill>
                  <a:schemeClr val="tx1"/>
                </a:solidFill>
                <a:sym typeface="Wingdings" panose="05000000000000000000" pitchFamily="2" charset="2"/>
              </a:rPr>
              <a:t> | </a:t>
            </a:r>
            <a:r>
              <a:rPr lang="en-US" sz="2200" dirty="0">
                <a:solidFill>
                  <a:schemeClr val="tx1"/>
                </a:solidFill>
              </a:rPr>
              <a:t>ε</a:t>
            </a:r>
          </a:p>
        </p:txBody>
      </p:sp>
      <p:sp>
        <p:nvSpPr>
          <p:cNvPr id="14" name="TextBox 13"/>
          <p:cNvSpPr txBox="1"/>
          <p:nvPr/>
        </p:nvSpPr>
        <p:spPr>
          <a:xfrm>
            <a:off x="5905508" y="3462527"/>
            <a:ext cx="609600" cy="430887"/>
          </a:xfrm>
          <a:prstGeom prst="rect">
            <a:avLst/>
          </a:prstGeom>
          <a:noFill/>
        </p:spPr>
        <p:txBody>
          <a:bodyPr wrap="square" rtlCol="0">
            <a:spAutoFit/>
          </a:bodyPr>
          <a:lstStyle/>
          <a:p>
            <a:r>
              <a:rPr lang="en-US" sz="2200" dirty="0" err="1"/>
              <a:t>Sd</a:t>
            </a:r>
            <a:endParaRPr lang="en-US" sz="2200" dirty="0"/>
          </a:p>
        </p:txBody>
      </p:sp>
      <p:sp>
        <p:nvSpPr>
          <p:cNvPr id="15" name="TextBox 14"/>
          <p:cNvSpPr txBox="1"/>
          <p:nvPr/>
        </p:nvSpPr>
        <p:spPr>
          <a:xfrm>
            <a:off x="5583613" y="2220607"/>
            <a:ext cx="1340085" cy="430887"/>
          </a:xfrm>
          <a:prstGeom prst="rect">
            <a:avLst/>
          </a:prstGeom>
          <a:noFill/>
        </p:spPr>
        <p:txBody>
          <a:bodyPr wrap="square" rtlCol="0">
            <a:spAutoFit/>
          </a:bodyPr>
          <a:lstStyle/>
          <a:p>
            <a:r>
              <a:rPr lang="en-US" sz="2200" dirty="0" err="1"/>
              <a:t>Aad</a:t>
            </a:r>
            <a:r>
              <a:rPr lang="en-US" sz="2200" dirty="0"/>
              <a:t> | </a:t>
            </a:r>
            <a:r>
              <a:rPr lang="en-US" sz="2200" dirty="0" err="1"/>
              <a:t>bd</a:t>
            </a:r>
            <a:endParaRPr lang="en-US" sz="2200" dirty="0"/>
          </a:p>
        </p:txBody>
      </p:sp>
      <p:sp>
        <p:nvSpPr>
          <p:cNvPr id="16" name="Rectangle 15"/>
          <p:cNvSpPr/>
          <p:nvPr/>
        </p:nvSpPr>
        <p:spPr>
          <a:xfrm>
            <a:off x="609600" y="3144569"/>
            <a:ext cx="2300748"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rgbClr val="C00000"/>
                </a:solidFill>
              </a:rPr>
              <a:t>To remove indirect left recursion replace S with productions of S</a:t>
            </a:r>
          </a:p>
        </p:txBody>
      </p:sp>
      <p:cxnSp>
        <p:nvCxnSpPr>
          <p:cNvPr id="18" name="Straight Arrow Connector 17"/>
          <p:cNvCxnSpPr/>
          <p:nvPr/>
        </p:nvCxnSpPr>
        <p:spPr>
          <a:xfrm>
            <a:off x="4925413" y="3743984"/>
            <a:ext cx="462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243640" y="4920343"/>
            <a:ext cx="2590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S</a:t>
            </a:r>
            <a:r>
              <a:rPr lang="en-US" sz="2200" dirty="0">
                <a:solidFill>
                  <a:schemeClr val="tx1"/>
                </a:solidFill>
                <a:sym typeface="Wingdings" panose="05000000000000000000" pitchFamily="2" charset="2"/>
              </a:rPr>
              <a:t></a:t>
            </a:r>
            <a:r>
              <a:rPr lang="en-US" sz="2200" dirty="0">
                <a:solidFill>
                  <a:schemeClr val="tx1"/>
                </a:solidFill>
              </a:rPr>
              <a:t> Aa | b</a:t>
            </a:r>
          </a:p>
          <a:p>
            <a:r>
              <a:rPr lang="en-US" sz="2200" dirty="0" err="1">
                <a:solidFill>
                  <a:schemeClr val="tx1"/>
                </a:solidFill>
              </a:rPr>
              <a:t>A</a:t>
            </a:r>
            <a:r>
              <a:rPr lang="en-US" sz="2200" dirty="0" err="1">
                <a:solidFill>
                  <a:schemeClr val="tx1"/>
                </a:solidFill>
                <a:sym typeface="Wingdings" panose="05000000000000000000" pitchFamily="2" charset="2"/>
              </a:rPr>
              <a:t>Ac</a:t>
            </a:r>
            <a:r>
              <a:rPr lang="en-US" sz="2200" dirty="0">
                <a:solidFill>
                  <a:schemeClr val="tx1"/>
                </a:solidFill>
                <a:sym typeface="Wingdings" panose="05000000000000000000" pitchFamily="2" charset="2"/>
              </a:rPr>
              <a:t> | </a:t>
            </a:r>
            <a:r>
              <a:rPr lang="en-US" sz="2200" dirty="0" err="1">
                <a:solidFill>
                  <a:schemeClr val="tx1"/>
                </a:solidFill>
                <a:sym typeface="Wingdings" panose="05000000000000000000" pitchFamily="2" charset="2"/>
              </a:rPr>
              <a:t>Aad</a:t>
            </a:r>
            <a:r>
              <a:rPr lang="en-US" sz="2200" dirty="0">
                <a:solidFill>
                  <a:schemeClr val="tx1"/>
                </a:solidFill>
                <a:sym typeface="Wingdings" panose="05000000000000000000" pitchFamily="2" charset="2"/>
              </a:rPr>
              <a:t> | </a:t>
            </a:r>
            <a:r>
              <a:rPr lang="en-US" sz="2200" dirty="0" err="1">
                <a:solidFill>
                  <a:schemeClr val="tx1"/>
                </a:solidFill>
                <a:sym typeface="Wingdings" panose="05000000000000000000" pitchFamily="2" charset="2"/>
              </a:rPr>
              <a:t>bd</a:t>
            </a:r>
            <a:r>
              <a:rPr lang="en-US" sz="2200" dirty="0">
                <a:solidFill>
                  <a:schemeClr val="tx1"/>
                </a:solidFill>
                <a:sym typeface="Wingdings" panose="05000000000000000000" pitchFamily="2" charset="2"/>
              </a:rPr>
              <a:t> | </a:t>
            </a:r>
            <a:r>
              <a:rPr lang="en-US" sz="2200" dirty="0">
                <a:solidFill>
                  <a:schemeClr val="tx1"/>
                </a:solidFill>
              </a:rPr>
              <a:t>ε</a:t>
            </a:r>
          </a:p>
          <a:p>
            <a:endParaRPr lang="en-US" sz="2200" dirty="0">
              <a:solidFill>
                <a:schemeClr val="tx1"/>
              </a:solidFill>
            </a:endParaRPr>
          </a:p>
        </p:txBody>
      </p:sp>
      <p:sp>
        <p:nvSpPr>
          <p:cNvPr id="7" name="Right Arrow 6"/>
          <p:cNvSpPr/>
          <p:nvPr/>
        </p:nvSpPr>
        <p:spPr>
          <a:xfrm flipV="1">
            <a:off x="3899050" y="5214257"/>
            <a:ext cx="1489006" cy="348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472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down)">
                                      <p:cBhvr>
                                        <p:cTn id="55" dur="5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left)">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4" grpId="0"/>
      <p:bldP spid="14" grpId="1"/>
      <p:bldP spid="15" grpId="0"/>
      <p:bldP spid="16" grpId="0"/>
      <p:bldP spid="6" grpId="0"/>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pPr marL="457200" indent="-457200">
              <a:buFont typeface="+mj-lt"/>
              <a:buAutoNum type="arabicPeriod"/>
            </a:pPr>
            <a:r>
              <a:rPr lang="en-US" dirty="0" err="1"/>
              <a:t>A</a:t>
            </a:r>
            <a:r>
              <a:rPr lang="en-US" dirty="0" err="1">
                <a:sym typeface="Wingdings" panose="05000000000000000000" pitchFamily="2" charset="2"/>
              </a:rPr>
              <a:t>Abd</a:t>
            </a:r>
            <a:r>
              <a:rPr lang="en-US" dirty="0">
                <a:sym typeface="Wingdings" panose="05000000000000000000" pitchFamily="2" charset="2"/>
              </a:rPr>
              <a:t> | Aa | a</a:t>
            </a:r>
          </a:p>
          <a:p>
            <a:pPr marL="0" indent="0">
              <a:buNone/>
            </a:pPr>
            <a:r>
              <a:rPr lang="en-US" dirty="0">
                <a:sym typeface="Wingdings" panose="05000000000000000000" pitchFamily="2" charset="2"/>
              </a:rPr>
              <a:t>       </a:t>
            </a:r>
            <a:r>
              <a:rPr lang="en-US" dirty="0" err="1">
                <a:sym typeface="Wingdings" panose="05000000000000000000" pitchFamily="2" charset="2"/>
              </a:rPr>
              <a:t>BBe</a:t>
            </a:r>
            <a:r>
              <a:rPr lang="en-US" dirty="0">
                <a:sym typeface="Wingdings" panose="05000000000000000000" pitchFamily="2" charset="2"/>
              </a:rPr>
              <a:t> | b</a:t>
            </a:r>
          </a:p>
          <a:p>
            <a:pPr marL="457200" indent="-457200">
              <a:buFont typeface="+mj-lt"/>
              <a:buAutoNum type="arabicPeriod" startAt="2"/>
            </a:pPr>
            <a:r>
              <a:rPr lang="en-US" dirty="0">
                <a:sym typeface="Wingdings" panose="05000000000000000000" pitchFamily="2" charset="2"/>
              </a:rPr>
              <a:t>AAB | AC | a | b</a:t>
            </a:r>
          </a:p>
          <a:p>
            <a:pPr marL="457200" indent="-457200">
              <a:buFont typeface="+mj-lt"/>
              <a:buAutoNum type="arabicPeriod" startAt="4"/>
            </a:pPr>
            <a:endParaRPr lang="en-US" dirty="0">
              <a:sym typeface="Wingdings" panose="05000000000000000000" pitchFamily="2" charset="2"/>
            </a:endParaRPr>
          </a:p>
          <a:p>
            <a:pPr marL="45720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21934870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CFG to GNF</a:t>
            </a:r>
          </a:p>
        </p:txBody>
      </p:sp>
      <p:sp>
        <p:nvSpPr>
          <p:cNvPr id="3" name="Content Placeholder 2"/>
          <p:cNvSpPr>
            <a:spLocks noGrp="1"/>
          </p:cNvSpPr>
          <p:nvPr>
            <p:ph idx="1"/>
          </p:nvPr>
        </p:nvSpPr>
        <p:spPr/>
        <p:txBody>
          <a:bodyPr>
            <a:normAutofit/>
          </a:bodyPr>
          <a:lstStyle/>
          <a:p>
            <a:r>
              <a:rPr lang="en-IN" b="1" dirty="0"/>
              <a:t>Step 1:</a:t>
            </a:r>
            <a:r>
              <a:rPr lang="en-IN" dirty="0"/>
              <a:t> Convert the grammar into CNF.</a:t>
            </a:r>
          </a:p>
          <a:p>
            <a:pPr marL="0" indent="0">
              <a:buNone/>
            </a:pPr>
            <a:r>
              <a:rPr lang="en-IN" dirty="0"/>
              <a:t>If the given grammar is not in CNF, convert it into CNF.</a:t>
            </a:r>
          </a:p>
          <a:p>
            <a:r>
              <a:rPr lang="en-IN" b="1" dirty="0"/>
              <a:t>Step 2:</a:t>
            </a:r>
            <a:r>
              <a:rPr lang="en-IN" dirty="0"/>
              <a:t> If the grammar exists left recursion, eliminate it.</a:t>
            </a:r>
          </a:p>
          <a:p>
            <a:pPr marL="0" indent="0">
              <a:buNone/>
            </a:pPr>
            <a:r>
              <a:rPr lang="en-IN" dirty="0"/>
              <a:t>If the context free grammar contains left recursion, eliminate it.</a:t>
            </a:r>
          </a:p>
          <a:p>
            <a:r>
              <a:rPr lang="en-IN" b="1" dirty="0"/>
              <a:t>Step 3:</a:t>
            </a:r>
            <a:r>
              <a:rPr lang="en-IN" dirty="0"/>
              <a:t> In the grammar, convert the given production rule into GNF form.</a:t>
            </a:r>
          </a:p>
          <a:p>
            <a:pPr marL="0" indent="0">
              <a:buNone/>
            </a:pPr>
            <a:r>
              <a:rPr lang="en-IN" dirty="0"/>
              <a:t>If any production rule in the grammar is not in GNF form, convert it.</a:t>
            </a:r>
          </a:p>
          <a:p>
            <a:pPr marL="0" indent="0" algn="just">
              <a:buNone/>
            </a:pPr>
            <a:endParaRPr lang="en-US" dirty="0"/>
          </a:p>
        </p:txBody>
      </p:sp>
    </p:spTree>
    <p:extLst>
      <p:ext uri="{BB962C8B-B14F-4D97-AF65-F5344CB8AC3E}">
        <p14:creationId xmlns:p14="http://schemas.microsoft.com/office/powerpoint/2010/main" val="6397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38FE-559D-49A8-B6ED-417E21B33825}"/>
              </a:ext>
            </a:extLst>
          </p:cNvPr>
          <p:cNvSpPr>
            <a:spLocks noGrp="1"/>
          </p:cNvSpPr>
          <p:nvPr>
            <p:ph type="title"/>
          </p:nvPr>
        </p:nvSpPr>
        <p:spPr/>
        <p:txBody>
          <a:bodyPr/>
          <a:lstStyle/>
          <a:p>
            <a:r>
              <a:rPr lang="en-US" dirty="0"/>
              <a:t>Example: CFG to GNF </a:t>
            </a:r>
            <a:endParaRPr lang="en-IN" dirty="0"/>
          </a:p>
        </p:txBody>
      </p:sp>
      <p:sp>
        <p:nvSpPr>
          <p:cNvPr id="3" name="Content Placeholder 2">
            <a:extLst>
              <a:ext uri="{FF2B5EF4-FFF2-40B4-BE49-F238E27FC236}">
                <a16:creationId xmlns:a16="http://schemas.microsoft.com/office/drawing/2014/main" id="{9B26B23B-6CE4-48FB-B265-61B6BED2CF6D}"/>
              </a:ext>
            </a:extLst>
          </p:cNvPr>
          <p:cNvSpPr>
            <a:spLocks noGrp="1"/>
          </p:cNvSpPr>
          <p:nvPr>
            <p:ph idx="1"/>
          </p:nvPr>
        </p:nvSpPr>
        <p:spPr/>
        <p:txBody>
          <a:bodyPr>
            <a:normAutofit/>
          </a:bodyPr>
          <a:lstStyle/>
          <a:p>
            <a:pPr marL="0" indent="0" algn="l">
              <a:buNone/>
            </a:pPr>
            <a:r>
              <a:rPr lang="pt-BR" b="0" i="0" dirty="0">
                <a:solidFill>
                  <a:srgbClr val="000000"/>
                </a:solidFill>
                <a:effectLst/>
                <a:latin typeface="verdana" panose="020B0604030504040204" pitchFamily="34" charset="0"/>
              </a:rPr>
              <a:t>S → aBc  </a:t>
            </a:r>
          </a:p>
          <a:p>
            <a:pPr marL="0" indent="0" algn="l">
              <a:buNone/>
            </a:pPr>
            <a:r>
              <a:rPr lang="pt-BR" b="0" i="0" dirty="0">
                <a:solidFill>
                  <a:srgbClr val="000000"/>
                </a:solidFill>
                <a:effectLst/>
                <a:latin typeface="verdana" panose="020B0604030504040204" pitchFamily="34" charset="0"/>
              </a:rPr>
              <a:t>B → b  </a:t>
            </a:r>
          </a:p>
          <a:p>
            <a:pPr marL="0" indent="0" algn="l">
              <a:buNone/>
            </a:pPr>
            <a:endParaRPr lang="pt-BR" b="0" i="0" dirty="0">
              <a:solidFill>
                <a:srgbClr val="000000"/>
              </a:solidFill>
              <a:effectLst/>
              <a:latin typeface="verdana" panose="020B0604030504040204" pitchFamily="34" charset="0"/>
            </a:endParaRPr>
          </a:p>
          <a:p>
            <a:pPr marL="0" indent="0" algn="l">
              <a:buNone/>
            </a:pPr>
            <a:r>
              <a:rPr lang="pt-BR" dirty="0">
                <a:solidFill>
                  <a:srgbClr val="000000"/>
                </a:solidFill>
                <a:latin typeface="verdana" panose="020B0604030504040204" pitchFamily="34" charset="0"/>
              </a:rPr>
              <a:t>Is it in GNF?</a:t>
            </a:r>
          </a:p>
          <a:p>
            <a:pPr marL="0" indent="0" algn="l">
              <a:buNone/>
            </a:pPr>
            <a:r>
              <a:rPr lang="pt-BR" b="0" i="0" dirty="0">
                <a:solidFill>
                  <a:srgbClr val="000000"/>
                </a:solidFill>
                <a:effectLst/>
                <a:latin typeface="verdana" panose="020B0604030504040204" pitchFamily="34" charset="0"/>
              </a:rPr>
              <a:t>NO</a:t>
            </a:r>
          </a:p>
          <a:p>
            <a:pPr marL="0" indent="0" algn="l">
              <a:buNone/>
            </a:pPr>
            <a:endParaRPr lang="pt-BR" dirty="0">
              <a:solidFill>
                <a:srgbClr val="000000"/>
              </a:solidFill>
              <a:latin typeface="verdana" panose="020B0604030504040204" pitchFamily="34" charset="0"/>
            </a:endParaRPr>
          </a:p>
          <a:p>
            <a:pPr marL="0" indent="0" algn="l">
              <a:buNone/>
            </a:pPr>
            <a:r>
              <a:rPr lang="pt-BR" b="0" i="0" dirty="0">
                <a:solidFill>
                  <a:srgbClr val="000000"/>
                </a:solidFill>
                <a:effectLst/>
                <a:latin typeface="verdana" panose="020B0604030504040204" pitchFamily="34" charset="0"/>
              </a:rPr>
              <a:t>Convert it in GNF</a:t>
            </a:r>
          </a:p>
          <a:p>
            <a:pPr marL="0" indent="0" algn="l">
              <a:buNone/>
            </a:pPr>
            <a:r>
              <a:rPr lang="pt-BR" dirty="0">
                <a:solidFill>
                  <a:srgbClr val="000000"/>
                </a:solidFill>
                <a:latin typeface="verdana" panose="020B0604030504040204" pitchFamily="34" charset="0"/>
              </a:rPr>
              <a:t>S </a:t>
            </a:r>
            <a:r>
              <a:rPr lang="pt-BR" dirty="0">
                <a:solidFill>
                  <a:srgbClr val="000000"/>
                </a:solidFill>
                <a:latin typeface="verdana" panose="020B0604030504040204" pitchFamily="34" charset="0"/>
                <a:sym typeface="Wingdings" panose="05000000000000000000" pitchFamily="2" charset="2"/>
              </a:rPr>
              <a:t> aBC</a:t>
            </a:r>
          </a:p>
          <a:p>
            <a:pPr marL="0" indent="0" algn="l">
              <a:buNone/>
            </a:pPr>
            <a:r>
              <a:rPr lang="pt-BR" b="0" i="0" dirty="0">
                <a:solidFill>
                  <a:srgbClr val="000000"/>
                </a:solidFill>
                <a:effectLst/>
                <a:latin typeface="verdana" panose="020B0604030504040204" pitchFamily="34" charset="0"/>
                <a:sym typeface="Wingdings" panose="05000000000000000000" pitchFamily="2" charset="2"/>
              </a:rPr>
              <a:t>B b</a:t>
            </a:r>
          </a:p>
          <a:p>
            <a:pPr marL="0" indent="0" algn="l">
              <a:buNone/>
            </a:pPr>
            <a:r>
              <a:rPr lang="pt-BR" dirty="0">
                <a:solidFill>
                  <a:srgbClr val="000000"/>
                </a:solidFill>
                <a:latin typeface="verdana" panose="020B0604030504040204" pitchFamily="34" charset="0"/>
                <a:sym typeface="Wingdings" panose="05000000000000000000" pitchFamily="2" charset="2"/>
              </a:rPr>
              <a:t>C c</a:t>
            </a:r>
            <a:endParaRPr lang="pt-BR" b="0" i="0" dirty="0">
              <a:solidFill>
                <a:srgbClr val="000000"/>
              </a:solidFill>
              <a:effectLst/>
              <a:latin typeface="verdana" panose="020B0604030504040204" pitchFamily="34" charset="0"/>
            </a:endParaRPr>
          </a:p>
          <a:p>
            <a:endParaRPr lang="en-IN" dirty="0"/>
          </a:p>
        </p:txBody>
      </p:sp>
      <p:sp>
        <p:nvSpPr>
          <p:cNvPr id="4" name="TextBox 3">
            <a:extLst>
              <a:ext uri="{FF2B5EF4-FFF2-40B4-BE49-F238E27FC236}">
                <a16:creationId xmlns:a16="http://schemas.microsoft.com/office/drawing/2014/main" id="{A79A4E9B-BA3C-473F-B534-B4C27B2BA8B6}"/>
              </a:ext>
            </a:extLst>
          </p:cNvPr>
          <p:cNvSpPr txBox="1"/>
          <p:nvPr/>
        </p:nvSpPr>
        <p:spPr>
          <a:xfrm>
            <a:off x="3290668" y="4913531"/>
            <a:ext cx="2133600" cy="646331"/>
          </a:xfrm>
          <a:prstGeom prst="rect">
            <a:avLst/>
          </a:prstGeom>
          <a:noFill/>
        </p:spPr>
        <p:txBody>
          <a:bodyPr wrap="square" rtlCol="0">
            <a:spAutoFit/>
          </a:bodyPr>
          <a:lstStyle/>
          <a:p>
            <a:r>
              <a:rPr lang="en-US" dirty="0"/>
              <a:t>Grammar in GNF Format</a:t>
            </a:r>
            <a:endParaRPr lang="en-IN" dirty="0"/>
          </a:p>
        </p:txBody>
      </p:sp>
      <p:sp>
        <p:nvSpPr>
          <p:cNvPr id="8" name="Arrow: Left 7">
            <a:extLst>
              <a:ext uri="{FF2B5EF4-FFF2-40B4-BE49-F238E27FC236}">
                <a16:creationId xmlns:a16="http://schemas.microsoft.com/office/drawing/2014/main" id="{C4723B3F-A5F3-4951-83DF-659ADCE4E638}"/>
              </a:ext>
            </a:extLst>
          </p:cNvPr>
          <p:cNvSpPr/>
          <p:nvPr/>
        </p:nvSpPr>
        <p:spPr>
          <a:xfrm>
            <a:off x="2057400" y="5105400"/>
            <a:ext cx="12192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32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38FE-559D-49A8-B6ED-417E21B33825}"/>
              </a:ext>
            </a:extLst>
          </p:cNvPr>
          <p:cNvSpPr>
            <a:spLocks noGrp="1"/>
          </p:cNvSpPr>
          <p:nvPr>
            <p:ph type="title"/>
          </p:nvPr>
        </p:nvSpPr>
        <p:spPr/>
        <p:txBody>
          <a:bodyPr/>
          <a:lstStyle/>
          <a:p>
            <a:r>
              <a:rPr lang="en-US" dirty="0"/>
              <a:t>Example: CFG to GNF </a:t>
            </a:r>
            <a:endParaRPr lang="en-IN" dirty="0"/>
          </a:p>
        </p:txBody>
      </p:sp>
      <p:sp>
        <p:nvSpPr>
          <p:cNvPr id="3" name="Content Placeholder 2">
            <a:extLst>
              <a:ext uri="{FF2B5EF4-FFF2-40B4-BE49-F238E27FC236}">
                <a16:creationId xmlns:a16="http://schemas.microsoft.com/office/drawing/2014/main" id="{9B26B23B-6CE4-48FB-B265-61B6BED2CF6D}"/>
              </a:ext>
            </a:extLst>
          </p:cNvPr>
          <p:cNvSpPr>
            <a:spLocks noGrp="1"/>
          </p:cNvSpPr>
          <p:nvPr>
            <p:ph idx="1"/>
          </p:nvPr>
        </p:nvSpPr>
        <p:spPr/>
        <p:txBody>
          <a:bodyPr>
            <a:normAutofit fontScale="92500" lnSpcReduction="10000"/>
          </a:bodyPr>
          <a:lstStyle/>
          <a:p>
            <a:pPr marL="0" indent="0" algn="l">
              <a:buNone/>
            </a:pPr>
            <a:r>
              <a:rPr lang="pt-BR" b="0" i="0" dirty="0">
                <a:solidFill>
                  <a:srgbClr val="000000"/>
                </a:solidFill>
                <a:effectLst/>
                <a:latin typeface="verdana" panose="020B0604030504040204" pitchFamily="34" charset="0"/>
              </a:rPr>
              <a:t>S → XB | AA  </a:t>
            </a:r>
          </a:p>
          <a:p>
            <a:pPr marL="0" indent="0" algn="l">
              <a:buNone/>
            </a:pPr>
            <a:r>
              <a:rPr lang="pt-BR" b="0" i="0" dirty="0">
                <a:solidFill>
                  <a:srgbClr val="000000"/>
                </a:solidFill>
                <a:effectLst/>
                <a:latin typeface="verdana" panose="020B0604030504040204" pitchFamily="34" charset="0"/>
              </a:rPr>
              <a:t>A → a | SA  </a:t>
            </a:r>
          </a:p>
          <a:p>
            <a:pPr marL="0" indent="0" algn="l">
              <a:buNone/>
            </a:pPr>
            <a:r>
              <a:rPr lang="pt-BR" b="0" i="0" dirty="0">
                <a:solidFill>
                  <a:srgbClr val="000000"/>
                </a:solidFill>
                <a:effectLst/>
                <a:latin typeface="verdana" panose="020B0604030504040204" pitchFamily="34" charset="0"/>
              </a:rPr>
              <a:t>B → b  </a:t>
            </a:r>
          </a:p>
          <a:p>
            <a:pPr marL="0" indent="0" algn="l">
              <a:buNone/>
            </a:pPr>
            <a:r>
              <a:rPr lang="pt-BR" b="0" i="0" dirty="0">
                <a:solidFill>
                  <a:srgbClr val="000000"/>
                </a:solidFill>
                <a:effectLst/>
                <a:latin typeface="verdana" panose="020B0604030504040204" pitchFamily="34" charset="0"/>
              </a:rPr>
              <a:t>X → a  </a:t>
            </a:r>
          </a:p>
          <a:p>
            <a:r>
              <a:rPr lang="en-IN" dirty="0"/>
              <a:t>As the given grammar G is already in CNF and there is no left recursion, so we can skip step 1 and step 2 and directly go to step 3.</a:t>
            </a:r>
          </a:p>
          <a:p>
            <a:r>
              <a:rPr lang="en-IN" dirty="0"/>
              <a:t>The production rule A → SA is not in GNF, so we substitute S → XB | AA in the production rule A → SA as:</a:t>
            </a:r>
          </a:p>
          <a:p>
            <a:pPr marL="0" indent="0" algn="l">
              <a:buNone/>
            </a:pPr>
            <a:r>
              <a:rPr lang="en-IN" dirty="0"/>
              <a:t>S → XB | AA  </a:t>
            </a:r>
          </a:p>
          <a:p>
            <a:pPr marL="0" indent="0">
              <a:buNone/>
            </a:pPr>
            <a:r>
              <a:rPr lang="en-IN" dirty="0"/>
              <a:t>A → a | XBA | AAA  </a:t>
            </a:r>
          </a:p>
          <a:p>
            <a:pPr marL="0" indent="0">
              <a:buNone/>
            </a:pPr>
            <a:r>
              <a:rPr lang="en-IN" dirty="0"/>
              <a:t>B → b  </a:t>
            </a:r>
          </a:p>
          <a:p>
            <a:pPr marL="0" indent="0">
              <a:buNone/>
            </a:pPr>
            <a:r>
              <a:rPr lang="en-IN" dirty="0"/>
              <a:t>X → a</a:t>
            </a:r>
            <a:br>
              <a:rPr lang="en-IN" dirty="0"/>
            </a:br>
            <a:endParaRPr lang="pt-BR" b="0" i="0" dirty="0">
              <a:solidFill>
                <a:srgbClr val="000000"/>
              </a:solidFill>
              <a:effectLst/>
              <a:latin typeface="verdana" panose="020B0604030504040204" pitchFamily="34" charset="0"/>
            </a:endParaRPr>
          </a:p>
          <a:p>
            <a:pPr marL="0" indent="0" algn="l">
              <a:buNone/>
            </a:pPr>
            <a:endParaRPr lang="pt-BR"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24940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Type 3 grammar (Regular grammar)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vert="horz" lIns="91440" tIns="45720" rIns="91440" bIns="0" rtlCol="0">
                <a:noAutofit/>
              </a:bodyPr>
              <a:lstStyle/>
              <a:p>
                <a:pPr algn="just">
                  <a:buFont typeface="Arial" panose="020B0604020202020204" pitchFamily="34" charset="0"/>
                  <a:buChar char="•"/>
                </a:pPr>
                <a:r>
                  <a:rPr lang="en-US" dirty="0"/>
                  <a:t>Their productions are of the form:</a:t>
                </a:r>
              </a:p>
              <a:p>
                <a:pPr marL="0" indent="0" algn="ctr">
                  <a:buNone/>
                </a:pPr>
                <a:r>
                  <a:rPr lang="en-US" b="1" dirty="0">
                    <a:solidFill>
                      <a:schemeClr val="accent1">
                        <a:lumMod val="75000"/>
                      </a:schemeClr>
                    </a:solidFill>
                  </a:rPr>
                  <a:t>V</a:t>
                </a:r>
                <a14:m>
                  <m:oMath xmlns:m="http://schemas.openxmlformats.org/officeDocument/2006/math">
                    <m:r>
                      <a:rPr lang="en-US" b="1" i="1" dirty="0" smtClean="0">
                        <a:solidFill>
                          <a:schemeClr val="accent1">
                            <a:lumMod val="75000"/>
                          </a:schemeClr>
                        </a:solidFill>
                        <a:latin typeface="Cambria Math" panose="02040503050406030204" pitchFamily="18" charset="0"/>
                      </a:rPr>
                      <m:t> →</m:t>
                    </m:r>
                    <m:r>
                      <a:rPr lang="en-US" b="1" i="1" dirty="0" smtClean="0">
                        <a:solidFill>
                          <a:schemeClr val="accent1">
                            <a:lumMod val="75000"/>
                          </a:schemeClr>
                        </a:solidFill>
                        <a:latin typeface="Cambria Math" panose="02040503050406030204" pitchFamily="18" charset="0"/>
                      </a:rPr>
                      <m:t>𝑽𝑻</m:t>
                    </m:r>
                    <m:r>
                      <a:rPr lang="en-US" b="1" i="1" baseline="30000" dirty="0" smtClean="0">
                        <a:solidFill>
                          <a:schemeClr val="accent1">
                            <a:lumMod val="75000"/>
                          </a:schemeClr>
                        </a:solidFill>
                        <a:latin typeface="Cambria Math" panose="02040503050406030204" pitchFamily="18" charset="0"/>
                      </a:rPr>
                      <m:t>∗</m:t>
                    </m:r>
                    <m:r>
                      <a:rPr lang="en-US" b="1" i="1" dirty="0" smtClean="0">
                        <a:solidFill>
                          <a:schemeClr val="accent1">
                            <a:lumMod val="75000"/>
                          </a:schemeClr>
                        </a:solidFill>
                        <a:latin typeface="Cambria Math" panose="02040503050406030204" pitchFamily="18" charset="0"/>
                      </a:rPr>
                      <m:t> </m:t>
                    </m:r>
                    <m:r>
                      <a:rPr lang="en-US" b="1" i="1" dirty="0" err="1" smtClean="0">
                        <a:solidFill>
                          <a:schemeClr val="accent1">
                            <a:lumMod val="75000"/>
                          </a:schemeClr>
                        </a:solidFill>
                        <a:latin typeface="Cambria Math" panose="02040503050406030204" pitchFamily="18" charset="0"/>
                      </a:rPr>
                      <m:t>|</m:t>
                    </m:r>
                    <m:r>
                      <a:rPr lang="en-US" b="1" i="1" dirty="0" smtClean="0">
                        <a:solidFill>
                          <a:schemeClr val="accent1">
                            <a:lumMod val="75000"/>
                          </a:schemeClr>
                        </a:solidFill>
                        <a:latin typeface="Cambria Math" panose="02040503050406030204" pitchFamily="18" charset="0"/>
                      </a:rPr>
                      <m:t> </m:t>
                    </m:r>
                    <m:r>
                      <a:rPr lang="en-US" b="1" i="1" dirty="0" smtClean="0">
                        <a:solidFill>
                          <a:schemeClr val="accent1">
                            <a:lumMod val="75000"/>
                          </a:schemeClr>
                        </a:solidFill>
                        <a:latin typeface="Cambria Math" panose="02040503050406030204" pitchFamily="18" charset="0"/>
                      </a:rPr>
                      <m:t>𝑻</m:t>
                    </m:r>
                    <m:r>
                      <a:rPr lang="en-US" b="1" i="1" baseline="30000" dirty="0" smtClean="0">
                        <a:solidFill>
                          <a:schemeClr val="accent1">
                            <a:lumMod val="75000"/>
                          </a:schemeClr>
                        </a:solidFill>
                        <a:latin typeface="Cambria Math" panose="02040503050406030204" pitchFamily="18" charset="0"/>
                      </a:rPr>
                      <m:t>∗</m:t>
                    </m:r>
                  </m:oMath>
                </a14:m>
                <a:r>
                  <a:rPr lang="en-US" dirty="0"/>
                  <a:t>	or	 </a:t>
                </a:r>
                <a:r>
                  <a:rPr lang="en-US" b="1" i="1" dirty="0">
                    <a:solidFill>
                      <a:schemeClr val="accent1">
                        <a:lumMod val="75000"/>
                      </a:schemeClr>
                    </a:solidFill>
                  </a:rPr>
                  <a:t>V</a:t>
                </a:r>
                <a14:m>
                  <m:oMath xmlns:m="http://schemas.openxmlformats.org/officeDocument/2006/math">
                    <m:r>
                      <a:rPr lang="en-US" b="1" i="1" dirty="0" smtClean="0">
                        <a:solidFill>
                          <a:schemeClr val="accent1">
                            <a:lumMod val="75000"/>
                          </a:schemeClr>
                        </a:solidFill>
                        <a:latin typeface="Cambria Math" panose="02040503050406030204" pitchFamily="18" charset="0"/>
                      </a:rPr>
                      <m:t>→</m:t>
                    </m:r>
                    <m:r>
                      <a:rPr lang="en-US" b="1" i="1" dirty="0" smtClean="0">
                        <a:solidFill>
                          <a:schemeClr val="accent1">
                            <a:lumMod val="75000"/>
                          </a:schemeClr>
                        </a:solidFill>
                        <a:latin typeface="Cambria Math" panose="02040503050406030204" pitchFamily="18" charset="0"/>
                      </a:rPr>
                      <m:t>𝑻</m:t>
                    </m:r>
                    <m:r>
                      <a:rPr lang="en-US" b="1" i="1" baseline="30000" dirty="0" smtClean="0">
                        <a:solidFill>
                          <a:schemeClr val="accent1">
                            <a:lumMod val="75000"/>
                          </a:schemeClr>
                        </a:solidFill>
                        <a:latin typeface="Cambria Math" panose="02040503050406030204" pitchFamily="18" charset="0"/>
                      </a:rPr>
                      <m:t>∗</m:t>
                    </m:r>
                    <m:r>
                      <a:rPr lang="en-US" b="1" i="1" dirty="0" smtClean="0">
                        <a:solidFill>
                          <a:schemeClr val="accent1">
                            <a:lumMod val="75000"/>
                          </a:schemeClr>
                        </a:solidFill>
                        <a:latin typeface="Cambria Math" panose="02040503050406030204" pitchFamily="18" charset="0"/>
                      </a:rPr>
                      <m:t>𝑽</m:t>
                    </m:r>
                    <m:r>
                      <a:rPr lang="en-US" b="1" i="1" dirty="0" smtClean="0">
                        <a:solidFill>
                          <a:schemeClr val="accent1">
                            <a:lumMod val="75000"/>
                          </a:schemeClr>
                        </a:solidFill>
                        <a:latin typeface="Cambria Math" panose="02040503050406030204" pitchFamily="18" charset="0"/>
                      </a:rPr>
                      <m:t> | </m:t>
                    </m:r>
                    <m:r>
                      <a:rPr lang="en-US" b="1" i="1" dirty="0" smtClean="0">
                        <a:solidFill>
                          <a:schemeClr val="accent1">
                            <a:lumMod val="75000"/>
                          </a:schemeClr>
                        </a:solidFill>
                        <a:latin typeface="Cambria Math" panose="02040503050406030204" pitchFamily="18" charset="0"/>
                      </a:rPr>
                      <m:t>𝑻</m:t>
                    </m:r>
                    <m:r>
                      <a:rPr lang="en-US" b="1" i="1" baseline="30000" dirty="0" smtClean="0">
                        <a:solidFill>
                          <a:schemeClr val="accent1">
                            <a:lumMod val="75000"/>
                          </a:schemeClr>
                        </a:solidFill>
                        <a:latin typeface="Cambria Math" panose="02040503050406030204" pitchFamily="18" charset="0"/>
                      </a:rPr>
                      <m:t>∗</m:t>
                    </m:r>
                  </m:oMath>
                </a14:m>
                <a:endParaRPr lang="en-US" b="1" baseline="30000" dirty="0">
                  <a:solidFill>
                    <a:schemeClr val="accent1">
                      <a:lumMod val="75000"/>
                    </a:schemeClr>
                  </a:solidFill>
                </a:endParaRPr>
              </a:p>
              <a:p>
                <a:pPr algn="just">
                  <a:buFont typeface="Arial" panose="020B0604020202020204" pitchFamily="34" charset="0"/>
                  <a:buChar char="•"/>
                </a:pPr>
                <a:r>
                  <a:rPr lang="en-US" dirty="0"/>
                  <a:t>Example: </a:t>
                </a:r>
                <a:r>
                  <a:rPr lang="es-ES" dirty="0">
                    <a:solidFill>
                      <a:schemeClr val="accent1">
                        <a:lumMod val="75000"/>
                      </a:schemeClr>
                    </a:solidFill>
                  </a:rPr>
                  <a:t>X → a | </a:t>
                </a:r>
                <a:r>
                  <a:rPr lang="es-ES" dirty="0" err="1">
                    <a:solidFill>
                      <a:schemeClr val="accent1">
                        <a:lumMod val="75000"/>
                      </a:schemeClr>
                    </a:solidFill>
                  </a:rPr>
                  <a:t>aY</a:t>
                </a:r>
                <a:endParaRPr lang="es-ES" dirty="0">
                  <a:solidFill>
                    <a:schemeClr val="accent1">
                      <a:lumMod val="75000"/>
                    </a:schemeClr>
                  </a:solidFill>
                </a:endParaRPr>
              </a:p>
              <a:p>
                <a:pPr marL="0" indent="1544638" algn="just">
                  <a:buNone/>
                </a:pPr>
                <a:r>
                  <a:rPr lang="es-ES" dirty="0">
                    <a:solidFill>
                      <a:schemeClr val="accent1">
                        <a:lumMod val="75000"/>
                      </a:schemeClr>
                    </a:solidFill>
                  </a:rPr>
                  <a:t>Y → b</a:t>
                </a:r>
                <a:endParaRPr lang="en-US" dirty="0">
                  <a:solidFill>
                    <a:schemeClr val="accent1">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cstate="print"/>
                <a:stretch>
                  <a:fillRect l="-904" t="-457"/>
                </a:stretch>
              </a:blipFill>
            </p:spPr>
            <p:txBody>
              <a:bodyPr/>
              <a:lstStyle/>
              <a:p>
                <a:r>
                  <a:rPr lang="en-IN">
                    <a:noFill/>
                  </a:rPr>
                  <a:t> </a:t>
                </a:r>
              </a:p>
            </p:txBody>
          </p:sp>
        </mc:Fallback>
      </mc:AlternateContent>
    </p:spTree>
    <p:extLst>
      <p:ext uri="{BB962C8B-B14F-4D97-AF65-F5344CB8AC3E}">
        <p14:creationId xmlns:p14="http://schemas.microsoft.com/office/powerpoint/2010/main" val="89484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1483-F2FA-4E34-A5BD-5194B652C30B}"/>
              </a:ext>
            </a:extLst>
          </p:cNvPr>
          <p:cNvSpPr>
            <a:spLocks noGrp="1"/>
          </p:cNvSpPr>
          <p:nvPr>
            <p:ph type="title"/>
          </p:nvPr>
        </p:nvSpPr>
        <p:spPr/>
        <p:txBody>
          <a:bodyPr/>
          <a:lstStyle/>
          <a:p>
            <a:r>
              <a:rPr lang="en-US" dirty="0"/>
              <a:t>Example: CFG to GNF </a:t>
            </a:r>
            <a:endParaRPr lang="en-IN" dirty="0"/>
          </a:p>
        </p:txBody>
      </p:sp>
      <p:sp>
        <p:nvSpPr>
          <p:cNvPr id="3" name="Content Placeholder 2">
            <a:extLst>
              <a:ext uri="{FF2B5EF4-FFF2-40B4-BE49-F238E27FC236}">
                <a16:creationId xmlns:a16="http://schemas.microsoft.com/office/drawing/2014/main" id="{1D15435B-E8DE-477F-BE59-D3D0D3BBA6CC}"/>
              </a:ext>
            </a:extLst>
          </p:cNvPr>
          <p:cNvSpPr>
            <a:spLocks noGrp="1"/>
          </p:cNvSpPr>
          <p:nvPr>
            <p:ph idx="1"/>
          </p:nvPr>
        </p:nvSpPr>
        <p:spPr/>
        <p:txBody>
          <a:bodyPr/>
          <a:lstStyle/>
          <a:p>
            <a:pPr marL="0" indent="0">
              <a:buNone/>
            </a:pPr>
            <a:br>
              <a:rPr lang="en-IN" b="0" i="0" dirty="0">
                <a:solidFill>
                  <a:srgbClr val="000000"/>
                </a:solidFill>
                <a:effectLst/>
                <a:latin typeface="verdana" panose="020B0604030504040204" pitchFamily="34" charset="0"/>
              </a:rPr>
            </a:br>
            <a:endParaRPr lang="en-IN" dirty="0"/>
          </a:p>
        </p:txBody>
      </p:sp>
      <p:sp>
        <p:nvSpPr>
          <p:cNvPr id="6" name="TextBox 5">
            <a:extLst>
              <a:ext uri="{FF2B5EF4-FFF2-40B4-BE49-F238E27FC236}">
                <a16:creationId xmlns:a16="http://schemas.microsoft.com/office/drawing/2014/main" id="{85A00BCD-8D1A-4150-9283-21406C5DEDB6}"/>
              </a:ext>
            </a:extLst>
          </p:cNvPr>
          <p:cNvSpPr txBox="1"/>
          <p:nvPr/>
        </p:nvSpPr>
        <p:spPr>
          <a:xfrm>
            <a:off x="391356" y="937247"/>
            <a:ext cx="4191000" cy="923330"/>
          </a:xfrm>
          <a:prstGeom prst="rect">
            <a:avLst/>
          </a:prstGeom>
          <a:noFill/>
        </p:spPr>
        <p:txBody>
          <a:bodyPr wrap="square" rtlCol="0">
            <a:spAutoFit/>
          </a:bodyPr>
          <a:lstStyle/>
          <a:p>
            <a:r>
              <a:rPr lang="en-IN" dirty="0"/>
              <a:t>The production rule S → XB and B → XBA is not in GNF, so we substitute X → a in the production rule S → XB and B → XBA as:</a:t>
            </a:r>
          </a:p>
        </p:txBody>
      </p:sp>
      <p:sp>
        <p:nvSpPr>
          <p:cNvPr id="7" name="TextBox 6">
            <a:extLst>
              <a:ext uri="{FF2B5EF4-FFF2-40B4-BE49-F238E27FC236}">
                <a16:creationId xmlns:a16="http://schemas.microsoft.com/office/drawing/2014/main" id="{7D99FBAC-CBAB-4F2D-A303-85C604124A5B}"/>
              </a:ext>
            </a:extLst>
          </p:cNvPr>
          <p:cNvSpPr txBox="1"/>
          <p:nvPr/>
        </p:nvSpPr>
        <p:spPr>
          <a:xfrm>
            <a:off x="493372" y="2139187"/>
            <a:ext cx="2692790" cy="1477328"/>
          </a:xfrm>
          <a:prstGeom prst="rect">
            <a:avLst/>
          </a:prstGeom>
          <a:noFill/>
        </p:spPr>
        <p:txBody>
          <a:bodyPr wrap="square" rtlCol="0">
            <a:spAutoFit/>
          </a:bodyPr>
          <a:lstStyle/>
          <a:p>
            <a:pPr algn="l"/>
            <a:r>
              <a:rPr lang="en-IN" b="0" i="0" dirty="0">
                <a:solidFill>
                  <a:srgbClr val="000000"/>
                </a:solidFill>
                <a:effectLst/>
                <a:latin typeface="verdana" panose="020B0604030504040204" pitchFamily="34" charset="0"/>
              </a:rPr>
              <a:t>S → </a:t>
            </a:r>
            <a:r>
              <a:rPr lang="en-IN" b="0" i="0" dirty="0" err="1">
                <a:solidFill>
                  <a:srgbClr val="000000"/>
                </a:solidFill>
                <a:effectLst/>
                <a:latin typeface="verdana" panose="020B0604030504040204" pitchFamily="34" charset="0"/>
              </a:rPr>
              <a:t>aB</a:t>
            </a:r>
            <a:r>
              <a:rPr lang="en-IN" b="0" i="0" dirty="0">
                <a:solidFill>
                  <a:srgbClr val="000000"/>
                </a:solidFill>
                <a:effectLst/>
                <a:latin typeface="verdana" panose="020B0604030504040204" pitchFamily="34" charset="0"/>
              </a:rPr>
              <a:t> | AA  </a:t>
            </a:r>
          </a:p>
          <a:p>
            <a:pPr algn="l"/>
            <a:r>
              <a:rPr lang="en-IN" b="0" i="0" dirty="0">
                <a:solidFill>
                  <a:srgbClr val="000000"/>
                </a:solidFill>
                <a:effectLst/>
                <a:latin typeface="verdana" panose="020B0604030504040204" pitchFamily="34" charset="0"/>
              </a:rPr>
              <a:t>A → a | </a:t>
            </a:r>
            <a:r>
              <a:rPr lang="en-IN" b="0" i="0" dirty="0" err="1">
                <a:solidFill>
                  <a:srgbClr val="000000"/>
                </a:solidFill>
                <a:effectLst/>
                <a:latin typeface="verdana" panose="020B0604030504040204" pitchFamily="34" charset="0"/>
              </a:rPr>
              <a:t>aBA</a:t>
            </a:r>
            <a:r>
              <a:rPr lang="en-IN" b="0" i="0" dirty="0">
                <a:solidFill>
                  <a:srgbClr val="000000"/>
                </a:solidFill>
                <a:effectLst/>
                <a:latin typeface="verdana" panose="020B0604030504040204" pitchFamily="34" charset="0"/>
              </a:rPr>
              <a:t> | AAA  </a:t>
            </a:r>
          </a:p>
          <a:p>
            <a:pPr algn="l"/>
            <a:r>
              <a:rPr lang="en-IN" b="0" i="0" dirty="0">
                <a:solidFill>
                  <a:srgbClr val="000000"/>
                </a:solidFill>
                <a:effectLst/>
                <a:latin typeface="verdana" panose="020B0604030504040204" pitchFamily="34" charset="0"/>
              </a:rPr>
              <a:t>B → b  </a:t>
            </a:r>
          </a:p>
          <a:p>
            <a:pPr algn="l"/>
            <a:r>
              <a:rPr lang="en-IN" b="0" i="0" dirty="0">
                <a:solidFill>
                  <a:srgbClr val="000000"/>
                </a:solidFill>
                <a:effectLst/>
                <a:latin typeface="verdana" panose="020B0604030504040204" pitchFamily="34" charset="0"/>
              </a:rPr>
              <a:t>X → a </a:t>
            </a:r>
          </a:p>
          <a:p>
            <a:endParaRPr lang="en-IN" dirty="0"/>
          </a:p>
        </p:txBody>
      </p:sp>
      <p:sp>
        <p:nvSpPr>
          <p:cNvPr id="8" name="TextBox 7">
            <a:extLst>
              <a:ext uri="{FF2B5EF4-FFF2-40B4-BE49-F238E27FC236}">
                <a16:creationId xmlns:a16="http://schemas.microsoft.com/office/drawing/2014/main" id="{B998885F-1572-4CAA-A9F0-CF1A5E9F7733}"/>
              </a:ext>
            </a:extLst>
          </p:cNvPr>
          <p:cNvSpPr txBox="1"/>
          <p:nvPr/>
        </p:nvSpPr>
        <p:spPr>
          <a:xfrm>
            <a:off x="251573" y="3692714"/>
            <a:ext cx="4002258" cy="369332"/>
          </a:xfrm>
          <a:prstGeom prst="rect">
            <a:avLst/>
          </a:prstGeom>
          <a:noFill/>
        </p:spPr>
        <p:txBody>
          <a:bodyPr wrap="square" rtlCol="0">
            <a:spAutoFit/>
          </a:bodyPr>
          <a:lstStyle/>
          <a:p>
            <a:r>
              <a:rPr lang="en-IN" dirty="0">
                <a:solidFill>
                  <a:srgbClr val="000000"/>
                </a:solidFill>
                <a:latin typeface="verdana" panose="020B0604030504040204" pitchFamily="34" charset="0"/>
              </a:rPr>
              <a:t>R</a:t>
            </a:r>
            <a:r>
              <a:rPr lang="en-IN" b="0" i="0" dirty="0">
                <a:solidFill>
                  <a:srgbClr val="000000"/>
                </a:solidFill>
                <a:effectLst/>
                <a:latin typeface="verdana" panose="020B0604030504040204" pitchFamily="34" charset="0"/>
              </a:rPr>
              <a:t>emove left recursion (A → AAA)</a:t>
            </a:r>
            <a:endParaRPr lang="en-IN" dirty="0"/>
          </a:p>
        </p:txBody>
      </p:sp>
      <p:sp>
        <p:nvSpPr>
          <p:cNvPr id="9" name="TextBox 8">
            <a:extLst>
              <a:ext uri="{FF2B5EF4-FFF2-40B4-BE49-F238E27FC236}">
                <a16:creationId xmlns:a16="http://schemas.microsoft.com/office/drawing/2014/main" id="{02749015-9BF7-4334-AA56-CEB554A92AC9}"/>
              </a:ext>
            </a:extLst>
          </p:cNvPr>
          <p:cNvSpPr txBox="1"/>
          <p:nvPr/>
        </p:nvSpPr>
        <p:spPr>
          <a:xfrm>
            <a:off x="6629400" y="4038600"/>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E7173074-7D27-49FA-A19D-9BAD329D2558}"/>
              </a:ext>
            </a:extLst>
          </p:cNvPr>
          <p:cNvSpPr txBox="1"/>
          <p:nvPr/>
        </p:nvSpPr>
        <p:spPr>
          <a:xfrm>
            <a:off x="493372" y="4316160"/>
            <a:ext cx="2155535" cy="1754326"/>
          </a:xfrm>
          <a:prstGeom prst="rect">
            <a:avLst/>
          </a:prstGeom>
          <a:noFill/>
        </p:spPr>
        <p:txBody>
          <a:bodyPr wrap="square" rtlCol="0">
            <a:spAutoFit/>
          </a:bodyPr>
          <a:lstStyle/>
          <a:p>
            <a:pPr algn="l"/>
            <a:r>
              <a:rPr lang="en-IN" b="0" i="0" dirty="0">
                <a:solidFill>
                  <a:srgbClr val="000000"/>
                </a:solidFill>
                <a:effectLst/>
                <a:latin typeface="verdana" panose="020B0604030504040204" pitchFamily="34" charset="0"/>
              </a:rPr>
              <a:t>S → </a:t>
            </a:r>
            <a:r>
              <a:rPr lang="en-IN" b="0" i="0" dirty="0" err="1">
                <a:solidFill>
                  <a:srgbClr val="000000"/>
                </a:solidFill>
                <a:effectLst/>
                <a:latin typeface="verdana" panose="020B0604030504040204" pitchFamily="34" charset="0"/>
              </a:rPr>
              <a:t>aB</a:t>
            </a:r>
            <a:r>
              <a:rPr lang="en-IN" b="0" i="0" dirty="0">
                <a:solidFill>
                  <a:srgbClr val="000000"/>
                </a:solidFill>
                <a:effectLst/>
                <a:latin typeface="verdana" panose="020B0604030504040204" pitchFamily="34" charset="0"/>
              </a:rPr>
              <a:t> | AA  </a:t>
            </a:r>
          </a:p>
          <a:p>
            <a:pPr algn="l"/>
            <a:r>
              <a:rPr lang="en-IN" b="0" i="0" dirty="0">
                <a:solidFill>
                  <a:srgbClr val="000000"/>
                </a:solidFill>
                <a:effectLst/>
                <a:latin typeface="verdana" panose="020B0604030504040204" pitchFamily="34" charset="0"/>
              </a:rPr>
              <a:t>A → </a:t>
            </a:r>
            <a:r>
              <a:rPr lang="en-IN" b="0" i="0" dirty="0" err="1">
                <a:solidFill>
                  <a:srgbClr val="000000"/>
                </a:solidFill>
                <a:effectLst/>
                <a:latin typeface="verdana" panose="020B0604030504040204" pitchFamily="34" charset="0"/>
              </a:rPr>
              <a:t>aC</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aBAC</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C → AAC |  </a:t>
            </a:r>
            <a:r>
              <a:rPr lang="el-GR" b="0" i="0" dirty="0">
                <a:solidFill>
                  <a:srgbClr val="000000"/>
                </a:solidFill>
                <a:effectLst/>
                <a:latin typeface="verdana" panose="020B0604030504040204" pitchFamily="34" charset="0"/>
              </a:rPr>
              <a:t>ε  </a:t>
            </a:r>
          </a:p>
          <a:p>
            <a:pPr algn="l"/>
            <a:r>
              <a:rPr lang="en-IN" b="0" i="0" dirty="0">
                <a:solidFill>
                  <a:srgbClr val="000000"/>
                </a:solidFill>
                <a:effectLst/>
                <a:latin typeface="verdana" panose="020B0604030504040204" pitchFamily="34" charset="0"/>
              </a:rPr>
              <a:t>B → b  </a:t>
            </a:r>
          </a:p>
          <a:p>
            <a:pPr algn="l"/>
            <a:r>
              <a:rPr lang="en-IN" b="0" i="0" dirty="0">
                <a:solidFill>
                  <a:srgbClr val="000000"/>
                </a:solidFill>
                <a:effectLst/>
                <a:latin typeface="verdana" panose="020B0604030504040204" pitchFamily="34" charset="0"/>
              </a:rPr>
              <a:t>X → a</a:t>
            </a:r>
          </a:p>
          <a:p>
            <a:endParaRPr lang="en-IN" dirty="0"/>
          </a:p>
        </p:txBody>
      </p:sp>
      <p:sp>
        <p:nvSpPr>
          <p:cNvPr id="11" name="TextBox 10">
            <a:extLst>
              <a:ext uri="{FF2B5EF4-FFF2-40B4-BE49-F238E27FC236}">
                <a16:creationId xmlns:a16="http://schemas.microsoft.com/office/drawing/2014/main" id="{07C319BC-2289-424A-99F0-64A72DEDDAFD}"/>
              </a:ext>
            </a:extLst>
          </p:cNvPr>
          <p:cNvSpPr txBox="1"/>
          <p:nvPr/>
        </p:nvSpPr>
        <p:spPr>
          <a:xfrm>
            <a:off x="5273864" y="1110734"/>
            <a:ext cx="3807656" cy="369332"/>
          </a:xfrm>
          <a:prstGeom prst="rect">
            <a:avLst/>
          </a:prstGeom>
          <a:noFill/>
        </p:spPr>
        <p:txBody>
          <a:bodyPr wrap="square" rtlCol="0">
            <a:spAutoFit/>
          </a:bodyPr>
          <a:lstStyle/>
          <a:p>
            <a:r>
              <a:rPr lang="en-IN" dirty="0">
                <a:solidFill>
                  <a:srgbClr val="000000"/>
                </a:solidFill>
                <a:latin typeface="verdana" panose="020B0604030504040204" pitchFamily="34" charset="0"/>
              </a:rPr>
              <a:t>R</a:t>
            </a:r>
            <a:r>
              <a:rPr lang="en-IN" b="0" i="0" dirty="0">
                <a:solidFill>
                  <a:srgbClr val="000000"/>
                </a:solidFill>
                <a:effectLst/>
                <a:latin typeface="verdana" panose="020B0604030504040204" pitchFamily="34" charset="0"/>
              </a:rPr>
              <a:t>emove null production C → ε</a:t>
            </a:r>
            <a:endParaRPr lang="en-IN" dirty="0"/>
          </a:p>
        </p:txBody>
      </p:sp>
      <p:sp>
        <p:nvSpPr>
          <p:cNvPr id="13" name="TextBox 12">
            <a:extLst>
              <a:ext uri="{FF2B5EF4-FFF2-40B4-BE49-F238E27FC236}">
                <a16:creationId xmlns:a16="http://schemas.microsoft.com/office/drawing/2014/main" id="{A10A07CD-B7A9-47B9-9784-6506567D459F}"/>
              </a:ext>
            </a:extLst>
          </p:cNvPr>
          <p:cNvSpPr txBox="1"/>
          <p:nvPr/>
        </p:nvSpPr>
        <p:spPr>
          <a:xfrm>
            <a:off x="5564723" y="1784509"/>
            <a:ext cx="3043756" cy="1477328"/>
          </a:xfrm>
          <a:prstGeom prst="rect">
            <a:avLst/>
          </a:prstGeom>
          <a:noFill/>
        </p:spPr>
        <p:txBody>
          <a:bodyPr wrap="square" rtlCol="0">
            <a:spAutoFit/>
          </a:bodyPr>
          <a:lstStyle/>
          <a:p>
            <a:pPr algn="l"/>
            <a:r>
              <a:rPr lang="en-IN" b="0" i="0" dirty="0">
                <a:solidFill>
                  <a:srgbClr val="000000"/>
                </a:solidFill>
                <a:effectLst/>
                <a:latin typeface="verdana" panose="020B0604030504040204" pitchFamily="34" charset="0"/>
              </a:rPr>
              <a:t>S → </a:t>
            </a:r>
            <a:r>
              <a:rPr lang="en-IN" b="0" i="0" dirty="0" err="1">
                <a:solidFill>
                  <a:srgbClr val="000000"/>
                </a:solidFill>
                <a:effectLst/>
                <a:latin typeface="verdana" panose="020B0604030504040204" pitchFamily="34" charset="0"/>
              </a:rPr>
              <a:t>aB</a:t>
            </a:r>
            <a:r>
              <a:rPr lang="en-IN" b="0" i="0" dirty="0">
                <a:solidFill>
                  <a:srgbClr val="000000"/>
                </a:solidFill>
                <a:effectLst/>
                <a:latin typeface="verdana" panose="020B0604030504040204" pitchFamily="34" charset="0"/>
              </a:rPr>
              <a:t> | AA  </a:t>
            </a:r>
          </a:p>
          <a:p>
            <a:pPr algn="l"/>
            <a:r>
              <a:rPr lang="en-IN" b="0" i="0" dirty="0">
                <a:solidFill>
                  <a:srgbClr val="000000"/>
                </a:solidFill>
                <a:effectLst/>
                <a:latin typeface="verdana" panose="020B0604030504040204" pitchFamily="34" charset="0"/>
              </a:rPr>
              <a:t>A → </a:t>
            </a:r>
            <a:r>
              <a:rPr lang="en-IN" b="0" i="0" dirty="0" err="1">
                <a:solidFill>
                  <a:srgbClr val="000000"/>
                </a:solidFill>
                <a:effectLst/>
                <a:latin typeface="verdana" panose="020B0604030504040204" pitchFamily="34" charset="0"/>
              </a:rPr>
              <a:t>aC</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aBAC</a:t>
            </a:r>
            <a:r>
              <a:rPr lang="en-IN" b="0" i="0" dirty="0">
                <a:solidFill>
                  <a:srgbClr val="000000"/>
                </a:solidFill>
                <a:effectLst/>
                <a:latin typeface="verdana" panose="020B0604030504040204" pitchFamily="34" charset="0"/>
              </a:rPr>
              <a:t> | a | </a:t>
            </a:r>
            <a:r>
              <a:rPr lang="en-IN" b="0" i="0" dirty="0" err="1">
                <a:solidFill>
                  <a:srgbClr val="000000"/>
                </a:solidFill>
                <a:effectLst/>
                <a:latin typeface="verdana" panose="020B0604030504040204" pitchFamily="34" charset="0"/>
              </a:rPr>
              <a:t>aBAC</a:t>
            </a:r>
            <a:r>
              <a:rPr lang="en-IN" b="0" i="0" dirty="0">
                <a:solidFill>
                  <a:srgbClr val="000000"/>
                </a:solidFill>
                <a:effectLst/>
                <a:latin typeface="verdana" panose="020B0604030504040204" pitchFamily="34" charset="0"/>
              </a:rPr>
              <a:t> → AAC |  AA  </a:t>
            </a:r>
          </a:p>
          <a:p>
            <a:pPr algn="l"/>
            <a:r>
              <a:rPr lang="en-IN" b="0" i="0" dirty="0">
                <a:solidFill>
                  <a:srgbClr val="000000"/>
                </a:solidFill>
                <a:effectLst/>
                <a:latin typeface="verdana" panose="020B0604030504040204" pitchFamily="34" charset="0"/>
              </a:rPr>
              <a:t>B → b  </a:t>
            </a:r>
          </a:p>
          <a:p>
            <a:pPr algn="l"/>
            <a:r>
              <a:rPr lang="en-IN" b="0" i="0" dirty="0">
                <a:solidFill>
                  <a:srgbClr val="000000"/>
                </a:solidFill>
                <a:effectLst/>
                <a:latin typeface="verdana" panose="020B0604030504040204" pitchFamily="34" charset="0"/>
              </a:rPr>
              <a:t>X → a </a:t>
            </a:r>
          </a:p>
        </p:txBody>
      </p:sp>
      <p:sp>
        <p:nvSpPr>
          <p:cNvPr id="14" name="TextBox 13">
            <a:extLst>
              <a:ext uri="{FF2B5EF4-FFF2-40B4-BE49-F238E27FC236}">
                <a16:creationId xmlns:a16="http://schemas.microsoft.com/office/drawing/2014/main" id="{FA3BA2D1-3E82-4B7E-9984-E933979881F0}"/>
              </a:ext>
            </a:extLst>
          </p:cNvPr>
          <p:cNvSpPr txBox="1"/>
          <p:nvPr/>
        </p:nvSpPr>
        <p:spPr>
          <a:xfrm>
            <a:off x="5261831" y="4570274"/>
            <a:ext cx="4331872" cy="1754326"/>
          </a:xfrm>
          <a:prstGeom prst="rect">
            <a:avLst/>
          </a:prstGeom>
          <a:noFill/>
        </p:spPr>
        <p:txBody>
          <a:bodyPr wrap="square" rtlCol="0">
            <a:spAutoFit/>
          </a:bodyPr>
          <a:lstStyle/>
          <a:p>
            <a:pPr algn="l"/>
            <a:r>
              <a:rPr lang="en-IN" b="0" i="0" dirty="0">
                <a:solidFill>
                  <a:srgbClr val="000000"/>
                </a:solidFill>
                <a:effectLst/>
                <a:latin typeface="verdana" panose="020B0604030504040204" pitchFamily="34" charset="0"/>
              </a:rPr>
              <a:t>S → </a:t>
            </a:r>
            <a:r>
              <a:rPr lang="en-IN" b="0" i="0" dirty="0" err="1">
                <a:solidFill>
                  <a:srgbClr val="000000"/>
                </a:solidFill>
                <a:effectLst/>
                <a:latin typeface="verdana" panose="020B0604030504040204" pitchFamily="34" charset="0"/>
              </a:rPr>
              <a:t>aB</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aCA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aBACA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aBAA</a:t>
            </a:r>
            <a:r>
              <a:rPr lang="en-IN" b="0" i="0" dirty="0">
                <a:solidFill>
                  <a:srgbClr val="000000"/>
                </a:solidFill>
                <a:effectLst/>
                <a:latin typeface="verdana" panose="020B0604030504040204" pitchFamily="34" charset="0"/>
              </a:rPr>
              <a:t> A → </a:t>
            </a:r>
            <a:r>
              <a:rPr lang="en-IN" b="0" i="0" dirty="0" err="1">
                <a:solidFill>
                  <a:srgbClr val="000000"/>
                </a:solidFill>
                <a:effectLst/>
                <a:latin typeface="verdana" panose="020B0604030504040204" pitchFamily="34" charset="0"/>
              </a:rPr>
              <a:t>aC</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aBAC</a:t>
            </a:r>
            <a:r>
              <a:rPr lang="en-IN" b="0" i="0" dirty="0">
                <a:solidFill>
                  <a:srgbClr val="000000"/>
                </a:solidFill>
                <a:effectLst/>
                <a:latin typeface="verdana" panose="020B0604030504040204" pitchFamily="34" charset="0"/>
              </a:rPr>
              <a:t> | a | </a:t>
            </a:r>
            <a:r>
              <a:rPr lang="en-IN" b="0" i="0" dirty="0" err="1">
                <a:solidFill>
                  <a:srgbClr val="000000"/>
                </a:solidFill>
                <a:effectLst/>
                <a:latin typeface="verdana" panose="020B0604030504040204" pitchFamily="34" charset="0"/>
              </a:rPr>
              <a:t>aBA</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C → AAC  </a:t>
            </a:r>
          </a:p>
          <a:p>
            <a:pPr algn="l"/>
            <a:r>
              <a:rPr lang="en-IN" b="0" i="0" dirty="0">
                <a:solidFill>
                  <a:srgbClr val="000000"/>
                </a:solidFill>
                <a:effectLst/>
                <a:latin typeface="verdana" panose="020B0604030504040204" pitchFamily="34" charset="0"/>
              </a:rPr>
              <a:t>C → </a:t>
            </a:r>
            <a:r>
              <a:rPr lang="en-IN" b="0" i="0" dirty="0" err="1">
                <a:solidFill>
                  <a:srgbClr val="000000"/>
                </a:solidFill>
                <a:effectLst/>
                <a:latin typeface="verdana" panose="020B0604030504040204" pitchFamily="34" charset="0"/>
              </a:rPr>
              <a:t>aCA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aBACA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aBAA</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B → b  </a:t>
            </a:r>
          </a:p>
          <a:p>
            <a:pPr algn="l"/>
            <a:r>
              <a:rPr lang="en-IN" b="0" i="0" dirty="0">
                <a:solidFill>
                  <a:srgbClr val="000000"/>
                </a:solidFill>
                <a:effectLst/>
                <a:latin typeface="verdana" panose="020B0604030504040204" pitchFamily="34" charset="0"/>
              </a:rPr>
              <a:t>X → a</a:t>
            </a:r>
          </a:p>
        </p:txBody>
      </p:sp>
      <p:sp>
        <p:nvSpPr>
          <p:cNvPr id="15" name="TextBox 14">
            <a:extLst>
              <a:ext uri="{FF2B5EF4-FFF2-40B4-BE49-F238E27FC236}">
                <a16:creationId xmlns:a16="http://schemas.microsoft.com/office/drawing/2014/main" id="{9028D312-C029-4E0F-B6AA-38630B02D79F}"/>
              </a:ext>
            </a:extLst>
          </p:cNvPr>
          <p:cNvSpPr txBox="1"/>
          <p:nvPr/>
        </p:nvSpPr>
        <p:spPr>
          <a:xfrm>
            <a:off x="5273864" y="3429000"/>
            <a:ext cx="5715000" cy="646331"/>
          </a:xfrm>
          <a:prstGeom prst="rect">
            <a:avLst/>
          </a:prstGeom>
          <a:noFill/>
        </p:spPr>
        <p:txBody>
          <a:bodyPr wrap="square" rtlCol="0">
            <a:spAutoFit/>
          </a:bodyPr>
          <a:lstStyle/>
          <a:p>
            <a:r>
              <a:rPr lang="en-IN" dirty="0"/>
              <a:t>The production rule S → AA is not in GNF, so we substitute A → </a:t>
            </a:r>
            <a:r>
              <a:rPr lang="en-IN" dirty="0" err="1"/>
              <a:t>aC</a:t>
            </a:r>
            <a:r>
              <a:rPr lang="en-IN" dirty="0"/>
              <a:t> | </a:t>
            </a:r>
            <a:r>
              <a:rPr lang="en-IN" dirty="0" err="1"/>
              <a:t>aBAC</a:t>
            </a:r>
            <a:r>
              <a:rPr lang="en-IN" dirty="0"/>
              <a:t> | a | </a:t>
            </a:r>
            <a:r>
              <a:rPr lang="en-IN" dirty="0" err="1"/>
              <a:t>aBA</a:t>
            </a:r>
            <a:r>
              <a:rPr lang="en-IN" dirty="0"/>
              <a:t> in production rule S → AA as:</a:t>
            </a:r>
          </a:p>
        </p:txBody>
      </p:sp>
      <p:cxnSp>
        <p:nvCxnSpPr>
          <p:cNvPr id="19" name="Straight Connector 18">
            <a:extLst>
              <a:ext uri="{FF2B5EF4-FFF2-40B4-BE49-F238E27FC236}">
                <a16:creationId xmlns:a16="http://schemas.microsoft.com/office/drawing/2014/main" id="{6C40ACC9-09D6-447D-9F5C-CBB52510D265}"/>
              </a:ext>
            </a:extLst>
          </p:cNvPr>
          <p:cNvCxnSpPr/>
          <p:nvPr/>
        </p:nvCxnSpPr>
        <p:spPr>
          <a:xfrm>
            <a:off x="5105400" y="1110734"/>
            <a:ext cx="0" cy="55186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0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3" grpId="0"/>
      <p:bldP spid="14" grpId="0"/>
      <p:bldP spid="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1483-F2FA-4E34-A5BD-5194B652C30B}"/>
              </a:ext>
            </a:extLst>
          </p:cNvPr>
          <p:cNvSpPr>
            <a:spLocks noGrp="1"/>
          </p:cNvSpPr>
          <p:nvPr>
            <p:ph type="title"/>
          </p:nvPr>
        </p:nvSpPr>
        <p:spPr/>
        <p:txBody>
          <a:bodyPr/>
          <a:lstStyle/>
          <a:p>
            <a:r>
              <a:rPr lang="en-US" dirty="0"/>
              <a:t>Example: CFG to GNF </a:t>
            </a:r>
            <a:endParaRPr lang="en-IN" dirty="0"/>
          </a:p>
        </p:txBody>
      </p:sp>
      <p:sp>
        <p:nvSpPr>
          <p:cNvPr id="3" name="Content Placeholder 2">
            <a:extLst>
              <a:ext uri="{FF2B5EF4-FFF2-40B4-BE49-F238E27FC236}">
                <a16:creationId xmlns:a16="http://schemas.microsoft.com/office/drawing/2014/main" id="{1D15435B-E8DE-477F-BE59-D3D0D3BBA6CC}"/>
              </a:ext>
            </a:extLst>
          </p:cNvPr>
          <p:cNvSpPr>
            <a:spLocks noGrp="1"/>
          </p:cNvSpPr>
          <p:nvPr>
            <p:ph idx="1"/>
          </p:nvPr>
        </p:nvSpPr>
        <p:spPr/>
        <p:txBody>
          <a:bodyPr/>
          <a:lstStyle/>
          <a:p>
            <a:pPr marL="0" indent="0">
              <a:buNone/>
            </a:pPr>
            <a:br>
              <a:rPr lang="en-IN" b="0" i="0" dirty="0">
                <a:solidFill>
                  <a:srgbClr val="000000"/>
                </a:solidFill>
                <a:effectLst/>
                <a:latin typeface="verdana" panose="020B0604030504040204" pitchFamily="34" charset="0"/>
              </a:rPr>
            </a:br>
            <a:endParaRPr lang="en-IN" dirty="0"/>
          </a:p>
        </p:txBody>
      </p:sp>
      <p:sp>
        <p:nvSpPr>
          <p:cNvPr id="9" name="TextBox 8">
            <a:extLst>
              <a:ext uri="{FF2B5EF4-FFF2-40B4-BE49-F238E27FC236}">
                <a16:creationId xmlns:a16="http://schemas.microsoft.com/office/drawing/2014/main" id="{02749015-9BF7-4334-AA56-CEB554A92AC9}"/>
              </a:ext>
            </a:extLst>
          </p:cNvPr>
          <p:cNvSpPr txBox="1"/>
          <p:nvPr/>
        </p:nvSpPr>
        <p:spPr>
          <a:xfrm>
            <a:off x="6629400" y="4038600"/>
            <a:ext cx="184731" cy="369332"/>
          </a:xfrm>
          <a:prstGeom prst="rect">
            <a:avLst/>
          </a:prstGeom>
          <a:noFill/>
        </p:spPr>
        <p:txBody>
          <a:bodyPr wrap="none" rtlCol="0">
            <a:spAutoFit/>
          </a:bodyPr>
          <a:lstStyle/>
          <a:p>
            <a:endParaRPr lang="en-IN" dirty="0"/>
          </a:p>
        </p:txBody>
      </p:sp>
      <p:sp>
        <p:nvSpPr>
          <p:cNvPr id="14" name="TextBox 13">
            <a:extLst>
              <a:ext uri="{FF2B5EF4-FFF2-40B4-BE49-F238E27FC236}">
                <a16:creationId xmlns:a16="http://schemas.microsoft.com/office/drawing/2014/main" id="{FA3BA2D1-3E82-4B7E-9984-E933979881F0}"/>
              </a:ext>
            </a:extLst>
          </p:cNvPr>
          <p:cNvSpPr txBox="1"/>
          <p:nvPr/>
        </p:nvSpPr>
        <p:spPr>
          <a:xfrm>
            <a:off x="381000" y="904550"/>
            <a:ext cx="4331872" cy="1754326"/>
          </a:xfrm>
          <a:prstGeom prst="rect">
            <a:avLst/>
          </a:prstGeom>
          <a:noFill/>
        </p:spPr>
        <p:txBody>
          <a:bodyPr wrap="square" rtlCol="0">
            <a:spAutoFit/>
          </a:bodyPr>
          <a:lstStyle/>
          <a:p>
            <a:pPr algn="l"/>
            <a:r>
              <a:rPr lang="en-IN" b="0" i="0" dirty="0">
                <a:solidFill>
                  <a:srgbClr val="000000"/>
                </a:solidFill>
                <a:effectLst/>
                <a:latin typeface="verdana" panose="020B0604030504040204" pitchFamily="34" charset="0"/>
              </a:rPr>
              <a:t>S → </a:t>
            </a:r>
            <a:r>
              <a:rPr lang="en-IN" b="0" i="0" dirty="0" err="1">
                <a:solidFill>
                  <a:srgbClr val="000000"/>
                </a:solidFill>
                <a:effectLst/>
                <a:latin typeface="verdana" panose="020B0604030504040204" pitchFamily="34" charset="0"/>
              </a:rPr>
              <a:t>aB</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aCA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aBACA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aBAA</a:t>
            </a:r>
            <a:r>
              <a:rPr lang="en-IN" b="0" i="0" dirty="0">
                <a:solidFill>
                  <a:srgbClr val="000000"/>
                </a:solidFill>
                <a:effectLst/>
                <a:latin typeface="verdana" panose="020B0604030504040204" pitchFamily="34" charset="0"/>
              </a:rPr>
              <a:t> A → </a:t>
            </a:r>
            <a:r>
              <a:rPr lang="en-IN" b="0" i="0" dirty="0" err="1">
                <a:solidFill>
                  <a:srgbClr val="000000"/>
                </a:solidFill>
                <a:effectLst/>
                <a:latin typeface="verdana" panose="020B0604030504040204" pitchFamily="34" charset="0"/>
              </a:rPr>
              <a:t>aC</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aBAC</a:t>
            </a:r>
            <a:r>
              <a:rPr lang="en-IN" b="0" i="0" dirty="0">
                <a:solidFill>
                  <a:srgbClr val="000000"/>
                </a:solidFill>
                <a:effectLst/>
                <a:latin typeface="verdana" panose="020B0604030504040204" pitchFamily="34" charset="0"/>
              </a:rPr>
              <a:t> | a | </a:t>
            </a:r>
            <a:r>
              <a:rPr lang="en-IN" b="0" i="0" dirty="0" err="1">
                <a:solidFill>
                  <a:srgbClr val="000000"/>
                </a:solidFill>
                <a:effectLst/>
                <a:latin typeface="verdana" panose="020B0604030504040204" pitchFamily="34" charset="0"/>
              </a:rPr>
              <a:t>aBA</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C → AAC  </a:t>
            </a:r>
          </a:p>
          <a:p>
            <a:pPr algn="l"/>
            <a:r>
              <a:rPr lang="en-IN" b="0" i="0" dirty="0">
                <a:solidFill>
                  <a:srgbClr val="000000"/>
                </a:solidFill>
                <a:effectLst/>
                <a:latin typeface="verdana" panose="020B0604030504040204" pitchFamily="34" charset="0"/>
              </a:rPr>
              <a:t>C → </a:t>
            </a:r>
            <a:r>
              <a:rPr lang="en-IN" b="0" i="0" dirty="0" err="1">
                <a:solidFill>
                  <a:srgbClr val="000000"/>
                </a:solidFill>
                <a:effectLst/>
                <a:latin typeface="verdana" panose="020B0604030504040204" pitchFamily="34" charset="0"/>
              </a:rPr>
              <a:t>aCA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aBACA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aBAA</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B → b  </a:t>
            </a:r>
          </a:p>
          <a:p>
            <a:pPr algn="l"/>
            <a:r>
              <a:rPr lang="en-IN" b="0" i="0" dirty="0">
                <a:solidFill>
                  <a:srgbClr val="000000"/>
                </a:solidFill>
                <a:effectLst/>
                <a:latin typeface="verdana" panose="020B0604030504040204" pitchFamily="34" charset="0"/>
              </a:rPr>
              <a:t>X → a</a:t>
            </a:r>
          </a:p>
        </p:txBody>
      </p:sp>
      <p:sp>
        <p:nvSpPr>
          <p:cNvPr id="16" name="TextBox 15">
            <a:extLst>
              <a:ext uri="{FF2B5EF4-FFF2-40B4-BE49-F238E27FC236}">
                <a16:creationId xmlns:a16="http://schemas.microsoft.com/office/drawing/2014/main" id="{AADB1707-B148-448B-9A45-C99DDAC93EA7}"/>
              </a:ext>
            </a:extLst>
          </p:cNvPr>
          <p:cNvSpPr txBox="1"/>
          <p:nvPr/>
        </p:nvSpPr>
        <p:spPr>
          <a:xfrm>
            <a:off x="381000" y="2998796"/>
            <a:ext cx="5715000" cy="1200329"/>
          </a:xfrm>
          <a:prstGeom prst="rect">
            <a:avLst/>
          </a:prstGeom>
          <a:noFill/>
        </p:spPr>
        <p:txBody>
          <a:bodyPr wrap="square" rtlCol="0">
            <a:spAutoFit/>
          </a:bodyPr>
          <a:lstStyle/>
          <a:p>
            <a:r>
              <a:rPr lang="en-IN" dirty="0"/>
              <a:t>The production rule C → AAC is not in GNF, so we substitute A → </a:t>
            </a:r>
            <a:r>
              <a:rPr lang="en-IN" dirty="0" err="1"/>
              <a:t>aC</a:t>
            </a:r>
            <a:r>
              <a:rPr lang="en-IN" dirty="0"/>
              <a:t> | </a:t>
            </a:r>
            <a:r>
              <a:rPr lang="en-IN" dirty="0" err="1"/>
              <a:t>aBAC</a:t>
            </a:r>
            <a:r>
              <a:rPr lang="en-IN" dirty="0"/>
              <a:t> | a | </a:t>
            </a:r>
            <a:r>
              <a:rPr lang="en-IN" dirty="0" err="1"/>
              <a:t>aBA</a:t>
            </a:r>
            <a:r>
              <a:rPr lang="en-IN" dirty="0"/>
              <a:t> in production rule C → AAC as:</a:t>
            </a:r>
          </a:p>
          <a:p>
            <a:endParaRPr lang="en-IN" dirty="0"/>
          </a:p>
        </p:txBody>
      </p:sp>
      <p:sp>
        <p:nvSpPr>
          <p:cNvPr id="17" name="TextBox 16">
            <a:extLst>
              <a:ext uri="{FF2B5EF4-FFF2-40B4-BE49-F238E27FC236}">
                <a16:creationId xmlns:a16="http://schemas.microsoft.com/office/drawing/2014/main" id="{B90F6F53-1848-4912-9D62-4A2C99F29AEC}"/>
              </a:ext>
            </a:extLst>
          </p:cNvPr>
          <p:cNvSpPr txBox="1"/>
          <p:nvPr/>
        </p:nvSpPr>
        <p:spPr>
          <a:xfrm>
            <a:off x="381000" y="4407932"/>
            <a:ext cx="4876800" cy="2031325"/>
          </a:xfrm>
          <a:prstGeom prst="rect">
            <a:avLst/>
          </a:prstGeom>
          <a:noFill/>
        </p:spPr>
        <p:txBody>
          <a:bodyPr wrap="square" rtlCol="0">
            <a:spAutoFit/>
          </a:bodyPr>
          <a:lstStyle/>
          <a:p>
            <a:pPr algn="l"/>
            <a:r>
              <a:rPr lang="en-IN" b="0" i="0" dirty="0">
                <a:solidFill>
                  <a:srgbClr val="000000"/>
                </a:solidFill>
                <a:effectLst/>
                <a:latin typeface="verdana" panose="020B0604030504040204" pitchFamily="34" charset="0"/>
              </a:rPr>
              <a:t>S → </a:t>
            </a:r>
            <a:r>
              <a:rPr lang="en-IN" b="0" i="0" dirty="0" err="1">
                <a:solidFill>
                  <a:srgbClr val="000000"/>
                </a:solidFill>
                <a:effectLst/>
                <a:latin typeface="verdana" panose="020B0604030504040204" pitchFamily="34" charset="0"/>
              </a:rPr>
              <a:t>aB</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aCA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aBACA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aBAA</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A → </a:t>
            </a:r>
            <a:r>
              <a:rPr lang="en-IN" b="0" i="0" dirty="0" err="1">
                <a:solidFill>
                  <a:srgbClr val="000000"/>
                </a:solidFill>
                <a:effectLst/>
                <a:latin typeface="verdana" panose="020B0604030504040204" pitchFamily="34" charset="0"/>
              </a:rPr>
              <a:t>aC</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aBAC</a:t>
            </a:r>
            <a:r>
              <a:rPr lang="en-IN" b="0" i="0" dirty="0">
                <a:solidFill>
                  <a:srgbClr val="000000"/>
                </a:solidFill>
                <a:effectLst/>
                <a:latin typeface="verdana" panose="020B0604030504040204" pitchFamily="34" charset="0"/>
              </a:rPr>
              <a:t> | a | </a:t>
            </a:r>
            <a:r>
              <a:rPr lang="en-IN" b="0" i="0" dirty="0" err="1">
                <a:solidFill>
                  <a:srgbClr val="000000"/>
                </a:solidFill>
                <a:effectLst/>
                <a:latin typeface="verdana" panose="020B0604030504040204" pitchFamily="34" charset="0"/>
              </a:rPr>
              <a:t>aBA</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C →  </a:t>
            </a:r>
            <a:r>
              <a:rPr lang="en-IN" b="0" i="0" dirty="0" err="1">
                <a:solidFill>
                  <a:srgbClr val="000000"/>
                </a:solidFill>
                <a:effectLst/>
                <a:latin typeface="verdana" panose="020B0604030504040204" pitchFamily="34" charset="0"/>
              </a:rPr>
              <a:t>aCAC</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aBACAC</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aAC</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aBAAC</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C → </a:t>
            </a:r>
            <a:r>
              <a:rPr lang="en-IN" b="0" i="0" dirty="0" err="1">
                <a:solidFill>
                  <a:srgbClr val="000000"/>
                </a:solidFill>
                <a:effectLst/>
                <a:latin typeface="verdana" panose="020B0604030504040204" pitchFamily="34" charset="0"/>
              </a:rPr>
              <a:t>aCA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aBACA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aA</a:t>
            </a:r>
            <a:r>
              <a:rPr lang="en-IN" b="0" i="0" dirty="0">
                <a:solidFill>
                  <a:srgbClr val="000000"/>
                </a:solidFill>
                <a:effectLst/>
                <a:latin typeface="verdana" panose="020B0604030504040204" pitchFamily="34" charset="0"/>
              </a:rPr>
              <a:t> | </a:t>
            </a:r>
            <a:r>
              <a:rPr lang="en-IN" b="0" i="0" dirty="0" err="1">
                <a:solidFill>
                  <a:srgbClr val="000000"/>
                </a:solidFill>
                <a:effectLst/>
                <a:latin typeface="verdana" panose="020B0604030504040204" pitchFamily="34" charset="0"/>
              </a:rPr>
              <a:t>aBAA</a:t>
            </a:r>
            <a:r>
              <a:rPr lang="en-IN" b="0" i="0" dirty="0">
                <a:solidFill>
                  <a:srgbClr val="000000"/>
                </a:solidFill>
                <a:effectLst/>
                <a:latin typeface="verdana" panose="020B0604030504040204" pitchFamily="34" charset="0"/>
              </a:rPr>
              <a:t>  </a:t>
            </a:r>
          </a:p>
          <a:p>
            <a:pPr algn="l"/>
            <a:r>
              <a:rPr lang="en-IN" b="0" i="0" dirty="0">
                <a:solidFill>
                  <a:srgbClr val="000000"/>
                </a:solidFill>
                <a:effectLst/>
                <a:latin typeface="verdana" panose="020B0604030504040204" pitchFamily="34" charset="0"/>
              </a:rPr>
              <a:t>B → b  </a:t>
            </a:r>
          </a:p>
          <a:p>
            <a:pPr algn="l"/>
            <a:r>
              <a:rPr lang="en-IN" b="0" i="0" dirty="0">
                <a:solidFill>
                  <a:srgbClr val="000000"/>
                </a:solidFill>
                <a:effectLst/>
                <a:latin typeface="verdana" panose="020B0604030504040204" pitchFamily="34" charset="0"/>
              </a:rPr>
              <a:t>X → a</a:t>
            </a:r>
          </a:p>
          <a:p>
            <a:endParaRPr lang="en-IN" dirty="0"/>
          </a:p>
        </p:txBody>
      </p:sp>
    </p:spTree>
    <p:extLst>
      <p:ext uri="{BB962C8B-B14F-4D97-AF65-F5344CB8AC3E}">
        <p14:creationId xmlns:p14="http://schemas.microsoft.com/office/powerpoint/2010/main" val="179717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1483-F2FA-4E34-A5BD-5194B652C30B}"/>
              </a:ext>
            </a:extLst>
          </p:cNvPr>
          <p:cNvSpPr>
            <a:spLocks noGrp="1"/>
          </p:cNvSpPr>
          <p:nvPr>
            <p:ph type="title"/>
          </p:nvPr>
        </p:nvSpPr>
        <p:spPr/>
        <p:txBody>
          <a:bodyPr/>
          <a:lstStyle/>
          <a:p>
            <a:r>
              <a:rPr lang="en-US" dirty="0"/>
              <a:t>Example: CFG to GNF </a:t>
            </a:r>
            <a:endParaRPr lang="en-IN" dirty="0"/>
          </a:p>
        </p:txBody>
      </p:sp>
      <p:sp>
        <p:nvSpPr>
          <p:cNvPr id="3" name="Content Placeholder 2">
            <a:extLst>
              <a:ext uri="{FF2B5EF4-FFF2-40B4-BE49-F238E27FC236}">
                <a16:creationId xmlns:a16="http://schemas.microsoft.com/office/drawing/2014/main" id="{1D15435B-E8DE-477F-BE59-D3D0D3BBA6CC}"/>
              </a:ext>
            </a:extLst>
          </p:cNvPr>
          <p:cNvSpPr>
            <a:spLocks noGrp="1"/>
          </p:cNvSpPr>
          <p:nvPr>
            <p:ph idx="1"/>
          </p:nvPr>
        </p:nvSpPr>
        <p:spPr/>
        <p:txBody>
          <a:bodyPr/>
          <a:lstStyle/>
          <a:p>
            <a:pPr marL="0" indent="0">
              <a:buNone/>
            </a:pPr>
            <a:br>
              <a:rPr lang="en-IN" b="0" i="0" dirty="0">
                <a:solidFill>
                  <a:srgbClr val="000000"/>
                </a:solidFill>
                <a:effectLst/>
                <a:latin typeface="verdana" panose="020B0604030504040204" pitchFamily="34" charset="0"/>
              </a:rPr>
            </a:br>
            <a:endParaRPr lang="en-IN" dirty="0"/>
          </a:p>
        </p:txBody>
      </p:sp>
      <p:sp>
        <p:nvSpPr>
          <p:cNvPr id="9" name="TextBox 8">
            <a:extLst>
              <a:ext uri="{FF2B5EF4-FFF2-40B4-BE49-F238E27FC236}">
                <a16:creationId xmlns:a16="http://schemas.microsoft.com/office/drawing/2014/main" id="{02749015-9BF7-4334-AA56-CEB554A92AC9}"/>
              </a:ext>
            </a:extLst>
          </p:cNvPr>
          <p:cNvSpPr txBox="1"/>
          <p:nvPr/>
        </p:nvSpPr>
        <p:spPr>
          <a:xfrm>
            <a:off x="6629400" y="4038600"/>
            <a:ext cx="184731" cy="369332"/>
          </a:xfrm>
          <a:prstGeom prst="rect">
            <a:avLst/>
          </a:prstGeom>
          <a:noFill/>
        </p:spPr>
        <p:txBody>
          <a:bodyPr wrap="none" rtlCol="0">
            <a:spAutoFit/>
          </a:bodyPr>
          <a:lstStyle/>
          <a:p>
            <a:endParaRPr lang="en-IN" dirty="0"/>
          </a:p>
        </p:txBody>
      </p:sp>
      <p:sp>
        <p:nvSpPr>
          <p:cNvPr id="4" name="Rectangle 3">
            <a:extLst>
              <a:ext uri="{FF2B5EF4-FFF2-40B4-BE49-F238E27FC236}">
                <a16:creationId xmlns:a16="http://schemas.microsoft.com/office/drawing/2014/main" id="{EC79EE58-11D0-4E4D-8F0A-49ED59CA1FE5}"/>
              </a:ext>
            </a:extLst>
          </p:cNvPr>
          <p:cNvSpPr/>
          <p:nvPr/>
        </p:nvSpPr>
        <p:spPr>
          <a:xfrm>
            <a:off x="457200" y="1143000"/>
            <a:ext cx="1425390" cy="1569660"/>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Ab</a:t>
            </a:r>
          </a:p>
          <a:p>
            <a:r>
              <a:rPr lang="en-US" sz="3200" dirty="0">
                <a:ea typeface="Verdana" panose="020B0604030504040204" pitchFamily="34" charset="0"/>
                <a:cs typeface="Arial" panose="020B0604020202020204" pitchFamily="34" charset="0"/>
              </a:rPr>
              <a:t>A</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t>
            </a:r>
            <a:r>
              <a:rPr lang="en-US" sz="3200" dirty="0" err="1">
                <a:ea typeface="Verdana" panose="020B0604030504040204" pitchFamily="34" charset="0"/>
                <a:cs typeface="Arial" panose="020B0604020202020204" pitchFamily="34" charset="0"/>
              </a:rPr>
              <a:t>aS</a:t>
            </a:r>
            <a:endParaRPr lang="en-US" sz="3200" dirty="0">
              <a:ea typeface="Verdana" panose="020B0604030504040204" pitchFamily="34" charset="0"/>
              <a:cs typeface="Arial" panose="020B0604020202020204" pitchFamily="34" charset="0"/>
            </a:endParaRPr>
          </a:p>
          <a:p>
            <a:r>
              <a:rPr lang="en-US" sz="3200" dirty="0">
                <a:ea typeface="Verdana" panose="020B0604030504040204" pitchFamily="34" charset="0"/>
                <a:cs typeface="Arial" panose="020B0604020202020204" pitchFamily="34" charset="0"/>
              </a:rPr>
              <a:t>A</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a:t>
            </a:r>
          </a:p>
        </p:txBody>
      </p:sp>
      <p:sp>
        <p:nvSpPr>
          <p:cNvPr id="10" name="Rectangle 9">
            <a:extLst>
              <a:ext uri="{FF2B5EF4-FFF2-40B4-BE49-F238E27FC236}">
                <a16:creationId xmlns:a16="http://schemas.microsoft.com/office/drawing/2014/main" id="{E0217A35-0304-44BA-88EC-5970881C92CC}"/>
              </a:ext>
            </a:extLst>
          </p:cNvPr>
          <p:cNvSpPr/>
          <p:nvPr/>
        </p:nvSpPr>
        <p:spPr>
          <a:xfrm>
            <a:off x="457200" y="2948970"/>
            <a:ext cx="2268570" cy="1569660"/>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a:ea typeface="Verdana" panose="020B0604030504040204" pitchFamily="34" charset="0"/>
                <a:cs typeface="Arial" panose="020B0604020202020204" pitchFamily="34" charset="0"/>
              </a:rPr>
              <a:t>aSb</a:t>
            </a:r>
            <a:r>
              <a:rPr lang="en-US" sz="3200" dirty="0">
                <a:ea typeface="Verdana" panose="020B0604030504040204" pitchFamily="34" charset="0"/>
                <a:cs typeface="Arial" panose="020B0604020202020204" pitchFamily="34" charset="0"/>
              </a:rPr>
              <a:t>| ab</a:t>
            </a:r>
          </a:p>
          <a:p>
            <a:r>
              <a:rPr lang="en-US" sz="3200" dirty="0">
                <a:ea typeface="Verdana" panose="020B0604030504040204" pitchFamily="34" charset="0"/>
                <a:cs typeface="Arial" panose="020B0604020202020204" pitchFamily="34" charset="0"/>
              </a:rPr>
              <a:t>A</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t>
            </a:r>
            <a:r>
              <a:rPr lang="en-US" sz="3200" dirty="0" err="1">
                <a:ea typeface="Verdana" panose="020B0604030504040204" pitchFamily="34" charset="0"/>
                <a:cs typeface="Arial" panose="020B0604020202020204" pitchFamily="34" charset="0"/>
              </a:rPr>
              <a:t>aS</a:t>
            </a:r>
            <a:endParaRPr lang="en-US" sz="3200" dirty="0">
              <a:ea typeface="Verdana" panose="020B0604030504040204" pitchFamily="34" charset="0"/>
              <a:cs typeface="Arial" panose="020B0604020202020204" pitchFamily="34" charset="0"/>
            </a:endParaRPr>
          </a:p>
          <a:p>
            <a:r>
              <a:rPr lang="en-US" sz="3200" dirty="0">
                <a:ea typeface="Verdana" panose="020B0604030504040204" pitchFamily="34" charset="0"/>
                <a:cs typeface="Arial" panose="020B0604020202020204" pitchFamily="34" charset="0"/>
              </a:rPr>
              <a:t>A</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a:t>
            </a:r>
          </a:p>
        </p:txBody>
      </p:sp>
      <p:sp>
        <p:nvSpPr>
          <p:cNvPr id="11" name="Rectangle 10">
            <a:extLst>
              <a:ext uri="{FF2B5EF4-FFF2-40B4-BE49-F238E27FC236}">
                <a16:creationId xmlns:a16="http://schemas.microsoft.com/office/drawing/2014/main" id="{61C6E807-5233-4782-87A1-97B490D87080}"/>
              </a:ext>
            </a:extLst>
          </p:cNvPr>
          <p:cNvSpPr/>
          <p:nvPr/>
        </p:nvSpPr>
        <p:spPr>
          <a:xfrm>
            <a:off x="457200" y="4609453"/>
            <a:ext cx="2281394" cy="2062103"/>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a:ea typeface="Verdana" panose="020B0604030504040204" pitchFamily="34" charset="0"/>
                <a:cs typeface="Arial" panose="020B0604020202020204" pitchFamily="34" charset="0"/>
              </a:rPr>
              <a:t>aSB</a:t>
            </a:r>
            <a:r>
              <a:rPr lang="en-US" sz="3200" dirty="0">
                <a:ea typeface="Verdana" panose="020B0604030504040204" pitchFamily="34" charset="0"/>
                <a:cs typeface="Arial" panose="020B0604020202020204" pitchFamily="34" charset="0"/>
              </a:rPr>
              <a:t>| </a:t>
            </a:r>
            <a:r>
              <a:rPr lang="en-US" sz="3200" dirty="0" err="1">
                <a:ea typeface="Verdana" panose="020B0604030504040204" pitchFamily="34" charset="0"/>
                <a:cs typeface="Arial" panose="020B0604020202020204" pitchFamily="34" charset="0"/>
              </a:rPr>
              <a:t>aB</a:t>
            </a:r>
            <a:endParaRPr lang="en-US" sz="3200" dirty="0">
              <a:ea typeface="Verdana" panose="020B0604030504040204" pitchFamily="34" charset="0"/>
              <a:cs typeface="Arial" panose="020B0604020202020204" pitchFamily="34" charset="0"/>
            </a:endParaRPr>
          </a:p>
          <a:p>
            <a:r>
              <a:rPr lang="en-US" sz="3200" dirty="0">
                <a:ea typeface="Verdana" panose="020B0604030504040204" pitchFamily="34" charset="0"/>
                <a:cs typeface="Arial" panose="020B0604020202020204" pitchFamily="34" charset="0"/>
              </a:rPr>
              <a:t>A</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t>
            </a:r>
            <a:r>
              <a:rPr lang="en-US" sz="3200" dirty="0" err="1">
                <a:ea typeface="Verdana" panose="020B0604030504040204" pitchFamily="34" charset="0"/>
                <a:cs typeface="Arial" panose="020B0604020202020204" pitchFamily="34" charset="0"/>
              </a:rPr>
              <a:t>aS</a:t>
            </a:r>
            <a:endParaRPr lang="en-US" sz="3200" dirty="0">
              <a:ea typeface="Verdana" panose="020B0604030504040204" pitchFamily="34" charset="0"/>
              <a:cs typeface="Arial" panose="020B0604020202020204" pitchFamily="34" charset="0"/>
            </a:endParaRPr>
          </a:p>
          <a:p>
            <a:r>
              <a:rPr lang="en-US" sz="3200" dirty="0">
                <a:ea typeface="Verdana" panose="020B0604030504040204" pitchFamily="34" charset="0"/>
                <a:cs typeface="Arial" panose="020B0604020202020204" pitchFamily="34" charset="0"/>
              </a:rPr>
              <a:t>A</a:t>
            </a:r>
            <a:r>
              <a:rPr lang="en-US" sz="3200" dirty="0">
                <a:latin typeface="Arial" panose="020B0604020202020204" pitchFamily="34" charset="0"/>
                <a:ea typeface="Verdana" panose="020B0604030504040204" pitchFamily="34" charset="0"/>
                <a:cs typeface="Arial" panose="020B0604020202020204" pitchFamily="34" charset="0"/>
              </a:rPr>
              <a:t> →</a:t>
            </a:r>
            <a:r>
              <a:rPr lang="en-US" sz="3200" dirty="0">
                <a:ea typeface="Verdana" panose="020B0604030504040204" pitchFamily="34" charset="0"/>
                <a:cs typeface="Arial" panose="020B0604020202020204" pitchFamily="34" charset="0"/>
              </a:rPr>
              <a:t> a</a:t>
            </a:r>
          </a:p>
          <a:p>
            <a:r>
              <a:rPr lang="en-US" sz="3200" dirty="0">
                <a:ea typeface="Verdana" panose="020B0604030504040204" pitchFamily="34" charset="0"/>
                <a:cs typeface="Arial" panose="020B0604020202020204" pitchFamily="34" charset="0"/>
              </a:rPr>
              <a:t>B</a:t>
            </a:r>
            <a:r>
              <a:rPr lang="en-US" sz="3200" dirty="0">
                <a:ea typeface="Verdana" panose="020B0604030504040204" pitchFamily="34" charset="0"/>
                <a:cs typeface="Arial" panose="020B0604020202020204" pitchFamily="34" charset="0"/>
                <a:sym typeface="Wingdings" panose="05000000000000000000" pitchFamily="2" charset="2"/>
              </a:rPr>
              <a:t> b</a:t>
            </a:r>
            <a:endParaRPr lang="en-US" sz="3200" dirty="0">
              <a:ea typeface="Verdana" panose="020B0604030504040204" pitchFamily="34" charset="0"/>
              <a:cs typeface="Arial" panose="020B0604020202020204" pitchFamily="34" charset="0"/>
            </a:endParaRPr>
          </a:p>
        </p:txBody>
      </p:sp>
      <p:sp>
        <p:nvSpPr>
          <p:cNvPr id="5" name="TextBox 4">
            <a:extLst>
              <a:ext uri="{FF2B5EF4-FFF2-40B4-BE49-F238E27FC236}">
                <a16:creationId xmlns:a16="http://schemas.microsoft.com/office/drawing/2014/main" id="{53BFFCE7-ABC4-44BF-87D4-A65B773EB9B6}"/>
              </a:ext>
            </a:extLst>
          </p:cNvPr>
          <p:cNvSpPr txBox="1"/>
          <p:nvPr/>
        </p:nvSpPr>
        <p:spPr>
          <a:xfrm>
            <a:off x="4267200" y="5581834"/>
            <a:ext cx="1524000" cy="369332"/>
          </a:xfrm>
          <a:prstGeom prst="rect">
            <a:avLst/>
          </a:prstGeom>
          <a:noFill/>
        </p:spPr>
        <p:txBody>
          <a:bodyPr wrap="square" rtlCol="0">
            <a:spAutoFit/>
          </a:bodyPr>
          <a:lstStyle/>
          <a:p>
            <a:r>
              <a:rPr lang="en-US" dirty="0"/>
              <a:t>Is it in GNF?</a:t>
            </a:r>
            <a:endParaRPr lang="en-IN" dirty="0"/>
          </a:p>
        </p:txBody>
      </p:sp>
      <p:sp>
        <p:nvSpPr>
          <p:cNvPr id="6" name="Arrow: Left 5">
            <a:extLst>
              <a:ext uri="{FF2B5EF4-FFF2-40B4-BE49-F238E27FC236}">
                <a16:creationId xmlns:a16="http://schemas.microsoft.com/office/drawing/2014/main" id="{E469984E-2DA3-476D-A601-1F08B968BDCF}"/>
              </a:ext>
            </a:extLst>
          </p:cNvPr>
          <p:cNvSpPr/>
          <p:nvPr/>
        </p:nvSpPr>
        <p:spPr>
          <a:xfrm>
            <a:off x="2590800" y="5640504"/>
            <a:ext cx="1371600" cy="45549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AD88CE99-EC25-4232-883B-BEE6F3AB71E2}"/>
              </a:ext>
            </a:extLst>
          </p:cNvPr>
          <p:cNvSpPr txBox="1"/>
          <p:nvPr/>
        </p:nvSpPr>
        <p:spPr>
          <a:xfrm>
            <a:off x="6096000" y="5638800"/>
            <a:ext cx="1524000" cy="369332"/>
          </a:xfrm>
          <a:prstGeom prst="rect">
            <a:avLst/>
          </a:prstGeom>
          <a:noFill/>
        </p:spPr>
        <p:txBody>
          <a:bodyPr wrap="square" rtlCol="0">
            <a:spAutoFit/>
          </a:bodyPr>
          <a:lstStyle/>
          <a:p>
            <a:r>
              <a:rPr lang="en-US" dirty="0"/>
              <a:t>No</a:t>
            </a:r>
          </a:p>
        </p:txBody>
      </p:sp>
      <p:sp>
        <p:nvSpPr>
          <p:cNvPr id="18" name="TextBox 17">
            <a:extLst>
              <a:ext uri="{FF2B5EF4-FFF2-40B4-BE49-F238E27FC236}">
                <a16:creationId xmlns:a16="http://schemas.microsoft.com/office/drawing/2014/main" id="{E06DDD2A-7DA1-47D9-8765-3690FEEAF604}"/>
              </a:ext>
            </a:extLst>
          </p:cNvPr>
          <p:cNvSpPr txBox="1"/>
          <p:nvPr/>
        </p:nvSpPr>
        <p:spPr>
          <a:xfrm>
            <a:off x="6324600" y="4876800"/>
            <a:ext cx="1524000" cy="369332"/>
          </a:xfrm>
          <a:prstGeom prst="rect">
            <a:avLst/>
          </a:prstGeom>
          <a:noFill/>
        </p:spPr>
        <p:txBody>
          <a:bodyPr wrap="square" rtlCol="0">
            <a:spAutoFit/>
          </a:bodyPr>
          <a:lstStyle/>
          <a:p>
            <a:r>
              <a:rPr lang="en-US" dirty="0"/>
              <a:t>Why?</a:t>
            </a:r>
          </a:p>
        </p:txBody>
      </p:sp>
      <p:sp>
        <p:nvSpPr>
          <p:cNvPr id="19" name="TextBox 18">
            <a:extLst>
              <a:ext uri="{FF2B5EF4-FFF2-40B4-BE49-F238E27FC236}">
                <a16:creationId xmlns:a16="http://schemas.microsoft.com/office/drawing/2014/main" id="{437148F3-477D-4D2D-8D00-01E2F2448B14}"/>
              </a:ext>
            </a:extLst>
          </p:cNvPr>
          <p:cNvSpPr txBox="1"/>
          <p:nvPr/>
        </p:nvSpPr>
        <p:spPr>
          <a:xfrm>
            <a:off x="6324600" y="4343400"/>
            <a:ext cx="1981200" cy="369332"/>
          </a:xfrm>
          <a:prstGeom prst="rect">
            <a:avLst/>
          </a:prstGeom>
          <a:noFill/>
        </p:spPr>
        <p:txBody>
          <a:bodyPr wrap="square" rtlCol="0">
            <a:spAutoFit/>
          </a:bodyPr>
          <a:lstStyle/>
          <a:p>
            <a:r>
              <a:rPr lang="en-US" dirty="0"/>
              <a:t>Useless Symbols</a:t>
            </a:r>
          </a:p>
        </p:txBody>
      </p:sp>
      <p:sp>
        <p:nvSpPr>
          <p:cNvPr id="20" name="Rectangle 19">
            <a:extLst>
              <a:ext uri="{FF2B5EF4-FFF2-40B4-BE49-F238E27FC236}">
                <a16:creationId xmlns:a16="http://schemas.microsoft.com/office/drawing/2014/main" id="{BB1010A7-E0C4-433F-801A-2C5DDB7E77F2}"/>
              </a:ext>
            </a:extLst>
          </p:cNvPr>
          <p:cNvSpPr/>
          <p:nvPr/>
        </p:nvSpPr>
        <p:spPr>
          <a:xfrm>
            <a:off x="6096000" y="2133600"/>
            <a:ext cx="2281394" cy="2062103"/>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a:ea typeface="Verdana" panose="020B0604030504040204" pitchFamily="34" charset="0"/>
                <a:cs typeface="Arial" panose="020B0604020202020204" pitchFamily="34" charset="0"/>
              </a:rPr>
              <a:t>aSB</a:t>
            </a:r>
            <a:r>
              <a:rPr lang="en-US" sz="3200" dirty="0">
                <a:ea typeface="Verdana" panose="020B0604030504040204" pitchFamily="34" charset="0"/>
                <a:cs typeface="Arial" panose="020B0604020202020204" pitchFamily="34" charset="0"/>
              </a:rPr>
              <a:t>| </a:t>
            </a:r>
            <a:r>
              <a:rPr lang="en-US" sz="3200" dirty="0" err="1">
                <a:ea typeface="Verdana" panose="020B0604030504040204" pitchFamily="34" charset="0"/>
                <a:cs typeface="Arial" panose="020B0604020202020204" pitchFamily="34" charset="0"/>
              </a:rPr>
              <a:t>aB</a:t>
            </a:r>
            <a:endParaRPr lang="en-US" sz="3200" dirty="0">
              <a:ea typeface="Verdana" panose="020B0604030504040204" pitchFamily="34" charset="0"/>
              <a:cs typeface="Arial" panose="020B0604020202020204" pitchFamily="34" charset="0"/>
            </a:endParaRPr>
          </a:p>
          <a:p>
            <a:r>
              <a:rPr lang="en-US" sz="3200" b="1" dirty="0">
                <a:ea typeface="Verdana" panose="020B0604030504040204" pitchFamily="34" charset="0"/>
                <a:cs typeface="Arial" panose="020B0604020202020204" pitchFamily="34" charset="0"/>
              </a:rPr>
              <a:t>A</a:t>
            </a:r>
            <a:r>
              <a:rPr lang="en-US" sz="3200" b="1" dirty="0">
                <a:latin typeface="Arial" panose="020B0604020202020204" pitchFamily="34" charset="0"/>
                <a:ea typeface="Verdana" panose="020B0604030504040204" pitchFamily="34" charset="0"/>
                <a:cs typeface="Arial" panose="020B0604020202020204" pitchFamily="34" charset="0"/>
              </a:rPr>
              <a:t> →</a:t>
            </a:r>
            <a:r>
              <a:rPr lang="en-US" sz="3200" b="1" dirty="0">
                <a:ea typeface="Verdana" panose="020B0604030504040204" pitchFamily="34" charset="0"/>
                <a:cs typeface="Arial" panose="020B0604020202020204" pitchFamily="34" charset="0"/>
              </a:rPr>
              <a:t> </a:t>
            </a:r>
            <a:r>
              <a:rPr lang="en-US" sz="3200" b="1" dirty="0" err="1">
                <a:ea typeface="Verdana" panose="020B0604030504040204" pitchFamily="34" charset="0"/>
                <a:cs typeface="Arial" panose="020B0604020202020204" pitchFamily="34" charset="0"/>
              </a:rPr>
              <a:t>aS</a:t>
            </a:r>
            <a:endParaRPr lang="en-US" sz="3200" b="1" dirty="0">
              <a:ea typeface="Verdana" panose="020B0604030504040204" pitchFamily="34" charset="0"/>
              <a:cs typeface="Arial" panose="020B0604020202020204" pitchFamily="34" charset="0"/>
            </a:endParaRPr>
          </a:p>
          <a:p>
            <a:r>
              <a:rPr lang="en-US" sz="3200" b="1" dirty="0">
                <a:ea typeface="Verdana" panose="020B0604030504040204" pitchFamily="34" charset="0"/>
                <a:cs typeface="Arial" panose="020B0604020202020204" pitchFamily="34" charset="0"/>
              </a:rPr>
              <a:t>A</a:t>
            </a:r>
            <a:r>
              <a:rPr lang="en-US" sz="3200" b="1" dirty="0">
                <a:latin typeface="Arial" panose="020B0604020202020204" pitchFamily="34" charset="0"/>
                <a:ea typeface="Verdana" panose="020B0604030504040204" pitchFamily="34" charset="0"/>
                <a:cs typeface="Arial" panose="020B0604020202020204" pitchFamily="34" charset="0"/>
              </a:rPr>
              <a:t> →</a:t>
            </a:r>
            <a:r>
              <a:rPr lang="en-US" sz="3200" b="1" dirty="0">
                <a:ea typeface="Verdana" panose="020B0604030504040204" pitchFamily="34" charset="0"/>
                <a:cs typeface="Arial" panose="020B0604020202020204" pitchFamily="34" charset="0"/>
              </a:rPr>
              <a:t> a</a:t>
            </a:r>
          </a:p>
          <a:p>
            <a:r>
              <a:rPr lang="en-US" sz="3200" dirty="0">
                <a:ea typeface="Verdana" panose="020B0604030504040204" pitchFamily="34" charset="0"/>
                <a:cs typeface="Arial" panose="020B0604020202020204" pitchFamily="34" charset="0"/>
              </a:rPr>
              <a:t>B</a:t>
            </a:r>
            <a:r>
              <a:rPr lang="en-US" sz="3200" dirty="0">
                <a:ea typeface="Verdana" panose="020B0604030504040204" pitchFamily="34" charset="0"/>
                <a:cs typeface="Arial" panose="020B0604020202020204" pitchFamily="34" charset="0"/>
                <a:sym typeface="Wingdings" panose="05000000000000000000" pitchFamily="2" charset="2"/>
              </a:rPr>
              <a:t> b</a:t>
            </a:r>
            <a:endParaRPr lang="en-US" sz="3200" dirty="0">
              <a:ea typeface="Verdana" panose="020B060403050404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88150ABB-E0B2-4345-8F08-C23216CF100C}"/>
              </a:ext>
            </a:extLst>
          </p:cNvPr>
          <p:cNvSpPr/>
          <p:nvPr/>
        </p:nvSpPr>
        <p:spPr>
          <a:xfrm>
            <a:off x="9017000" y="2133599"/>
            <a:ext cx="2281394" cy="1077218"/>
          </a:xfrm>
          <a:prstGeom prst="rect">
            <a:avLst/>
          </a:prstGeom>
        </p:spPr>
        <p:txBody>
          <a:bodyPr wrap="none">
            <a:spAutoFit/>
          </a:bodyPr>
          <a:lstStyle/>
          <a:p>
            <a:r>
              <a:rPr lang="en-US" sz="3200" dirty="0">
                <a:ea typeface="Verdana" panose="020B0604030504040204" pitchFamily="34" charset="0"/>
                <a:cs typeface="Arial" panose="020B0604020202020204" pitchFamily="34" charset="0"/>
              </a:rPr>
              <a:t>S </a:t>
            </a:r>
            <a:r>
              <a:rPr lang="en-US" sz="3200" dirty="0">
                <a:latin typeface="Arial" panose="020B0604020202020204" pitchFamily="34" charset="0"/>
                <a:ea typeface="Verdana" panose="020B0604030504040204" pitchFamily="34" charset="0"/>
                <a:cs typeface="Arial" panose="020B0604020202020204" pitchFamily="34" charset="0"/>
              </a:rPr>
              <a:t>→</a:t>
            </a:r>
            <a:r>
              <a:rPr lang="en-US" sz="3200" dirty="0">
                <a:ea typeface="Verdana" panose="020B0604030504040204" pitchFamily="34" charset="0"/>
                <a:cs typeface="Arial" panose="020B0604020202020204" pitchFamily="34" charset="0"/>
              </a:rPr>
              <a:t> </a:t>
            </a:r>
            <a:r>
              <a:rPr lang="en-US" sz="3200" dirty="0" err="1">
                <a:ea typeface="Verdana" panose="020B0604030504040204" pitchFamily="34" charset="0"/>
                <a:cs typeface="Arial" panose="020B0604020202020204" pitchFamily="34" charset="0"/>
              </a:rPr>
              <a:t>aSB</a:t>
            </a:r>
            <a:r>
              <a:rPr lang="en-US" sz="3200" dirty="0">
                <a:ea typeface="Verdana" panose="020B0604030504040204" pitchFamily="34" charset="0"/>
                <a:cs typeface="Arial" panose="020B0604020202020204" pitchFamily="34" charset="0"/>
              </a:rPr>
              <a:t>| </a:t>
            </a:r>
            <a:r>
              <a:rPr lang="en-US" sz="3200" dirty="0" err="1">
                <a:ea typeface="Verdana" panose="020B0604030504040204" pitchFamily="34" charset="0"/>
                <a:cs typeface="Arial" panose="020B0604020202020204" pitchFamily="34" charset="0"/>
              </a:rPr>
              <a:t>aB</a:t>
            </a:r>
            <a:endParaRPr lang="en-US" sz="3200" dirty="0">
              <a:ea typeface="Verdana" panose="020B0604030504040204" pitchFamily="34" charset="0"/>
              <a:cs typeface="Arial" panose="020B0604020202020204" pitchFamily="34" charset="0"/>
            </a:endParaRPr>
          </a:p>
          <a:p>
            <a:r>
              <a:rPr lang="en-US" sz="3200" dirty="0">
                <a:ea typeface="Verdana" panose="020B0604030504040204" pitchFamily="34" charset="0"/>
                <a:cs typeface="Arial" panose="020B0604020202020204" pitchFamily="34" charset="0"/>
              </a:rPr>
              <a:t>B</a:t>
            </a:r>
            <a:r>
              <a:rPr lang="en-US" sz="3200" dirty="0">
                <a:ea typeface="Verdana" panose="020B0604030504040204" pitchFamily="34" charset="0"/>
                <a:cs typeface="Arial" panose="020B0604020202020204" pitchFamily="34" charset="0"/>
                <a:sym typeface="Wingdings" panose="05000000000000000000" pitchFamily="2" charset="2"/>
              </a:rPr>
              <a:t> b</a:t>
            </a:r>
            <a:endParaRPr lang="en-US" sz="3200" dirty="0">
              <a:ea typeface="Verdana" panose="020B060403050404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BA6C9EF-3DFD-4899-B150-1D2C63301161}"/>
              </a:ext>
            </a:extLst>
          </p:cNvPr>
          <p:cNvSpPr txBox="1"/>
          <p:nvPr/>
        </p:nvSpPr>
        <p:spPr>
          <a:xfrm>
            <a:off x="9296400" y="4583668"/>
            <a:ext cx="1524000" cy="523220"/>
          </a:xfrm>
          <a:prstGeom prst="rect">
            <a:avLst/>
          </a:prstGeom>
          <a:noFill/>
        </p:spPr>
        <p:txBody>
          <a:bodyPr wrap="square" rtlCol="0">
            <a:spAutoFit/>
          </a:bodyPr>
          <a:lstStyle/>
          <a:p>
            <a:r>
              <a:rPr lang="en-US" sz="2800" b="1" dirty="0">
                <a:solidFill>
                  <a:srgbClr val="E40524"/>
                </a:solidFill>
              </a:rPr>
              <a:t>GNF</a:t>
            </a:r>
          </a:p>
        </p:txBody>
      </p:sp>
      <p:sp>
        <p:nvSpPr>
          <p:cNvPr id="7" name="Arrow: Up 6">
            <a:extLst>
              <a:ext uri="{FF2B5EF4-FFF2-40B4-BE49-F238E27FC236}">
                <a16:creationId xmlns:a16="http://schemas.microsoft.com/office/drawing/2014/main" id="{BC1DE6F3-B8A7-4D97-9B7F-C6396EE06A1E}"/>
              </a:ext>
            </a:extLst>
          </p:cNvPr>
          <p:cNvSpPr/>
          <p:nvPr/>
        </p:nvSpPr>
        <p:spPr>
          <a:xfrm>
            <a:off x="9525000" y="3210817"/>
            <a:ext cx="609600" cy="10772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060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5" grpId="0"/>
      <p:bldP spid="6" grpId="0" animBg="1"/>
      <p:bldP spid="15" grpId="0"/>
      <p:bldP spid="18" grpId="0"/>
      <p:bldP spid="19" grpId="0"/>
      <p:bldP spid="20" grpId="0"/>
      <p:bldP spid="22" grpId="0"/>
      <p:bldP spid="23" grpId="0"/>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Backus-Naur Form (BNF)</a:t>
            </a:r>
          </a:p>
        </p:txBody>
      </p:sp>
      <p:sp>
        <p:nvSpPr>
          <p:cNvPr id="3" name="Content Placeholder 2"/>
          <p:cNvSpPr>
            <a:spLocks noGrp="1"/>
          </p:cNvSpPr>
          <p:nvPr>
            <p:ph idx="1"/>
          </p:nvPr>
        </p:nvSpPr>
        <p:spPr>
          <a:xfrm>
            <a:off x="1714500" y="990600"/>
            <a:ext cx="4229100" cy="5334000"/>
          </a:xfrm>
        </p:spPr>
        <p:txBody>
          <a:bodyPr>
            <a:normAutofit/>
          </a:bodyPr>
          <a:lstStyle/>
          <a:p>
            <a:pPr lvl="0" algn="just">
              <a:buFont typeface="Arial" panose="020B0604020202020204" pitchFamily="34" charset="0"/>
              <a:buChar char="•"/>
            </a:pPr>
            <a:r>
              <a:rPr lang="en-US" sz="2000" dirty="0"/>
              <a:t>BNF is one of the notation techniques for context free grammar.</a:t>
            </a:r>
          </a:p>
          <a:p>
            <a:pPr lvl="0" algn="just">
              <a:buFont typeface="Arial" panose="020B0604020202020204" pitchFamily="34" charset="0"/>
              <a:buChar char="•"/>
            </a:pPr>
            <a:r>
              <a:rPr lang="en-US" sz="2000" dirty="0"/>
              <a:t>It is often used to describe syntax of the language used in computing.</a:t>
            </a:r>
          </a:p>
          <a:p>
            <a:pPr lvl="0" algn="just">
              <a:buFont typeface="Arial" panose="020B0604020202020204" pitchFamily="34" charset="0"/>
              <a:buChar char="•"/>
            </a:pPr>
            <a:r>
              <a:rPr lang="en-US" sz="2000" dirty="0"/>
              <a:t>Variables written between &lt;..&gt; are </a:t>
            </a:r>
            <a:r>
              <a:rPr lang="en-US" sz="2000" dirty="0">
                <a:solidFill>
                  <a:schemeClr val="accent1">
                    <a:lumMod val="75000"/>
                  </a:schemeClr>
                </a:solidFill>
              </a:rPr>
              <a:t>non terminals</a:t>
            </a:r>
            <a:r>
              <a:rPr lang="en-US" sz="2000" dirty="0"/>
              <a:t>.</a:t>
            </a:r>
          </a:p>
          <a:p>
            <a:pPr lvl="0" algn="just">
              <a:buFont typeface="Arial" panose="020B0604020202020204" pitchFamily="34" charset="0"/>
              <a:buChar char="•"/>
            </a:pPr>
            <a:r>
              <a:rPr lang="en-US" sz="2000" dirty="0"/>
              <a:t>Vertical bar ‘|’ indicating a alternate choice. </a:t>
            </a:r>
          </a:p>
          <a:p>
            <a:pPr lvl="0" algn="just">
              <a:buFont typeface="Arial" panose="020B0604020202020204" pitchFamily="34" charset="0"/>
              <a:buChar char="•"/>
            </a:pPr>
            <a:r>
              <a:rPr lang="en-US" sz="2000" dirty="0"/>
              <a:t>[…], which is used to enclosed an optional specification.</a:t>
            </a:r>
          </a:p>
          <a:p>
            <a:pPr algn="just"/>
            <a:endParaRPr lang="en-US" sz="2000" dirty="0"/>
          </a:p>
        </p:txBody>
      </p:sp>
      <p:sp>
        <p:nvSpPr>
          <p:cNvPr id="4" name="Content Placeholder 2"/>
          <p:cNvSpPr txBox="1">
            <a:spLocks/>
          </p:cNvSpPr>
          <p:nvPr/>
        </p:nvSpPr>
        <p:spPr>
          <a:xfrm>
            <a:off x="6019800" y="983566"/>
            <a:ext cx="4648200" cy="53340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1"/>
              </a:buClr>
              <a:buFont typeface="Arial" panose="020B0604020202020204" pitchFamily="34" charset="0"/>
              <a:buChar char="•"/>
            </a:pPr>
            <a:r>
              <a:rPr lang="en-US" sz="2000" dirty="0">
                <a:solidFill>
                  <a:schemeClr val="accent1">
                    <a:lumMod val="75000"/>
                  </a:schemeClr>
                </a:solidFill>
              </a:rPr>
              <a:t>Example:</a:t>
            </a:r>
          </a:p>
          <a:p>
            <a:pPr marL="0" indent="0">
              <a:buNone/>
            </a:pPr>
            <a:r>
              <a:rPr lang="en-US" sz="2000" dirty="0"/>
              <a:t>&lt;</a:t>
            </a:r>
            <a:r>
              <a:rPr lang="en-US" sz="2000" dirty="0" err="1"/>
              <a:t>exp</a:t>
            </a:r>
            <a:r>
              <a:rPr lang="en-US" sz="2000" dirty="0"/>
              <a:t>&gt;=&lt;</a:t>
            </a:r>
            <a:r>
              <a:rPr lang="en-US" sz="2000" dirty="0" err="1"/>
              <a:t>exp</a:t>
            </a:r>
            <a:r>
              <a:rPr lang="en-US" sz="2000" dirty="0"/>
              <a:t>&gt; + &lt;term&gt; | &lt;term&gt;</a:t>
            </a:r>
          </a:p>
          <a:p>
            <a:pPr marL="0" indent="0">
              <a:buNone/>
            </a:pPr>
            <a:r>
              <a:rPr lang="en-US" sz="2000" dirty="0"/>
              <a:t>&lt;term&gt;=&lt;term&gt; * &lt;factor&gt; | &lt;factor&gt;</a:t>
            </a:r>
          </a:p>
          <a:p>
            <a:pPr marL="0" indent="0">
              <a:buNone/>
            </a:pPr>
            <a:r>
              <a:rPr lang="en-US" sz="2000" dirty="0"/>
              <a:t>&lt;factor&gt;=&lt;factor&gt; ^ &lt;primary&gt; | &lt;primary&gt;</a:t>
            </a:r>
          </a:p>
          <a:p>
            <a:pPr marL="0" indent="0">
              <a:buNone/>
            </a:pPr>
            <a:r>
              <a:rPr lang="en-US" sz="2000" dirty="0"/>
              <a:t>&lt;primary&gt;=&lt;id&gt; | &lt;</a:t>
            </a:r>
            <a:r>
              <a:rPr lang="en-US" sz="2000" dirty="0" err="1"/>
              <a:t>const</a:t>
            </a:r>
            <a:r>
              <a:rPr lang="en-US" sz="2000" dirty="0"/>
              <a:t>&gt; </a:t>
            </a:r>
          </a:p>
          <a:p>
            <a:pPr marL="0" indent="0">
              <a:buNone/>
            </a:pPr>
            <a:r>
              <a:rPr lang="en-US" sz="2000" dirty="0"/>
              <a:t>&lt;id&gt;=&lt;letter&gt;</a:t>
            </a:r>
          </a:p>
          <a:p>
            <a:pPr marL="0" indent="0">
              <a:buNone/>
            </a:pPr>
            <a:r>
              <a:rPr lang="en-US" sz="2000" dirty="0"/>
              <a:t>&lt;</a:t>
            </a:r>
            <a:r>
              <a:rPr lang="en-US" sz="2000" dirty="0" err="1"/>
              <a:t>const</a:t>
            </a:r>
            <a:r>
              <a:rPr lang="en-US" sz="2000" dirty="0"/>
              <a:t>&gt;=[+/-]&lt;digit&gt;</a:t>
            </a:r>
          </a:p>
          <a:p>
            <a:pPr marL="0" indent="0">
              <a:buNone/>
            </a:pPr>
            <a:r>
              <a:rPr lang="en-US" sz="2000" dirty="0"/>
              <a:t>&lt;letter&gt;=a | b | c |……| z</a:t>
            </a:r>
          </a:p>
          <a:p>
            <a:pPr marL="0" indent="0">
              <a:buNone/>
            </a:pPr>
            <a:r>
              <a:rPr lang="en-US" sz="2000" dirty="0"/>
              <a:t>&lt;digit&gt;=0 | 1 |………….| 9</a:t>
            </a:r>
          </a:p>
          <a:p>
            <a:endParaRPr lang="en-US" sz="2000" dirty="0"/>
          </a:p>
        </p:txBody>
      </p:sp>
      <p:cxnSp>
        <p:nvCxnSpPr>
          <p:cNvPr id="5" name="Straight Connector 4"/>
          <p:cNvCxnSpPr/>
          <p:nvPr/>
        </p:nvCxnSpPr>
        <p:spPr>
          <a:xfrm>
            <a:off x="6019800" y="1066800"/>
            <a:ext cx="0" cy="525780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0591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par>
                                <p:cTn id="28" presetID="1" presetClass="entr" presetSubtype="0" fill="hold" nodeType="with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Properties of CFG</a:t>
            </a:r>
          </a:p>
        </p:txBody>
      </p:sp>
      <p:sp>
        <p:nvSpPr>
          <p:cNvPr id="3" name="Content Placeholder 2"/>
          <p:cNvSpPr>
            <a:spLocks noGrp="1"/>
          </p:cNvSpPr>
          <p:nvPr>
            <p:ph idx="1"/>
          </p:nvPr>
        </p:nvSpPr>
        <p:spPr/>
        <p:txBody>
          <a:bodyPr/>
          <a:lstStyle/>
          <a:p>
            <a:r>
              <a:rPr lang="en-IN" b="1" dirty="0"/>
              <a:t> Is a given string in a CFL?</a:t>
            </a:r>
          </a:p>
          <a:p>
            <a:r>
              <a:rPr lang="en-IN" b="1" dirty="0"/>
              <a:t>Is a CFL empty?</a:t>
            </a:r>
          </a:p>
          <a:p>
            <a:endParaRPr lang="en-IN" b="1" dirty="0"/>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125066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Properties of CFG</a:t>
            </a:r>
          </a:p>
        </p:txBody>
      </p:sp>
      <p:sp>
        <p:nvSpPr>
          <p:cNvPr id="3" name="Content Placeholder 2"/>
          <p:cNvSpPr>
            <a:spLocks noGrp="1"/>
          </p:cNvSpPr>
          <p:nvPr>
            <p:ph idx="1"/>
          </p:nvPr>
        </p:nvSpPr>
        <p:spPr/>
        <p:txBody>
          <a:bodyPr/>
          <a:lstStyle/>
          <a:p>
            <a:r>
              <a:rPr lang="en-IN" b="1" dirty="0"/>
              <a:t> Is a given string in a CFL?</a:t>
            </a:r>
          </a:p>
          <a:p>
            <a:pPr marL="0" indent="0">
              <a:buNone/>
            </a:pPr>
            <a:r>
              <a:rPr lang="en-IN" b="1" dirty="0"/>
              <a:t>              </a:t>
            </a:r>
            <a:r>
              <a:rPr lang="en-IN" dirty="0"/>
              <a:t>1)</a:t>
            </a:r>
            <a:r>
              <a:rPr lang="en-IN" b="1" dirty="0"/>
              <a:t> </a:t>
            </a:r>
            <a:r>
              <a:rPr lang="en-IN" dirty="0"/>
              <a:t>If we are given the CFL as a PDA, we can answer this simply by executing the PDA.</a:t>
            </a:r>
          </a:p>
          <a:p>
            <a:pPr marL="0" indent="0">
              <a:buNone/>
            </a:pPr>
            <a:endParaRPr lang="en-IN" dirty="0"/>
          </a:p>
          <a:p>
            <a:pPr marL="0" indent="0">
              <a:buNone/>
            </a:pPr>
            <a:r>
              <a:rPr lang="en-IN" dirty="0"/>
              <a:t>	 2) If we are given the language as a grammar, we can either</a:t>
            </a:r>
          </a:p>
          <a:p>
            <a:pPr lvl="2"/>
            <a:r>
              <a:rPr lang="en-IN" sz="2000" dirty="0"/>
              <a:t>Convert the grammar to a PDA and execute the PDA, or	</a:t>
            </a:r>
          </a:p>
          <a:p>
            <a:pPr lvl="2"/>
            <a:r>
              <a:rPr lang="en-IN" sz="2000" dirty="0"/>
              <a:t>Convert the grammar to Chomsky Normal Form and parse the string to find a derivation for it.</a:t>
            </a:r>
          </a:p>
          <a:p>
            <a:pPr marL="0" indent="0">
              <a:buNone/>
            </a:pPr>
            <a:br>
              <a:rPr lang="en-IN" dirty="0"/>
            </a:br>
            <a:endParaRPr lang="en-IN" b="1" dirty="0"/>
          </a:p>
          <a:p>
            <a:endParaRPr lang="en-IN" b="1" dirty="0"/>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116799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Properties of CFG</a:t>
            </a:r>
          </a:p>
        </p:txBody>
      </p:sp>
      <p:sp>
        <p:nvSpPr>
          <p:cNvPr id="3" name="Content Placeholder 2"/>
          <p:cNvSpPr>
            <a:spLocks noGrp="1"/>
          </p:cNvSpPr>
          <p:nvPr>
            <p:ph idx="1"/>
          </p:nvPr>
        </p:nvSpPr>
        <p:spPr/>
        <p:txBody>
          <a:bodyPr/>
          <a:lstStyle/>
          <a:p>
            <a:r>
              <a:rPr lang="en-IN" b="1" dirty="0"/>
              <a:t>Is a CFL empty?</a:t>
            </a:r>
          </a:p>
          <a:p>
            <a:pPr lvl="1"/>
            <a:r>
              <a:rPr lang="en-IN" dirty="0"/>
              <a:t>Detect whether a variable is nullable.</a:t>
            </a:r>
          </a:p>
          <a:p>
            <a:pPr lvl="1"/>
            <a:r>
              <a:rPr lang="en-IN" dirty="0"/>
              <a:t>Determine if the grammar’s start symbol is nullable.</a:t>
            </a:r>
          </a:p>
          <a:p>
            <a:pPr lvl="1"/>
            <a:endParaRPr lang="en-IN" dirty="0"/>
          </a:p>
          <a:p>
            <a:pPr lvl="1"/>
            <a:endParaRPr lang="en-IN" dirty="0"/>
          </a:p>
          <a:p>
            <a:endParaRPr lang="en-IN" b="1" dirty="0"/>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262086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Properties of CFG</a:t>
            </a:r>
          </a:p>
        </p:txBody>
      </p:sp>
      <p:sp>
        <p:nvSpPr>
          <p:cNvPr id="3" name="Content Placeholder 2"/>
          <p:cNvSpPr>
            <a:spLocks noGrp="1"/>
          </p:cNvSpPr>
          <p:nvPr>
            <p:ph idx="1"/>
          </p:nvPr>
        </p:nvSpPr>
        <p:spPr/>
        <p:txBody>
          <a:bodyPr/>
          <a:lstStyle/>
          <a:p>
            <a:pPr marL="0" indent="0">
              <a:buNone/>
            </a:pPr>
            <a:r>
              <a:rPr lang="en-IN" dirty="0"/>
              <a:t>No algorithm exists to determine if</a:t>
            </a:r>
          </a:p>
          <a:p>
            <a:r>
              <a:rPr lang="en-IN" dirty="0"/>
              <a:t>Two CFLs are the same.</a:t>
            </a:r>
          </a:p>
          <a:p>
            <a:pPr lvl="1"/>
            <a:r>
              <a:rPr lang="en-IN" dirty="0"/>
              <a:t>Note that we </a:t>
            </a:r>
            <a:r>
              <a:rPr lang="en-IN" i="1" dirty="0"/>
              <a:t>were</a:t>
            </a:r>
            <a:r>
              <a:rPr lang="en-IN" dirty="0"/>
              <a:t> able to determine this for regular languages.</a:t>
            </a:r>
          </a:p>
          <a:p>
            <a:r>
              <a:rPr lang="en-IN" dirty="0"/>
              <a:t>Two CFLs are disjoint (have no strings in common).</a:t>
            </a:r>
          </a:p>
          <a:p>
            <a:pPr lvl="1"/>
            <a:endParaRPr lang="en-IN" dirty="0"/>
          </a:p>
          <a:p>
            <a:pPr lvl="1"/>
            <a:endParaRPr lang="en-IN" dirty="0"/>
          </a:p>
          <a:p>
            <a:endParaRPr lang="en-IN" b="1" dirty="0"/>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16610656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Union, Concatenation &amp; Kleene’s of CFG</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61269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 Concatenation &amp; Kleene’s of CFG</a:t>
            </a:r>
          </a:p>
        </p:txBody>
      </p:sp>
      <p:sp>
        <p:nvSpPr>
          <p:cNvPr id="3" name="Content Placeholder 2"/>
          <p:cNvSpPr>
            <a:spLocks noGrp="1"/>
          </p:cNvSpPr>
          <p:nvPr>
            <p:ph idx="1"/>
          </p:nvPr>
        </p:nvSpPr>
        <p:spPr/>
        <p:txBody>
          <a:bodyPr/>
          <a:lstStyle/>
          <a:p>
            <a:pPr marL="0" indent="0" algn="just">
              <a:buNone/>
            </a:pPr>
            <a:r>
              <a:rPr lang="en-US" b="1" dirty="0"/>
              <a:t>Theorem:- If L</a:t>
            </a:r>
            <a:r>
              <a:rPr lang="en-US" b="1" baseline="-25000" dirty="0"/>
              <a:t>1</a:t>
            </a:r>
            <a:r>
              <a:rPr lang="en-US" b="1" dirty="0"/>
              <a:t> and L</a:t>
            </a:r>
            <a:r>
              <a:rPr lang="en-US" b="1" baseline="-25000" dirty="0"/>
              <a:t>2</a:t>
            </a:r>
            <a:r>
              <a:rPr lang="en-US" b="1" dirty="0"/>
              <a:t> are context - free languages, then the languages L</a:t>
            </a:r>
            <a:r>
              <a:rPr lang="en-US" b="1" baseline="-25000" dirty="0"/>
              <a:t>1</a:t>
            </a:r>
            <a:r>
              <a:rPr lang="en-US" b="1" dirty="0"/>
              <a:t> U L</a:t>
            </a:r>
            <a:r>
              <a:rPr lang="en-US" b="1" baseline="-25000" dirty="0"/>
              <a:t>2</a:t>
            </a:r>
            <a:r>
              <a:rPr lang="en-US" b="1" dirty="0"/>
              <a:t>, L</a:t>
            </a:r>
            <a:r>
              <a:rPr lang="en-US" b="1" baseline="-25000" dirty="0"/>
              <a:t>1</a:t>
            </a:r>
            <a:r>
              <a:rPr lang="en-US" b="1" dirty="0"/>
              <a:t>L</a:t>
            </a:r>
            <a:r>
              <a:rPr lang="en-US" b="1" baseline="-25000" dirty="0"/>
              <a:t>2 </a:t>
            </a:r>
            <a:r>
              <a:rPr lang="en-US" b="1" dirty="0"/>
              <a:t>, and L</a:t>
            </a:r>
            <a:r>
              <a:rPr lang="en-US" b="1" baseline="-25000" dirty="0"/>
              <a:t>1</a:t>
            </a:r>
            <a:r>
              <a:rPr lang="en-US" b="1" baseline="30000" dirty="0"/>
              <a:t>* </a:t>
            </a:r>
            <a:r>
              <a:rPr lang="en-US" b="1" dirty="0"/>
              <a:t>are also CFLs.</a:t>
            </a:r>
            <a:endParaRPr lang="en-US" dirty="0"/>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84065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2050-25D7-4AC9-8980-4B95C97515FD}"/>
              </a:ext>
            </a:extLst>
          </p:cNvPr>
          <p:cNvSpPr>
            <a:spLocks noGrp="1"/>
          </p:cNvSpPr>
          <p:nvPr>
            <p:ph type="title"/>
          </p:nvPr>
        </p:nvSpPr>
        <p:spPr/>
        <p:txBody>
          <a:bodyPr/>
          <a:lstStyle/>
          <a:p>
            <a:r>
              <a:rPr lang="en-US" dirty="0"/>
              <a:t>Summary</a:t>
            </a:r>
            <a:endParaRPr lang="en-IN" dirty="0"/>
          </a:p>
        </p:txBody>
      </p:sp>
      <p:pic>
        <p:nvPicPr>
          <p:cNvPr id="4" name="Content Placeholder 3">
            <a:extLst>
              <a:ext uri="{FF2B5EF4-FFF2-40B4-BE49-F238E27FC236}">
                <a16:creationId xmlns:a16="http://schemas.microsoft.com/office/drawing/2014/main" id="{7666BF8D-330E-4BE8-AAF5-52375449202F}"/>
              </a:ext>
            </a:extLst>
          </p:cNvPr>
          <p:cNvPicPr>
            <a:picLocks noGrp="1" noChangeAspect="1"/>
          </p:cNvPicPr>
          <p:nvPr>
            <p:ph idx="1"/>
          </p:nvPr>
        </p:nvPicPr>
        <p:blipFill rotWithShape="1">
          <a:blip r:embed="rId2" cstate="print"/>
          <a:srcRect l="25652" t="32987" r="25653" b="25254"/>
          <a:stretch/>
        </p:blipFill>
        <p:spPr>
          <a:xfrm>
            <a:off x="2514600" y="1646465"/>
            <a:ext cx="7394220" cy="3565070"/>
          </a:xfrm>
          <a:prstGeom prst="rect">
            <a:avLst/>
          </a:prstGeom>
        </p:spPr>
      </p:pic>
    </p:spTree>
    <p:extLst>
      <p:ext uri="{BB962C8B-B14F-4D97-AF65-F5344CB8AC3E}">
        <p14:creationId xmlns:p14="http://schemas.microsoft.com/office/powerpoint/2010/main" val="28632455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IN" dirty="0"/>
              <a:t>If L1 and If L2 are two context free languages, their union L1 ∪ L2 will also be context free.</a:t>
            </a:r>
            <a:endParaRPr lang="en-US" b="1" dirty="0"/>
          </a:p>
          <a:p>
            <a:pPr algn="just">
              <a:buFont typeface="Arial" panose="020B0604020202020204" pitchFamily="34" charset="0"/>
              <a:buChar char="•"/>
            </a:pPr>
            <a:r>
              <a:rPr lang="en-IN" dirty="0"/>
              <a:t>L1 = { </a:t>
            </a:r>
            <a:r>
              <a:rPr lang="en-IN" dirty="0" err="1"/>
              <a:t>a</a:t>
            </a:r>
            <a:r>
              <a:rPr lang="en-IN" baseline="30000" dirty="0" err="1"/>
              <a:t>n</a:t>
            </a:r>
            <a:r>
              <a:rPr lang="en-IN" dirty="0" err="1"/>
              <a:t>b</a:t>
            </a:r>
            <a:r>
              <a:rPr lang="en-IN" baseline="30000" dirty="0" err="1"/>
              <a:t>n</a:t>
            </a:r>
            <a:r>
              <a:rPr lang="en-IN" dirty="0" err="1"/>
              <a:t>c</a:t>
            </a:r>
            <a:r>
              <a:rPr lang="en-IN" baseline="30000" dirty="0" err="1"/>
              <a:t>m</a:t>
            </a:r>
            <a:r>
              <a:rPr lang="en-IN" dirty="0"/>
              <a:t> | m &gt;= 0 and n &gt;= 0 } and L2 = { </a:t>
            </a:r>
            <a:r>
              <a:rPr lang="en-IN" dirty="0" err="1"/>
              <a:t>a</a:t>
            </a:r>
            <a:r>
              <a:rPr lang="en-IN" baseline="30000" dirty="0" err="1"/>
              <a:t>n</a:t>
            </a:r>
            <a:r>
              <a:rPr lang="en-IN" dirty="0" err="1"/>
              <a:t>b</a:t>
            </a:r>
            <a:r>
              <a:rPr lang="en-IN" baseline="30000" dirty="0" err="1"/>
              <a:t>m</a:t>
            </a:r>
            <a:r>
              <a:rPr lang="en-IN" dirty="0" err="1"/>
              <a:t>c</a:t>
            </a:r>
            <a:r>
              <a:rPr lang="en-IN" baseline="30000" dirty="0" err="1"/>
              <a:t>m</a:t>
            </a:r>
            <a:r>
              <a:rPr lang="en-IN" dirty="0"/>
              <a:t> | n &gt;= 0 and m &gt;= 0 }</a:t>
            </a:r>
            <a:br>
              <a:rPr lang="en-IN" sz="2000" dirty="0"/>
            </a:br>
            <a:r>
              <a:rPr lang="en-IN" dirty="0"/>
              <a:t>L3 = L1 ∪ L2 = { </a:t>
            </a:r>
            <a:r>
              <a:rPr lang="en-IN" dirty="0" err="1"/>
              <a:t>a</a:t>
            </a:r>
            <a:r>
              <a:rPr lang="en-IN" baseline="30000" dirty="0" err="1"/>
              <a:t>n</a:t>
            </a:r>
            <a:r>
              <a:rPr lang="en-IN" dirty="0" err="1"/>
              <a:t>b</a:t>
            </a:r>
            <a:r>
              <a:rPr lang="en-IN" baseline="30000" dirty="0" err="1"/>
              <a:t>n</a:t>
            </a:r>
            <a:r>
              <a:rPr lang="en-IN" dirty="0" err="1"/>
              <a:t>c</a:t>
            </a:r>
            <a:r>
              <a:rPr lang="en-IN" baseline="30000" dirty="0" err="1"/>
              <a:t>m</a:t>
            </a:r>
            <a:r>
              <a:rPr lang="en-IN" dirty="0"/>
              <a:t> ∪ </a:t>
            </a:r>
            <a:r>
              <a:rPr lang="en-IN" dirty="0" err="1"/>
              <a:t>a</a:t>
            </a:r>
            <a:r>
              <a:rPr lang="en-IN" baseline="30000" dirty="0" err="1"/>
              <a:t>n</a:t>
            </a:r>
            <a:r>
              <a:rPr lang="en-IN" dirty="0" err="1"/>
              <a:t>b</a:t>
            </a:r>
            <a:r>
              <a:rPr lang="en-IN" baseline="30000" dirty="0" err="1"/>
              <a:t>m</a:t>
            </a:r>
            <a:r>
              <a:rPr lang="en-IN" dirty="0" err="1"/>
              <a:t>c</a:t>
            </a:r>
            <a:r>
              <a:rPr lang="en-IN" baseline="30000" dirty="0" err="1"/>
              <a:t>m</a:t>
            </a:r>
            <a:r>
              <a:rPr lang="en-IN" dirty="0"/>
              <a:t> | n &gt;= 0, m &gt;= 0 }</a:t>
            </a:r>
          </a:p>
          <a:p>
            <a:pPr algn="just">
              <a:buFont typeface="Arial" panose="020B0604020202020204" pitchFamily="34" charset="0"/>
              <a:buChar char="•"/>
            </a:pPr>
            <a:r>
              <a:rPr lang="en-IN" sz="2200" dirty="0"/>
              <a:t>L3 is also Context Free Language.</a:t>
            </a:r>
            <a:endParaRPr lang="en-US" sz="2200" dirty="0"/>
          </a:p>
          <a:p>
            <a:pPr algn="just"/>
            <a:endParaRPr lang="en-US" dirty="0"/>
          </a:p>
        </p:txBody>
      </p:sp>
    </p:spTree>
    <p:extLst>
      <p:ext uri="{BB962C8B-B14F-4D97-AF65-F5344CB8AC3E}">
        <p14:creationId xmlns:p14="http://schemas.microsoft.com/office/powerpoint/2010/main" val="395445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Concatenation</a:t>
            </a:r>
          </a:p>
        </p:txBody>
      </p:sp>
      <p:sp>
        <p:nvSpPr>
          <p:cNvPr id="3" name="Content Placeholder 2"/>
          <p:cNvSpPr>
            <a:spLocks noGrp="1"/>
          </p:cNvSpPr>
          <p:nvPr>
            <p:ph idx="1"/>
          </p:nvPr>
        </p:nvSpPr>
        <p:spPr/>
        <p:txBody>
          <a:bodyPr>
            <a:normAutofit/>
          </a:bodyPr>
          <a:lstStyle/>
          <a:p>
            <a:pPr algn="just">
              <a:buFont typeface="Arial" panose="020B0604020202020204" pitchFamily="34" charset="0"/>
              <a:buChar char="•"/>
            </a:pPr>
            <a:r>
              <a:rPr lang="en-IN" dirty="0"/>
              <a:t>If L1 and If L2 are two context free languages, their union L1 . L2 will also be context free.</a:t>
            </a:r>
            <a:endParaRPr lang="en-US" b="1" dirty="0"/>
          </a:p>
          <a:p>
            <a:pPr algn="just">
              <a:buFont typeface="Arial" panose="020B0604020202020204" pitchFamily="34" charset="0"/>
              <a:buChar char="•"/>
            </a:pPr>
            <a:r>
              <a:rPr lang="en-IN" dirty="0"/>
              <a:t>L1 = { </a:t>
            </a:r>
            <a:r>
              <a:rPr lang="en-IN" dirty="0" err="1"/>
              <a:t>a</a:t>
            </a:r>
            <a:r>
              <a:rPr lang="en-IN" baseline="30000" dirty="0" err="1"/>
              <a:t>n</a:t>
            </a:r>
            <a:r>
              <a:rPr lang="en-IN" dirty="0" err="1"/>
              <a:t>b</a:t>
            </a:r>
            <a:r>
              <a:rPr lang="en-IN" baseline="30000" dirty="0" err="1"/>
              <a:t>n</a:t>
            </a:r>
            <a:r>
              <a:rPr lang="en-IN" dirty="0"/>
              <a:t> | n &gt;= 0 } and L2 = { </a:t>
            </a:r>
            <a:r>
              <a:rPr lang="en-IN" dirty="0" err="1"/>
              <a:t>c</a:t>
            </a:r>
            <a:r>
              <a:rPr lang="en-IN" baseline="30000" dirty="0" err="1"/>
              <a:t>m</a:t>
            </a:r>
            <a:r>
              <a:rPr lang="en-IN" dirty="0" err="1"/>
              <a:t>d</a:t>
            </a:r>
            <a:r>
              <a:rPr lang="en-IN" baseline="30000" dirty="0" err="1"/>
              <a:t>m</a:t>
            </a:r>
            <a:r>
              <a:rPr lang="en-IN" dirty="0"/>
              <a:t> | m &gt;= 0 }</a:t>
            </a:r>
            <a:br>
              <a:rPr lang="en-IN" dirty="0"/>
            </a:br>
            <a:r>
              <a:rPr lang="en-IN" dirty="0"/>
              <a:t>L3 = L1.L2 = { </a:t>
            </a:r>
            <a:r>
              <a:rPr lang="en-IN" dirty="0" err="1"/>
              <a:t>a</a:t>
            </a:r>
            <a:r>
              <a:rPr lang="en-IN" baseline="30000" dirty="0" err="1"/>
              <a:t>n</a:t>
            </a:r>
            <a:r>
              <a:rPr lang="en-IN" dirty="0" err="1"/>
              <a:t>b</a:t>
            </a:r>
            <a:r>
              <a:rPr lang="en-IN" baseline="30000" dirty="0" err="1"/>
              <a:t>n</a:t>
            </a:r>
            <a:r>
              <a:rPr lang="en-IN" dirty="0" err="1"/>
              <a:t>c</a:t>
            </a:r>
            <a:r>
              <a:rPr lang="en-IN" baseline="30000" dirty="0" err="1"/>
              <a:t>m</a:t>
            </a:r>
            <a:r>
              <a:rPr lang="en-IN" dirty="0" err="1"/>
              <a:t>d</a:t>
            </a:r>
            <a:r>
              <a:rPr lang="en-IN" baseline="30000" dirty="0" err="1"/>
              <a:t>m</a:t>
            </a:r>
            <a:r>
              <a:rPr lang="en-IN" dirty="0"/>
              <a:t> | m &gt;= 0 and n &gt;= 0}</a:t>
            </a:r>
          </a:p>
          <a:p>
            <a:pPr algn="just">
              <a:buFont typeface="Arial" panose="020B0604020202020204" pitchFamily="34" charset="0"/>
              <a:buChar char="•"/>
            </a:pPr>
            <a:r>
              <a:rPr lang="en-IN" dirty="0"/>
              <a:t> </a:t>
            </a:r>
            <a:r>
              <a:rPr lang="en-IN" sz="2200" dirty="0"/>
              <a:t>L3 is also Context Free Language.</a:t>
            </a:r>
            <a:endParaRPr lang="en-US" sz="2200" dirty="0"/>
          </a:p>
          <a:p>
            <a:pPr algn="just"/>
            <a:endParaRPr lang="en-US" dirty="0"/>
          </a:p>
        </p:txBody>
      </p:sp>
    </p:spTree>
    <p:extLst>
      <p:ext uri="{BB962C8B-B14F-4D97-AF65-F5344CB8AC3E}">
        <p14:creationId xmlns:p14="http://schemas.microsoft.com/office/powerpoint/2010/main" val="133860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16ECD-E429-446C-89A7-419E76976A92}"/>
              </a:ext>
            </a:extLst>
          </p:cNvPr>
          <p:cNvSpPr>
            <a:spLocks noGrp="1"/>
          </p:cNvSpPr>
          <p:nvPr>
            <p:ph type="title"/>
          </p:nvPr>
        </p:nvSpPr>
        <p:spPr/>
        <p:txBody>
          <a:bodyPr/>
          <a:lstStyle/>
          <a:p>
            <a:r>
              <a:rPr lang="en-IN" b="1" i="0" dirty="0">
                <a:effectLst/>
                <a:latin typeface="Roboto"/>
              </a:rPr>
              <a:t>Intersection and complementation</a:t>
            </a:r>
            <a:endParaRPr lang="en-IN" dirty="0"/>
          </a:p>
        </p:txBody>
      </p:sp>
      <p:sp>
        <p:nvSpPr>
          <p:cNvPr id="3" name="Content Placeholder 2">
            <a:extLst>
              <a:ext uri="{FF2B5EF4-FFF2-40B4-BE49-F238E27FC236}">
                <a16:creationId xmlns:a16="http://schemas.microsoft.com/office/drawing/2014/main" id="{A43A5D93-8995-4874-B73E-0B9486A3F4D1}"/>
              </a:ext>
            </a:extLst>
          </p:cNvPr>
          <p:cNvSpPr>
            <a:spLocks noGrp="1"/>
          </p:cNvSpPr>
          <p:nvPr>
            <p:ph idx="1"/>
          </p:nvPr>
        </p:nvSpPr>
        <p:spPr/>
        <p:txBody>
          <a:bodyPr/>
          <a:lstStyle/>
          <a:p>
            <a:r>
              <a:rPr lang="en-IN" b="0" i="0" dirty="0">
                <a:effectLst/>
                <a:latin typeface="Roboto"/>
              </a:rPr>
              <a:t>If L1 and If L2 are two context free languages, their intersection L1 ∩ L2 need not be context free. </a:t>
            </a:r>
            <a:endParaRPr lang="en-IN" dirty="0"/>
          </a:p>
        </p:txBody>
      </p:sp>
    </p:spTree>
    <p:extLst>
      <p:ext uri="{BB962C8B-B14F-4D97-AF65-F5344CB8AC3E}">
        <p14:creationId xmlns:p14="http://schemas.microsoft.com/office/powerpoint/2010/main" val="16376922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76F2-4AB8-4257-BCD0-F925BC230031}"/>
              </a:ext>
            </a:extLst>
          </p:cNvPr>
          <p:cNvSpPr>
            <a:spLocks noGrp="1"/>
          </p:cNvSpPr>
          <p:nvPr>
            <p:ph type="title"/>
          </p:nvPr>
        </p:nvSpPr>
        <p:spPr/>
        <p:txBody>
          <a:bodyPr/>
          <a:lstStyle/>
          <a:p>
            <a:r>
              <a:rPr lang="en-US" dirty="0"/>
              <a:t>Closure Property Summary</a:t>
            </a:r>
            <a:endParaRPr lang="en-IN" dirty="0"/>
          </a:p>
        </p:txBody>
      </p:sp>
      <p:sp>
        <p:nvSpPr>
          <p:cNvPr id="3" name="Content Placeholder 2">
            <a:extLst>
              <a:ext uri="{FF2B5EF4-FFF2-40B4-BE49-F238E27FC236}">
                <a16:creationId xmlns:a16="http://schemas.microsoft.com/office/drawing/2014/main" id="{30EFAFB6-97B4-4B4D-83D6-AD18CA29A938}"/>
              </a:ext>
            </a:extLst>
          </p:cNvPr>
          <p:cNvSpPr>
            <a:spLocks noGrp="1"/>
          </p:cNvSpPr>
          <p:nvPr>
            <p:ph idx="1"/>
          </p:nvPr>
        </p:nvSpPr>
        <p:spPr/>
        <p:txBody>
          <a:bodyPr/>
          <a:lstStyle/>
          <a:p>
            <a:pPr marL="0" indent="0" algn="just">
              <a:buNone/>
            </a:pPr>
            <a:r>
              <a:rPr lang="en-IN" b="0" i="0" dirty="0">
                <a:solidFill>
                  <a:srgbClr val="000000"/>
                </a:solidFill>
                <a:effectLst/>
                <a:latin typeface="Arial" panose="020B0604020202020204" pitchFamily="34" charset="0"/>
              </a:rPr>
              <a:t>Context-free languages are </a:t>
            </a:r>
            <a:r>
              <a:rPr lang="en-IN" b="1" i="0" dirty="0">
                <a:solidFill>
                  <a:srgbClr val="000000"/>
                </a:solidFill>
                <a:effectLst/>
                <a:latin typeface="Arial" panose="020B0604020202020204" pitchFamily="34" charset="0"/>
              </a:rPr>
              <a:t>closed</a:t>
            </a:r>
            <a:r>
              <a:rPr lang="en-IN" b="0" i="0" dirty="0">
                <a:solidFill>
                  <a:srgbClr val="000000"/>
                </a:solidFill>
                <a:effectLst/>
                <a:latin typeface="Arial" panose="020B0604020202020204" pitchFamily="34" charset="0"/>
              </a:rPr>
              <a:t> under −</a:t>
            </a:r>
          </a:p>
          <a:p>
            <a:pPr algn="l">
              <a:buFont typeface="Arial" panose="020B0604020202020204" pitchFamily="34" charset="0"/>
              <a:buChar char="•"/>
            </a:pPr>
            <a:r>
              <a:rPr lang="en-IN" b="0" i="0" dirty="0">
                <a:effectLst/>
                <a:latin typeface="Arial" panose="020B0604020202020204" pitchFamily="34" charset="0"/>
              </a:rPr>
              <a:t>Union</a:t>
            </a:r>
          </a:p>
          <a:p>
            <a:pPr algn="l">
              <a:buFont typeface="Arial" panose="020B0604020202020204" pitchFamily="34" charset="0"/>
              <a:buChar char="•"/>
            </a:pPr>
            <a:r>
              <a:rPr lang="en-IN" b="0" i="0" dirty="0">
                <a:effectLst/>
                <a:latin typeface="Arial" panose="020B0604020202020204" pitchFamily="34" charset="0"/>
              </a:rPr>
              <a:t>Concatenation</a:t>
            </a:r>
          </a:p>
          <a:p>
            <a:pPr algn="l">
              <a:buFont typeface="Arial" panose="020B0604020202020204" pitchFamily="34" charset="0"/>
              <a:buChar char="•"/>
            </a:pPr>
            <a:r>
              <a:rPr lang="en-IN" b="0" i="0" dirty="0">
                <a:effectLst/>
                <a:latin typeface="Arial" panose="020B0604020202020204" pitchFamily="34" charset="0"/>
              </a:rPr>
              <a:t>Kleene Star operation</a:t>
            </a:r>
          </a:p>
          <a:p>
            <a:pPr marL="0" indent="0">
              <a:buNone/>
            </a:pPr>
            <a:r>
              <a:rPr lang="en-IN" dirty="0">
                <a:solidFill>
                  <a:srgbClr val="000000"/>
                </a:solidFill>
                <a:latin typeface="Arial" panose="020B0604020202020204" pitchFamily="34" charset="0"/>
              </a:rPr>
              <a:t>Context-free languages are </a:t>
            </a:r>
            <a:r>
              <a:rPr lang="en-IN" b="1" dirty="0">
                <a:solidFill>
                  <a:srgbClr val="000000"/>
                </a:solidFill>
                <a:latin typeface="Arial" panose="020B0604020202020204" pitchFamily="34" charset="0"/>
              </a:rPr>
              <a:t>not closed</a:t>
            </a:r>
            <a:r>
              <a:rPr lang="en-IN" dirty="0">
                <a:solidFill>
                  <a:srgbClr val="000000"/>
                </a:solidFill>
                <a:latin typeface="Arial" panose="020B0604020202020204" pitchFamily="34" charset="0"/>
              </a:rPr>
              <a:t> under −</a:t>
            </a:r>
          </a:p>
          <a:p>
            <a:pPr>
              <a:buFont typeface="Arial" panose="020B0604020202020204" pitchFamily="34" charset="0"/>
              <a:buChar char="•"/>
            </a:pPr>
            <a:r>
              <a:rPr lang="en-IN" dirty="0">
                <a:solidFill>
                  <a:srgbClr val="000000"/>
                </a:solidFill>
                <a:latin typeface="Arial" panose="020B0604020202020204" pitchFamily="34" charset="0"/>
              </a:rPr>
              <a:t>Intersection</a:t>
            </a:r>
          </a:p>
          <a:p>
            <a:pPr>
              <a:buFont typeface="Arial" panose="020B0604020202020204" pitchFamily="34" charset="0"/>
              <a:buChar char="•"/>
            </a:pPr>
            <a:r>
              <a:rPr lang="en-IN" dirty="0">
                <a:solidFill>
                  <a:srgbClr val="000000"/>
                </a:solidFill>
                <a:latin typeface="Arial" panose="020B0604020202020204" pitchFamily="34" charset="0"/>
              </a:rPr>
              <a:t>Complement</a:t>
            </a:r>
          </a:p>
          <a:p>
            <a:pPr marL="0" indent="0">
              <a:buNone/>
            </a:pPr>
            <a:endParaRPr lang="en-IN" dirty="0"/>
          </a:p>
        </p:txBody>
      </p:sp>
    </p:spTree>
    <p:extLst>
      <p:ext uri="{BB962C8B-B14F-4D97-AF65-F5344CB8AC3E}">
        <p14:creationId xmlns:p14="http://schemas.microsoft.com/office/powerpoint/2010/main" val="146154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End of Unit - 3</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9443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42500</TotalTime>
  <Words>6107</Words>
  <Application>Microsoft Office PowerPoint</Application>
  <PresentationFormat>Widescreen</PresentationFormat>
  <Paragraphs>946</Paragraphs>
  <Slides>94</Slides>
  <Notes>9</Notes>
  <HiddenSlides>16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Arial</vt:lpstr>
      <vt:lpstr>Calibri</vt:lpstr>
      <vt:lpstr>Cambria Math</vt:lpstr>
      <vt:lpstr>Roboto</vt:lpstr>
      <vt:lpstr>verdana</vt:lpstr>
      <vt:lpstr>Wingdings</vt:lpstr>
      <vt:lpstr>Office Theme</vt:lpstr>
      <vt:lpstr>Context Free Grammar </vt:lpstr>
      <vt:lpstr>Topics to be covered</vt:lpstr>
      <vt:lpstr>Chomsky Hierarchy</vt:lpstr>
      <vt:lpstr>Chomsky hierarchy (Classification of grammar)</vt:lpstr>
      <vt:lpstr>Type 0 grammar (Phrase Structure Grammar)</vt:lpstr>
      <vt:lpstr>Type 1 grammar (Context Sensitive Grammar)</vt:lpstr>
      <vt:lpstr>Type 2 grammar (Context Free Grammar)</vt:lpstr>
      <vt:lpstr>Type 3 grammar (Regular grammar)</vt:lpstr>
      <vt:lpstr>Summary</vt:lpstr>
      <vt:lpstr>Hierarchy of grammar</vt:lpstr>
      <vt:lpstr>Grammar</vt:lpstr>
      <vt:lpstr>Grammar</vt:lpstr>
      <vt:lpstr>Derive String from Grammar</vt:lpstr>
      <vt:lpstr>Context Free Grammar</vt:lpstr>
      <vt:lpstr>Context Free Grammar</vt:lpstr>
      <vt:lpstr>Context Free Grammar</vt:lpstr>
      <vt:lpstr>Generating Strings with CFGs</vt:lpstr>
      <vt:lpstr>Generating Strings with CFGs</vt:lpstr>
      <vt:lpstr>Generating Strings with CFGs</vt:lpstr>
      <vt:lpstr>Generating Strings with CFGs</vt:lpstr>
      <vt:lpstr>Context Free Language</vt:lpstr>
      <vt:lpstr>CFG Examples</vt:lpstr>
      <vt:lpstr>CFG Examples</vt:lpstr>
      <vt:lpstr>CFG Examples</vt:lpstr>
      <vt:lpstr>CFG Examples</vt:lpstr>
      <vt:lpstr>CFG Examples</vt:lpstr>
      <vt:lpstr>CFG Examples</vt:lpstr>
      <vt:lpstr>CFG Examples</vt:lpstr>
      <vt:lpstr>Recursive Definitions </vt:lpstr>
      <vt:lpstr>Recursive Definitions </vt:lpstr>
      <vt:lpstr>FA to Regular Grammar</vt:lpstr>
      <vt:lpstr>FA to Regular Grammar</vt:lpstr>
      <vt:lpstr>Exercise: FA to Regular Grammar</vt:lpstr>
      <vt:lpstr>Generating Strings with CFGs</vt:lpstr>
      <vt:lpstr>Generating Strings with CFGs</vt:lpstr>
      <vt:lpstr>Derivation </vt:lpstr>
      <vt:lpstr>Derivation </vt:lpstr>
      <vt:lpstr> Leftmost derivation </vt:lpstr>
      <vt:lpstr> Rightmost derivation </vt:lpstr>
      <vt:lpstr>Example: Derivation </vt:lpstr>
      <vt:lpstr>Parse Tree </vt:lpstr>
      <vt:lpstr>Parse Tree </vt:lpstr>
      <vt:lpstr>Exercise: Derivation </vt:lpstr>
      <vt:lpstr>Ambiguous grammar</vt:lpstr>
      <vt:lpstr>Ambiguous grammar</vt:lpstr>
      <vt:lpstr>Exercise: Ambiguous grammar</vt:lpstr>
      <vt:lpstr>Exercise: Ambiguous grammar</vt:lpstr>
      <vt:lpstr>Unambiguous grammar</vt:lpstr>
      <vt:lpstr>Inherently Ambiguous</vt:lpstr>
      <vt:lpstr>Simplified forms &amp; Normal forms </vt:lpstr>
      <vt:lpstr>Simplification of CFG</vt:lpstr>
      <vt:lpstr>Simplification of CFG</vt:lpstr>
      <vt:lpstr>Nullable Variable</vt:lpstr>
      <vt:lpstr>Eliminate ˄ production</vt:lpstr>
      <vt:lpstr>Exercise: Eliminate ^ production</vt:lpstr>
      <vt:lpstr>A-derivable</vt:lpstr>
      <vt:lpstr>Unit Production</vt:lpstr>
      <vt:lpstr>Elimination of unit production</vt:lpstr>
      <vt:lpstr>Useless Symbols</vt:lpstr>
      <vt:lpstr>Elimination of Useless Symbols</vt:lpstr>
      <vt:lpstr>Elimination of Useless Symbols</vt:lpstr>
      <vt:lpstr>Exercise</vt:lpstr>
      <vt:lpstr>CFG to CNF</vt:lpstr>
      <vt:lpstr>Chomsky Normal Form (CNF)</vt:lpstr>
      <vt:lpstr>Converting CFG to CNF</vt:lpstr>
      <vt:lpstr>Example: CFG to CNF</vt:lpstr>
      <vt:lpstr>Example: CFG to CNF</vt:lpstr>
      <vt:lpstr>Example: CFG to CNF</vt:lpstr>
      <vt:lpstr>Example: CFG to CNF</vt:lpstr>
      <vt:lpstr>Greibach Normal Form (GNF)</vt:lpstr>
      <vt:lpstr>Greibach Normal Form (GNF)</vt:lpstr>
      <vt:lpstr>Left recursion</vt:lpstr>
      <vt:lpstr>Left recursion elimination</vt:lpstr>
      <vt:lpstr>Examples: Left recursion elimination</vt:lpstr>
      <vt:lpstr>Examples: Left recursion elimination</vt:lpstr>
      <vt:lpstr>Exercise</vt:lpstr>
      <vt:lpstr>Converting CFG to GNF</vt:lpstr>
      <vt:lpstr>Example: CFG to GNF </vt:lpstr>
      <vt:lpstr>Example: CFG to GNF </vt:lpstr>
      <vt:lpstr>Example: CFG to GNF </vt:lpstr>
      <vt:lpstr>Example: CFG to GNF </vt:lpstr>
      <vt:lpstr>Example: CFG to GNF </vt:lpstr>
      <vt:lpstr>Backus-Naur Form (BNF)</vt:lpstr>
      <vt:lpstr>Decision Properties of CFG</vt:lpstr>
      <vt:lpstr>Decision Properties of CFG</vt:lpstr>
      <vt:lpstr>Decision Properties of CFG</vt:lpstr>
      <vt:lpstr>Decision Properties of CFG</vt:lpstr>
      <vt:lpstr>Union, Concatenation &amp; Kleene’s of CFG</vt:lpstr>
      <vt:lpstr>Union, Concatenation &amp; Kleene’s of CFG</vt:lpstr>
      <vt:lpstr>Union</vt:lpstr>
      <vt:lpstr>Concatenation</vt:lpstr>
      <vt:lpstr>Intersection and complementation</vt:lpstr>
      <vt:lpstr>Closure Property Summary</vt:lpstr>
      <vt:lpstr>End of Unit - 3</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Krishna Pandey</cp:lastModifiedBy>
  <cp:revision>3208</cp:revision>
  <dcterms:created xsi:type="dcterms:W3CDTF">2013-05-17T03:00:03Z</dcterms:created>
  <dcterms:modified xsi:type="dcterms:W3CDTF">2022-05-03T11:51:25Z</dcterms:modified>
</cp:coreProperties>
</file>