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4"/>
  </p:notesMasterIdLst>
  <p:sldIdLst>
    <p:sldId id="685" r:id="rId2"/>
    <p:sldId id="893" r:id="rId3"/>
    <p:sldId id="688" r:id="rId4"/>
    <p:sldId id="891" r:id="rId5"/>
    <p:sldId id="880" r:id="rId6"/>
    <p:sldId id="837" r:id="rId7"/>
    <p:sldId id="881" r:id="rId8"/>
    <p:sldId id="896" r:id="rId9"/>
    <p:sldId id="838" r:id="rId10"/>
    <p:sldId id="897" r:id="rId11"/>
    <p:sldId id="839" r:id="rId12"/>
    <p:sldId id="840" r:id="rId13"/>
    <p:sldId id="842" r:id="rId14"/>
    <p:sldId id="882" r:id="rId15"/>
    <p:sldId id="843" r:id="rId16"/>
    <p:sldId id="844" r:id="rId17"/>
    <p:sldId id="845" r:id="rId18"/>
    <p:sldId id="846" r:id="rId19"/>
    <p:sldId id="847" r:id="rId20"/>
    <p:sldId id="883" r:id="rId21"/>
    <p:sldId id="848" r:id="rId22"/>
    <p:sldId id="849" r:id="rId23"/>
    <p:sldId id="850" r:id="rId24"/>
    <p:sldId id="851" r:id="rId25"/>
    <p:sldId id="852" r:id="rId26"/>
    <p:sldId id="884" r:id="rId27"/>
    <p:sldId id="853" r:id="rId28"/>
    <p:sldId id="854" r:id="rId29"/>
    <p:sldId id="855" r:id="rId30"/>
    <p:sldId id="856" r:id="rId31"/>
    <p:sldId id="857" r:id="rId32"/>
    <p:sldId id="858" r:id="rId33"/>
    <p:sldId id="859" r:id="rId34"/>
    <p:sldId id="885" r:id="rId35"/>
    <p:sldId id="886" r:id="rId36"/>
    <p:sldId id="861" r:id="rId37"/>
    <p:sldId id="862" r:id="rId38"/>
    <p:sldId id="863" r:id="rId39"/>
    <p:sldId id="864" r:id="rId40"/>
    <p:sldId id="865" r:id="rId41"/>
    <p:sldId id="889" r:id="rId42"/>
    <p:sldId id="866" r:id="rId43"/>
    <p:sldId id="892" r:id="rId44"/>
    <p:sldId id="868" r:id="rId45"/>
    <p:sldId id="869" r:id="rId46"/>
    <p:sldId id="870" r:id="rId47"/>
    <p:sldId id="871" r:id="rId48"/>
    <p:sldId id="872" r:id="rId49"/>
    <p:sldId id="873" r:id="rId50"/>
    <p:sldId id="890" r:id="rId51"/>
    <p:sldId id="874" r:id="rId52"/>
    <p:sldId id="875" r:id="rId5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D9ECFF"/>
    <a:srgbClr val="99CCFF"/>
    <a:srgbClr val="FFFF00"/>
    <a:srgbClr val="F2F3B7"/>
    <a:srgbClr val="EAEC8C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17" autoAdjust="0"/>
    <p:restoredTop sz="94712" autoAdjust="0"/>
  </p:normalViewPr>
  <p:slideViewPr>
    <p:cSldViewPr>
      <p:cViewPr varScale="1">
        <p:scale>
          <a:sx n="69" d="100"/>
          <a:sy n="69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 i="0" smtClean="0"/>
            </a:lvl1pPr>
          </a:lstStyle>
          <a:p>
            <a:pPr>
              <a:defRPr/>
            </a:pPr>
            <a:fld id="{179D84C5-9005-46BB-A99E-C4D4D6D4D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74B2D-9CA3-4F56-9D77-CF25C1028779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4844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777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21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B8889-1D79-4703-BA6B-B81595631FBD}" type="slidenum">
              <a:rPr lang="en-US"/>
              <a:pPr/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56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8DF-D906-4F0F-9E46-7C2CBD5D6819}" type="datetime4">
              <a:rPr lang="en-US" smtClean="0"/>
              <a:t>April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Udai Pratap Rao:CRYPTOGRAPHY AND NETWORK SECURITY@ B.Tech IV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2E78-90ED-4DFF-B3E1-70B6E7442BC7}" type="datetime4">
              <a:rPr lang="en-US" smtClean="0"/>
              <a:t>April 3,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Udai Pratap Rao:CRYPTOGRAPHY AND NETWORK SECURITY@ B.Tech IV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5104-9F53-4576-82BA-2CD02FFC1402}" type="datetime4">
              <a:rPr lang="en-US" smtClean="0"/>
              <a:t>April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Udai Pratap Rao:CRYPTOGRAPHY AND NETWORK SECURITY@ B.Tech IV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1A989-A0CE-4EFF-8A24-7EDBF552D8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2286000"/>
          </a:xfrm>
        </p:spPr>
        <p:txBody>
          <a:bodyPr>
            <a:normAutofit/>
          </a:bodyPr>
          <a:lstStyle/>
          <a:p>
            <a:r>
              <a:rPr lang="en-US" b="1" cap="all" dirty="0" smtClean="0">
                <a:solidFill>
                  <a:srgbClr val="002060"/>
                </a:solidFill>
              </a:rPr>
              <a:t>Cyclic  groups &amp; </a:t>
            </a:r>
            <a:r>
              <a:rPr lang="en-US" b="1" cap="all" dirty="0" err="1" smtClean="0">
                <a:solidFill>
                  <a:srgbClr val="002060"/>
                </a:solidFill>
              </a:rPr>
              <a:t>galois</a:t>
            </a:r>
            <a:r>
              <a:rPr lang="en-US" b="1" cap="all" dirty="0" smtClean="0">
                <a:solidFill>
                  <a:srgbClr val="002060"/>
                </a:solidFill>
              </a:rPr>
              <a:t> fields</a:t>
            </a:r>
            <a:endParaRPr lang="en-US" b="1" cap="all" dirty="0">
              <a:solidFill>
                <a:srgbClr val="00206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B438-DB86-4A2B-8016-8D22C5E6E371}" type="datetime4">
              <a:rPr lang="en-US" smtClean="0"/>
              <a:t>April 3,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0611-52F6-4C78-8903-CC109D25DF6F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09600" y="20574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group is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abelian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????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0" i="0" dirty="0" smtClean="0">
                <a:latin typeface="+mn-lt"/>
              </a:rPr>
              <a:t>Closure ?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err="1" smtClean="0">
                <a:latin typeface="+mn-lt"/>
              </a:rPr>
              <a:t>Associativity</a:t>
            </a:r>
            <a:r>
              <a:rPr lang="en-US" sz="3200" b="0" i="0" dirty="0" smtClean="0">
                <a:latin typeface="+mn-lt"/>
              </a:rPr>
              <a:t>?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err="1" smtClean="0">
                <a:latin typeface="+mn-lt"/>
              </a:rPr>
              <a:t>Commutativity</a:t>
            </a:r>
            <a:r>
              <a:rPr lang="en-US" sz="3200" b="0" i="0" dirty="0" smtClean="0">
                <a:latin typeface="+mn-lt"/>
              </a:rPr>
              <a:t>?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The group has an identity element, which is a.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0" i="0" dirty="0" smtClean="0">
                <a:latin typeface="+mn-lt"/>
              </a:rPr>
              <a:t>Each element has an inverse. The inverse pairs can be found by finding the identity in each row (shaded). The pairs are (</a:t>
            </a:r>
            <a:r>
              <a:rPr lang="en-US" sz="3200" b="0" i="0" dirty="0" err="1" smtClean="0">
                <a:latin typeface="+mn-lt"/>
              </a:rPr>
              <a:t>a,a</a:t>
            </a:r>
            <a:r>
              <a:rPr lang="en-US" sz="3200" b="0" i="0" dirty="0" smtClean="0">
                <a:latin typeface="+mn-lt"/>
              </a:rPr>
              <a:t>), (</a:t>
            </a:r>
            <a:r>
              <a:rPr lang="en-US" sz="3200" b="0" i="0" dirty="0" err="1" smtClean="0">
                <a:latin typeface="+mn-lt"/>
              </a:rPr>
              <a:t>b,d</a:t>
            </a:r>
            <a:r>
              <a:rPr lang="en-US" sz="3200" b="0" i="0" dirty="0" smtClean="0">
                <a:latin typeface="+mn-lt"/>
              </a:rPr>
              <a:t>), (</a:t>
            </a:r>
            <a:r>
              <a:rPr lang="en-US" sz="3200" b="0" i="0" dirty="0" err="1" smtClean="0">
                <a:latin typeface="+mn-lt"/>
              </a:rPr>
              <a:t>c,c</a:t>
            </a:r>
            <a:r>
              <a:rPr lang="en-US" sz="3200" b="0" i="0" dirty="0" smtClean="0">
                <a:latin typeface="+mn-lt"/>
              </a:rPr>
              <a:t>).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b="0" i="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="0" i="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2388"/>
            <a:ext cx="42592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very interesting group is the permutation group.</a:t>
            </a:r>
          </a:p>
          <a:p>
            <a:pPr lvl="1"/>
            <a:r>
              <a:rPr lang="en-US" dirty="0" smtClean="0"/>
              <a:t>The set is the set of all permutations, and the </a:t>
            </a:r>
            <a:r>
              <a:rPr lang="en-US" u="sng" dirty="0" smtClean="0"/>
              <a:t>operation is composition: applying one permutation after another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Check for properties….</a:t>
            </a:r>
          </a:p>
          <a:p>
            <a:pPr lvl="2"/>
            <a:r>
              <a:rPr lang="en-US" dirty="0" smtClean="0"/>
              <a:t>Is the group </a:t>
            </a:r>
            <a:r>
              <a:rPr lang="en-US" dirty="0" err="1" smtClean="0"/>
              <a:t>abelian</a:t>
            </a:r>
            <a:r>
              <a:rPr lang="en-US" dirty="0" smtClean="0"/>
              <a:t>???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EF55-5CE1-4BF3-958D-E1102C0F22DB}" type="datetime4">
              <a:rPr lang="en-US" smtClean="0"/>
              <a:t>April 3,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505200"/>
            <a:ext cx="4343400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7200" y="50292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Composition of two permutations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10000" y="5001768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Example(cont.):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B69E-3B75-471C-92DE-ABFD8A0147FC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491537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667000" y="4191000"/>
            <a:ext cx="3827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aseline="0" dirty="0" smtClean="0">
                <a:solidFill>
                  <a:schemeClr val="folHlink"/>
                </a:solidFill>
              </a:rPr>
              <a:t> </a:t>
            </a:r>
            <a:r>
              <a:rPr lang="en-US" b="0" i="1" baseline="0" dirty="0"/>
              <a:t>Operation table for permutation group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04800" y="4445675"/>
            <a:ext cx="853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aseline="0" dirty="0" smtClean="0">
                <a:solidFill>
                  <a:schemeClr val="folHlink"/>
                </a:solidFill>
              </a:rPr>
              <a:t>With three inputs and three outputs, there can be 3! or 6 different permutations.</a:t>
            </a:r>
          </a:p>
          <a:p>
            <a:r>
              <a:rPr lang="en-US" baseline="0" dirty="0" smtClean="0">
                <a:solidFill>
                  <a:schemeClr val="folHlink"/>
                </a:solidFill>
              </a:rPr>
              <a:t>Only four properties are satisfied.</a:t>
            </a:r>
          </a:p>
          <a:p>
            <a:pPr marL="342900" indent="-342900">
              <a:buAutoNum type="arabicPeriod"/>
            </a:pPr>
            <a:r>
              <a:rPr lang="en-US" b="0" i="1" dirty="0" smtClean="0">
                <a:solidFill>
                  <a:schemeClr val="folHlink"/>
                </a:solidFill>
              </a:rPr>
              <a:t>Closure</a:t>
            </a:r>
          </a:p>
          <a:p>
            <a:pPr marL="342900" indent="-342900">
              <a:buAutoNum type="arabicPeriod"/>
            </a:pPr>
            <a:r>
              <a:rPr lang="en-US" b="0" baseline="0" dirty="0" err="1" smtClean="0">
                <a:solidFill>
                  <a:schemeClr val="folHlink"/>
                </a:solidFill>
              </a:rPr>
              <a:t>Associativity</a:t>
            </a:r>
            <a:r>
              <a:rPr lang="en-US" b="0" baseline="0" dirty="0" smtClean="0">
                <a:solidFill>
                  <a:schemeClr val="folHlink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0" i="1" dirty="0" smtClean="0">
                <a:solidFill>
                  <a:schemeClr val="folHlink"/>
                </a:solidFill>
              </a:rPr>
              <a:t>Commutative? </a:t>
            </a:r>
          </a:p>
          <a:p>
            <a:pPr marL="342900" indent="-342900">
              <a:buAutoNum type="arabicPeriod"/>
            </a:pPr>
            <a:r>
              <a:rPr lang="en-US" b="0" baseline="0" dirty="0" smtClean="0">
                <a:solidFill>
                  <a:schemeClr val="folHlink"/>
                </a:solidFill>
              </a:rPr>
              <a:t>The set has an identity element, which is [1 2 3].</a:t>
            </a:r>
          </a:p>
          <a:p>
            <a:pPr marL="342900" indent="-342900">
              <a:buAutoNum type="arabicPeriod"/>
            </a:pPr>
            <a:r>
              <a:rPr lang="en-US" b="0" i="1" dirty="0" smtClean="0">
                <a:solidFill>
                  <a:schemeClr val="folHlink"/>
                </a:solidFill>
              </a:rPr>
              <a:t>Each element has inverse. </a:t>
            </a:r>
            <a:endParaRPr lang="en-US" b="0" i="1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Finite Group</a:t>
            </a:r>
          </a:p>
          <a:p>
            <a:pPr lvl="1"/>
            <a:r>
              <a:rPr lang="en-US" dirty="0" smtClean="0"/>
              <a:t>If the set has a finite number of elements; otherwise, it is an infinite group.</a:t>
            </a:r>
          </a:p>
          <a:p>
            <a:r>
              <a:rPr lang="en-US" dirty="0" smtClean="0"/>
              <a:t>Order of a Group |G|</a:t>
            </a:r>
          </a:p>
          <a:p>
            <a:pPr lvl="1"/>
            <a:r>
              <a:rPr lang="en-US" dirty="0" smtClean="0"/>
              <a:t>The number of elements in the group.</a:t>
            </a:r>
          </a:p>
          <a:p>
            <a:pPr lvl="1"/>
            <a:r>
              <a:rPr lang="en-US" dirty="0" smtClean="0"/>
              <a:t>If the group is finite, its order is finite</a:t>
            </a:r>
          </a:p>
          <a:p>
            <a:r>
              <a:rPr lang="en-US" dirty="0" smtClean="0"/>
              <a:t>Subgroups</a:t>
            </a:r>
          </a:p>
          <a:p>
            <a:pPr lvl="1"/>
            <a:r>
              <a:rPr lang="en-US" dirty="0" smtClean="0"/>
              <a:t>A subset </a:t>
            </a:r>
            <a:r>
              <a:rPr lang="en-US" b="1" dirty="0" smtClean="0"/>
              <a:t>H</a:t>
            </a:r>
            <a:r>
              <a:rPr lang="en-US" dirty="0" smtClean="0"/>
              <a:t> of a group </a:t>
            </a:r>
            <a:r>
              <a:rPr lang="en-US" b="1" dirty="0" smtClean="0"/>
              <a:t>G</a:t>
            </a:r>
            <a:r>
              <a:rPr lang="en-US" dirty="0" smtClean="0"/>
              <a:t> is a subgroup of </a:t>
            </a: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u="sng" dirty="0" smtClean="0"/>
              <a:t>if </a:t>
            </a:r>
            <a:r>
              <a:rPr lang="en-US" b="1" u="sng" dirty="0" smtClean="0"/>
              <a:t>H</a:t>
            </a:r>
            <a:r>
              <a:rPr lang="en-US" u="sng" dirty="0" smtClean="0"/>
              <a:t> itself is a group with respect to the operation on </a:t>
            </a:r>
            <a:r>
              <a:rPr lang="en-US" b="1" u="sng" dirty="0" smtClean="0"/>
              <a:t>G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AE70-D215-4727-A42B-4AA6025C17EE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Subgroups(cont.)</a:t>
            </a:r>
          </a:p>
          <a:p>
            <a:pPr lvl="1"/>
            <a:r>
              <a:rPr lang="en-US" dirty="0" smtClean="0"/>
              <a:t>If G=&lt;S, •&gt; is a group, H=&lt;T, •&gt; is a group under the same operation, and T is a nonempty subset of S, then H is a subgroup of G</a:t>
            </a:r>
          </a:p>
          <a:p>
            <a:pPr lvl="1"/>
            <a:r>
              <a:rPr lang="en-US" dirty="0" smtClean="0"/>
              <a:t>The above definition implies that:</a:t>
            </a:r>
          </a:p>
          <a:p>
            <a:pPr lvl="2"/>
            <a:r>
              <a:rPr lang="en-US" dirty="0" smtClean="0"/>
              <a:t>If a and b are members of both groups, then c=</a:t>
            </a:r>
            <a:r>
              <a:rPr lang="en-US" dirty="0" err="1" smtClean="0"/>
              <a:t>a•b</a:t>
            </a:r>
            <a:r>
              <a:rPr lang="en-US" dirty="0" smtClean="0"/>
              <a:t>  is also member of both groups</a:t>
            </a:r>
          </a:p>
          <a:p>
            <a:pPr lvl="2"/>
            <a:r>
              <a:rPr lang="en-US" dirty="0" smtClean="0"/>
              <a:t>The group share the same identity element</a:t>
            </a:r>
          </a:p>
          <a:p>
            <a:pPr lvl="2"/>
            <a:r>
              <a:rPr lang="en-US" dirty="0" smtClean="0"/>
              <a:t>If a is a member of both groups, the inverse of a is also a member of both groups</a:t>
            </a:r>
          </a:p>
          <a:p>
            <a:pPr lvl="2"/>
            <a:r>
              <a:rPr lang="en-US" dirty="0" smtClean="0"/>
              <a:t>Each group is a subgroup of itself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2221-0728-4470-93C6-2E0D56B85DA0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Is the group H = &lt;Z</a:t>
            </a:r>
            <a:r>
              <a:rPr lang="en-US" baseline="-18000" dirty="0" smtClean="0"/>
              <a:t>10</a:t>
            </a:r>
            <a:r>
              <a:rPr lang="en-US" dirty="0" smtClean="0"/>
              <a:t>, +&gt; a subgroup of the group G = &lt;Z</a:t>
            </a:r>
            <a:r>
              <a:rPr lang="en-US" baseline="-25000" dirty="0" smtClean="0"/>
              <a:t>12</a:t>
            </a:r>
            <a:r>
              <a:rPr lang="en-US" dirty="0" smtClean="0"/>
              <a:t>, +&gt;?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B16D-D2C7-45F1-A090-DE4F60FB4230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Is the group H = &lt;Z</a:t>
            </a:r>
            <a:r>
              <a:rPr lang="en-US" baseline="-18000" dirty="0" smtClean="0"/>
              <a:t>10</a:t>
            </a:r>
            <a:r>
              <a:rPr lang="en-US" dirty="0" smtClean="0"/>
              <a:t>, +&gt; a subgroup of the group G = &lt;Z</a:t>
            </a:r>
            <a:r>
              <a:rPr lang="en-US" baseline="-25000" dirty="0" smtClean="0"/>
              <a:t>12</a:t>
            </a:r>
            <a:r>
              <a:rPr lang="en-US" dirty="0" smtClean="0"/>
              <a:t>, +&gt;?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The answer is no. Although H is a subset of G, the operations defined for these two groups are different. The operation in H is addition modulo 10; the operation in G is addition modulo 12.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9481-C9FC-4EB8-AC8B-D92CEFDD9EB0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Cyclic subgroups</a:t>
            </a:r>
          </a:p>
          <a:p>
            <a:pPr lvl="1"/>
            <a:r>
              <a:rPr lang="en-US" dirty="0" smtClean="0"/>
              <a:t>If a subgroup of a group can be generated using the power of an element, the subgroup is called the </a:t>
            </a:r>
            <a:r>
              <a:rPr lang="en-US" dirty="0" smtClean="0">
                <a:solidFill>
                  <a:srgbClr val="C00000"/>
                </a:solidFill>
              </a:rPr>
              <a:t>cyclic subgroup. </a:t>
            </a:r>
          </a:p>
          <a:p>
            <a:pPr lvl="1"/>
            <a:r>
              <a:rPr lang="en-US" dirty="0" smtClean="0"/>
              <a:t>The term </a:t>
            </a:r>
            <a:r>
              <a:rPr lang="en-US" i="1" dirty="0" smtClean="0"/>
              <a:t>power </a:t>
            </a:r>
            <a:r>
              <a:rPr lang="en-US" dirty="0" smtClean="0"/>
              <a:t>here means repeatedly applying the </a:t>
            </a:r>
            <a:r>
              <a:rPr lang="en-US" dirty="0" smtClean="0">
                <a:solidFill>
                  <a:srgbClr val="FF0000"/>
                </a:solidFill>
              </a:rPr>
              <a:t>group operation </a:t>
            </a:r>
            <a:r>
              <a:rPr lang="en-US" dirty="0" smtClean="0"/>
              <a:t>to the element.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9D0C-D3DA-4650-BB76-B6508BBD9E23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0"/>
            <a:ext cx="5667375" cy="636588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Four cyclic subgroups can be made from the group G = &lt;Z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, +&gt;. </a:t>
            </a:r>
          </a:p>
          <a:p>
            <a:r>
              <a:rPr lang="en-US" sz="2000" dirty="0" smtClean="0"/>
              <a:t>They are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&lt;{0}, +&gt;,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&lt;{0, 2, 4}, +&gt;, 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&lt;{0, 3}, +&gt;, and H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= G.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C01B-0A22-4EBE-83D5-80B03FFCDCC6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2438400"/>
            <a:ext cx="15446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2971800"/>
            <a:ext cx="45529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5181600"/>
            <a:ext cx="334486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1800" y="2133600"/>
            <a:ext cx="16176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11800" y="3048000"/>
            <a:ext cx="3327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8000" y="4191000"/>
            <a:ext cx="15811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Exercise:</a:t>
            </a:r>
          </a:p>
          <a:p>
            <a:pPr lvl="1"/>
            <a:r>
              <a:rPr lang="en-US" sz="2400" dirty="0" smtClean="0"/>
              <a:t>Find out the cyclic subgroups for group G = &lt;Z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∗, ×&gt;. </a:t>
            </a:r>
            <a:endParaRPr lang="en-US" sz="36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362-7855-435C-8C88-D75B6CA24052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9BD0-BD42-4322-A6BB-E85C2CB4B962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11890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To </a:t>
            </a: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define and give some examples of groups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To </a:t>
            </a: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define and give some examples of fields</a:t>
            </a: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To emphasize the finite fields of type GF (2</a:t>
            </a:r>
            <a:r>
              <a:rPr lang="en-US" sz="2800" b="0" i="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</a:t>
            </a:r>
            <a:r>
              <a:rPr lang="en-US" sz="28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 that make it possible to perform operations such as addition, subtraction, multiplication, and division on n-bit words in modern block ciphers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&lt;modern symmetric-key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ciphers are based on algebraic structure&gt;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cyclic subgroups can be made from the group </a:t>
            </a:r>
            <a:br>
              <a:rPr lang="en-US" sz="2000" dirty="0" smtClean="0"/>
            </a:br>
            <a:r>
              <a:rPr lang="en-US" sz="2000" dirty="0" smtClean="0"/>
              <a:t>G = &lt;Z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∗, ×&gt;. G has only four elements: 1, 3, 7, and 9. The cyclic subgroups are 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&lt;{1}, ×&gt;,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&lt;{1, 9}, ×&gt;, and 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9006-5489-447A-AEEA-611ABEC8F6B4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87" y="2743200"/>
            <a:ext cx="1673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5287" y="3657600"/>
            <a:ext cx="1865313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3887" y="2590800"/>
            <a:ext cx="17637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0237" y="4343400"/>
            <a:ext cx="17462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Cyclic group</a:t>
            </a:r>
          </a:p>
          <a:p>
            <a:pPr lvl="1"/>
            <a:r>
              <a:rPr lang="en-US" smtClean="0"/>
              <a:t>The </a:t>
            </a:r>
            <a:r>
              <a:rPr lang="en-US" dirty="0" smtClean="0"/>
              <a:t>group </a:t>
            </a:r>
            <a:r>
              <a:rPr lang="en-US" b="1" dirty="0" smtClean="0"/>
              <a:t>G </a:t>
            </a:r>
            <a:r>
              <a:rPr lang="en-US" dirty="0" smtClean="0"/>
              <a:t>has a cyclic subgroup </a:t>
            </a:r>
            <a:r>
              <a:rPr lang="en-US" b="1" dirty="0" smtClean="0"/>
              <a:t>H</a:t>
            </a:r>
            <a:r>
              <a:rPr lang="en-US" b="1" baseline="-25000" dirty="0" smtClean="0"/>
              <a:t>4</a:t>
            </a:r>
            <a:r>
              <a:rPr lang="en-US" b="1" dirty="0" smtClean="0"/>
              <a:t> = G </a:t>
            </a:r>
            <a:r>
              <a:rPr lang="en-US" dirty="0" smtClean="0"/>
              <a:t>. This means that the group </a:t>
            </a:r>
            <a:r>
              <a:rPr lang="en-US" b="1" dirty="0" smtClean="0"/>
              <a:t>G </a:t>
            </a:r>
            <a:r>
              <a:rPr lang="en-US" dirty="0" smtClean="0"/>
              <a:t>is a cyclic group.</a:t>
            </a:r>
            <a:endParaRPr lang="en-US" b="1" dirty="0" smtClean="0"/>
          </a:p>
          <a:p>
            <a:pPr lvl="1"/>
            <a:r>
              <a:rPr lang="en-US" dirty="0" smtClean="0"/>
              <a:t>In this case, the elements that generates the cyclic subgroup can also generate the group itself.</a:t>
            </a:r>
          </a:p>
          <a:p>
            <a:pPr lvl="1"/>
            <a:r>
              <a:rPr lang="en-US" dirty="0" smtClean="0"/>
              <a:t>This element is referred to as a </a:t>
            </a:r>
            <a:r>
              <a:rPr lang="en-US" i="1" dirty="0" smtClean="0"/>
              <a:t>generator.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F2C3-0782-4C39-AE91-278DFB1CF557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Cyclic group(cont.)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3000" dirty="0" smtClean="0"/>
              <a:t>Three cyclic subgroups can be made from the group G = &lt; Z10∗, ×&gt;. </a:t>
            </a:r>
          </a:p>
          <a:p>
            <a:pPr lvl="1">
              <a:buNone/>
            </a:pPr>
            <a:endParaRPr lang="en-US" sz="3000" dirty="0" smtClean="0"/>
          </a:p>
          <a:p>
            <a:pPr lvl="1"/>
            <a:r>
              <a:rPr lang="en-US" sz="3000" dirty="0" smtClean="0"/>
              <a:t>The cyclic subgroups are H1 = &lt;{1}, ×&gt;, H2 = &lt;{1, 9}, ×&gt;, and H3 = G.</a:t>
            </a:r>
          </a:p>
          <a:p>
            <a:pPr lvl="1"/>
            <a:endParaRPr lang="en-US" sz="1600" dirty="0" smtClean="0"/>
          </a:p>
          <a:p>
            <a:pPr lvl="1">
              <a:spcAft>
                <a:spcPct val="70000"/>
              </a:spcAft>
            </a:pPr>
            <a:r>
              <a:rPr lang="en-US" sz="3000" dirty="0" smtClean="0"/>
              <a:t>The group G = &lt;Z</a:t>
            </a:r>
            <a:r>
              <a:rPr lang="en-US" sz="1200" dirty="0" smtClean="0"/>
              <a:t>10</a:t>
            </a:r>
            <a:r>
              <a:rPr lang="en-US" sz="3000" dirty="0" smtClean="0"/>
              <a:t>∗, ×&gt; is a cyclic group with two </a:t>
            </a:r>
            <a:r>
              <a:rPr lang="en-US" sz="3000" dirty="0" smtClean="0">
                <a:solidFill>
                  <a:srgbClr val="FF0000"/>
                </a:solidFill>
              </a:rPr>
              <a:t>generators,</a:t>
            </a:r>
            <a:r>
              <a:rPr lang="en-US" sz="3000" dirty="0" smtClean="0"/>
              <a:t>  </a:t>
            </a:r>
            <a:r>
              <a:rPr lang="en-US" sz="3000" i="1" dirty="0" smtClean="0"/>
              <a:t>g</a:t>
            </a:r>
            <a:r>
              <a:rPr lang="en-US" sz="3000" dirty="0" smtClean="0"/>
              <a:t> = 3 and </a:t>
            </a:r>
            <a:r>
              <a:rPr lang="en-US" sz="3000" i="1" dirty="0" smtClean="0"/>
              <a:t>g</a:t>
            </a:r>
            <a:r>
              <a:rPr lang="en-US" sz="3000" dirty="0" smtClean="0"/>
              <a:t> = 7.</a:t>
            </a:r>
          </a:p>
          <a:p>
            <a:pPr lvl="1">
              <a:spcAft>
                <a:spcPct val="70000"/>
              </a:spcAft>
            </a:pPr>
            <a:r>
              <a:rPr lang="en-US" sz="3000" dirty="0" smtClean="0"/>
              <a:t>The group G = &lt;Z</a:t>
            </a:r>
            <a:r>
              <a:rPr lang="en-US" sz="1300" dirty="0" smtClean="0"/>
              <a:t>6</a:t>
            </a:r>
            <a:r>
              <a:rPr lang="en-US" sz="3000" dirty="0" smtClean="0"/>
              <a:t>, +&gt; is a cyclic group with two </a:t>
            </a:r>
            <a:r>
              <a:rPr lang="en-US" sz="3000" dirty="0" smtClean="0">
                <a:solidFill>
                  <a:srgbClr val="FF0000"/>
                </a:solidFill>
              </a:rPr>
              <a:t>generators</a:t>
            </a:r>
            <a:r>
              <a:rPr lang="en-US" sz="3000" dirty="0" smtClean="0"/>
              <a:t>, </a:t>
            </a:r>
            <a:r>
              <a:rPr lang="en-US" sz="3000" i="1" dirty="0" smtClean="0"/>
              <a:t>g</a:t>
            </a:r>
            <a:r>
              <a:rPr lang="en-US" sz="3000" dirty="0" smtClean="0"/>
              <a:t> = 1 and </a:t>
            </a:r>
            <a:r>
              <a:rPr lang="en-US" sz="3000" i="1" dirty="0" smtClean="0"/>
              <a:t>g</a:t>
            </a:r>
            <a:r>
              <a:rPr lang="en-US" sz="3000" dirty="0" smtClean="0"/>
              <a:t> = 5. 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E4B-5342-4F20-A9B2-02CCEA7B8C84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Lagrange’s Theorem</a:t>
            </a:r>
          </a:p>
          <a:p>
            <a:pPr lvl="1"/>
            <a:r>
              <a:rPr lang="en-US" dirty="0" smtClean="0"/>
              <a:t>Assume that G is a group, and H is a subgroup of G. If the order of G and H are |G| and |H|, respectively, then, based on this theorem, </a:t>
            </a:r>
            <a:r>
              <a:rPr lang="en-US" dirty="0" smtClean="0">
                <a:solidFill>
                  <a:schemeClr val="hlink"/>
                </a:solidFill>
              </a:rPr>
              <a:t>|H| divides |G|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Application of  Lagrange’s Theorem: </a:t>
            </a:r>
            <a:r>
              <a:rPr lang="en-US" dirty="0" smtClean="0"/>
              <a:t>Given a group G of order |G|, the orders of the potential subgroups can be easily determined if the divisors of |G| can be found.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Order of an Element</a:t>
            </a:r>
          </a:p>
          <a:p>
            <a:pPr lvl="1"/>
            <a:r>
              <a:rPr lang="en-US" dirty="0" smtClean="0"/>
              <a:t>The order of an element is the order of the cyclic group it generates.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C3D7-F42A-458C-B325-594C58651611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the group G = &lt;Z</a:t>
            </a:r>
            <a:r>
              <a:rPr lang="en-US" baseline="-25000" dirty="0" smtClean="0"/>
              <a:t>6</a:t>
            </a:r>
            <a:r>
              <a:rPr lang="en-US" dirty="0" smtClean="0"/>
              <a:t>, +&gt;, the orders of the elements are: 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ord</a:t>
            </a:r>
            <a:r>
              <a:rPr lang="en-US" dirty="0" smtClean="0"/>
              <a:t>(0) = 1, </a:t>
            </a:r>
            <a:r>
              <a:rPr lang="en-US" dirty="0" err="1" smtClean="0"/>
              <a:t>ord</a:t>
            </a:r>
            <a:r>
              <a:rPr lang="en-US" dirty="0" smtClean="0"/>
              <a:t>(1) = 6, </a:t>
            </a:r>
            <a:r>
              <a:rPr lang="en-US" dirty="0" err="1" smtClean="0"/>
              <a:t>ord</a:t>
            </a:r>
            <a:r>
              <a:rPr lang="en-US" dirty="0" smtClean="0"/>
              <a:t>(2) = 3,  </a:t>
            </a:r>
            <a:r>
              <a:rPr lang="en-US" dirty="0" err="1" smtClean="0"/>
              <a:t>ord</a:t>
            </a:r>
            <a:r>
              <a:rPr lang="en-US" dirty="0" smtClean="0"/>
              <a:t>(3) = 2, </a:t>
            </a:r>
            <a:r>
              <a:rPr lang="en-US" dirty="0" err="1" smtClean="0"/>
              <a:t>ord</a:t>
            </a:r>
            <a:r>
              <a:rPr lang="en-US" dirty="0" smtClean="0"/>
              <a:t>(4) = 3, </a:t>
            </a:r>
            <a:br>
              <a:rPr lang="en-US" dirty="0" smtClean="0"/>
            </a:br>
            <a:r>
              <a:rPr lang="en-US" dirty="0" err="1" smtClean="0"/>
              <a:t>ord</a:t>
            </a:r>
            <a:r>
              <a:rPr lang="en-US" dirty="0" smtClean="0"/>
              <a:t>(5) = 6.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the group G = &lt;Z</a:t>
            </a:r>
            <a:r>
              <a:rPr lang="en-US" baseline="-25000" dirty="0" smtClean="0"/>
              <a:t>10</a:t>
            </a:r>
            <a:r>
              <a:rPr lang="en-US" dirty="0" smtClean="0"/>
              <a:t>*, ×&gt;, the orders of the elements are:</a:t>
            </a:r>
            <a:br>
              <a:rPr lang="en-US" dirty="0" smtClean="0"/>
            </a:br>
            <a:r>
              <a:rPr lang="en-US" dirty="0" err="1" smtClean="0"/>
              <a:t>ord</a:t>
            </a:r>
            <a:r>
              <a:rPr lang="en-US" dirty="0" smtClean="0"/>
              <a:t>(1) = 1, </a:t>
            </a:r>
            <a:r>
              <a:rPr lang="en-US" dirty="0" err="1" smtClean="0"/>
              <a:t>ord</a:t>
            </a:r>
            <a:r>
              <a:rPr lang="en-US" dirty="0" smtClean="0"/>
              <a:t>(3) = 4, </a:t>
            </a:r>
            <a:r>
              <a:rPr lang="en-US" dirty="0" err="1" smtClean="0"/>
              <a:t>ord</a:t>
            </a:r>
            <a:r>
              <a:rPr lang="en-US" dirty="0" smtClean="0"/>
              <a:t>(7) = 4, </a:t>
            </a:r>
            <a:r>
              <a:rPr lang="en-US" dirty="0" err="1" smtClean="0"/>
              <a:t>ord</a:t>
            </a:r>
            <a:r>
              <a:rPr lang="en-US" dirty="0" smtClean="0"/>
              <a:t>(9) = 2.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AFC1-B3BC-4D7B-8ED1-100B162E8AB3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ring, R = &lt;{…}, •,  &gt;, is an algebraic structure with two operations.</a:t>
            </a:r>
          </a:p>
          <a:p>
            <a:r>
              <a:rPr lang="en-US" dirty="0" smtClean="0"/>
              <a:t>First operation must satisfy all five properties</a:t>
            </a:r>
          </a:p>
          <a:p>
            <a:r>
              <a:rPr lang="en-US" dirty="0" smtClean="0"/>
              <a:t>Second operation must satisfy only the first two</a:t>
            </a:r>
          </a:p>
          <a:p>
            <a:r>
              <a:rPr lang="en-US" dirty="0" smtClean="0"/>
              <a:t>In addition, second operation must be distributed over first</a:t>
            </a:r>
          </a:p>
          <a:p>
            <a:pPr lvl="1"/>
            <a:r>
              <a:rPr lang="en-US" dirty="0" smtClean="0"/>
              <a:t>i.e. for all a, b, and c elements of R, we have,</a:t>
            </a:r>
          </a:p>
          <a:p>
            <a:pPr lvl="1">
              <a:buNone/>
            </a:pPr>
            <a:r>
              <a:rPr lang="en-US" dirty="0" smtClean="0"/>
              <a:t>	a   (b • c) = (a    b) • (a     c) and</a:t>
            </a:r>
          </a:p>
          <a:p>
            <a:pPr lvl="1">
              <a:buNone/>
            </a:pPr>
            <a:r>
              <a:rPr lang="en-US" dirty="0" smtClean="0"/>
              <a:t>    (a • b)      c  = (a   c) • (a    c)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F92F-2B93-4F56-86A5-C6BD110452A0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3775" y="1319150"/>
            <a:ext cx="180975" cy="209550"/>
          </a:xfrm>
          <a:prstGeom prst="rect">
            <a:avLst/>
          </a:prstGeom>
        </p:spPr>
      </p:pic>
      <p:pic>
        <p:nvPicPr>
          <p:cNvPr id="10" name="Picture 9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426" y="4600700"/>
            <a:ext cx="131618" cy="152400"/>
          </a:xfrm>
          <a:prstGeom prst="rect">
            <a:avLst/>
          </a:prstGeom>
        </p:spPr>
      </p:pic>
      <p:pic>
        <p:nvPicPr>
          <p:cNvPr id="11" name="Picture 10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7950" y="4583875"/>
            <a:ext cx="131618" cy="152400"/>
          </a:xfrm>
          <a:prstGeom prst="rect">
            <a:avLst/>
          </a:prstGeom>
        </p:spPr>
      </p:pic>
      <p:pic>
        <p:nvPicPr>
          <p:cNvPr id="12" name="Picture 11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583875"/>
            <a:ext cx="131618" cy="152400"/>
          </a:xfrm>
          <a:prstGeom prst="rect">
            <a:avLst/>
          </a:prstGeom>
        </p:spPr>
      </p:pic>
      <p:pic>
        <p:nvPicPr>
          <p:cNvPr id="13" name="Picture 12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5029200"/>
            <a:ext cx="131618" cy="152400"/>
          </a:xfrm>
          <a:prstGeom prst="rect">
            <a:avLst/>
          </a:prstGeom>
        </p:spPr>
      </p:pic>
      <p:pic>
        <p:nvPicPr>
          <p:cNvPr id="14" name="Picture 13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5029200"/>
            <a:ext cx="131618" cy="152400"/>
          </a:xfrm>
          <a:prstGeom prst="rect">
            <a:avLst/>
          </a:prstGeom>
        </p:spPr>
      </p:pic>
      <p:pic>
        <p:nvPicPr>
          <p:cNvPr id="15" name="Picture 14" descr="squ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5029200"/>
            <a:ext cx="131618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Commutative Ring- is a ring in which the commutative property is also satisfied for the second operation.</a:t>
            </a:r>
          </a:p>
          <a:p>
            <a:endParaRPr lang="en-US" dirty="0" smtClean="0">
              <a:solidFill>
                <a:schemeClr val="folHlink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566-994D-4A82-993A-7046BE6F576E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55913"/>
            <a:ext cx="7504112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set Z with two operations, addition and multiplication, is a commutative ring. </a:t>
            </a:r>
          </a:p>
          <a:p>
            <a:r>
              <a:rPr lang="en-US" dirty="0" smtClean="0"/>
              <a:t>We show it by R = &lt;Z, +, ×&gt;. </a:t>
            </a:r>
          </a:p>
          <a:p>
            <a:r>
              <a:rPr lang="en-US" dirty="0" smtClean="0"/>
              <a:t>Addition satisfies all of the five properties; multiplication satisfies only three properties.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604-CE63-4B06-8440-49E765E3AC73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A field, denoted by F = &lt;{…}, •,   &gt; is a commutative ring in which the </a:t>
            </a:r>
            <a:r>
              <a:rPr lang="en-US" sz="2400" u="sng" dirty="0" smtClean="0"/>
              <a:t>second operation satisfies all five properties defined for the first operation </a:t>
            </a:r>
            <a:r>
              <a:rPr lang="en-US" sz="2400" dirty="0" smtClean="0"/>
              <a:t>except that the identity element of the first operation has no inverse with respect to the second operation.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61D8-2AFB-42CF-87F9-C417E6074E9B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3348060"/>
            <a:ext cx="7705725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qua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543050"/>
            <a:ext cx="180975" cy="20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Finite Fields </a:t>
            </a:r>
          </a:p>
          <a:p>
            <a:pPr lvl="1"/>
            <a:r>
              <a:rPr lang="en-US" dirty="0" smtClean="0"/>
              <a:t>Only finite fields are extensively used in cryptography.</a:t>
            </a:r>
          </a:p>
          <a:p>
            <a:pPr lvl="1"/>
            <a:r>
              <a:rPr lang="en-US" dirty="0" smtClean="0"/>
              <a:t>It is a field with </a:t>
            </a:r>
            <a:r>
              <a:rPr lang="en-US" u="sng" dirty="0" smtClean="0"/>
              <a:t>finite number of elements</a:t>
            </a:r>
            <a:r>
              <a:rPr lang="en-US" dirty="0" smtClean="0"/>
              <a:t>, are very important </a:t>
            </a:r>
            <a:r>
              <a:rPr lang="en-US" u="sng" dirty="0" smtClean="0"/>
              <a:t>structures in cryptography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Galois showed that for a </a:t>
            </a:r>
            <a:r>
              <a:rPr lang="en-US" dirty="0" smtClean="0">
                <a:solidFill>
                  <a:srgbClr val="FF0000"/>
                </a:solidFill>
              </a:rPr>
              <a:t>field to be finite</a:t>
            </a:r>
            <a:r>
              <a:rPr lang="en-US" dirty="0" smtClean="0"/>
              <a:t>, the number of elements should be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p</a:t>
            </a:r>
            <a:r>
              <a:rPr lang="en-US" dirty="0" smtClean="0"/>
              <a:t> is a prime and </a:t>
            </a:r>
            <a:r>
              <a:rPr lang="en-US" i="1" dirty="0" smtClean="0"/>
              <a:t>n</a:t>
            </a:r>
            <a:r>
              <a:rPr lang="en-US" dirty="0" smtClean="0"/>
              <a:t> is a positive integer. </a:t>
            </a:r>
          </a:p>
          <a:p>
            <a:pPr lvl="1"/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E7F1-A0B9-4D24-9A20-4825FAE87D4C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09600" y="5257800"/>
            <a:ext cx="80772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aseline="0" dirty="0">
                <a:latin typeface="+mn-lt"/>
              </a:rPr>
              <a:t>A Galois field, GF(</a:t>
            </a:r>
            <a:r>
              <a:rPr lang="en-US" sz="3200" i="1" baseline="0" dirty="0" err="1">
                <a:latin typeface="+mn-lt"/>
              </a:rPr>
              <a:t>p</a:t>
            </a:r>
            <a:r>
              <a:rPr lang="en-US" sz="3200" i="1" baseline="30000" dirty="0" err="1">
                <a:latin typeface="+mn-lt"/>
              </a:rPr>
              <a:t>n</a:t>
            </a:r>
            <a:r>
              <a:rPr lang="en-US" sz="3200" baseline="0" dirty="0">
                <a:latin typeface="+mn-lt"/>
              </a:rPr>
              <a:t>), is a finite field with </a:t>
            </a:r>
            <a:r>
              <a:rPr lang="en-US" sz="3200" i="1" baseline="0" dirty="0" err="1">
                <a:latin typeface="+mn-lt"/>
              </a:rPr>
              <a:t>p</a:t>
            </a:r>
            <a:r>
              <a:rPr lang="en-US" sz="3200" i="1" baseline="30000" dirty="0" err="1">
                <a:latin typeface="+mn-lt"/>
              </a:rPr>
              <a:t>n</a:t>
            </a:r>
            <a:r>
              <a:rPr lang="en-US" sz="3200" baseline="0" dirty="0">
                <a:latin typeface="+mn-lt"/>
              </a:rPr>
              <a:t>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group (</a:t>
            </a:r>
            <a:r>
              <a:rPr lang="en-US" dirty="0" smtClean="0">
                <a:solidFill>
                  <a:schemeClr val="hlink"/>
                </a:solidFill>
              </a:rPr>
              <a:t>G</a:t>
            </a:r>
            <a:r>
              <a:rPr lang="en-US" dirty="0" smtClean="0"/>
              <a:t>) is a set of elements with a binary operation (</a:t>
            </a:r>
            <a:r>
              <a:rPr lang="en-US" dirty="0" smtClean="0">
                <a:solidFill>
                  <a:schemeClr val="hlink"/>
                </a:solidFill>
              </a:rPr>
              <a:t>•</a:t>
            </a:r>
            <a:r>
              <a:rPr lang="en-US" dirty="0" smtClean="0"/>
              <a:t>) that satisfies four </a:t>
            </a:r>
            <a:r>
              <a:rPr lang="en-US" smtClean="0"/>
              <a:t>properties. </a:t>
            </a:r>
            <a:endParaRPr lang="en-US" dirty="0" smtClean="0"/>
          </a:p>
          <a:p>
            <a:pPr lvl="1"/>
            <a:r>
              <a:rPr lang="en-US" dirty="0" smtClean="0"/>
              <a:t>Closure</a:t>
            </a:r>
          </a:p>
          <a:p>
            <a:pPr lvl="1"/>
            <a:r>
              <a:rPr lang="en-US" dirty="0" err="1" smtClean="0"/>
              <a:t>Associativity</a:t>
            </a:r>
            <a:endParaRPr lang="en-US" dirty="0" smtClean="0"/>
          </a:p>
          <a:p>
            <a:pPr lvl="1"/>
            <a:r>
              <a:rPr lang="en-US" dirty="0" smtClean="0"/>
              <a:t>Existence of identity</a:t>
            </a:r>
          </a:p>
          <a:p>
            <a:pPr lvl="1"/>
            <a:r>
              <a:rPr lang="en-US" dirty="0" smtClean="0"/>
              <a:t>Existence of inverse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7728-B295-485C-86FF-7851EA267874}" type="datetime4">
              <a:rPr lang="en-US" smtClean="0"/>
              <a:t>April 3,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GF(</a:t>
            </a:r>
            <a:r>
              <a:rPr lang="en-US" i="1" dirty="0" smtClean="0"/>
              <a:t>p</a:t>
            </a:r>
            <a:r>
              <a:rPr lang="en-US" dirty="0" smtClean="0"/>
              <a:t>) Fields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i="1" dirty="0" smtClean="0"/>
              <a:t>n</a:t>
            </a:r>
            <a:r>
              <a:rPr lang="en-US" sz="2400" dirty="0" smtClean="0"/>
              <a:t> = 1, we have GF(</a:t>
            </a:r>
            <a:r>
              <a:rPr lang="en-US" sz="2400" i="1" dirty="0" smtClean="0"/>
              <a:t>p</a:t>
            </a:r>
            <a:r>
              <a:rPr lang="en-US" sz="2400" dirty="0" smtClean="0"/>
              <a:t>) field. </a:t>
            </a:r>
          </a:p>
          <a:p>
            <a:pPr lvl="1"/>
            <a:r>
              <a:rPr lang="en-US" sz="2400" dirty="0" smtClean="0"/>
              <a:t>This field can be the set </a:t>
            </a:r>
            <a:r>
              <a:rPr lang="en-US" sz="2400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, {0, 1, …, p − 1}, </a:t>
            </a:r>
            <a:r>
              <a:rPr lang="en-US" sz="2400" u="sng" dirty="0" smtClean="0"/>
              <a:t>with two arithmetic operations</a:t>
            </a:r>
            <a:r>
              <a:rPr lang="en-US" sz="2400" dirty="0" smtClean="0"/>
              <a:t> (addition and multiplication).</a:t>
            </a:r>
          </a:p>
          <a:p>
            <a:pPr lvl="1"/>
            <a:r>
              <a:rPr lang="en-US" sz="2400" dirty="0" smtClean="0"/>
              <a:t>In this set </a:t>
            </a:r>
            <a:r>
              <a:rPr lang="en-US" sz="2400" u="sng" dirty="0" smtClean="0"/>
              <a:t>each element has an additive inverse </a:t>
            </a:r>
            <a:r>
              <a:rPr lang="en-US" sz="2400" dirty="0" smtClean="0"/>
              <a:t>and that </a:t>
            </a:r>
            <a:r>
              <a:rPr lang="en-US" sz="2400" u="sng" dirty="0" smtClean="0"/>
              <a:t>nonzero elements have a multiplicative inverse </a:t>
            </a:r>
            <a:r>
              <a:rPr lang="en-US" sz="2400" dirty="0" smtClean="0"/>
              <a:t>(no multiplicative inverse for 0).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39A9-5EA1-42E9-83A6-9736BF9D446D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very common field in this category is GF(2) with the set {0, 1} and two operations, addition and multiplication.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E57-FEA4-4351-BF2E-F8F93DCB882B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3" y="3276600"/>
            <a:ext cx="86566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137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baseline="0" dirty="0" smtClean="0"/>
              <a:t>GF(2</a:t>
            </a:r>
            <a:r>
              <a:rPr lang="en-US" sz="2000" i="1" baseline="0" dirty="0"/>
              <a:t>)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define GF(5) on the set Z</a:t>
            </a:r>
            <a:r>
              <a:rPr lang="en-US" sz="2000" dirty="0" smtClean="0"/>
              <a:t>5</a:t>
            </a:r>
            <a:r>
              <a:rPr lang="en-US" dirty="0" smtClean="0"/>
              <a:t> (5 is a prime) with addition and multiplication operators.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45DC-39CC-43DB-8125-06022AF2A7E0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24200"/>
            <a:ext cx="8948738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733800" y="5391090"/>
            <a:ext cx="137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baseline="0" dirty="0" smtClean="0"/>
              <a:t>GF(5</a:t>
            </a:r>
            <a:r>
              <a:rPr lang="en-US" sz="2000" i="1" baseline="0" dirty="0"/>
              <a:t>)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Summary: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52D-818C-45F5-9F2E-581182FD88E9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8" y="2524125"/>
            <a:ext cx="8812212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cryptography, we often need to use four operations(</a:t>
            </a:r>
            <a:r>
              <a:rPr lang="en-US" dirty="0" err="1" smtClean="0"/>
              <a:t>addition,subtraction,multiplication,and</a:t>
            </a:r>
            <a:r>
              <a:rPr lang="en-US" dirty="0" smtClean="0"/>
              <a:t> division).</a:t>
            </a:r>
          </a:p>
          <a:p>
            <a:r>
              <a:rPr lang="en-US" dirty="0" smtClean="0"/>
              <a:t>In other words, we need to use fields.</a:t>
            </a:r>
          </a:p>
          <a:p>
            <a:r>
              <a:rPr lang="en-US" dirty="0" smtClean="0"/>
              <a:t>However, when we work with computers, </a:t>
            </a:r>
            <a:r>
              <a:rPr lang="en-US" dirty="0" smtClean="0">
                <a:solidFill>
                  <a:srgbClr val="FF0000"/>
                </a:solidFill>
              </a:rPr>
              <a:t>the positive integers are stored in the computers as </a:t>
            </a:r>
            <a:r>
              <a:rPr lang="en-US" u="sng" dirty="0" smtClean="0">
                <a:solidFill>
                  <a:srgbClr val="FF0000"/>
                </a:solidFill>
              </a:rPr>
              <a:t>n-bit words </a:t>
            </a:r>
            <a:r>
              <a:rPr lang="en-US" dirty="0" smtClean="0"/>
              <a:t>in which n is usually 8,16,32 and so on.</a:t>
            </a:r>
          </a:p>
          <a:p>
            <a:r>
              <a:rPr lang="en-US" dirty="0" smtClean="0"/>
              <a:t>Range of integers is 0 to 2</a:t>
            </a:r>
            <a:r>
              <a:rPr lang="en-US" sz="4400" baseline="30000" dirty="0" smtClean="0">
                <a:latin typeface="+mj-lt"/>
                <a:ea typeface="+mj-ea"/>
                <a:cs typeface="+mj-cs"/>
              </a:rPr>
              <a:t>n </a:t>
            </a:r>
            <a:r>
              <a:rPr lang="en-US" dirty="0" smtClean="0"/>
              <a:t>– 1</a:t>
            </a:r>
          </a:p>
          <a:p>
            <a:r>
              <a:rPr lang="en-US" dirty="0" smtClean="0"/>
              <a:t>Hence modulus is 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What if we want to use field???? &lt;there are two choices&gt;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4729-F654-43CD-8767-09DF51BB8F25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Choice 1</a:t>
            </a:r>
          </a:p>
          <a:p>
            <a:pPr lvl="1"/>
            <a:r>
              <a:rPr lang="en-US" dirty="0" smtClean="0"/>
              <a:t>Use GF(p), with the set </a:t>
            </a:r>
            <a:r>
              <a:rPr lang="en-US" dirty="0" err="1" smtClean="0"/>
              <a:t>Zp</a:t>
            </a:r>
            <a:r>
              <a:rPr lang="en-US" dirty="0" smtClean="0"/>
              <a:t>, where p is the largest prime number less than 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But the problem ???</a:t>
            </a:r>
          </a:p>
          <a:p>
            <a:pPr lvl="2"/>
            <a:r>
              <a:rPr lang="en-US" sz="2800" u="sng" dirty="0" smtClean="0"/>
              <a:t>It is inefficient because we can not use the integers from p to        2</a:t>
            </a:r>
            <a:r>
              <a:rPr lang="en-US" sz="2800" u="sng" baseline="30000" dirty="0" smtClean="0"/>
              <a:t>n</a:t>
            </a:r>
            <a:r>
              <a:rPr lang="en-US" sz="2800" u="sng" dirty="0" smtClean="0"/>
              <a:t> -1.</a:t>
            </a:r>
          </a:p>
          <a:p>
            <a:pPr lvl="2"/>
            <a:r>
              <a:rPr lang="en-US" sz="2800" dirty="0" smtClean="0"/>
              <a:t>Example- if n=4,the largest prime less than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is 13. this means we cannot use integers 13,14, and 15.</a:t>
            </a:r>
          </a:p>
          <a:p>
            <a:pPr lvl="2"/>
            <a:r>
              <a:rPr lang="en-US" sz="2800" dirty="0" smtClean="0"/>
              <a:t>If n=8 ????????</a:t>
            </a:r>
          </a:p>
          <a:p>
            <a:r>
              <a:rPr lang="en-US" dirty="0" smtClean="0"/>
              <a:t>Choice 2</a:t>
            </a:r>
          </a:p>
          <a:p>
            <a:pPr lvl="1"/>
            <a:r>
              <a:rPr lang="en-US" dirty="0" smtClean="0"/>
              <a:t>Use GF(2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a set of 2</a:t>
            </a:r>
            <a:r>
              <a:rPr lang="en-US" baseline="30000" dirty="0" smtClean="0"/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The elements in this set are n-bit words</a:t>
            </a:r>
          </a:p>
          <a:p>
            <a:pPr lvl="1"/>
            <a:r>
              <a:rPr lang="en-US" dirty="0" smtClean="0"/>
              <a:t>E.g. for n=3, the set is {000,001,010,011,100,101,110,111}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AFFC-6E85-4AD1-B409-8B6F6533707D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GF(2</a:t>
            </a:r>
            <a:r>
              <a:rPr lang="en-US" baseline="30000" dirty="0" smtClean="0"/>
              <a:t>n</a:t>
            </a:r>
            <a:r>
              <a:rPr lang="en-US" dirty="0" smtClean="0"/>
              <a:t>) FIELDS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us define a GF(2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field in which the set has </a:t>
            </a:r>
            <a:r>
              <a:rPr lang="en-US" sz="2400" u="sng" dirty="0" smtClean="0"/>
              <a:t>four 2-bit words</a:t>
            </a:r>
            <a:r>
              <a:rPr lang="en-US" sz="2400" dirty="0" smtClean="0"/>
              <a:t>: {00, 01, 10, 11}. </a:t>
            </a:r>
          </a:p>
          <a:p>
            <a:r>
              <a:rPr lang="en-US" sz="2400" dirty="0" smtClean="0"/>
              <a:t>We can redefine addition and multiplication for this field in such a way that all properties of these operations are satisfied. Addition and multiplication are defined in terms of polynomials.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AC3-BE9A-46D9-84F5-939A26A61ED8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581400"/>
            <a:ext cx="3765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048000" y="5943600"/>
            <a:ext cx="2775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 dirty="0" smtClean="0"/>
              <a:t>An </a:t>
            </a:r>
            <a:r>
              <a:rPr lang="en-US" i="1" baseline="0" dirty="0"/>
              <a:t>example of GF(2</a:t>
            </a:r>
            <a:r>
              <a:rPr lang="en-US" i="1" baseline="30000" dirty="0"/>
              <a:t>2</a:t>
            </a:r>
            <a:r>
              <a:rPr lang="en-US" i="1" baseline="0" dirty="0"/>
              <a:t>)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directly define the </a:t>
            </a:r>
            <a:r>
              <a:rPr lang="en-US" u="sng" dirty="0" smtClean="0"/>
              <a:t>rules for addition and multiplication operations on </a:t>
            </a:r>
            <a:r>
              <a:rPr lang="en-US" i="1" u="sng" dirty="0" smtClean="0"/>
              <a:t>n-</a:t>
            </a:r>
            <a:r>
              <a:rPr lang="en-US" u="sng" dirty="0" smtClean="0"/>
              <a:t>bit words that satisfy the properties in GF(2</a:t>
            </a:r>
            <a:r>
              <a:rPr lang="en-US" u="sng" baseline="30000" dirty="0" smtClean="0"/>
              <a:t>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polynomial of degree </a:t>
            </a:r>
            <a:r>
              <a:rPr lang="en-US" i="1" dirty="0" smtClean="0"/>
              <a:t>n</a:t>
            </a:r>
            <a:r>
              <a:rPr lang="en-US" dirty="0" smtClean="0"/>
              <a:t> − 1 is an expression of the form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smtClean="0">
                <a:solidFill>
                  <a:schemeClr val="hlink"/>
                </a:solidFill>
              </a:rPr>
              <a:t>x</a:t>
            </a:r>
            <a:r>
              <a:rPr lang="en-US" i="1" baseline="30000" dirty="0" smtClean="0">
                <a:solidFill>
                  <a:schemeClr val="hlink"/>
                </a:solidFill>
              </a:rPr>
              <a:t>i</a:t>
            </a:r>
            <a:r>
              <a:rPr lang="en-US" dirty="0" smtClean="0"/>
              <a:t> is called the </a:t>
            </a:r>
            <a:r>
              <a:rPr lang="en-US" dirty="0" err="1" smtClean="0"/>
              <a:t>ith</a:t>
            </a:r>
            <a:r>
              <a:rPr lang="en-US" dirty="0" smtClean="0"/>
              <a:t> term and </a:t>
            </a:r>
            <a:r>
              <a:rPr lang="en-US" i="1" dirty="0" err="1" smtClean="0">
                <a:solidFill>
                  <a:schemeClr val="hlink"/>
                </a:solidFill>
              </a:rPr>
              <a:t>a</a:t>
            </a:r>
            <a:r>
              <a:rPr lang="en-US" i="1" baseline="-25000" dirty="0" err="1" smtClean="0">
                <a:solidFill>
                  <a:schemeClr val="hlink"/>
                </a:solidFill>
              </a:rPr>
              <a:t>i</a:t>
            </a:r>
            <a:r>
              <a:rPr lang="en-US" dirty="0" smtClean="0"/>
              <a:t> is called coefficient of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term.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4A07-904C-4BDD-BC00-26158FC6E481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6216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the 8-bit word (10011001) using a polynomial.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680C-49AD-4AB7-BE70-D3879F1E23BD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2743200"/>
            <a:ext cx="6097587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8-bit word related to the polynomial 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, we first supply the omitted terms. </a:t>
            </a:r>
          </a:p>
          <a:p>
            <a:r>
              <a:rPr lang="en-US" dirty="0" smtClean="0"/>
              <a:t>Since </a:t>
            </a:r>
            <a:r>
              <a:rPr lang="en-US" i="1" dirty="0" smtClean="0"/>
              <a:t>n</a:t>
            </a:r>
            <a:r>
              <a:rPr lang="en-US" dirty="0" smtClean="0"/>
              <a:t> = 8, it means the polynomial is of </a:t>
            </a:r>
            <a:r>
              <a:rPr lang="en-US" u="sng" dirty="0" smtClean="0"/>
              <a:t>degree 7</a:t>
            </a:r>
            <a:r>
              <a:rPr lang="en-US" dirty="0" smtClean="0"/>
              <a:t>. The expanded polynomial is,</a:t>
            </a:r>
          </a:p>
          <a:p>
            <a:endParaRPr lang="en-US" dirty="0" smtClean="0"/>
          </a:p>
          <a:p>
            <a:r>
              <a:rPr lang="en-US" dirty="0" smtClean="0"/>
              <a:t>This is related to the 8-bit word </a:t>
            </a:r>
            <a:r>
              <a:rPr lang="en-US" dirty="0" smtClean="0">
                <a:solidFill>
                  <a:schemeClr val="hlink"/>
                </a:solidFill>
              </a:rPr>
              <a:t>00100110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8A54-FBFE-4331-BD80-B7EABF138121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3886200"/>
            <a:ext cx="610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If a and b are elements of G, then c = </a:t>
            </a:r>
            <a:r>
              <a:rPr lang="en-US" dirty="0" err="1" smtClean="0"/>
              <a:t>a•b</a:t>
            </a:r>
            <a:r>
              <a:rPr lang="en-US" dirty="0" smtClean="0"/>
              <a:t> is also an element of G.</a:t>
            </a:r>
          </a:p>
          <a:p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If a, b and c are elements of G, then (</a:t>
            </a:r>
            <a:r>
              <a:rPr lang="en-US" dirty="0" err="1" smtClean="0"/>
              <a:t>a•b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•c=a•(</a:t>
            </a:r>
            <a:r>
              <a:rPr lang="en-US" dirty="0" err="1" smtClean="0"/>
              <a:t>b•c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Existence of identity</a:t>
            </a:r>
          </a:p>
          <a:p>
            <a:pPr lvl="1"/>
            <a:r>
              <a:rPr lang="en-US" dirty="0" smtClean="0"/>
              <a:t>For all </a:t>
            </a:r>
            <a:r>
              <a:rPr lang="en-US" i="1" dirty="0" smtClean="0"/>
              <a:t>a</a:t>
            </a:r>
            <a:r>
              <a:rPr lang="en-US" dirty="0" smtClean="0"/>
              <a:t> in G, there exist an element e, called the identity element, such that </a:t>
            </a:r>
            <a:r>
              <a:rPr lang="en-US" dirty="0" err="1" smtClean="0"/>
              <a:t>e•a</a:t>
            </a:r>
            <a:r>
              <a:rPr lang="en-US" dirty="0" smtClean="0"/>
              <a:t>=</a:t>
            </a:r>
            <a:r>
              <a:rPr lang="en-US" dirty="0" err="1" smtClean="0"/>
              <a:t>a•e</a:t>
            </a:r>
            <a:r>
              <a:rPr lang="en-US" dirty="0" smtClean="0"/>
              <a:t>=a</a:t>
            </a:r>
          </a:p>
          <a:p>
            <a:r>
              <a:rPr lang="en-US" dirty="0" smtClean="0"/>
              <a:t>Existence of inverse</a:t>
            </a:r>
          </a:p>
          <a:p>
            <a:pPr lvl="1"/>
            <a:r>
              <a:rPr lang="en-US" dirty="0" smtClean="0"/>
              <a:t>For each </a:t>
            </a:r>
            <a:r>
              <a:rPr lang="en-US" i="1" dirty="0" smtClean="0"/>
              <a:t>a</a:t>
            </a:r>
            <a:r>
              <a:rPr lang="en-US" dirty="0" smtClean="0"/>
              <a:t> in G, there exists an element a’, called the inverse of a, such that </a:t>
            </a:r>
            <a:r>
              <a:rPr lang="en-US" dirty="0" err="1" smtClean="0"/>
              <a:t>a•a</a:t>
            </a:r>
            <a:r>
              <a:rPr lang="en-US" dirty="0" smtClean="0"/>
              <a:t>’=</a:t>
            </a:r>
            <a:r>
              <a:rPr lang="en-US" dirty="0" err="1" smtClean="0"/>
              <a:t>a’•a</a:t>
            </a:r>
            <a:r>
              <a:rPr lang="en-US" dirty="0" smtClean="0"/>
              <a:t>=e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7BBF-69B1-4904-8FCD-E3E0C9CEC92C}" type="datetime4">
              <a:rPr lang="en-US" smtClean="0"/>
              <a:t>April 3,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4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polynomials</a:t>
            </a:r>
          </a:p>
          <a:p>
            <a:pPr lvl="1"/>
            <a:r>
              <a:rPr lang="en-US" dirty="0" smtClean="0"/>
              <a:t>Actually involves two operations</a:t>
            </a:r>
          </a:p>
          <a:p>
            <a:pPr lvl="2"/>
            <a:r>
              <a:rPr lang="en-US" dirty="0" smtClean="0"/>
              <a:t>Operation on coefficients and operation on polynomials</a:t>
            </a:r>
          </a:p>
          <a:p>
            <a:pPr lvl="1"/>
            <a:r>
              <a:rPr lang="en-US" dirty="0" smtClean="0"/>
              <a:t>Hence, need to define two fields</a:t>
            </a:r>
          </a:p>
          <a:p>
            <a:pPr lvl="1"/>
            <a:r>
              <a:rPr lang="en-US" dirty="0" smtClean="0"/>
              <a:t>What for coefficient??</a:t>
            </a:r>
          </a:p>
          <a:p>
            <a:pPr lvl="1"/>
            <a:r>
              <a:rPr lang="en-US" dirty="0" smtClean="0"/>
              <a:t>What for polynomials???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DA1F-5701-4E5F-8777-E51D7304476F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polynomials</a:t>
            </a:r>
          </a:p>
          <a:p>
            <a:pPr lvl="1"/>
            <a:r>
              <a:rPr lang="en-US" dirty="0" smtClean="0"/>
              <a:t>Actually involves two operations</a:t>
            </a:r>
          </a:p>
          <a:p>
            <a:pPr lvl="2"/>
            <a:r>
              <a:rPr lang="en-US" dirty="0" smtClean="0"/>
              <a:t>Operation on coefficients and operation on polynomials</a:t>
            </a:r>
          </a:p>
          <a:p>
            <a:pPr lvl="1"/>
            <a:r>
              <a:rPr lang="en-US" dirty="0" smtClean="0"/>
              <a:t>Hence, need to define two fields</a:t>
            </a:r>
          </a:p>
          <a:p>
            <a:pPr lvl="1"/>
            <a:r>
              <a:rPr lang="en-US" dirty="0" smtClean="0"/>
              <a:t>What for coefficient??</a:t>
            </a:r>
          </a:p>
          <a:p>
            <a:pPr lvl="1"/>
            <a:r>
              <a:rPr lang="en-US" dirty="0" smtClean="0"/>
              <a:t>What for polynomials???</a:t>
            </a:r>
          </a:p>
          <a:p>
            <a:pPr lvl="1"/>
            <a:r>
              <a:rPr lang="en-US" dirty="0" smtClean="0"/>
              <a:t>Coefficients are made of 0 or 1; we can use GF(2) and GF(2</a:t>
            </a:r>
            <a:r>
              <a:rPr lang="en-US" baseline="30000" dirty="0" smtClean="0"/>
              <a:t>n</a:t>
            </a:r>
            <a:r>
              <a:rPr lang="en-US" dirty="0" smtClean="0"/>
              <a:t>) for polynomials….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2853-F399-4567-B38E-5CA64E27E7C4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Modulus</a:t>
            </a:r>
          </a:p>
          <a:p>
            <a:pPr lvl="1"/>
            <a:r>
              <a:rPr lang="en-US" dirty="0" smtClean="0"/>
              <a:t>Why Modulus?</a:t>
            </a:r>
          </a:p>
          <a:p>
            <a:pPr lvl="1"/>
            <a:r>
              <a:rPr lang="en-US" dirty="0" smtClean="0"/>
              <a:t>Addition of two polynomials never creates a polynomial out of the set.</a:t>
            </a:r>
          </a:p>
          <a:p>
            <a:pPr lvl="1"/>
            <a:r>
              <a:rPr lang="en-US" dirty="0" smtClean="0"/>
              <a:t>However, multiplication of two polynomials may create a polynomial with degree more than n-1.</a:t>
            </a:r>
          </a:p>
          <a:p>
            <a:pPr lvl="1"/>
            <a:r>
              <a:rPr lang="en-US" dirty="0" smtClean="0"/>
              <a:t>This means we need to divide the result by a modulus and keep only the remainder, as we deed in modular arithmetic. </a:t>
            </a:r>
          </a:p>
          <a:p>
            <a:pPr lvl="1"/>
            <a:r>
              <a:rPr lang="en-US" dirty="0" smtClean="0"/>
              <a:t>For the sets of polynomials in GF(2</a:t>
            </a:r>
            <a:r>
              <a:rPr lang="en-US" i="1" baseline="30000" dirty="0" smtClean="0"/>
              <a:t>n</a:t>
            </a:r>
            <a:r>
              <a:rPr lang="en-US" dirty="0" smtClean="0"/>
              <a:t>), a group of polynomials of degree </a:t>
            </a:r>
            <a:r>
              <a:rPr lang="en-US" i="1" dirty="0" smtClean="0"/>
              <a:t>n</a:t>
            </a:r>
            <a:r>
              <a:rPr lang="en-US" dirty="0" smtClean="0"/>
              <a:t> is defined as the modulus.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4A6B-7A7D-4EE3-B0C2-30245398BF83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irreducible polynomials.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modulus in this case acts as a </a:t>
            </a:r>
            <a:r>
              <a:rPr lang="en-US" i="1" dirty="0" smtClean="0"/>
              <a:t>prime polynomial </a:t>
            </a:r>
            <a:r>
              <a:rPr lang="en-US" dirty="0" smtClean="0"/>
              <a:t>, which means no polynomial in the set can divide this polynomial</a:t>
            </a:r>
          </a:p>
          <a:p>
            <a:pPr lvl="1"/>
            <a:r>
              <a:rPr lang="en-US" dirty="0" smtClean="0"/>
              <a:t>A prime polynomial can not be factored into a polynomial with degree of less than 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EC2-026A-4978-B918-5681A323745F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0" y="4452190"/>
            <a:ext cx="6178550" cy="18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69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Let us do (x</a:t>
            </a:r>
            <a:r>
              <a:rPr lang="en-US" baseline="30000" dirty="0" smtClean="0"/>
              <a:t>5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x) </a:t>
            </a:r>
            <a:r>
              <a:rPr lang="en-US" dirty="0" smtClean="0">
                <a:latin typeface="Symbol" pitchFamily="18" charset="2"/>
              </a:rPr>
              <a:t>Å</a:t>
            </a:r>
            <a:r>
              <a:rPr lang="en-US" dirty="0" smtClean="0"/>
              <a:t> (x</a:t>
            </a:r>
            <a:r>
              <a:rPr lang="en-US" baseline="30000" dirty="0" smtClean="0"/>
              <a:t>3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+ 1) in GF(2</a:t>
            </a:r>
            <a:r>
              <a:rPr lang="en-US" baseline="30000" dirty="0" smtClean="0"/>
              <a:t>8</a:t>
            </a:r>
            <a:r>
              <a:rPr lang="en-US" dirty="0" smtClean="0"/>
              <a:t>). We use the symbol </a:t>
            </a:r>
            <a:r>
              <a:rPr lang="en-US" dirty="0" smtClean="0">
                <a:latin typeface="Symbol" pitchFamily="18" charset="2"/>
              </a:rPr>
              <a:t>Å</a:t>
            </a:r>
            <a:r>
              <a:rPr lang="en-US" dirty="0" smtClean="0"/>
              <a:t> to show that we mean polynomial addition. The following shows the procedure:</a:t>
            </a:r>
          </a:p>
          <a:p>
            <a:r>
              <a:rPr lang="en-US" sz="2000" dirty="0" smtClean="0"/>
              <a:t>&lt;keep the uncommon term and delete the common term&gt;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D998-BA02-489C-BDB0-37B18EFBF9D4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24400"/>
            <a:ext cx="759618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cut method</a:t>
            </a:r>
          </a:p>
          <a:p>
            <a:pPr lvl="1"/>
            <a:r>
              <a:rPr lang="en-US" dirty="0" smtClean="0"/>
              <a:t>Addition in GF(2) means the exclusive-or (XOR) operation.</a:t>
            </a:r>
          </a:p>
          <a:p>
            <a:pPr lvl="1"/>
            <a:r>
              <a:rPr lang="en-US" dirty="0" smtClean="0"/>
              <a:t>So we can </a:t>
            </a:r>
            <a:r>
              <a:rPr lang="en-US" u="sng" dirty="0" smtClean="0"/>
              <a:t>exclusive-or</a:t>
            </a:r>
            <a:r>
              <a:rPr lang="en-US" dirty="0" smtClean="0"/>
              <a:t> the two words, </a:t>
            </a:r>
            <a:r>
              <a:rPr lang="en-US" u="sng" dirty="0" smtClean="0"/>
              <a:t>bits by bits</a:t>
            </a:r>
            <a:r>
              <a:rPr lang="en-US" dirty="0" smtClean="0"/>
              <a:t>, to get the result. </a:t>
            </a:r>
          </a:p>
          <a:p>
            <a:pPr lvl="1"/>
            <a:r>
              <a:rPr lang="en-US" dirty="0" smtClean="0"/>
              <a:t>In the previous example, 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is 00100110 and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 is 00001101. </a:t>
            </a:r>
          </a:p>
          <a:p>
            <a:pPr lvl="1"/>
            <a:r>
              <a:rPr lang="en-US" dirty="0" smtClean="0"/>
              <a:t>The result is 00101011 or in polynomial notation 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2B04-F523-42EE-A4B3-D232E428A385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The coefficient multiplication is done in GF(2). </a:t>
            </a:r>
          </a:p>
          <a:p>
            <a:pPr lvl="1"/>
            <a:r>
              <a:rPr lang="en-US" dirty="0" smtClean="0"/>
              <a:t>The multiplying </a:t>
            </a:r>
            <a:r>
              <a:rPr lang="en-US" i="1" dirty="0" smtClean="0"/>
              <a:t>x</a:t>
            </a:r>
            <a:r>
              <a:rPr lang="en-US" i="1" baseline="30000" dirty="0" smtClean="0"/>
              <a:t>i</a:t>
            </a:r>
            <a:r>
              <a:rPr lang="en-US" dirty="0" smtClean="0"/>
              <a:t> by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j</a:t>
            </a:r>
            <a:r>
              <a:rPr lang="en-US" dirty="0" smtClean="0"/>
              <a:t> results in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i</a:t>
            </a:r>
            <a:r>
              <a:rPr lang="en-US" baseline="30000" dirty="0" err="1" smtClean="0"/>
              <a:t>+</a:t>
            </a:r>
            <a:r>
              <a:rPr lang="en-US" i="1" baseline="30000" dirty="0" err="1" smtClean="0"/>
              <a:t>j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multiplication may create terms with degree more than </a:t>
            </a:r>
            <a:r>
              <a:rPr lang="en-US" i="1" dirty="0" smtClean="0"/>
              <a:t>n</a:t>
            </a:r>
            <a:r>
              <a:rPr lang="en-US" dirty="0" smtClean="0"/>
              <a:t> − 1, which means the result needs to be reduced using a modulus polynomial.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65E-0F2B-4EBE-BC26-D162A5C34BE6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Find the result of (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⊗ (</a:t>
            </a:r>
            <a:r>
              <a:rPr lang="en-US" i="1" dirty="0" smtClean="0"/>
              <a:t>x</a:t>
            </a:r>
            <a:r>
              <a:rPr lang="en-US" baseline="30000" dirty="0" smtClean="0"/>
              <a:t>7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in GF(2</a:t>
            </a:r>
            <a:r>
              <a:rPr lang="en-US" baseline="30000" dirty="0" smtClean="0"/>
              <a:t>8</a:t>
            </a:r>
            <a:r>
              <a:rPr lang="en-US" dirty="0" smtClean="0"/>
              <a:t>) with irreducible polynomial (</a:t>
            </a:r>
            <a:r>
              <a:rPr lang="en-US" i="1" dirty="0" smtClean="0"/>
              <a:t>x</a:t>
            </a:r>
            <a:r>
              <a:rPr lang="en-US" baseline="30000" dirty="0" smtClean="0"/>
              <a:t>8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+ 1). &lt;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find the final result, divide the polynomial of degree 12 by the polynomial of degree 8 (the modulus) and keep only the remainder.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06E9-0EBF-4855-ACB7-EFACB019EEF4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30587"/>
            <a:ext cx="8564562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division with coefficients in GF(2)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C98-6627-4C15-B79B-8196E656394A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39963"/>
            <a:ext cx="7127875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GF (2</a:t>
            </a:r>
            <a:r>
              <a:rPr lang="en-US" baseline="30000" dirty="0" smtClean="0"/>
              <a:t>4</a:t>
            </a:r>
            <a:r>
              <a:rPr lang="en-US" dirty="0" smtClean="0"/>
              <a:t>), find the inverse of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+ 1) modulo (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+ 1).</a:t>
            </a:r>
          </a:p>
          <a:p>
            <a:pPr lvl="1"/>
            <a:r>
              <a:rPr lang="en-US" dirty="0" smtClean="0"/>
              <a:t>Finding multiplicative inverse- use extended Euclidean Algorithm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The answer is (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 </a:t>
            </a:r>
            <a:r>
              <a:rPr lang="en-US" sz="2400" dirty="0" smtClean="0">
                <a:solidFill>
                  <a:srgbClr val="FF0000"/>
                </a:solidFill>
              </a:rPr>
              <a:t>&lt;How to proof the answer&gt;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1197-DF43-4E6B-AC3E-523DD6A6C223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32" y="4583113"/>
            <a:ext cx="7434468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Commutative group (</a:t>
            </a:r>
            <a:r>
              <a:rPr lang="en-US" dirty="0" err="1" smtClean="0">
                <a:solidFill>
                  <a:srgbClr val="C00000"/>
                </a:solidFill>
              </a:rPr>
              <a:t>Abelian</a:t>
            </a:r>
            <a:r>
              <a:rPr lang="en-US" dirty="0" smtClean="0">
                <a:solidFill>
                  <a:srgbClr val="C00000"/>
                </a:solidFill>
              </a:rPr>
              <a:t> group</a:t>
            </a:r>
            <a:r>
              <a:rPr lang="en-US" dirty="0" smtClean="0"/>
              <a:t>), is a group in which the operator satisfies four properties plus an extra property that is </a:t>
            </a:r>
            <a:r>
              <a:rPr lang="en-US" dirty="0" err="1" smtClean="0">
                <a:solidFill>
                  <a:srgbClr val="0070C0"/>
                </a:solidFill>
              </a:rPr>
              <a:t>commutativity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all a and b in G, we have a • b = b • a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BA9-00C0-443D-802F-E07CE2CBF053}" type="datetime4">
              <a:rPr lang="en-US" smtClean="0"/>
              <a:t>April 3,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4EA2E-B109-4BFE-98C2-9417AB8480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lnSpc>
                <a:spcPct val="125000"/>
              </a:lnSpc>
              <a:spcAft>
                <a:spcPct val="70000"/>
              </a:spcAft>
            </a:pPr>
            <a:r>
              <a:rPr lang="en-US" dirty="0" smtClean="0"/>
              <a:t>In GF(2</a:t>
            </a:r>
            <a:r>
              <a:rPr lang="en-US" baseline="30000" dirty="0" smtClean="0"/>
              <a:t>8</a:t>
            </a:r>
            <a:r>
              <a:rPr lang="en-US" dirty="0" smtClean="0"/>
              <a:t>), find the inverse of (x</a:t>
            </a:r>
            <a:r>
              <a:rPr lang="en-US" baseline="30000" dirty="0" smtClean="0"/>
              <a:t>5</a:t>
            </a:r>
            <a:r>
              <a:rPr lang="en-US" dirty="0" smtClean="0"/>
              <a:t>) modulo (</a:t>
            </a:r>
            <a:r>
              <a:rPr lang="en-US" i="1" dirty="0" smtClean="0"/>
              <a:t>x</a:t>
            </a:r>
            <a:r>
              <a:rPr lang="en-US" baseline="30000" dirty="0" smtClean="0"/>
              <a:t>8 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baseline="30000" dirty="0" smtClean="0"/>
              <a:t>4 </a:t>
            </a:r>
            <a:r>
              <a:rPr lang="en-US" dirty="0" smtClean="0"/>
              <a:t>+ </a:t>
            </a:r>
            <a:r>
              <a:rPr lang="en-US" i="1" dirty="0" smtClean="0"/>
              <a:t>x</a:t>
            </a:r>
            <a:r>
              <a:rPr lang="en-US" baseline="30000" dirty="0" smtClean="0"/>
              <a:t>3 </a:t>
            </a:r>
            <a:r>
              <a:rPr lang="en-US" dirty="0" smtClean="0"/>
              <a:t>+ </a:t>
            </a:r>
            <a:r>
              <a:rPr lang="en-US" i="1" dirty="0" smtClean="0"/>
              <a:t>x </a:t>
            </a:r>
            <a:r>
              <a:rPr lang="en-US" dirty="0" smtClean="0"/>
              <a:t>+ 1). </a:t>
            </a:r>
          </a:p>
          <a:p>
            <a:r>
              <a:rPr lang="en-US" dirty="0" smtClean="0"/>
              <a:t>Solution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12AC-F579-44D8-BBC5-BB65B5108BE8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3962400"/>
            <a:ext cx="85375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algorithm: Obtain the result by repeatedly multiplying a reduced polynomial by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Find the result of multiplying P</a:t>
            </a:r>
            <a:r>
              <a:rPr lang="en-US" baseline="-25000" dirty="0" smtClean="0"/>
              <a:t>1</a:t>
            </a:r>
            <a:r>
              <a:rPr lang="en-US" dirty="0" smtClean="0"/>
              <a:t> = (</a:t>
            </a:r>
            <a:r>
              <a:rPr lang="en-US" i="1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by P</a:t>
            </a:r>
            <a:r>
              <a:rPr lang="en-US" baseline="-25000" dirty="0" smtClean="0"/>
              <a:t>2</a:t>
            </a:r>
            <a:r>
              <a:rPr lang="en-US" dirty="0" smtClean="0"/>
              <a:t> = (</a:t>
            </a:r>
            <a:r>
              <a:rPr lang="en-US" i="1" dirty="0" smtClean="0"/>
              <a:t>x</a:t>
            </a:r>
            <a:r>
              <a:rPr lang="en-US" baseline="30000" dirty="0" smtClean="0"/>
              <a:t>7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in GF(2</a:t>
            </a:r>
            <a:r>
              <a:rPr lang="en-US" baseline="30000" dirty="0" smtClean="0"/>
              <a:t>8</a:t>
            </a:r>
            <a:r>
              <a:rPr lang="en-US" dirty="0" smtClean="0"/>
              <a:t>) with irreducible polynomial (</a:t>
            </a:r>
            <a:r>
              <a:rPr lang="en-US" i="1" dirty="0" smtClean="0"/>
              <a:t>x</a:t>
            </a:r>
            <a:r>
              <a:rPr lang="en-US" baseline="30000" dirty="0" smtClean="0"/>
              <a:t>8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 + 1)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C860-F016-4305-B0ED-F91B160F5F87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Solution:</a:t>
            </a:r>
          </a:p>
          <a:p>
            <a:pPr lvl="1"/>
            <a:r>
              <a:rPr lang="en-US" sz="2400" dirty="0" smtClean="0"/>
              <a:t>We first find the partial result of multiplying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, and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by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Note that although only three terms are needed, the product of </a:t>
            </a:r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m</a:t>
            </a:r>
            <a:r>
              <a:rPr lang="en-US" sz="2400" dirty="0" smtClean="0"/>
              <a:t> ⊗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for </a:t>
            </a:r>
            <a:r>
              <a:rPr lang="en-US" sz="2400" i="1" dirty="0" smtClean="0"/>
              <a:t>m</a:t>
            </a:r>
            <a:r>
              <a:rPr lang="en-US" sz="2400" dirty="0" smtClean="0"/>
              <a:t> from 0 to 5 because each calculation depends on the previous result.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6BFC-DED2-4821-BF4D-0BE92ACD4FA6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95663"/>
            <a:ext cx="6895798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Although a group involves a single operation, the </a:t>
            </a:r>
            <a:r>
              <a:rPr lang="en-US" u="sng" dirty="0" smtClean="0"/>
              <a:t>properties imposed on the operation allow the use of a pair of operations as log as they are inverses of each 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defined operation is addition, the group supports both addition and subtraction, because subtraction is addition using the additive inverse.</a:t>
            </a:r>
          </a:p>
          <a:p>
            <a:pPr lvl="1"/>
            <a:r>
              <a:rPr lang="en-US" dirty="0" smtClean="0"/>
              <a:t>This is also true for multiplication and division.</a:t>
            </a:r>
          </a:p>
          <a:p>
            <a:pPr lvl="1"/>
            <a:r>
              <a:rPr lang="en-US" dirty="0" smtClean="0"/>
              <a:t>However, a group can support only addition/subtraction or multiplication/division operations, </a:t>
            </a:r>
            <a:r>
              <a:rPr lang="en-US" u="sng" dirty="0" smtClean="0"/>
              <a:t>but not the both at the same time</a:t>
            </a:r>
            <a:r>
              <a:rPr lang="en-US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BE4C-FCD6-48DD-8482-07E6C5A30C83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pPr marL="450850" lvl="1" indent="6350">
              <a:buNone/>
            </a:pPr>
            <a:r>
              <a:rPr lang="en-US" i="1" dirty="0" smtClean="0"/>
              <a:t>The set of residue integers with the addition operator,</a:t>
            </a:r>
          </a:p>
          <a:p>
            <a:pPr lvl="1">
              <a:buNone/>
            </a:pPr>
            <a:r>
              <a:rPr lang="en-US" i="1" dirty="0" smtClean="0"/>
              <a:t>                                 G = &lt; Zn , +&gt;, </a:t>
            </a:r>
          </a:p>
          <a:p>
            <a:pPr marL="457200" lvl="1" indent="0">
              <a:buNone/>
            </a:pPr>
            <a:r>
              <a:rPr lang="en-US" i="1" dirty="0" smtClean="0"/>
              <a:t>is a commutative group.</a:t>
            </a:r>
          </a:p>
          <a:p>
            <a:pPr marL="457200" lvl="1" indent="0">
              <a:buNone/>
            </a:pPr>
            <a:r>
              <a:rPr lang="en-US" i="1" dirty="0" smtClean="0"/>
              <a:t>Check the properties…..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Assume- a=2, b=3, c=4, and identity element is 0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47E8-B027-48D2-9B74-5ABF4B70D591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FC8-0E1C-4C9F-8B07-7BEF861C5394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(cont..)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0"/>
          <p:cNvSpPr txBox="1">
            <a:spLocks/>
          </p:cNvSpPr>
          <p:nvPr/>
        </p:nvSpPr>
        <p:spPr>
          <a:xfrm>
            <a:off x="381000" y="990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800" b="0" i="0" dirty="0" smtClean="0">
                <a:latin typeface="+mn-lt"/>
              </a:rPr>
              <a:t>Closure is satisfied. The result of adding two integers in Zn is another  integer in Zn.</a:t>
            </a:r>
          </a:p>
          <a:p>
            <a:pPr marL="971550" lvl="1" indent="-51435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</a:pPr>
            <a:r>
              <a:rPr lang="en-US" sz="2800" b="0" i="0" dirty="0" err="1" smtClean="0">
                <a:latin typeface="+mn-lt"/>
              </a:rPr>
              <a:t>Associativity</a:t>
            </a:r>
            <a:r>
              <a:rPr lang="en-US" sz="2800" b="0" i="0" dirty="0" smtClean="0">
                <a:latin typeface="+mn-lt"/>
              </a:rPr>
              <a:t> is satisfied. The result of 4+(3+2) is same as (4+3)+2.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Commutativity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satisfied. We have 3+5=5+3.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800" b="0" i="0" dirty="0" smtClean="0">
                <a:latin typeface="+mn-lt"/>
              </a:rPr>
              <a:t>The identity element is 0. we have 3+0=0+3=3.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element has an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addititive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inverse. The inverse of a element is its complement. For example, </a:t>
            </a:r>
            <a:r>
              <a:rPr lang="en-US" sz="2800" b="0" i="0" dirty="0" smtClean="0">
                <a:latin typeface="+mn-lt"/>
              </a:rPr>
              <a:t>the inverse of 3 is -3 (n-3 in Zn) and the inverse of -3 is 3. the inverse allows us to perform subtraction on the set.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Groups(cont.)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set Zn* with the multiplication operator, G = &lt;Zn*, ×&gt;, is also an </a:t>
            </a:r>
            <a:r>
              <a:rPr lang="en-US" dirty="0" err="1" smtClean="0"/>
              <a:t>abelian</a:t>
            </a:r>
            <a:r>
              <a:rPr lang="en-US" dirty="0" smtClean="0"/>
              <a:t> group.</a:t>
            </a:r>
          </a:p>
          <a:p>
            <a:pPr lvl="1"/>
            <a:r>
              <a:rPr lang="en-US" dirty="0" smtClean="0"/>
              <a:t>We can perform multiplication and division on the elements of this set without moving out of the set.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 us define a set G = &lt; {a, b, c, d}, •&gt; and the operation as shown in Table.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E631-4B92-4B1A-8721-DD65DD2DC9AB}" type="datetime4">
              <a:rPr lang="en-US" smtClean="0"/>
              <a:t>April 3,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13EA-028F-4659-937A-C9FD480452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852983"/>
            <a:ext cx="42592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8938</TotalTime>
  <Words>2922</Words>
  <Application>Microsoft Office PowerPoint</Application>
  <PresentationFormat>On-screen Show (4:3)</PresentationFormat>
  <Paragraphs>409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Cyclic  groups &amp; galois fields</vt:lpstr>
      <vt:lpstr>Slide 2</vt:lpstr>
      <vt:lpstr>Groups</vt:lpstr>
      <vt:lpstr>Groups(cont.)</vt:lpstr>
      <vt:lpstr>Groups(cont.)</vt:lpstr>
      <vt:lpstr>Groups(cont.)</vt:lpstr>
      <vt:lpstr>Groups(cont.)</vt:lpstr>
      <vt:lpstr>Slide 8</vt:lpstr>
      <vt:lpstr>Groups(cont.)</vt:lpstr>
      <vt:lpstr>Slide 10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Groups(cont.)</vt:lpstr>
      <vt:lpstr>Ring</vt:lpstr>
      <vt:lpstr>Ring(cont.)</vt:lpstr>
      <vt:lpstr>Ring(cont.)</vt:lpstr>
      <vt:lpstr>Field</vt:lpstr>
      <vt:lpstr>Field(cont.)</vt:lpstr>
      <vt:lpstr>Field(cont.)</vt:lpstr>
      <vt:lpstr>Field(cont.)</vt:lpstr>
      <vt:lpstr>Field(cont.)</vt:lpstr>
      <vt:lpstr>Slide 33</vt:lpstr>
      <vt:lpstr>GF(2n) FIELDS</vt:lpstr>
      <vt:lpstr>GF(2n) FIELDS (cont.)</vt:lpstr>
      <vt:lpstr>GF(2n) FIELDS (cont.)</vt:lpstr>
      <vt:lpstr>Polynomials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  <vt:lpstr>Polynomials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Sony</cp:lastModifiedBy>
  <cp:revision>540</cp:revision>
  <dcterms:created xsi:type="dcterms:W3CDTF">2000-01-15T04:50:39Z</dcterms:created>
  <dcterms:modified xsi:type="dcterms:W3CDTF">2019-04-03T10:04:42Z</dcterms:modified>
</cp:coreProperties>
</file>