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1"/>
  </p:notesMasterIdLst>
  <p:sldIdLst>
    <p:sldId id="685" r:id="rId2"/>
    <p:sldId id="848" r:id="rId3"/>
    <p:sldId id="642" r:id="rId4"/>
    <p:sldId id="688" r:id="rId5"/>
    <p:sldId id="774" r:id="rId6"/>
    <p:sldId id="776" r:id="rId7"/>
    <p:sldId id="777" r:id="rId8"/>
    <p:sldId id="778" r:id="rId9"/>
    <p:sldId id="779" r:id="rId10"/>
    <p:sldId id="780" r:id="rId11"/>
    <p:sldId id="781" r:id="rId12"/>
    <p:sldId id="782" r:id="rId13"/>
    <p:sldId id="784" r:id="rId14"/>
    <p:sldId id="785" r:id="rId15"/>
    <p:sldId id="833" r:id="rId16"/>
    <p:sldId id="786" r:id="rId17"/>
    <p:sldId id="787" r:id="rId18"/>
    <p:sldId id="788" r:id="rId19"/>
    <p:sldId id="790" r:id="rId20"/>
    <p:sldId id="791" r:id="rId21"/>
    <p:sldId id="792" r:id="rId22"/>
    <p:sldId id="793" r:id="rId23"/>
    <p:sldId id="794" r:id="rId24"/>
    <p:sldId id="796" r:id="rId25"/>
    <p:sldId id="834" r:id="rId26"/>
    <p:sldId id="836" r:id="rId27"/>
    <p:sldId id="837" r:id="rId28"/>
    <p:sldId id="838" r:id="rId29"/>
    <p:sldId id="842" r:id="rId30"/>
    <p:sldId id="839" r:id="rId31"/>
    <p:sldId id="841" r:id="rId32"/>
    <p:sldId id="840" r:id="rId33"/>
    <p:sldId id="851" r:id="rId34"/>
    <p:sldId id="797" r:id="rId35"/>
    <p:sldId id="798" r:id="rId36"/>
    <p:sldId id="807" r:id="rId37"/>
    <p:sldId id="799" r:id="rId38"/>
    <p:sldId id="800" r:id="rId39"/>
    <p:sldId id="801" r:id="rId40"/>
    <p:sldId id="802" r:id="rId41"/>
    <p:sldId id="803" r:id="rId42"/>
    <p:sldId id="849" r:id="rId43"/>
    <p:sldId id="844" r:id="rId44"/>
    <p:sldId id="804" r:id="rId45"/>
    <p:sldId id="808" r:id="rId46"/>
    <p:sldId id="809" r:id="rId47"/>
    <p:sldId id="810" r:id="rId48"/>
    <p:sldId id="811" r:id="rId49"/>
    <p:sldId id="812" r:id="rId50"/>
    <p:sldId id="813" r:id="rId51"/>
    <p:sldId id="814" r:id="rId52"/>
    <p:sldId id="815" r:id="rId53"/>
    <p:sldId id="817" r:id="rId54"/>
    <p:sldId id="850" r:id="rId55"/>
    <p:sldId id="818" r:id="rId56"/>
    <p:sldId id="846" r:id="rId57"/>
    <p:sldId id="819" r:id="rId58"/>
    <p:sldId id="820" r:id="rId59"/>
    <p:sldId id="821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D9ECFF"/>
    <a:srgbClr val="99CCFF"/>
    <a:srgbClr val="FFFF00"/>
    <a:srgbClr val="F2F3B7"/>
    <a:srgbClr val="EAEC8C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17" autoAdjust="0"/>
    <p:restoredTop sz="94712" autoAdjust="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/>
            </a:lvl1pPr>
          </a:lstStyle>
          <a:p>
            <a:pPr>
              <a:defRPr/>
            </a:pPr>
            <a:fld id="{179D84C5-9005-46BB-A99E-C4D4D6D4D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261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74B2D-9CA3-4F56-9D77-CF25C1028779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2516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3AFFC-562A-40EC-BDBD-3D3AAD547CCD}" type="slidenum">
              <a:rPr lang="en-US"/>
              <a:pPr/>
              <a:t>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0495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2799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3694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BC0F-76C6-4E5C-BDED-63F6893722E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Udai Pratap Rao: Computer Network &amp; Security@ B.Tech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96A8-7039-4380-935F-6696D097147A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Udai Pratap Rao: Computer Network &amp; Security@ B.Tech IV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5238-AB9A-40BB-83E2-D7C9554217F3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Udai Pratap Rao: Computer Network &amp; Security@ B.Tech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1A989-A0CE-4EFF-8A24-7EDBF552D8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" TargetMode="External"/><Relationship Id="rId2" Type="http://schemas.openxmlformats.org/officeDocument/2006/relationships/hyperlink" Target="https://en.wikipedia.org/wiki/Division_(mathematics)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819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Number Theoretic Notations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</a:rPr>
              <a:t>GCD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</a:rPr>
              <a:t>MODULAR ARITHMETIC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AEB6-1DA7-4D4E-91C9-148CEE5E4191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Graph of division algorithm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a is positive- move </a:t>
            </a:r>
            <a:r>
              <a:rPr lang="en-US" sz="2400" dirty="0" err="1" smtClean="0"/>
              <a:t>q×n</a:t>
            </a:r>
            <a:r>
              <a:rPr lang="en-US" sz="2400" dirty="0" smtClean="0"/>
              <a:t> units to right and move extra r units in the same direction.</a:t>
            </a:r>
          </a:p>
          <a:p>
            <a:r>
              <a:rPr lang="en-US" sz="2400" dirty="0" smtClean="0"/>
              <a:t>If a is negative- move (q-1)×n units to the left (q is negative in this case) and then r units in the opposite direction. &lt;in both cases the value of r is positive&gt;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E7D2-23C0-426D-A519-BD335F8DDFF2}" type="datetime4">
              <a:rPr lang="en-US" smtClean="0"/>
              <a:pPr/>
              <a:t>March 29, 2019</a:t>
            </a:fld>
            <a:endParaRPr lang="en-US"/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75" y="1676400"/>
            <a:ext cx="69564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is not zero and we let  r = 0 in the division relation, we get</a:t>
            </a:r>
          </a:p>
          <a:p>
            <a:endParaRPr lang="en-US" dirty="0"/>
          </a:p>
          <a:p>
            <a:r>
              <a:rPr lang="en-US" dirty="0" smtClean="0"/>
              <a:t>If the remainder is zero,      </a:t>
            </a:r>
            <a:r>
              <a:rPr lang="en-US" i="1" dirty="0" smtClean="0"/>
              <a:t> (n </a:t>
            </a:r>
            <a:r>
              <a:rPr lang="en-US" dirty="0" smtClean="0"/>
              <a:t>divides a)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If the remainder is not zero, n</a:t>
            </a:r>
            <a:r>
              <a:rPr lang="en-US" i="1" dirty="0" smtClean="0"/>
              <a:t>  a (n does not divides a)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28F0-25A2-49C3-A00F-E3191A5B97C8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300" y="2743200"/>
            <a:ext cx="8077200" cy="579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Arial" charset="0"/>
              </a:rPr>
              <a:t>a = q × 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981700" y="46863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76800" y="3374408"/>
          <a:ext cx="533400" cy="457200"/>
        </p:xfrm>
        <a:graphic>
          <a:graphicData uri="http://schemas.openxmlformats.org/presentationml/2006/ole">
            <p:oleObj spid="_x0000_s2065" name="Equation" r:id="rId3" imgW="253780" imgH="25378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096000" y="4572000"/>
          <a:ext cx="381000" cy="381000"/>
        </p:xfrm>
        <a:graphic>
          <a:graphicData uri="http://schemas.openxmlformats.org/presentationml/2006/ole">
            <p:oleObj spid="_x0000_s2066" name="Equation" r:id="rId4" imgW="139639" imgH="25389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500D-C766-4AA2-A74C-508DEBE2F7CA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600200" y="2395478"/>
            <a:ext cx="6362700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0" dirty="0">
                <a:latin typeface="+mn-lt"/>
              </a:rPr>
              <a:t>Property 1: if a|1, then a = ±1.</a:t>
            </a:r>
            <a:br>
              <a:rPr lang="en-US" sz="2000" i="0" dirty="0">
                <a:latin typeface="+mn-lt"/>
              </a:rPr>
            </a:br>
            <a:endParaRPr lang="en-US" sz="2000" i="0" dirty="0">
              <a:latin typeface="+mn-lt"/>
            </a:endParaRPr>
          </a:p>
          <a:p>
            <a:r>
              <a:rPr lang="en-US" sz="2000" i="0" dirty="0">
                <a:latin typeface="+mn-lt"/>
              </a:rPr>
              <a:t>Property 2: if </a:t>
            </a:r>
            <a:r>
              <a:rPr lang="en-US" sz="2000" i="0" dirty="0" err="1">
                <a:latin typeface="+mn-lt"/>
              </a:rPr>
              <a:t>a|b</a:t>
            </a:r>
            <a:r>
              <a:rPr lang="en-US" sz="2000" i="0" dirty="0">
                <a:latin typeface="+mn-lt"/>
              </a:rPr>
              <a:t> and </a:t>
            </a:r>
            <a:r>
              <a:rPr lang="en-US" sz="2000" i="0" dirty="0" err="1">
                <a:latin typeface="+mn-lt"/>
              </a:rPr>
              <a:t>b|a</a:t>
            </a:r>
            <a:r>
              <a:rPr lang="en-US" sz="2000" i="0" dirty="0">
                <a:latin typeface="+mn-lt"/>
              </a:rPr>
              <a:t>, then a = ±b.</a:t>
            </a:r>
            <a:br>
              <a:rPr lang="en-US" sz="2000" i="0" dirty="0">
                <a:latin typeface="+mn-lt"/>
              </a:rPr>
            </a:br>
            <a:endParaRPr lang="en-US" sz="2000" i="0" dirty="0">
              <a:latin typeface="+mn-lt"/>
            </a:endParaRPr>
          </a:p>
          <a:p>
            <a:r>
              <a:rPr lang="en-US" sz="2000" i="0" dirty="0">
                <a:latin typeface="+mn-lt"/>
              </a:rPr>
              <a:t>Property 3: if </a:t>
            </a:r>
            <a:r>
              <a:rPr lang="en-US" sz="2000" i="0" dirty="0" err="1">
                <a:latin typeface="+mn-lt"/>
              </a:rPr>
              <a:t>a|b</a:t>
            </a:r>
            <a:r>
              <a:rPr lang="en-US" sz="2000" i="0" dirty="0">
                <a:latin typeface="+mn-lt"/>
              </a:rPr>
              <a:t> and </a:t>
            </a:r>
            <a:r>
              <a:rPr lang="en-US" sz="2000" i="0" dirty="0" err="1">
                <a:latin typeface="+mn-lt"/>
              </a:rPr>
              <a:t>b|c</a:t>
            </a:r>
            <a:r>
              <a:rPr lang="en-US" sz="2000" i="0" dirty="0">
                <a:latin typeface="+mn-lt"/>
              </a:rPr>
              <a:t>, then </a:t>
            </a:r>
            <a:r>
              <a:rPr lang="en-US" sz="2000" i="0" dirty="0" err="1">
                <a:latin typeface="+mn-lt"/>
              </a:rPr>
              <a:t>a|c</a:t>
            </a:r>
            <a:r>
              <a:rPr lang="en-US" sz="2000" i="0" dirty="0">
                <a:latin typeface="+mn-lt"/>
              </a:rPr>
              <a:t>.</a:t>
            </a:r>
            <a:br>
              <a:rPr lang="en-US" sz="2000" i="0" dirty="0">
                <a:latin typeface="+mn-lt"/>
              </a:rPr>
            </a:br>
            <a:endParaRPr lang="en-US" sz="2000" i="0" dirty="0">
              <a:latin typeface="+mn-lt"/>
            </a:endParaRPr>
          </a:p>
          <a:p>
            <a:r>
              <a:rPr lang="en-US" sz="2000" i="0" dirty="0">
                <a:latin typeface="+mn-lt"/>
              </a:rPr>
              <a:t>Property 4: if </a:t>
            </a:r>
            <a:r>
              <a:rPr lang="en-US" sz="2000" i="0" dirty="0" err="1">
                <a:latin typeface="+mn-lt"/>
              </a:rPr>
              <a:t>a|b</a:t>
            </a:r>
            <a:r>
              <a:rPr lang="en-US" sz="2000" i="0" dirty="0">
                <a:latin typeface="+mn-lt"/>
              </a:rPr>
              <a:t> and </a:t>
            </a:r>
            <a:r>
              <a:rPr lang="en-US" sz="2000" i="0" dirty="0" err="1">
                <a:latin typeface="+mn-lt"/>
              </a:rPr>
              <a:t>a|c</a:t>
            </a:r>
            <a:r>
              <a:rPr lang="en-US" sz="2000" i="0" dirty="0">
                <a:latin typeface="+mn-lt"/>
              </a:rPr>
              <a:t>, then </a:t>
            </a:r>
            <a:br>
              <a:rPr lang="en-US" sz="2000" i="0" dirty="0">
                <a:latin typeface="+mn-lt"/>
              </a:rPr>
            </a:br>
            <a:r>
              <a:rPr lang="en-US" sz="2000" i="0" dirty="0">
                <a:latin typeface="+mn-lt"/>
              </a:rPr>
              <a:t>                    a|(m × b + n × c), where m</a:t>
            </a:r>
            <a:br>
              <a:rPr lang="en-US" sz="2000" i="0" dirty="0">
                <a:latin typeface="+mn-lt"/>
              </a:rPr>
            </a:br>
            <a:r>
              <a:rPr lang="en-US" sz="2000" i="0" dirty="0">
                <a:latin typeface="+mn-lt"/>
              </a:rPr>
              <a:t>                    and n are arbitrary integers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D52-7D64-4A20-8CDE-E7E314C688D3}" type="datetime4">
              <a:rPr lang="en-US" smtClean="0"/>
              <a:pPr/>
              <a:t>March 29, 2019</a:t>
            </a:fld>
            <a:endParaRPr lang="en-US"/>
          </a:p>
        </p:txBody>
      </p:sp>
      <p:pic>
        <p:nvPicPr>
          <p:cNvPr id="7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35051"/>
            <a:ext cx="8229600" cy="325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912460" y="5562600"/>
            <a:ext cx="36407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Common </a:t>
            </a:r>
            <a:r>
              <a:rPr lang="en-US" sz="2000" dirty="0"/>
              <a:t>divisors of two integers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39FC-97DF-4FA1-B5BD-52402E14A810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743200" y="3886200"/>
            <a:ext cx="2762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dirty="0">
                <a:solidFill>
                  <a:schemeClr val="folHlink"/>
                </a:solidFill>
                <a:latin typeface="+mn-lt"/>
              </a:rPr>
              <a:t>Euclidean Algorithm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57200" y="4419600"/>
            <a:ext cx="807720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0" dirty="0">
                <a:latin typeface="+mn-lt"/>
              </a:rPr>
              <a:t>Fact 1: </a:t>
            </a:r>
            <a:r>
              <a:rPr lang="en-US" sz="3200" b="0" dirty="0" err="1">
                <a:latin typeface="+mn-lt"/>
              </a:rPr>
              <a:t>gcd</a:t>
            </a:r>
            <a:r>
              <a:rPr lang="en-US" sz="3200" b="0" dirty="0">
                <a:latin typeface="+mn-lt"/>
              </a:rPr>
              <a:t> (a, 0) = a</a:t>
            </a:r>
            <a:br>
              <a:rPr lang="en-US" sz="3200" b="0" dirty="0">
                <a:latin typeface="+mn-lt"/>
              </a:rPr>
            </a:br>
            <a:r>
              <a:rPr lang="en-US" sz="3200" b="0" dirty="0">
                <a:latin typeface="+mn-lt"/>
              </a:rPr>
              <a:t>Fact 2: </a:t>
            </a:r>
            <a:r>
              <a:rPr lang="en-US" sz="3200" b="0" dirty="0" err="1">
                <a:latin typeface="+mn-lt"/>
              </a:rPr>
              <a:t>gcd</a:t>
            </a:r>
            <a:r>
              <a:rPr lang="en-US" sz="3200" b="0" dirty="0">
                <a:latin typeface="+mn-lt"/>
              </a:rPr>
              <a:t> (a, b) = </a:t>
            </a:r>
            <a:r>
              <a:rPr lang="en-US" sz="3200" b="0" dirty="0" err="1">
                <a:latin typeface="+mn-lt"/>
              </a:rPr>
              <a:t>gcd</a:t>
            </a:r>
            <a:r>
              <a:rPr lang="en-US" sz="3200" b="0" dirty="0">
                <a:latin typeface="+mn-lt"/>
              </a:rPr>
              <a:t> (b, r), where r is</a:t>
            </a:r>
            <a:br>
              <a:rPr lang="en-US" sz="3200" b="0" dirty="0">
                <a:latin typeface="+mn-lt"/>
              </a:rPr>
            </a:br>
            <a:r>
              <a:rPr lang="en-US" sz="3200" b="0" dirty="0">
                <a:latin typeface="+mn-lt"/>
              </a:rPr>
              <a:t>             the remainder of dividing a by b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57200" y="1844675"/>
            <a:ext cx="807720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0" dirty="0">
                <a:latin typeface="+mn-lt"/>
              </a:rPr>
              <a:t>The greatest common divisor of two positive integers is the largest integer that can divide both integers.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286000" y="1371600"/>
            <a:ext cx="3462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dirty="0">
                <a:solidFill>
                  <a:schemeClr val="folHlink"/>
                </a:solidFill>
                <a:latin typeface="+mn-lt"/>
              </a:rPr>
              <a:t>Greatest Common Divisor</a:t>
            </a:r>
            <a:endParaRPr lang="en-US" sz="2000" dirty="0">
              <a:latin typeface="+mn-l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18B3-060C-4FB2-A3A7-FBE556894B17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57200" y="1238071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For example, to calculate the </a:t>
            </a:r>
            <a:r>
              <a:rPr lang="en-US" sz="2400" b="0" i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(36,10), we use following steps:</a:t>
            </a:r>
          </a:p>
          <a:p>
            <a:pPr algn="just" eaLnBrk="1" hangingPunct="1">
              <a:defRPr/>
            </a:pPr>
            <a:endParaRPr lang="en-US" sz="2400" b="0" i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09600" y="2286000"/>
            <a:ext cx="80772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(36, 10) </a:t>
            </a:r>
            <a:r>
              <a:rPr lang="en-US" sz="3200" b="0" dirty="0">
                <a:latin typeface="+mn-lt"/>
              </a:rPr>
              <a:t>= </a:t>
            </a:r>
            <a:r>
              <a:rPr lang="en-US" sz="3200" b="0" dirty="0" err="1">
                <a:latin typeface="+mn-lt"/>
              </a:rPr>
              <a:t>gcd</a:t>
            </a:r>
            <a:r>
              <a:rPr lang="en-US" sz="3200" b="0" dirty="0">
                <a:latin typeface="+mn-lt"/>
              </a:rPr>
              <a:t> </a:t>
            </a:r>
            <a:r>
              <a:rPr lang="en-US" sz="3200" b="0" dirty="0" smtClean="0">
                <a:latin typeface="+mn-lt"/>
              </a:rPr>
              <a:t>(10, 6)……..by fact 2</a:t>
            </a:r>
          </a:p>
          <a:p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(10, 6) = </a:t>
            </a:r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(6, 4)…………by fact 2</a:t>
            </a:r>
          </a:p>
          <a:p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(6, 4) = </a:t>
            </a:r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(4, 2)………….by fact 2</a:t>
            </a:r>
          </a:p>
          <a:p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(4, 2) = </a:t>
            </a:r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(2, 0)…………by fact 2</a:t>
            </a:r>
          </a:p>
          <a:p>
            <a:r>
              <a:rPr lang="en-US" sz="3200" b="0" dirty="0" err="1" smtClean="0">
                <a:latin typeface="+mn-lt"/>
              </a:rPr>
              <a:t>gcd</a:t>
            </a:r>
            <a:r>
              <a:rPr lang="en-US" sz="3200" b="0" dirty="0" smtClean="0">
                <a:latin typeface="+mn-lt"/>
              </a:rPr>
              <a:t> (2, 0) = 2…………………….by fact 1</a:t>
            </a:r>
          </a:p>
          <a:p>
            <a:endParaRPr lang="en-US" sz="3200" b="0" dirty="0" smtClean="0">
              <a:latin typeface="+mn-lt"/>
            </a:endParaRPr>
          </a:p>
          <a:p>
            <a:r>
              <a:rPr lang="en-US" sz="3200" b="0" dirty="0" smtClean="0">
                <a:latin typeface="+mn-lt"/>
              </a:rPr>
              <a:t>Hence, Answer = 2</a:t>
            </a:r>
            <a:endParaRPr lang="en-US" sz="32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AC6D-6421-44A8-96C2-CCC3E4EAEAEC}" type="datetime4">
              <a:rPr lang="en-US" smtClean="0"/>
              <a:pPr/>
              <a:t>March 29, 2019</a:t>
            </a:fld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2276475"/>
            <a:ext cx="700246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762000" y="1066800"/>
            <a:ext cx="7391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Euclidean Algorithm:</a:t>
            </a:r>
          </a:p>
          <a:p>
            <a:r>
              <a:rPr lang="en-US" sz="2000" dirty="0" smtClean="0"/>
              <a:t>- Two variables,</a:t>
            </a:r>
            <a:r>
              <a:rPr lang="en-US" sz="2000" i="0" dirty="0" smtClean="0"/>
              <a:t> </a:t>
            </a:r>
            <a:r>
              <a:rPr lang="en-US" sz="2000" dirty="0" smtClean="0"/>
              <a:t>r1 </a:t>
            </a:r>
            <a:r>
              <a:rPr lang="en-US" sz="2000" i="0" dirty="0" smtClean="0"/>
              <a:t>and </a:t>
            </a:r>
            <a:r>
              <a:rPr lang="en-US" sz="2000" dirty="0" smtClean="0"/>
              <a:t>r2, to hold the changing values during the process of reduction. </a:t>
            </a:r>
          </a:p>
          <a:p>
            <a:endParaRPr lang="en-US" sz="2000" dirty="0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09600" y="5786735"/>
            <a:ext cx="80772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0" dirty="0">
                <a:latin typeface="+mn-lt"/>
              </a:rPr>
              <a:t>When </a:t>
            </a:r>
            <a:r>
              <a:rPr lang="en-US" sz="2400" i="0" dirty="0" err="1">
                <a:latin typeface="+mn-lt"/>
              </a:rPr>
              <a:t>gcd</a:t>
            </a:r>
            <a:r>
              <a:rPr lang="en-US" sz="2400" i="0" dirty="0">
                <a:latin typeface="+mn-lt"/>
              </a:rPr>
              <a:t> (a, b) = 1, we say that a and b are relatively prime.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5F2-E590-43E8-AC17-FA4667A4EC34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0" y="1219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the greatest common divisor of 2740 and 1760.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81000" y="5638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Answer: </a:t>
            </a:r>
            <a:r>
              <a:rPr lang="en-US" sz="2400" b="0" i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(2740, 1760) = 20.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5265737" cy="38306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2AF4-433D-44A6-9E8F-2C8D980973F9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09600" y="15986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the greatest common divisor of 25 and 60.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8572-4C3E-47BB-8150-4A5BC34410E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4033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dirty="0">
                <a:solidFill>
                  <a:schemeClr val="folHlink"/>
                </a:solidFill>
                <a:latin typeface="+mn-lt"/>
              </a:rPr>
              <a:t>Extended Euclidean Algorithm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04800" y="2449939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Given two integers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we often need to find other two integers,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such that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913" y="3657600"/>
            <a:ext cx="5462587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81000" y="479626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extended Euclidean algorithm can calculate the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 and at the same time calculate the value of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713B-EBE2-4435-BE76-BFAAF6C1C4E5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9144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review integer arithmetic, concentrating on divisibility and finding the GCD using Euclidean algorithm.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To understand how the extended Euclidean algorithm can be used to solve linear Diophantine equations.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To </a:t>
            </a:r>
            <a:r>
              <a:rPr lang="en-US" sz="2800" b="0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emphasize the importance of modular arithmetic and the modulo operators</a:t>
            </a: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E4D-BBF2-4DF1-8E95-6D0E719E7C98}" type="datetime4">
              <a:rPr lang="en-US" smtClean="0"/>
              <a:pPr/>
              <a:t>March 29, 2019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593137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28600" y="1379537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Extended </a:t>
            </a:r>
            <a:r>
              <a:rPr lang="en-US" sz="2000" dirty="0"/>
              <a:t>Euclidean algorithm, part </a:t>
            </a:r>
            <a:r>
              <a:rPr lang="en-US" sz="2000" dirty="0" smtClean="0"/>
              <a:t>a- </a:t>
            </a:r>
            <a:r>
              <a:rPr lang="en-US" sz="2000" dirty="0" smtClean="0">
                <a:solidFill>
                  <a:srgbClr val="C00000"/>
                </a:solidFill>
              </a:rPr>
              <a:t>&lt;use of three set of variables, </a:t>
            </a:r>
            <a:r>
              <a:rPr lang="en-US" sz="2000" dirty="0" err="1" smtClean="0">
                <a:solidFill>
                  <a:srgbClr val="C00000"/>
                </a:solidFill>
              </a:rPr>
              <a:t>r’s</a:t>
            </a:r>
            <a:r>
              <a:rPr lang="en-US" sz="2000" dirty="0" smtClean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s’s</a:t>
            </a:r>
            <a:r>
              <a:rPr lang="en-US" sz="2000" dirty="0" smtClean="0">
                <a:solidFill>
                  <a:srgbClr val="C00000"/>
                </a:solidFill>
              </a:rPr>
              <a:t>, and </a:t>
            </a:r>
            <a:r>
              <a:rPr lang="en-US" sz="2000" dirty="0" err="1" smtClean="0">
                <a:solidFill>
                  <a:srgbClr val="C00000"/>
                </a:solidFill>
              </a:rPr>
              <a:t>t’s</a:t>
            </a:r>
            <a:r>
              <a:rPr lang="en-US" sz="2000" dirty="0" smtClean="0">
                <a:solidFill>
                  <a:srgbClr val="C00000"/>
                </a:solidFill>
              </a:rPr>
              <a:t>&gt; , &lt;only one quotient q, which is used in other two calculations&gt;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CFF6-5930-440A-8E35-EB5B41DA0665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28600" y="1123890"/>
            <a:ext cx="41761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Extended </a:t>
            </a:r>
            <a:r>
              <a:rPr lang="en-US" sz="2000" dirty="0"/>
              <a:t>Euclidean algorithm, part 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95009"/>
            <a:ext cx="7010400" cy="482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B1E0-6215-4FBA-A54D-491B7EF3032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0" y="202500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Given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161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28, find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 and the values of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81000" y="5334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 get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(161, 28) = 7,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−1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6.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81000" y="2743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Solution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76327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5A7B-8B40-4FB3-A1C8-C4626658473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0" y="167206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Given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17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0, find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 and the values of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b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81000" y="4800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 get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(17, 0) = 17,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1,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0</a:t>
            </a:r>
            <a:endParaRPr lang="en-US" sz="2400" b="0" i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28600" y="29559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Solution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05200"/>
            <a:ext cx="8491537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8F86-E51B-4B69-8344-C0BD3CF69F50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1535539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Given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0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45, find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 and the values of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b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57200" y="487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 get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(0, 45) = 45,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0, 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1.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81000" y="2667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Solution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24200"/>
            <a:ext cx="849153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E989-1F97-4F11-B2EC-A334DE191340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2743200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Exercise:</a:t>
            </a:r>
          </a:p>
          <a:p>
            <a:pPr algn="just" eaLnBrk="1" hangingPunct="1"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Given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84 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320, 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 and the values of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b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A566-E1CA-4F83-B0F0-AC6E9601BE9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2189203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Exercise:</a:t>
            </a:r>
          </a:p>
          <a:p>
            <a:pPr algn="just" eaLnBrk="1" hangingPunct="1"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Given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84 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= 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320, 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,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 and the values of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b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and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.</a:t>
            </a:r>
          </a:p>
          <a:p>
            <a:pPr lvl="0"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Solution:</a:t>
            </a:r>
          </a:p>
          <a:p>
            <a:pPr lvl="0" algn="just" eaLnBrk="1" hangingPunct="1">
              <a:defRPr/>
            </a:pPr>
            <a:r>
              <a:rPr lang="en-US" sz="2400" b="0" i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gcd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(84,320) = 4, s = -19, t = 5</a:t>
            </a:r>
            <a:endParaRPr lang="en-US" sz="2400" b="0" i="0" dirty="0">
              <a:effectLst>
                <a:outerShdw blurRad="38100" dist="38100" dir="2700000" algn="tl">
                  <a:srgbClr val="C0C0C0"/>
                </a:outerShdw>
              </a:effectLst>
              <a:latin typeface="Calibri"/>
            </a:endParaRPr>
          </a:p>
          <a:p>
            <a:pPr algn="just" eaLnBrk="1" hangingPunct="1">
              <a:defRPr/>
            </a:pPr>
            <a:endParaRPr lang="en-US" sz="2400" b="0" i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62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Diophantine Equations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CC-454E-434F-806F-D08C372DA80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1560016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0" dirty="0">
                <a:latin typeface="Arial" charset="0"/>
              </a:rPr>
              <a:t>A linear Diophantine equation of two variables </a:t>
            </a:r>
            <a:r>
              <a:rPr lang="en-US" sz="2400" i="0" dirty="0" smtClean="0">
                <a:latin typeface="Arial" charset="0"/>
              </a:rPr>
              <a:t>is,</a:t>
            </a:r>
          </a:p>
          <a:p>
            <a:r>
              <a:rPr lang="en-US" sz="2400" i="0" dirty="0">
                <a:latin typeface="Arial" charset="0"/>
              </a:rPr>
              <a:t> </a:t>
            </a:r>
            <a:r>
              <a:rPr lang="en-US" sz="2400" i="0" dirty="0" smtClean="0">
                <a:latin typeface="Arial" charset="0"/>
              </a:rPr>
              <a:t>                                  </a:t>
            </a:r>
            <a:r>
              <a:rPr lang="en-US" sz="2400" i="0" dirty="0">
                <a:latin typeface="Arial" charset="0"/>
              </a:rPr>
              <a:t>ax + by = c</a:t>
            </a:r>
            <a:r>
              <a:rPr lang="en-US" sz="2400" i="0" dirty="0" smtClean="0">
                <a:latin typeface="Arial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0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0" dirty="0" smtClean="0">
                <a:latin typeface="Arial" charset="0"/>
              </a:rPr>
              <a:t>We want to find integer values for x and y that satisfy the equation.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0" dirty="0" smtClean="0">
                <a:latin typeface="Arial" charset="0"/>
              </a:rPr>
              <a:t>Either no solution or an infinite number of solutions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0" dirty="0" smtClean="0">
                <a:latin typeface="Arial" charset="0"/>
              </a:rPr>
              <a:t>Let d = </a:t>
            </a:r>
            <a:r>
              <a:rPr lang="en-US" sz="2400" i="0" dirty="0" err="1" smtClean="0">
                <a:latin typeface="Arial" charset="0"/>
              </a:rPr>
              <a:t>gcd</a:t>
            </a:r>
            <a:r>
              <a:rPr lang="en-US" sz="2400" i="0" dirty="0" smtClean="0">
                <a:latin typeface="Arial" charset="0"/>
              </a:rPr>
              <a:t>(</a:t>
            </a:r>
            <a:r>
              <a:rPr lang="en-US" sz="2400" i="0" dirty="0" err="1" smtClean="0">
                <a:latin typeface="Arial" charset="0"/>
              </a:rPr>
              <a:t>a,b</a:t>
            </a:r>
            <a:r>
              <a:rPr lang="en-US" sz="2400" i="0" dirty="0" smtClean="0">
                <a:latin typeface="Arial" charset="0"/>
              </a:rPr>
              <a:t>); if d | c, the equation has no solution.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0" dirty="0" smtClean="0">
                <a:latin typeface="Arial" charset="0"/>
              </a:rPr>
              <a:t>If d | c, the equation has infinite number of solutions : one of them is particular and the rest are general</a:t>
            </a:r>
            <a:endParaRPr lang="en-US" sz="2400" i="0" dirty="0">
              <a:latin typeface="Arial" charset="0"/>
            </a:endParaRPr>
          </a:p>
          <a:p>
            <a:pPr algn="just" eaLnBrk="1" hangingPunct="1">
              <a:defRPr/>
            </a:pPr>
            <a:endParaRPr lang="en-US" sz="2400" b="0" i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48100" y="3974068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3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Diophantine Equations(cont.)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CBDB-6509-4923-A417-AE6F429C2E76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09600" y="4648200"/>
            <a:ext cx="80772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" charset="0"/>
              </a:rPr>
              <a:t>Particular solution: 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x</a:t>
            </a:r>
            <a:r>
              <a:rPr lang="en-US" sz="3200" baseline="-25000" dirty="0">
                <a:latin typeface="Arial" charset="0"/>
              </a:rPr>
              <a:t>0</a:t>
            </a:r>
            <a:r>
              <a:rPr lang="en-US" sz="3200" dirty="0">
                <a:latin typeface="Arial" charset="0"/>
              </a:rPr>
              <a:t> = (c/d)s and     y</a:t>
            </a:r>
            <a:r>
              <a:rPr lang="en-US" sz="3200" baseline="-25000" dirty="0">
                <a:latin typeface="Arial" charset="0"/>
              </a:rPr>
              <a:t>0</a:t>
            </a:r>
            <a:r>
              <a:rPr lang="en-US" sz="3200" dirty="0">
                <a:latin typeface="Arial" charset="0"/>
              </a:rPr>
              <a:t> = (c/d)t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447800"/>
            <a:ext cx="8305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0070C0"/>
                </a:solidFill>
                <a:latin typeface="Arial" charset="0"/>
              </a:rPr>
              <a:t>Particular Solution: </a:t>
            </a:r>
            <a:r>
              <a:rPr lang="en-US" i="0" dirty="0" smtClean="0">
                <a:latin typeface="Arial" charset="0"/>
              </a:rPr>
              <a:t>ax + by = c</a:t>
            </a:r>
            <a:endParaRPr lang="en-US" i="0" dirty="0" smtClean="0">
              <a:solidFill>
                <a:srgbClr val="0070C0"/>
              </a:solidFill>
              <a:latin typeface="Arial" charset="0"/>
            </a:endParaRPr>
          </a:p>
          <a:p>
            <a:endParaRPr lang="en-US" i="0" dirty="0" smtClean="0">
              <a:latin typeface="Arial" charset="0"/>
            </a:endParaRPr>
          </a:p>
          <a:p>
            <a:r>
              <a:rPr lang="en-US" i="0" dirty="0" smtClean="0">
                <a:latin typeface="Arial" charset="0"/>
              </a:rPr>
              <a:t>If d│c, a particular solution to the above equation can be found using </a:t>
            </a:r>
          </a:p>
          <a:p>
            <a:r>
              <a:rPr lang="en-US" i="0" dirty="0" smtClean="0">
                <a:latin typeface="Arial" charset="0"/>
              </a:rPr>
              <a:t>Following steps:</a:t>
            </a:r>
          </a:p>
          <a:p>
            <a:pPr marL="342900" indent="-342900">
              <a:buAutoNum type="arabicPeriod"/>
            </a:pPr>
            <a:r>
              <a:rPr lang="en-US" i="0" dirty="0" smtClean="0">
                <a:latin typeface="Arial" charset="0"/>
              </a:rPr>
              <a:t>Reduce the equation to 	          by dividing both sides of the equation by d. This is possible because d divides a, b, and c by the assumption.</a:t>
            </a:r>
          </a:p>
          <a:p>
            <a:pPr marL="342900" indent="-342900">
              <a:buAutoNum type="arabicPeriod"/>
            </a:pPr>
            <a:r>
              <a:rPr lang="en-US" i="0" dirty="0" smtClean="0">
                <a:latin typeface="Arial" charset="0"/>
              </a:rPr>
              <a:t>Solve for s and t in the relation                       using the extended Euclidean Algorithm.</a:t>
            </a:r>
          </a:p>
          <a:p>
            <a:pPr marL="342900" indent="-342900">
              <a:buAutoNum type="arabicPeriod"/>
            </a:pPr>
            <a:r>
              <a:rPr lang="en-US" i="0" dirty="0" smtClean="0">
                <a:latin typeface="Arial" charset="0"/>
              </a:rPr>
              <a:t>The  particular solution can be found:</a:t>
            </a:r>
          </a:p>
          <a:p>
            <a:endParaRPr lang="en-US" i="0" dirty="0" smtClean="0">
              <a:latin typeface="Arial" charset="0"/>
            </a:endParaRPr>
          </a:p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05200" y="2590800"/>
          <a:ext cx="1371600" cy="304800"/>
        </p:xfrm>
        <a:graphic>
          <a:graphicData uri="http://schemas.openxmlformats.org/presentationml/2006/ole">
            <p:oleObj spid="_x0000_s21520" name="Equation" r:id="rId3" imgW="812447" imgH="228501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429125" y="3429000"/>
          <a:ext cx="1200150" cy="304800"/>
        </p:xfrm>
        <a:graphic>
          <a:graphicData uri="http://schemas.openxmlformats.org/presentationml/2006/ole">
            <p:oleObj spid="_x0000_s21521" name="Equation" r:id="rId4" imgW="7112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131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ACA-74F6-4C2D-BA2B-DB7376AB43C4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33400" y="2743200"/>
            <a:ext cx="8077200" cy="15541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" charset="0"/>
              </a:rPr>
              <a:t>General solutions: </a:t>
            </a:r>
          </a:p>
          <a:p>
            <a:r>
              <a:rPr lang="en-US" sz="3200" dirty="0">
                <a:latin typeface="Arial" charset="0"/>
              </a:rPr>
              <a:t>x = x</a:t>
            </a:r>
            <a:r>
              <a:rPr lang="en-US" sz="3200" baseline="-25000" dirty="0">
                <a:latin typeface="Arial" charset="0"/>
              </a:rPr>
              <a:t>0</a:t>
            </a:r>
            <a:r>
              <a:rPr lang="en-US" sz="3200" dirty="0">
                <a:latin typeface="Arial" charset="0"/>
              </a:rPr>
              <a:t> + k (b/d) and  y = y</a:t>
            </a:r>
            <a:r>
              <a:rPr lang="en-US" sz="3200" baseline="-25000" dirty="0">
                <a:latin typeface="Arial" charset="0"/>
              </a:rPr>
              <a:t>0</a:t>
            </a:r>
            <a:r>
              <a:rPr lang="en-US" sz="3200" dirty="0">
                <a:latin typeface="Arial" charset="0"/>
              </a:rPr>
              <a:t> − k(</a:t>
            </a:r>
            <a:r>
              <a:rPr lang="en-US" sz="3200" dirty="0" err="1">
                <a:latin typeface="Arial" charset="0"/>
              </a:rPr>
              <a:t>a/d</a:t>
            </a:r>
            <a:r>
              <a:rPr lang="en-US" sz="3200" dirty="0">
                <a:latin typeface="Arial" charset="0"/>
              </a:rPr>
              <a:t>) 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where k is an integer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4478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0070C0"/>
                </a:solidFill>
                <a:latin typeface="Arial" charset="0"/>
              </a:rPr>
              <a:t>General Solution:</a:t>
            </a:r>
          </a:p>
          <a:p>
            <a:endParaRPr lang="en-US" i="0" dirty="0" smtClean="0">
              <a:latin typeface="Arial" charset="0"/>
            </a:endParaRPr>
          </a:p>
          <a:p>
            <a:r>
              <a:rPr lang="en-US" i="0" dirty="0" smtClean="0">
                <a:latin typeface="Arial" charset="0"/>
              </a:rPr>
              <a:t>After finding the particular solution, the general solutions can be found:</a:t>
            </a:r>
          </a:p>
          <a:p>
            <a:endParaRPr lang="en-US" i="0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 Diophantine Equations(cont.)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integer arithmetic, we use a set and a few operations.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Reviewed here to create a background for modular arithmetic.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3622-CC2D-4A5E-B675-F43076D0F1F1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Diophantine Equations(cont.)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796C-70F2-43D7-A621-5675F2640EB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1000" y="1567935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Example:</a:t>
            </a:r>
          </a:p>
          <a:p>
            <a:pPr algn="just" eaLnBrk="1" hangingPunct="1"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the particular and general solutions for the equation </a:t>
            </a:r>
          </a:p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21x + 14y = 35.</a:t>
            </a:r>
          </a:p>
          <a:p>
            <a:pPr algn="just" eaLnBrk="1" hangingPunct="1">
              <a:defRPr/>
            </a:pPr>
            <a:endParaRPr lang="en-US" sz="2400" b="0" i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600" y="2690336"/>
            <a:ext cx="24384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Particular solution: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x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(c/d)s and     y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(c/d)t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019800" y="3223736"/>
            <a:ext cx="304800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General solutions: </a:t>
            </a:r>
          </a:p>
          <a:p>
            <a:r>
              <a:rPr lang="en-US" sz="1400" dirty="0">
                <a:latin typeface="Arial" charset="0"/>
              </a:rPr>
              <a:t>x = x0 + k (b/d) and  y = y0 − k(</a:t>
            </a:r>
            <a:r>
              <a:rPr lang="en-US" sz="1400" dirty="0" err="1">
                <a:latin typeface="Arial" charset="0"/>
              </a:rPr>
              <a:t>a/d</a:t>
            </a:r>
            <a:r>
              <a:rPr lang="en-US" sz="1400" dirty="0">
                <a:latin typeface="Arial" charset="0"/>
              </a:rPr>
              <a:t>)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where k is an integer</a:t>
            </a:r>
          </a:p>
        </p:txBody>
      </p:sp>
    </p:spTree>
    <p:extLst>
      <p:ext uri="{BB962C8B-B14F-4D97-AF65-F5344CB8AC3E}">
        <p14:creationId xmlns:p14="http://schemas.microsoft.com/office/powerpoint/2010/main" xmlns="" val="16024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Diophantine Equations(cont.)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1457-BB95-46CC-B96D-3E8FE26EE348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1000" y="1460480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Example:</a:t>
            </a:r>
          </a:p>
          <a:p>
            <a:pPr algn="just" eaLnBrk="1" hangingPunct="1"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the particular and general solutions for the equation </a:t>
            </a:r>
          </a:p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21x + 14y = 35.</a:t>
            </a:r>
          </a:p>
          <a:p>
            <a:pPr algn="just" eaLnBrk="1" hangingPunct="1">
              <a:defRPr/>
            </a:pPr>
            <a:endParaRPr lang="en-US" sz="2400" b="0" i="0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lvl="0"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Solution:</a:t>
            </a:r>
          </a:p>
          <a:p>
            <a:pPr lvl="0" algn="just" eaLnBrk="1" hangingPunct="1">
              <a:defRPr/>
            </a:pP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d= </a:t>
            </a:r>
            <a:r>
              <a:rPr lang="en-US" sz="2400" b="0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gcd</a:t>
            </a: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 (21,14)= 7, since 7I35 </a:t>
            </a:r>
          </a:p>
          <a:p>
            <a:pPr lvl="0" algn="just" eaLnBrk="1" hangingPunct="1">
              <a:defRPr/>
            </a:pP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We have s=1 and t= -1</a:t>
            </a:r>
            <a:endParaRPr lang="en-US" sz="2400" b="0" i="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/>
            </a:endParaRPr>
          </a:p>
          <a:p>
            <a:pPr lvl="0" algn="just" eaLnBrk="1" hangingPunct="1">
              <a:defRPr/>
            </a:pP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Particular solution: (x</a:t>
            </a:r>
            <a:r>
              <a:rPr lang="en-US" sz="2400" b="0" i="0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0</a:t>
            </a: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, y</a:t>
            </a:r>
            <a:r>
              <a:rPr lang="en-US" sz="2400" b="0" i="0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0</a:t>
            </a: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) = (5, -5)</a:t>
            </a:r>
          </a:p>
          <a:p>
            <a:pPr lvl="0" algn="just" eaLnBrk="1" hangingPunct="1">
              <a:defRPr/>
            </a:pP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General solutions : (5,-5), (7,-8), (9,-11) …</a:t>
            </a:r>
            <a:endParaRPr lang="en-US" sz="2400" b="0" i="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/>
            </a:endParaRPr>
          </a:p>
          <a:p>
            <a:pPr lvl="0" algn="just" eaLnBrk="1" hangingPunct="1">
              <a:defRPr/>
            </a:pPr>
            <a:endParaRPr lang="en-US" sz="2400" b="0" i="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/>
            </a:endParaRPr>
          </a:p>
          <a:p>
            <a:pPr algn="just" eaLnBrk="1" hangingPunct="1">
              <a:defRPr/>
            </a:pPr>
            <a:endParaRPr lang="en-US" sz="2400" b="0" i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600" y="2438400"/>
            <a:ext cx="24384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Particular solution: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x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(c/d)s and     y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(c/d)t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019800" y="2971800"/>
            <a:ext cx="304800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General solutions: </a:t>
            </a:r>
          </a:p>
          <a:p>
            <a:r>
              <a:rPr lang="en-US" sz="1400" dirty="0">
                <a:latin typeface="Arial" charset="0"/>
              </a:rPr>
              <a:t>x = x0 + k (b/d) and  y = y0 − k(</a:t>
            </a:r>
            <a:r>
              <a:rPr lang="en-US" sz="1400" dirty="0" err="1">
                <a:latin typeface="Arial" charset="0"/>
              </a:rPr>
              <a:t>a/d</a:t>
            </a:r>
            <a:r>
              <a:rPr lang="en-US" sz="1400" dirty="0">
                <a:latin typeface="Arial" charset="0"/>
              </a:rPr>
              <a:t>)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where k is an integer</a:t>
            </a:r>
          </a:p>
        </p:txBody>
      </p:sp>
    </p:spTree>
    <p:extLst>
      <p:ext uri="{BB962C8B-B14F-4D97-AF65-F5344CB8AC3E}">
        <p14:creationId xmlns:p14="http://schemas.microsoft.com/office/powerpoint/2010/main" xmlns="" val="30831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Diophantine Equations(cont.)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A4D7-BD9F-45A9-A1D2-5A004B0EAF6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1000" y="1567935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Example:</a:t>
            </a:r>
          </a:p>
          <a:p>
            <a:pPr algn="just" eaLnBrk="1" hangingPunct="1"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Imagine we want to cash a Rs.100 </a:t>
            </a:r>
            <a:r>
              <a:rPr lang="en-US" sz="2400" b="0" i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cheque</a:t>
            </a: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and get some Rs.20 notes and some Rs.5 notes. </a:t>
            </a:r>
          </a:p>
          <a:p>
            <a:pPr algn="just" eaLnBrk="1" hangingPunct="1"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Find out the possible choices if any exist for the given problem</a:t>
            </a:r>
            <a:endParaRPr lang="en-US" sz="2400" b="0" i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096000" y="3352800"/>
            <a:ext cx="24384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Particular solution: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x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(c/d)s and     y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(c/d)t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791200" y="3886200"/>
            <a:ext cx="304800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General solutions: </a:t>
            </a:r>
          </a:p>
          <a:p>
            <a:r>
              <a:rPr lang="en-US" sz="1400" dirty="0">
                <a:latin typeface="Arial" charset="0"/>
              </a:rPr>
              <a:t>x = x0 + k (b/d) and  y = y0 − k(</a:t>
            </a:r>
            <a:r>
              <a:rPr lang="en-US" sz="1400" dirty="0" err="1">
                <a:latin typeface="Arial" charset="0"/>
              </a:rPr>
              <a:t>a/d</a:t>
            </a:r>
            <a:r>
              <a:rPr lang="en-US" sz="1400" dirty="0">
                <a:latin typeface="Arial" charset="0"/>
              </a:rPr>
              <a:t>)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where k is an integer</a:t>
            </a:r>
          </a:p>
        </p:txBody>
      </p:sp>
    </p:spTree>
    <p:extLst>
      <p:ext uri="{BB962C8B-B14F-4D97-AF65-F5344CB8AC3E}">
        <p14:creationId xmlns:p14="http://schemas.microsoft.com/office/powerpoint/2010/main" xmlns="" val="14542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13AE-4E23-4F9C-833E-8D0317054230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 Diophantine Equations(cont.)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4800" y="1275814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Solution: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20 x+ 5 y= 100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Since d= </a:t>
            </a:r>
            <a:r>
              <a:rPr lang="en-US" sz="2400" i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(20,5) and 5 divides 100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Divide both sides by 5 to get 4x +y= 20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Then solve the equation 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4s+ t= 1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Where,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S=0, and t=1 using the extended Euclidean algorithm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particular solutions are </a:t>
            </a: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x</a:t>
            </a:r>
            <a:r>
              <a:rPr lang="en-US" sz="2400" b="0" i="0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0 </a:t>
            </a: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= 0 × 20= 0 and y</a:t>
            </a:r>
            <a:r>
              <a:rPr lang="en-US" sz="2400" b="0" i="0" baseline="-25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0</a:t>
            </a: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=1 × 20= 20</a:t>
            </a:r>
          </a:p>
          <a:p>
            <a:pPr algn="just" eaLnBrk="1" hangingPunct="1">
              <a:defRPr/>
            </a:pPr>
            <a:r>
              <a:rPr lang="en-US" sz="2400" b="0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The general solutions with x and y nonnegative are (0, 20), (1,16), (2, 12), (3, 8), (4, 4), (5, 0)</a:t>
            </a:r>
            <a:endParaRPr lang="en-US" sz="2400" i="0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600" y="1318736"/>
            <a:ext cx="24384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Particular solution: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x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(c/d)s and     y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 = (c/d)t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6019800" y="1852136"/>
            <a:ext cx="304800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</a:rPr>
              <a:t>General solutions: </a:t>
            </a:r>
          </a:p>
          <a:p>
            <a:r>
              <a:rPr lang="en-US" sz="1400" dirty="0">
                <a:latin typeface="Arial" charset="0"/>
              </a:rPr>
              <a:t>x = x0 + k (b/d) and  y = y0 − k(</a:t>
            </a:r>
            <a:r>
              <a:rPr lang="en-US" sz="1400" dirty="0" err="1">
                <a:latin typeface="Arial" charset="0"/>
              </a:rPr>
              <a:t>a/d</a:t>
            </a:r>
            <a:r>
              <a:rPr lang="en-US" sz="1400" dirty="0">
                <a:latin typeface="Arial" charset="0"/>
              </a:rPr>
              <a:t>) 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where k is an integer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Modular Arithmetic</a:t>
            </a:r>
            <a:endParaRPr lang="en-US" sz="6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C36-78A5-47E2-B111-5179FBA7133A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division relationship (a = q × n + r) discussed in the previous section has two inputs (a and n) and two outputs (q and r).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modular arithmetic, we are interested in only one of the outputs, the remainder r.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A86C-DA2F-4AEE-A99C-4423C45D15A9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modular arithmetic in our daily life; for example, we use a clock to measure time. Our clock system uses modulo 12 arithmetic. However, instead of a 0 we use the number 12.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160A-5B50-4EA3-BB8B-E7A9912272A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modulo operator is shown as </a:t>
            </a:r>
            <a:r>
              <a:rPr lang="en-US" dirty="0" smtClean="0">
                <a:solidFill>
                  <a:schemeClr val="hlink"/>
                </a:solidFill>
              </a:rPr>
              <a:t>mod</a:t>
            </a:r>
            <a:r>
              <a:rPr lang="en-US" dirty="0" smtClean="0"/>
              <a:t>. The second </a:t>
            </a:r>
            <a:r>
              <a:rPr lang="en-US" dirty="0" smtClean="0">
                <a:solidFill>
                  <a:srgbClr val="0070C0"/>
                </a:solidFill>
              </a:rPr>
              <a:t>input (n)</a:t>
            </a:r>
            <a:r>
              <a:rPr lang="en-US" dirty="0" smtClean="0"/>
              <a:t> is called the </a:t>
            </a:r>
            <a:r>
              <a:rPr lang="en-US" dirty="0" smtClean="0">
                <a:solidFill>
                  <a:srgbClr val="0070C0"/>
                </a:solidFill>
              </a:rPr>
              <a:t>modulus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0070C0"/>
                </a:solidFill>
              </a:rPr>
              <a:t>output r</a:t>
            </a:r>
            <a:r>
              <a:rPr lang="en-US" dirty="0" smtClean="0"/>
              <a:t> is called the </a:t>
            </a:r>
            <a:r>
              <a:rPr lang="en-US" dirty="0" smtClean="0">
                <a:solidFill>
                  <a:srgbClr val="0070C0"/>
                </a:solidFill>
              </a:rPr>
              <a:t>residue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14FA-49EC-449A-B606-75268F4C41E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90913"/>
            <a:ext cx="7321550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057400" y="5791200"/>
            <a:ext cx="44518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Division </a:t>
            </a:r>
            <a:r>
              <a:rPr lang="en-US" sz="2000" dirty="0"/>
              <a:t>algorithm and modulo operator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Operator(cont.)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result of the following operations: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da-DK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27 mod 5  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da-DK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36 mod 12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da-DK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−18 mod 14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da-DK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−7 mod 10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EFE-CD2B-44A1-BD40-D3EA29A7BCE8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Operator(cont.)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27 by 5 results in r = 2</a:t>
            </a:r>
          </a:p>
          <a:p>
            <a:pPr marL="514350" indent="-514350">
              <a:spcAft>
                <a:spcPct val="40000"/>
              </a:spcAft>
              <a:buFont typeface="+mj-lt"/>
              <a:buAutoNum type="alphaLcPeriod"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36 by 12 results in r = 0</a:t>
            </a:r>
          </a:p>
          <a:p>
            <a:pPr marL="514350" indent="-514350">
              <a:spcAft>
                <a:spcPct val="40000"/>
              </a:spcAft>
              <a:buFont typeface="+mj-lt"/>
              <a:buAutoNum type="alphaLcPeriod"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−18 by 14 results in r = −4. After adding the modulus r = 10</a:t>
            </a:r>
          </a:p>
          <a:p>
            <a:pPr marL="514350" indent="-514350">
              <a:spcAft>
                <a:spcPct val="40000"/>
              </a:spcAft>
              <a:buFont typeface="+mj-lt"/>
              <a:buAutoNum type="alphaLcPeriod"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−7 by 10 results in r = −7. After adding the modulus to −7, r = 3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A728-F9E6-4ECF-8279-A65AA27C1289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Integers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integers, denoted by Z, contains all integral numbers (with no fraction) from negative infinity to positive infinity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6217-5F6A-48E1-9A55-3219D0767580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581400" y="4800600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set of </a:t>
            </a:r>
            <a:r>
              <a:rPr lang="en-US" dirty="0" smtClean="0"/>
              <a:t>integers</a:t>
            </a:r>
            <a:endParaRPr lang="en-US" sz="2000" dirty="0"/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100" y="3789363"/>
            <a:ext cx="5256213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Set of Residues : </a:t>
            </a:r>
            <a:r>
              <a:rPr lang="en-US" dirty="0" smtClean="0">
                <a:solidFill>
                  <a:srgbClr val="00B0F0"/>
                </a:solidFill>
              </a:rPr>
              <a:t>Z</a:t>
            </a:r>
            <a:r>
              <a:rPr lang="en-US" baseline="-25000" dirty="0" smtClean="0">
                <a:solidFill>
                  <a:srgbClr val="00B0F0"/>
                </a:solidFill>
              </a:rPr>
              <a:t>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results of the modulo operation with modulus </a:t>
            </a:r>
            <a:r>
              <a:rPr lang="en-US" i="1" dirty="0" smtClean="0"/>
              <a:t>n </a:t>
            </a:r>
            <a:r>
              <a:rPr lang="en-US" dirty="0" smtClean="0"/>
              <a:t>is always an integer between 0 and n-1. </a:t>
            </a:r>
            <a:r>
              <a:rPr lang="en-US" dirty="0" smtClean="0">
                <a:solidFill>
                  <a:schemeClr val="hlink"/>
                </a:solidFill>
              </a:rPr>
              <a:t>&lt;i.e. result of a mod n is always a nonnegative integer &gt;</a:t>
            </a:r>
          </a:p>
          <a:p>
            <a:r>
              <a:rPr lang="en-US" dirty="0" smtClean="0"/>
              <a:t>The modulo operation creates a set, which in modular arithmetic is referred to as </a:t>
            </a:r>
            <a:r>
              <a:rPr lang="en-US" dirty="0" smtClean="0">
                <a:solidFill>
                  <a:schemeClr val="hlink"/>
                </a:solidFill>
              </a:rPr>
              <a:t>the set of least residues modulo 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or Z</a:t>
            </a:r>
            <a:r>
              <a:rPr lang="en-US" baseline="-25000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1779-9443-4BDC-83DE-10C80CDC387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78400"/>
            <a:ext cx="71659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505200" y="6019800"/>
            <a:ext cx="1550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Some </a:t>
            </a:r>
            <a:r>
              <a:rPr lang="en-US" sz="2000" dirty="0"/>
              <a:t>Z</a:t>
            </a:r>
            <a:r>
              <a:rPr lang="en-US" sz="2400" baseline="-25000" dirty="0"/>
              <a:t>n</a:t>
            </a:r>
            <a:r>
              <a:rPr lang="en-US" sz="2000" dirty="0"/>
              <a:t> sets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Congruence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cryptography, </a:t>
            </a:r>
            <a:r>
              <a:rPr lang="en-US" dirty="0" smtClean="0"/>
              <a:t>we often used the concept of </a:t>
            </a:r>
            <a:r>
              <a:rPr lang="en-US" b="1" dirty="0" smtClean="0"/>
              <a:t>congruence </a:t>
            </a:r>
            <a:r>
              <a:rPr lang="en-US" dirty="0" smtClean="0"/>
              <a:t>instead of equality. </a:t>
            </a:r>
          </a:p>
          <a:p>
            <a:r>
              <a:rPr lang="en-US" dirty="0" smtClean="0"/>
              <a:t>To show that two integers are congruent, we use the congruence operator ( </a:t>
            </a:r>
            <a:r>
              <a:rPr lang="en-US" dirty="0" smtClean="0">
                <a:solidFill>
                  <a:schemeClr val="hlink"/>
                </a:solidFill>
              </a:rPr>
              <a:t>≡</a:t>
            </a:r>
            <a:r>
              <a:rPr lang="en-US" dirty="0" smtClean="0"/>
              <a:t> ). </a:t>
            </a:r>
          </a:p>
          <a:p>
            <a:r>
              <a:rPr lang="en-US" dirty="0" smtClean="0"/>
              <a:t>We say that a is congruent to b modulo m, and we write </a:t>
            </a:r>
            <a:r>
              <a:rPr lang="en-US" dirty="0" smtClean="0">
                <a:solidFill>
                  <a:schemeClr val="hlink"/>
                </a:solidFill>
              </a:rPr>
              <a:t>a ≡ b mod m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/>
              <a:t>if m divides b-a.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Example: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F497-C869-4191-A2A9-A3BF2950F3A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686300"/>
            <a:ext cx="73040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6554-4B08-43A6-8F09-E95181C32F1D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Congruence(cont.)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914400"/>
            <a:ext cx="8229600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Congruence operator Vs. equality operator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equality operator maps a member of </a:t>
            </a:r>
            <a:r>
              <a:rPr lang="en-US" sz="3200" i="0" dirty="0" smtClean="0">
                <a:solidFill>
                  <a:schemeClr val="hlink"/>
                </a:solidFill>
              </a:rPr>
              <a:t>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itself,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The congruence operator maps a member from </a:t>
            </a:r>
            <a:r>
              <a:rPr lang="en-US" sz="3200" i="0" dirty="0" smtClean="0">
                <a:solidFill>
                  <a:schemeClr val="hlink"/>
                </a:solidFill>
              </a:rPr>
              <a:t>Z</a:t>
            </a:r>
            <a:r>
              <a:rPr lang="en-US" sz="3200" b="0" i="0" dirty="0" smtClean="0">
                <a:latin typeface="+mn-lt"/>
              </a:rPr>
              <a:t> to member of </a:t>
            </a:r>
            <a:r>
              <a:rPr lang="en-US" sz="3200" i="0" dirty="0" smtClean="0">
                <a:solidFill>
                  <a:schemeClr val="hlink"/>
                </a:solidFill>
              </a:rPr>
              <a:t>Z</a:t>
            </a:r>
            <a:r>
              <a:rPr lang="en-US" sz="3200" i="0" baseline="-25000" dirty="0" smtClean="0">
                <a:solidFill>
                  <a:schemeClr val="hlink"/>
                </a:solidFill>
              </a:rPr>
              <a:t>n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The equality operator is one-to-one,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The congruence operator is many-to-one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phrase </a:t>
            </a:r>
            <a:r>
              <a:rPr kumimoji="0" 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(mod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 indication of destination set </a:t>
            </a:r>
            <a:r>
              <a:rPr lang="en-US" sz="3200" i="0" dirty="0" smtClean="0">
                <a:solidFill>
                  <a:schemeClr val="hlink"/>
                </a:solidFill>
              </a:rPr>
              <a:t>Z</a:t>
            </a:r>
            <a:r>
              <a:rPr lang="en-US" sz="3200" i="0" baseline="-25000" dirty="0" smtClean="0">
                <a:solidFill>
                  <a:schemeClr val="hlink"/>
                </a:solidFill>
              </a:rPr>
              <a:t>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&lt;Example- </a:t>
            </a:r>
            <a:r>
              <a:rPr lang="en-US" sz="3200" i="0" dirty="0" smtClean="0">
                <a:solidFill>
                  <a:schemeClr val="hlink"/>
                </a:solidFill>
              </a:rPr>
              <a:t>2 ≡ 12 (mod 10)</a:t>
            </a:r>
            <a:r>
              <a:rPr lang="en-US" sz="3200" b="0" i="0" dirty="0" smtClean="0">
                <a:latin typeface="+mn-lt"/>
              </a:rPr>
              <a:t>, means that the destination set is </a:t>
            </a:r>
            <a:r>
              <a:rPr lang="en-US" sz="3200" i="0" dirty="0" smtClean="0">
                <a:solidFill>
                  <a:schemeClr val="hlink"/>
                </a:solidFill>
              </a:rPr>
              <a:t>Z</a:t>
            </a:r>
            <a:r>
              <a:rPr lang="en-US" sz="3200" i="0" baseline="-25000" dirty="0" smtClean="0">
                <a:solidFill>
                  <a:schemeClr val="hlink"/>
                </a:solidFill>
              </a:rPr>
              <a:t>10</a:t>
            </a:r>
            <a:r>
              <a:rPr lang="en-US" sz="3200" b="0" i="0" dirty="0" smtClean="0"/>
              <a:t>.</a:t>
            </a:r>
            <a:r>
              <a:rPr lang="en-US" sz="3200" b="0" i="0" dirty="0" smtClean="0">
                <a:latin typeface="+mn-lt"/>
              </a:rPr>
              <a:t>&gt;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838200" y="1524000"/>
            <a:ext cx="228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838200" y="3200400"/>
            <a:ext cx="1524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07FC-47C7-49F1-B5F4-924A6C175DF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Congruence(cont.)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34143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i="0" dirty="0" smtClean="0"/>
              <a:t>Properties-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i="0" dirty="0" smtClean="0"/>
              <a:t>a ≡ b mod m, implies that b ≡ a mod m </a:t>
            </a:r>
            <a:r>
              <a:rPr lang="en-US" sz="3200" dirty="0" smtClean="0">
                <a:solidFill>
                  <a:schemeClr val="hlink"/>
                </a:solidFill>
                <a:latin typeface="+mn-lt"/>
              </a:rPr>
              <a:t>(symmetry)</a:t>
            </a:r>
            <a:r>
              <a:rPr lang="en-US" sz="3200" i="0" dirty="0" smtClean="0"/>
              <a:t>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i="0" dirty="0" smtClean="0"/>
              <a:t>a ≡ b mod m and b ≡ c mod m, implies that a ≡ c mod m </a:t>
            </a:r>
            <a:r>
              <a:rPr lang="en-US" sz="3200" dirty="0" smtClean="0">
                <a:solidFill>
                  <a:schemeClr val="hlink"/>
                </a:solidFill>
              </a:rPr>
              <a:t>(transitivity)</a:t>
            </a:r>
            <a:r>
              <a:rPr lang="en-US" sz="3200" i="0" dirty="0" smtClean="0"/>
              <a:t> 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Congruence(cont.)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295-8BF4-4F91-94A9-54B4D9240682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32230"/>
            <a:ext cx="8229600" cy="446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7C6D-B89E-41C0-80E4-C3D8EF9739F2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The three binary operations that we discussed for the set Z can also be defined for the set Zn. The result may need to be mapped to Zn using the mod operator.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926" y="3243263"/>
            <a:ext cx="4145526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</a:t>
            </a:r>
            <a:r>
              <a:rPr lang="en-US" baseline="-25000" dirty="0" smtClean="0"/>
              <a:t>n</a:t>
            </a:r>
            <a:r>
              <a:rPr lang="en-US" dirty="0" smtClean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A89A-4CB9-47AA-ADB7-B1FADBF9201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Perform the following operations (the inputs come from Z</a:t>
            </a:r>
            <a:r>
              <a:rPr lang="en-US" sz="3200" b="0" i="0" baseline="-25000" dirty="0" smtClean="0">
                <a:latin typeface="+mn-lt"/>
              </a:rPr>
              <a:t>n</a:t>
            </a:r>
            <a:r>
              <a:rPr lang="en-US" sz="3200" b="0" i="0" dirty="0" smtClean="0">
                <a:latin typeface="+mn-lt"/>
              </a:rPr>
              <a:t>):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a. Add 7 to 14 in Z</a:t>
            </a:r>
            <a:r>
              <a:rPr lang="en-US" sz="3200" b="0" i="0" baseline="-25000" dirty="0" smtClean="0">
                <a:latin typeface="+mn-lt"/>
              </a:rPr>
              <a:t>15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b. Subtract 11 from 7 in Z</a:t>
            </a:r>
            <a:r>
              <a:rPr lang="en-US" sz="3200" b="0" i="0" baseline="-25000" dirty="0" smtClean="0">
                <a:latin typeface="+mn-lt"/>
              </a:rPr>
              <a:t>13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c. Multiply 11 by 7 in Z</a:t>
            </a:r>
            <a:r>
              <a:rPr lang="en-US" sz="3200" b="0" i="0" baseline="-25000" dirty="0" smtClean="0">
                <a:latin typeface="+mn-lt"/>
              </a:rPr>
              <a:t>20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</a:t>
            </a:r>
            <a:r>
              <a:rPr lang="en-US" baseline="-25000" dirty="0" smtClean="0"/>
              <a:t>n</a:t>
            </a:r>
            <a:r>
              <a:rPr lang="en-US" dirty="0" smtClean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C24A-79B5-4F80-92D7-88E90218BFFA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solidFill>
                  <a:srgbClr val="C00000"/>
                </a:solidFill>
                <a:latin typeface="+mn-lt"/>
              </a:rPr>
              <a:t>Solution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65175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</a:t>
            </a:r>
            <a:r>
              <a:rPr lang="en-US" baseline="-25000" dirty="0" smtClean="0"/>
              <a:t>n</a:t>
            </a:r>
            <a:r>
              <a:rPr lang="en-US" dirty="0" smtClean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F96E-3486-4F1E-97AA-084C5DC530D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Perform the following operations (the inputs come from either Z or Z</a:t>
            </a:r>
            <a:r>
              <a:rPr lang="en-US" sz="3200" b="0" i="0" baseline="-25000" dirty="0" smtClean="0">
                <a:latin typeface="+mn-lt"/>
              </a:rPr>
              <a:t>n</a:t>
            </a:r>
            <a:r>
              <a:rPr lang="en-US" sz="3200" b="0" i="0" dirty="0" smtClean="0">
                <a:latin typeface="+mn-lt"/>
              </a:rPr>
              <a:t>):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a. Add 17 to 27 in Z</a:t>
            </a:r>
            <a:r>
              <a:rPr lang="en-US" sz="3200" b="0" i="0" baseline="-25000" dirty="0" smtClean="0">
                <a:latin typeface="+mn-lt"/>
              </a:rPr>
              <a:t>14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b. Subtract 43 from 12 in Z</a:t>
            </a:r>
            <a:r>
              <a:rPr lang="en-US" sz="3200" b="0" i="0" baseline="-25000" dirty="0" smtClean="0">
                <a:latin typeface="+mn-lt"/>
              </a:rPr>
              <a:t>13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c. Multiply 123 by −10 in Z</a:t>
            </a:r>
            <a:r>
              <a:rPr lang="en-US" sz="3200" b="0" i="0" baseline="-25000" dirty="0" smtClean="0">
                <a:latin typeface="+mn-lt"/>
              </a:rPr>
              <a:t>19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b="0" i="0" dirty="0" smtClean="0">
              <a:latin typeface="+mn-lt"/>
            </a:endParaRP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</a:t>
            </a:r>
            <a:r>
              <a:rPr lang="en-US" baseline="-25000" dirty="0" smtClean="0"/>
              <a:t>n</a:t>
            </a:r>
            <a:r>
              <a:rPr lang="en-US" dirty="0" smtClean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3C7-FB3D-403E-9505-5B24BAD57CB7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solidFill>
                  <a:srgbClr val="C00000"/>
                </a:solidFill>
                <a:latin typeface="+mn-lt"/>
              </a:rPr>
              <a:t>Solution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Add 17 to 27 in Z</a:t>
            </a:r>
            <a:r>
              <a:rPr lang="en-US" sz="3200" b="0" i="0" baseline="-25000" dirty="0" smtClean="0">
                <a:latin typeface="+mn-lt"/>
              </a:rPr>
              <a:t>14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800100" lvl="1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(17+27)mod 14 = 2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 Subtract 43 from 12 in Z</a:t>
            </a:r>
            <a:r>
              <a:rPr lang="en-US" sz="3200" b="0" i="0" baseline="-25000" dirty="0" smtClean="0">
                <a:latin typeface="+mn-lt"/>
              </a:rPr>
              <a:t>13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800100" lvl="1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(12-43)mod 13 = 5</a:t>
            </a: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Multiply 123 by −10 in Z</a:t>
            </a:r>
            <a:r>
              <a:rPr lang="en-US" sz="3200" b="0" i="0" baseline="-25000" dirty="0" smtClean="0">
                <a:latin typeface="+mn-lt"/>
              </a:rPr>
              <a:t>19</a:t>
            </a:r>
            <a:r>
              <a:rPr lang="en-US" sz="3200" b="0" i="0" dirty="0" smtClean="0">
                <a:latin typeface="+mn-lt"/>
              </a:rPr>
              <a:t>.</a:t>
            </a:r>
          </a:p>
          <a:p>
            <a:pPr marL="800100" lvl="1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(123 x (-10)) mod 19 = 5</a:t>
            </a:r>
          </a:p>
          <a:p>
            <a:pPr marL="800100" lvl="1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b="0" i="0" dirty="0" smtClean="0">
              <a:latin typeface="+mn-lt"/>
            </a:endParaRP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b="0" i="0" dirty="0" smtClean="0">
              <a:latin typeface="+mn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Binary Operations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In cryptography, we are interested in three binary operations applied to the set of integers.  </a:t>
            </a:r>
            <a:r>
              <a:rPr lang="en-US" dirty="0" smtClean="0">
                <a:solidFill>
                  <a:srgbClr val="FF0000"/>
                </a:solidFill>
              </a:rPr>
              <a:t>division?</a:t>
            </a:r>
            <a:endParaRPr lang="en-US" dirty="0" smtClean="0"/>
          </a:p>
          <a:p>
            <a:r>
              <a:rPr lang="en-US" dirty="0" smtClean="0"/>
              <a:t>A binary operation takes two inputs and creates one output. 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5CFF-9D8E-4D95-B803-4474CBAD13C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581400" y="4800600"/>
            <a:ext cx="1935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set of </a:t>
            </a:r>
            <a:r>
              <a:rPr lang="en-US" dirty="0" smtClean="0"/>
              <a:t>integers</a:t>
            </a:r>
            <a:endParaRPr lang="en-US" sz="2000" dirty="0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099" y="3875088"/>
            <a:ext cx="2410101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173245" y="5943600"/>
            <a:ext cx="40751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Three </a:t>
            </a:r>
            <a:r>
              <a:rPr lang="en-US" sz="1600" dirty="0"/>
              <a:t>binary operations for the set of integers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</a:t>
            </a:r>
            <a:r>
              <a:rPr lang="en-US" baseline="-25000" dirty="0" smtClean="0"/>
              <a:t>n</a:t>
            </a:r>
            <a:r>
              <a:rPr lang="en-US" dirty="0" smtClean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BFF4-7AA1-475F-9D3C-8F45DF4D209F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2209800"/>
            <a:ext cx="8748712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</a:t>
            </a:r>
            <a:r>
              <a:rPr lang="en-US" baseline="-25000" dirty="0" smtClean="0"/>
              <a:t>n</a:t>
            </a:r>
            <a:r>
              <a:rPr lang="en-US" dirty="0" smtClean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3F7B-8AAC-44EE-A3BB-9EAF35367BC8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85875"/>
            <a:ext cx="68199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in Z</a:t>
            </a:r>
            <a:r>
              <a:rPr lang="en-US" baseline="-25000" dirty="0" smtClean="0"/>
              <a:t>n</a:t>
            </a:r>
            <a:r>
              <a:rPr lang="en-US" dirty="0" smtClean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2763-8006-4051-8B3A-25237116F95F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The following shows the application of the above properties: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b="0" i="0" dirty="0" smtClean="0">
              <a:latin typeface="+mn-lt"/>
            </a:endParaRP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1. (1,723,345 + 2,124,945) mod 11 = (8 + 9) mod 11 = 6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endParaRPr lang="en-US" sz="3200" b="0" i="0" dirty="0" smtClean="0">
              <a:latin typeface="+mn-lt"/>
            </a:endParaRP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2. (1,723,345 − 2,124,945) mod 16 = (8 − 9) mod 11 = 10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endParaRPr lang="en-US" sz="3200" b="0" i="0" dirty="0" smtClean="0">
              <a:latin typeface="+mn-lt"/>
            </a:endParaRP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3200" b="0" i="0" dirty="0" smtClean="0">
                <a:latin typeface="+mn-lt"/>
              </a:rPr>
              <a:t>3. (1,723,345 × 2,124,945) mod 16 = (8 × 9) mod 11 = 6</a:t>
            </a:r>
          </a:p>
          <a:p>
            <a:pPr marL="800100" lvl="1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b="0" i="0" dirty="0" smtClean="0">
              <a:latin typeface="+mn-lt"/>
            </a:endParaRPr>
          </a:p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b="0" i="0" dirty="0" smtClean="0">
              <a:latin typeface="+mn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Working in modular arithmetic, we often need to find the inverse of a number relative to an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additive inverse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(relative to an addition operation) or </a:t>
            </a:r>
          </a:p>
          <a:p>
            <a:pPr algn="l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multiplicative inverse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(relative to a multiplication operation).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B20E-8DCE-4EE6-BF97-693B360D2213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1C7A-50AE-4AC4-B6DD-A13BAF44CF89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371600"/>
            <a:ext cx="8229600" cy="50593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0" i="0" dirty="0" smtClean="0">
                <a:latin typeface="+mn-lt"/>
              </a:rPr>
              <a:t>In cryptography we often work with inverses.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0" i="0" dirty="0" smtClean="0">
                <a:latin typeface="+mn-lt"/>
              </a:rPr>
              <a:t>If the sender uses an integer (as the encryption key), the receiver uses the inverse of that integer (as the decryption key).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b="0" i="0" dirty="0" smtClean="0">
                <a:latin typeface="+mn-lt"/>
              </a:rPr>
              <a:t>If the operation (encryption/decryption algorithm) is addition, </a:t>
            </a:r>
            <a:r>
              <a:rPr lang="en-US" sz="2400" i="0" dirty="0" smtClean="0"/>
              <a:t>Zn</a:t>
            </a:r>
            <a:r>
              <a:rPr lang="en-US" sz="2400" baseline="-18000" dirty="0" smtClean="0"/>
              <a:t>  </a:t>
            </a:r>
            <a:r>
              <a:rPr lang="en-US" sz="2400" b="0" i="0" dirty="0" smtClean="0">
                <a:latin typeface="+mn-lt"/>
              </a:rPr>
              <a:t>can be used as the set of possible keys because </a:t>
            </a:r>
            <a:r>
              <a:rPr lang="en-US" sz="2400" b="0" i="0" dirty="0" smtClean="0">
                <a:solidFill>
                  <a:srgbClr val="002060"/>
                </a:solidFill>
                <a:latin typeface="+mn-lt"/>
              </a:rPr>
              <a:t>each integer in this set has an additive inverse</a:t>
            </a:r>
            <a:r>
              <a:rPr lang="en-US" sz="2400" b="0" i="0" dirty="0" smtClean="0">
                <a:latin typeface="+mn-lt"/>
              </a:rPr>
              <a:t>.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b="0" i="0" dirty="0" smtClean="0">
                <a:latin typeface="+mn-lt"/>
              </a:rPr>
              <a:t>On the other hand, if the operation (encryption/decryption algorithm) is multiplication , </a:t>
            </a:r>
            <a:r>
              <a:rPr lang="en-US" sz="2400" i="0" dirty="0" smtClean="0"/>
              <a:t>Zn</a:t>
            </a:r>
            <a:r>
              <a:rPr lang="en-US" sz="2400" b="0" i="0" dirty="0" smtClean="0">
                <a:latin typeface="+mn-lt"/>
              </a:rPr>
              <a:t>  cannot be the set of possible keys because </a:t>
            </a:r>
            <a:r>
              <a:rPr lang="en-US" sz="2400" b="0" i="0" dirty="0" smtClean="0">
                <a:solidFill>
                  <a:srgbClr val="002060"/>
                </a:solidFill>
                <a:latin typeface="+mn-lt"/>
              </a:rPr>
              <a:t>only some numbers of this set have a multiplicative inverse</a:t>
            </a:r>
            <a:r>
              <a:rPr lang="en-US" sz="2400" b="0" i="0" dirty="0" smtClean="0">
                <a:latin typeface="+mn-lt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52400" y="228600"/>
            <a:ext cx="8991600" cy="1143000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</a:pPr>
            <a:r>
              <a:rPr lang="en-US" sz="4400" b="0" i="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Inverses- relevancy with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cryptography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Inverses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two numbers a and b are additive inverses of each other if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D9E-FD93-47C4-84D4-E004CAE91A03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6664" y="2833688"/>
            <a:ext cx="328875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85740" y="3581400"/>
            <a:ext cx="7167660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i="0" dirty="0">
                <a:latin typeface="+mn-lt"/>
              </a:rPr>
              <a:t>In modular arithmetic, each integer has an additive inverse. The sum of an integer and its additive inverse is congruent to 0 modulo n.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Inverses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additive inverse of 4 in Z</a:t>
            </a:r>
            <a:r>
              <a:rPr 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Z</a:t>
            </a:r>
            <a:r>
              <a:rPr 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, the additive inverse of a can be calculated as b=n – a.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 additive inverse 4 in Z</a:t>
            </a:r>
            <a:r>
              <a:rPr 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 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is 10-4=6 .     </a:t>
            </a:r>
            <a:r>
              <a:rPr 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7B5-7643-4328-B26C-7F4E7843702D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Inverses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additive inverse pairs in Z</a:t>
            </a:r>
            <a:r>
              <a:rPr 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six pairs of additive inverses are (0, 0), (1, 9), (2, 8), (3, 7), (4, 6), and (5, 5). 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AF94-B56C-49EB-AE38-96D6F686F2ED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two numbers a and b are the multiplicative inverse of each other if,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5C64-5190-48FF-87E4-D51B82EEFF46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6663" y="2743200"/>
            <a:ext cx="2903537" cy="51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143000" y="3764340"/>
            <a:ext cx="716280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latin typeface="+mn-lt"/>
              </a:rPr>
              <a:t>In modular arithmetic, an integer may or may not have a multiplicative inverse.</a:t>
            </a:r>
          </a:p>
          <a:p>
            <a:pPr algn="just"/>
            <a:r>
              <a:rPr lang="en-US" sz="2400" i="0" dirty="0">
                <a:latin typeface="+mn-lt"/>
              </a:rPr>
              <a:t>When it does, the product of the integer and its multiplicative inverse is congruent to 1 modulo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8 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There is no multiplicative inverse because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(10, 8) = 2 ≠ 1. 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other words, we cannot find any number between 0 and 9 such that when multiplied by 8, the result is congruent to 1.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multiplicative inverses 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There are only three pairs: (1, 1), (3, 7) and (9, 9). The numbers 0, 2, 4, 5, 6, and 8 do not have a multiplicative inverse. 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B0B-3A92-49F5-A97F-493CD30BF761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integer arithmetic, if we divide a by n, we can get q and r. </a:t>
            </a:r>
          </a:p>
          <a:p>
            <a:r>
              <a:rPr lang="en-US" dirty="0" smtClean="0"/>
              <a:t>The relationship between these four integers can be shown as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4F17-910A-4416-A08A-CC3BF531080E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300" y="3840162"/>
            <a:ext cx="80772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latin typeface="Arial" charset="0"/>
              </a:rPr>
              <a:t>a</a:t>
            </a:r>
            <a:r>
              <a:rPr lang="en-US" sz="3200" i="0" dirty="0">
                <a:latin typeface="Arial" charset="0"/>
              </a:rPr>
              <a:t> = </a:t>
            </a:r>
            <a:r>
              <a:rPr lang="en-US" sz="3200" dirty="0">
                <a:latin typeface="Arial" charset="0"/>
              </a:rPr>
              <a:t>q</a:t>
            </a:r>
            <a:r>
              <a:rPr lang="en-US" sz="3200" i="0" dirty="0">
                <a:latin typeface="Arial" charset="0"/>
              </a:rPr>
              <a:t> × </a:t>
            </a:r>
            <a:r>
              <a:rPr lang="en-US" sz="3200" dirty="0">
                <a:latin typeface="Arial" charset="0"/>
              </a:rPr>
              <a:t>n</a:t>
            </a:r>
            <a:r>
              <a:rPr lang="en-US" sz="3200" i="0" dirty="0">
                <a:latin typeface="Arial" charset="0"/>
              </a:rPr>
              <a:t> + </a:t>
            </a:r>
            <a:r>
              <a:rPr lang="en-US" sz="3200" dirty="0" smtClean="0">
                <a:latin typeface="Arial" charset="0"/>
              </a:rPr>
              <a:t>r</a:t>
            </a:r>
          </a:p>
          <a:p>
            <a:r>
              <a:rPr lang="en-US" sz="3200" dirty="0" smtClean="0">
                <a:latin typeface="Arial" charset="0"/>
              </a:rPr>
              <a:t>a= </a:t>
            </a:r>
            <a:r>
              <a:rPr lang="en-US" sz="3200" b="0" i="0" dirty="0" smtClean="0">
                <a:hlinkClick r:id="rId2" tooltip="Division (mathematics)"/>
              </a:rPr>
              <a:t>dividend</a:t>
            </a:r>
            <a:endParaRPr lang="en-US" sz="3200" b="0" i="0" dirty="0" smtClean="0"/>
          </a:p>
          <a:p>
            <a:r>
              <a:rPr lang="en-US" sz="3200" b="0" i="0" dirty="0" smtClean="0">
                <a:latin typeface="Arial" charset="0"/>
              </a:rPr>
              <a:t>n= </a:t>
            </a:r>
            <a:r>
              <a:rPr lang="en-US" sz="3200" b="0" i="0" dirty="0" smtClean="0">
                <a:hlinkClick r:id="rId2" tooltip="Division (mathematics)"/>
              </a:rPr>
              <a:t>divisor</a:t>
            </a:r>
          </a:p>
          <a:p>
            <a:r>
              <a:rPr lang="en-US" sz="3200" i="0" dirty="0" smtClean="0">
                <a:latin typeface="Arial" charset="0"/>
              </a:rPr>
              <a:t>q= </a:t>
            </a:r>
            <a:r>
              <a:rPr lang="en-US" sz="3200" b="0" i="0" dirty="0" smtClean="0"/>
              <a:t> </a:t>
            </a:r>
            <a:r>
              <a:rPr lang="en-US" sz="3200" b="0" i="0" dirty="0" smtClean="0">
                <a:hlinkClick r:id="rId3" tooltip="Quotient"/>
              </a:rPr>
              <a:t>quotient</a:t>
            </a:r>
            <a:endParaRPr lang="en-US" sz="3200" b="0" i="0" dirty="0" smtClean="0"/>
          </a:p>
          <a:p>
            <a:r>
              <a:rPr lang="en-US" sz="3200" b="0" i="0" dirty="0" smtClean="0">
                <a:latin typeface="Arial" charset="0"/>
              </a:rPr>
              <a:t>r= </a:t>
            </a:r>
            <a:r>
              <a:rPr lang="en-US" sz="3200" b="0" i="0" dirty="0" smtClean="0">
                <a:hlinkClick r:id="rId2" tooltip="Division (mathematics)"/>
              </a:rPr>
              <a:t>remainder</a:t>
            </a:r>
            <a:endParaRPr lang="en-US" sz="3200" b="0" i="0" dirty="0">
              <a:hlinkClick r:id="rId2" tooltip="Division (mathematics)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multiplicative inverse pairs 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7CD2-E6F3-4E0B-85E9-6F0C161BF273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multiplicative inverse pairs 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 have seven pairs: (1, 1), (2, 6), (3, 4), (5, 9), (7, 8), (9, 9), and (10, 10). 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reason is that 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(11,a) is 1 (relatively prime) for all value of a except 0. it means all integers 1 to 10 have multiplicative inverse. 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1373-095A-4363-99F4-A5AB8600747C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extended Euclidean algorithm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finds the multiplicative inverses of b in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when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are given and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gcd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(n, b) = 1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multiplicative inverse of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is the value of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after being mapped to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2A36-21A1-401F-A553-1181E58E5ACB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FBF0-583E-4C84-9809-408184D54377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7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414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066800" y="56388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Using </a:t>
            </a:r>
            <a:r>
              <a:rPr lang="en-US" sz="2000" dirty="0"/>
              <a:t>extended Euclidean algorithm </a:t>
            </a:r>
            <a:r>
              <a:rPr lang="en-US" sz="2000" dirty="0" smtClean="0"/>
              <a:t>to </a:t>
            </a:r>
            <a:r>
              <a:rPr lang="en-US" sz="2000" dirty="0"/>
              <a:t>find multiplicative inverse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D2C6-9DE8-46BB-BD70-0EFE4D3E224A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14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11 in Z</a:t>
            </a:r>
            <a:r>
              <a:rPr lang="en-US" baseline="-2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72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Solution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467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09600" y="5715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(26, 11) is 1; the inverse of 11 is -7 or 19.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16DF-B416-4E6C-A135-B102F7745E44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14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23 in Z</a:t>
            </a:r>
            <a:r>
              <a:rPr lang="en-US" baseline="-1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79C2-C1F7-412E-A8D0-080B4929B080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23 in Z</a:t>
            </a:r>
            <a:r>
              <a:rPr lang="en-US" baseline="-1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81000" y="1905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52400" y="5791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(100, 23) is 1; the inverse of 23 is -13 or 87.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8" y="2443163"/>
            <a:ext cx="8894762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Inverses(cont.)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BD09-ACCD-41B0-8F7E-70218A757A50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12 in Z</a:t>
            </a:r>
            <a:r>
              <a:rPr lang="en-US" baseline="-1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04800" y="1981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Solution</a:t>
            </a:r>
            <a:endParaRPr lang="en-US" sz="2400" i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57200" y="541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 </a:t>
            </a:r>
            <a:r>
              <a:rPr lang="en-US" sz="2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gcd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(26, 12) is 2; the inverse does not exist.</a:t>
            </a:r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2741613"/>
            <a:ext cx="8793162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Multiplication Tables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sz="2800" dirty="0" smtClean="0"/>
              <a:t>Addition and multiplication table for Z</a:t>
            </a:r>
            <a:r>
              <a:rPr lang="en-US" sz="2800" baseline="-25000" dirty="0" smtClean="0"/>
              <a:t>10</a:t>
            </a:r>
          </a:p>
          <a:p>
            <a:r>
              <a:rPr lang="en-US" sz="2800" baseline="-25000" dirty="0" smtClean="0"/>
              <a:t>Additive Inverse: Inverse pair can be found when the result of addition is zero.</a:t>
            </a:r>
          </a:p>
          <a:p>
            <a:r>
              <a:rPr lang="en-US" sz="2800" baseline="-25000" dirty="0" smtClean="0"/>
              <a:t>Multiplicative Inverse: Inverse pair can be found when the result of multiplication is 1.</a:t>
            </a:r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A513-8110-4162-AEDF-2D9AA8C9C096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62" y="2814656"/>
            <a:ext cx="6481762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Sets of Addition and Multiplication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Z</a:t>
            </a:r>
            <a:r>
              <a:rPr lang="en-US" baseline="-18000" dirty="0" smtClean="0"/>
              <a:t>n</a:t>
            </a:r>
            <a:r>
              <a:rPr lang="en-US" dirty="0" smtClean="0"/>
              <a:t> and Z</a:t>
            </a:r>
            <a:r>
              <a:rPr lang="en-US" baseline="-18000" dirty="0" smtClean="0"/>
              <a:t>n</a:t>
            </a:r>
            <a:r>
              <a:rPr lang="en-US" baseline="-6000" dirty="0" smtClean="0"/>
              <a:t>*</a:t>
            </a:r>
            <a:r>
              <a:rPr lang="en-US" dirty="0" smtClean="0"/>
              <a:t> sets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369-B2AC-406B-8D29-A0F63B642ED2}" type="datetime4">
              <a:rPr lang="en-US" smtClean="0"/>
              <a:pPr/>
              <a:t>March 29,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39975"/>
            <a:ext cx="6554788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47700" y="4634805"/>
            <a:ext cx="807720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0" dirty="0">
                <a:latin typeface="+mn-lt"/>
              </a:rPr>
              <a:t>We need to use Z</a:t>
            </a:r>
            <a:r>
              <a:rPr lang="en-US" sz="3200" baseline="-18000" dirty="0">
                <a:latin typeface="+mn-lt"/>
              </a:rPr>
              <a:t>n</a:t>
            </a:r>
            <a:r>
              <a:rPr lang="en-US" sz="2800" i="0" dirty="0">
                <a:latin typeface="+mn-lt"/>
              </a:rPr>
              <a:t> when additive inverses are needed; we need to use Z</a:t>
            </a:r>
            <a:r>
              <a:rPr lang="en-US" sz="3200" baseline="-18000" dirty="0">
                <a:latin typeface="+mn-lt"/>
              </a:rPr>
              <a:t>n</a:t>
            </a:r>
            <a:r>
              <a:rPr lang="en-US" sz="2800" i="0" dirty="0">
                <a:latin typeface="+mn-lt"/>
              </a:rPr>
              <a:t>* when multiplicative inverses are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Assume that a = 255 and n = 11. We can find q = 23 and r = 2 using the division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 to find the </a:t>
            </a:r>
            <a:r>
              <a:rPr lang="en-US" i="1" dirty="0" smtClean="0"/>
              <a:t>quotient </a:t>
            </a:r>
            <a:r>
              <a:rPr lang="en-US" dirty="0" smtClean="0"/>
              <a:t>and the </a:t>
            </a:r>
            <a:r>
              <a:rPr lang="en-US" i="1" dirty="0" smtClean="0"/>
              <a:t>remainder </a:t>
            </a:r>
            <a:r>
              <a:rPr lang="en-US" dirty="0" smtClean="0"/>
              <a:t>using language specific operators??? </a:t>
            </a:r>
            <a:r>
              <a:rPr lang="en-US" sz="2800" dirty="0" smtClean="0">
                <a:solidFill>
                  <a:srgbClr val="660066"/>
                </a:solidFill>
              </a:rPr>
              <a:t>&lt;in case of C language&gt;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E3AA-7FCE-4882-BF43-DEF5802795D0}" type="datetime4">
              <a:rPr lang="en-US" smtClean="0"/>
              <a:pPr/>
              <a:t>March 29, 2019</a:t>
            </a:fld>
            <a:endParaRPr lang="en-US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514600"/>
            <a:ext cx="5073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514600" y="4933890"/>
            <a:ext cx="4374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Finding </a:t>
            </a:r>
            <a:r>
              <a:rPr lang="en-US" sz="2000" dirty="0"/>
              <a:t>the quotient and the remainder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349B-CB72-4057-B562-ED493BE8A2C4}" type="datetime4">
              <a:rPr lang="en-US" smtClean="0"/>
              <a:pPr/>
              <a:t>March 29, 2019</a:t>
            </a:fld>
            <a:endParaRPr lang="en-US"/>
          </a:p>
        </p:txBody>
      </p:sp>
      <p:pic>
        <p:nvPicPr>
          <p:cNvPr id="10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347549"/>
            <a:ext cx="7079054" cy="353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971800" y="5955268"/>
            <a:ext cx="31277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Division </a:t>
            </a:r>
            <a:r>
              <a:rPr lang="en-US" dirty="0"/>
              <a:t>algorithm for integers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954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/>
              <a:t>In case of division relationship in </a:t>
            </a:r>
            <a:r>
              <a:rPr lang="en-US" b="0" i="0" dirty="0" smtClean="0">
                <a:solidFill>
                  <a:srgbClr val="C00000"/>
                </a:solidFill>
              </a:rPr>
              <a:t>cryptography</a:t>
            </a:r>
            <a:r>
              <a:rPr lang="en-US" b="0" i="0" dirty="0" smtClean="0"/>
              <a:t>, we impose two restrictions. </a:t>
            </a:r>
          </a:p>
          <a:p>
            <a:pPr marL="342900" indent="-342900">
              <a:buAutoNum type="arabicPeriod"/>
            </a:pPr>
            <a:r>
              <a:rPr lang="en-US" b="0" i="0" dirty="0" smtClean="0"/>
              <a:t>We require that divisor be a positive integer (	       )</a:t>
            </a:r>
          </a:p>
          <a:p>
            <a:pPr marL="342900" indent="-342900">
              <a:buAutoNum type="arabicPeriod"/>
            </a:pPr>
            <a:r>
              <a:rPr lang="en-US" b="0" i="0" dirty="0" smtClean="0"/>
              <a:t>We require that the remainder be a nonnegative integer (            )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181600" y="1600200"/>
          <a:ext cx="457200" cy="304800"/>
        </p:xfrm>
        <a:graphic>
          <a:graphicData uri="http://schemas.openxmlformats.org/presentationml/2006/ole">
            <p:oleObj spid="_x0000_s1040" name="Equation" r:id="rId4" imgW="355138" imgH="177569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324600" y="1879600"/>
          <a:ext cx="609600" cy="330200"/>
        </p:xfrm>
        <a:graphic>
          <a:graphicData uri="http://schemas.openxmlformats.org/presentationml/2006/ole">
            <p:oleObj spid="_x0000_s1041" name="Equation" r:id="rId5" imgW="342603" imgH="177646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When we use a computer or a calculator,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are negative when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is negative.</a:t>
            </a:r>
          </a:p>
          <a:p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apply the restriction that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needs to be positive?</a:t>
            </a:r>
          </a:p>
          <a:p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solution is simple, we decrement the value of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by 1 and we add the value of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to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to make it positive.</a:t>
            </a:r>
          </a:p>
          <a:p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i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above relation is still valid.</a:t>
            </a:r>
            <a:endParaRPr lang="en-US" sz="2400" i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821-F7D7-4E3A-8507-48F7E785EBC5}" type="datetime4">
              <a:rPr lang="en-US" smtClean="0"/>
              <a:pPr/>
              <a:t>March 29, 2019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181" y="3657601"/>
            <a:ext cx="744261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3100</Words>
  <Application>Microsoft Office PowerPoint</Application>
  <PresentationFormat>On-screen Show (4:3)</PresentationFormat>
  <Paragraphs>478</Paragraphs>
  <Slides>69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Office Theme</vt:lpstr>
      <vt:lpstr>Equation</vt:lpstr>
      <vt:lpstr>Number Theoretic Notations GCD MODULAR ARITHMETIC  </vt:lpstr>
      <vt:lpstr>Slide 2</vt:lpstr>
      <vt:lpstr>Integer Arithmetic</vt:lpstr>
      <vt:lpstr>Set of Integers</vt:lpstr>
      <vt:lpstr>Binary Operations</vt:lpstr>
      <vt:lpstr>Integer Division</vt:lpstr>
      <vt:lpstr>Integer Division(cont.)</vt:lpstr>
      <vt:lpstr>Integer Division(cont.)</vt:lpstr>
      <vt:lpstr>Integer Division(cont.)</vt:lpstr>
      <vt:lpstr>Integer Division(cont.)</vt:lpstr>
      <vt:lpstr>Divisibility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Divisibility(cont.)</vt:lpstr>
      <vt:lpstr>Linear Diophantine Equations</vt:lpstr>
      <vt:lpstr>Linear Diophantine Equations(cont.)</vt:lpstr>
      <vt:lpstr>Slide 29</vt:lpstr>
      <vt:lpstr>Linear Diophantine Equations(cont.)</vt:lpstr>
      <vt:lpstr>Linear Diophantine Equations(cont.)</vt:lpstr>
      <vt:lpstr>Linear Diophantine Equations(cont.)</vt:lpstr>
      <vt:lpstr>Slide 33</vt:lpstr>
      <vt:lpstr>Modular Arithmetic</vt:lpstr>
      <vt:lpstr>Preliminary</vt:lpstr>
      <vt:lpstr>Preliminary(cont.)</vt:lpstr>
      <vt:lpstr>Modulo Operator</vt:lpstr>
      <vt:lpstr>Modulo Operator(cont.)</vt:lpstr>
      <vt:lpstr>Modulo Operator(cont.)</vt:lpstr>
      <vt:lpstr>Set of Residues : Zn</vt:lpstr>
      <vt:lpstr>Congruence</vt:lpstr>
      <vt:lpstr>Slide 42</vt:lpstr>
      <vt:lpstr>Slide 43</vt:lpstr>
      <vt:lpstr>Congruence(cont.)</vt:lpstr>
      <vt:lpstr>Operation in Zn</vt:lpstr>
      <vt:lpstr>Operation in Zn(cont.)</vt:lpstr>
      <vt:lpstr>Operation in Zn(cont.)</vt:lpstr>
      <vt:lpstr>Operation in Zn(cont.)</vt:lpstr>
      <vt:lpstr>Operation in Zn(cont.)</vt:lpstr>
      <vt:lpstr>Operation in Zn(cont.)</vt:lpstr>
      <vt:lpstr>Operation in Zn(cont.)</vt:lpstr>
      <vt:lpstr>Operation in Zn(cont.)</vt:lpstr>
      <vt:lpstr>Inverses</vt:lpstr>
      <vt:lpstr>Slide 54</vt:lpstr>
      <vt:lpstr>Additive Inverses</vt:lpstr>
      <vt:lpstr>Additive Inverses</vt:lpstr>
      <vt:lpstr>Additive Inverses</vt:lpstr>
      <vt:lpstr>Multiplicative Inverses</vt:lpstr>
      <vt:lpstr>Multiplicative Inverses(cont.)</vt:lpstr>
      <vt:lpstr>Multiplicative Inverses(cont.)</vt:lpstr>
      <vt:lpstr>Multiplicative Inverses(cont.)</vt:lpstr>
      <vt:lpstr>Multiplicative Inverses(cont.)</vt:lpstr>
      <vt:lpstr>Multiplicative Inverses(cont.)</vt:lpstr>
      <vt:lpstr>Multiplicative Inverses(cont.)</vt:lpstr>
      <vt:lpstr>Multiplicative Inverses(cont.)</vt:lpstr>
      <vt:lpstr>Multiplicative Inverses(cont.)</vt:lpstr>
      <vt:lpstr>Multiplicative Inverses(cont.)</vt:lpstr>
      <vt:lpstr>Addition and Multiplication Tables</vt:lpstr>
      <vt:lpstr>Different Sets of Addition and Multiplication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Sony</cp:lastModifiedBy>
  <cp:revision>467</cp:revision>
  <dcterms:created xsi:type="dcterms:W3CDTF">2000-01-15T04:50:39Z</dcterms:created>
  <dcterms:modified xsi:type="dcterms:W3CDTF">2019-03-29T05:31:49Z</dcterms:modified>
</cp:coreProperties>
</file>