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9"/>
  </p:notesMasterIdLst>
  <p:handoutMasterIdLst>
    <p:handoutMasterId r:id="rId40"/>
  </p:handoutMasterIdLst>
  <p:sldIdLst>
    <p:sldId id="685" r:id="rId2"/>
    <p:sldId id="915" r:id="rId3"/>
    <p:sldId id="642" r:id="rId4"/>
    <p:sldId id="837" r:id="rId5"/>
    <p:sldId id="838" r:id="rId6"/>
    <p:sldId id="851" r:id="rId7"/>
    <p:sldId id="852" r:id="rId8"/>
    <p:sldId id="853" r:id="rId9"/>
    <p:sldId id="854" r:id="rId10"/>
    <p:sldId id="857" r:id="rId11"/>
    <p:sldId id="858" r:id="rId12"/>
    <p:sldId id="888" r:id="rId13"/>
    <p:sldId id="889" r:id="rId14"/>
    <p:sldId id="890" r:id="rId15"/>
    <p:sldId id="892" r:id="rId16"/>
    <p:sldId id="891" r:id="rId17"/>
    <p:sldId id="894" r:id="rId18"/>
    <p:sldId id="912" r:id="rId19"/>
    <p:sldId id="913" r:id="rId20"/>
    <p:sldId id="895" r:id="rId21"/>
    <p:sldId id="896" r:id="rId22"/>
    <p:sldId id="916" r:id="rId23"/>
    <p:sldId id="917" r:id="rId24"/>
    <p:sldId id="897" r:id="rId25"/>
    <p:sldId id="898" r:id="rId26"/>
    <p:sldId id="899" r:id="rId27"/>
    <p:sldId id="900" r:id="rId28"/>
    <p:sldId id="918" r:id="rId29"/>
    <p:sldId id="902" r:id="rId30"/>
    <p:sldId id="903" r:id="rId31"/>
    <p:sldId id="904" r:id="rId32"/>
    <p:sldId id="905" r:id="rId33"/>
    <p:sldId id="906" r:id="rId34"/>
    <p:sldId id="920" r:id="rId35"/>
    <p:sldId id="921" r:id="rId36"/>
    <p:sldId id="922" r:id="rId37"/>
    <p:sldId id="923" r:id="rId38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FF33"/>
    <a:srgbClr val="660066"/>
    <a:srgbClr val="00CC00"/>
    <a:srgbClr val="D9ECFF"/>
    <a:srgbClr val="FFFF00"/>
    <a:srgbClr val="F2F3B7"/>
    <a:srgbClr val="EAEC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17" autoAdjust="0"/>
    <p:restoredTop sz="94712" autoAdjust="0"/>
  </p:normalViewPr>
  <p:slideViewPr>
    <p:cSldViewPr>
      <p:cViewPr varScale="1">
        <p:scale>
          <a:sx n="69" d="100"/>
          <a:sy n="69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D475-F212-4628-A965-1B74B94BA946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B863F-654A-4E3C-AD5A-70D98A669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942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721" y="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533" y="4439166"/>
            <a:ext cx="5636260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671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721" y="8876710"/>
            <a:ext cx="3052974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fld id="{179D84C5-9005-46BB-A99E-C4D4D6D4D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5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74B2D-9CA3-4F56-9D77-CF25C1028779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3AFFC-562A-40EC-BDBD-3D3AAD547CCD}" type="slidenum">
              <a:rPr lang="en-US"/>
              <a:pPr/>
              <a:t>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D84C5-9005-46BB-A99E-C4D4D6D4D10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39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8AD19-235A-4C78-9293-21BFA90E8B7A}" type="slidenum">
              <a:rPr lang="en-US"/>
              <a:pPr/>
              <a:t>35</a:t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0F849-8E3A-4F9C-BE68-F724ACB8E459}" type="slidenum">
              <a:rPr lang="en-US"/>
              <a:pPr/>
              <a:t>36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E55AA-3C95-4F42-B44D-17C318942C85}" type="slidenum">
              <a:rPr lang="en-US"/>
              <a:pPr/>
              <a:t>37</a:t>
            </a:fld>
            <a:endParaRPr lang="en-US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8815-B7BC-4D55-9EC2-BC419871BD48}" type="datetime4">
              <a:rPr lang="en-US" smtClean="0"/>
              <a:t>April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Udai Pratap Rao: CRYPTOGRAPHY AND NETWORK SECURITY @ B.Tech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A1C-D349-4A4D-A29F-8C60D2692E33}" type="datetime4">
              <a:rPr lang="en-US" smtClean="0"/>
              <a:t>April 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Udai Pratap Rao: CRYPTOGRAPHY AND NETWORK SECURITY @ B.Tech IV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4376-0C7E-4B00-B1F1-67298DC75A2F}" type="datetime4">
              <a:rPr lang="en-US" smtClean="0"/>
              <a:t>April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Udai Pratap Rao: CRYPTOGRAPHY AND NETWORK SECURITY @ B.Tech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1A989-A0CE-4EFF-8A24-7EDBF552D8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286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Primality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 </a:t>
            </a:r>
            <a:r>
              <a:rPr lang="en-US" dirty="0" smtClean="0">
                <a:solidFill>
                  <a:schemeClr val="tx1"/>
                </a:solidFill>
              </a:rPr>
              <a:t>algorithms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&amp;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Chinese remainder theorem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b="1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4570-C2A1-4750-BDDD-E1337E66CAAD}" type="datetime4">
              <a:rPr lang="en-US" smtClean="0"/>
              <a:t>April 6,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Algorithms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Fermat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Does the number 561 pass the Fermat test?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4783-9C30-456A-AB11-BEE5A2904748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5246688" cy="5762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066800" y="2272605"/>
            <a:ext cx="7391400" cy="13849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latin typeface="Times New Roman" pitchFamily="18" charset="0"/>
              </a:rPr>
              <a:t>If n is a prime, a</a:t>
            </a:r>
            <a:r>
              <a:rPr lang="en-US" sz="2800" i="1" baseline="30000" dirty="0">
                <a:latin typeface="Times New Roman" pitchFamily="18" charset="0"/>
              </a:rPr>
              <a:t>n−1</a:t>
            </a:r>
            <a:r>
              <a:rPr lang="en-US" sz="2800" i="1" dirty="0">
                <a:latin typeface="Times New Roman" pitchFamily="18" charset="0"/>
              </a:rPr>
              <a:t> ≡ 1 mod n</a:t>
            </a:r>
          </a:p>
          <a:p>
            <a:pPr algn="just"/>
            <a:r>
              <a:rPr lang="en-US" sz="2800" i="1" dirty="0">
                <a:latin typeface="Times New Roman" pitchFamily="18" charset="0"/>
              </a:rPr>
              <a:t>If n is a composite, it is possible that a</a:t>
            </a:r>
            <a:r>
              <a:rPr lang="en-US" sz="2800" i="1" baseline="30000" dirty="0">
                <a:latin typeface="Times New Roman" pitchFamily="18" charset="0"/>
              </a:rPr>
              <a:t>n−1</a:t>
            </a:r>
            <a:r>
              <a:rPr lang="en-US" sz="2800" i="1" dirty="0">
                <a:latin typeface="Times New Roman" pitchFamily="18" charset="0"/>
              </a:rPr>
              <a:t> ≡ 1 mod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Algorithms(cont.)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Does the number 561 pass the Fermat test?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base 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number passes the Fermat test, but it is not a prime, because 561 = 33 × 17.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76F7-F347-458A-8D2B-FECF8A717CD5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505200"/>
            <a:ext cx="2906713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CHINESE REMAINDER THEOREM</a:t>
            </a:r>
            <a:endParaRPr lang="en-IN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IN" dirty="0" smtClean="0"/>
              <a:t>Used to solve a set of congruent equations with </a:t>
            </a:r>
            <a:r>
              <a:rPr lang="en-IN" dirty="0" smtClean="0">
                <a:solidFill>
                  <a:srgbClr val="FF0000"/>
                </a:solidFill>
              </a:rPr>
              <a:t>one variable </a:t>
            </a:r>
            <a:r>
              <a:rPr lang="en-IN" dirty="0" smtClean="0"/>
              <a:t>but </a:t>
            </a:r>
            <a:r>
              <a:rPr lang="en-IN" dirty="0" smtClean="0">
                <a:solidFill>
                  <a:srgbClr val="FF0000"/>
                </a:solidFill>
              </a:rPr>
              <a:t>different moduli</a:t>
            </a:r>
            <a:r>
              <a:rPr lang="en-IN" dirty="0" smtClean="0"/>
              <a:t>, which are relatively prime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above equations have a unique solution if the moduli are relatively prime</a:t>
            </a:r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66E-8E3D-4C3E-881A-C175CDFCBB7C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71801"/>
            <a:ext cx="4095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</a:t>
            </a:r>
            <a:endParaRPr lang="en-IN" dirty="0" smtClean="0"/>
          </a:p>
          <a:p>
            <a:pPr lvl="1"/>
            <a:r>
              <a:rPr lang="en-IN" dirty="0" smtClean="0"/>
              <a:t>The following is an example of a set of equations with different </a:t>
            </a:r>
            <a:r>
              <a:rPr lang="en-IN" dirty="0" err="1" smtClean="0"/>
              <a:t>moduli</a:t>
            </a:r>
            <a:r>
              <a:rPr lang="en-IN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IN" dirty="0" smtClean="0"/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3B0-7203-40B0-A8F5-7517CFE182B6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95600"/>
            <a:ext cx="32670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Solution To Chinese Remainder Theorem</a:t>
            </a:r>
          </a:p>
          <a:p>
            <a:pPr lvl="1"/>
            <a:r>
              <a:rPr lang="en-IN" dirty="0" smtClean="0"/>
              <a:t>Find M = m</a:t>
            </a:r>
            <a:r>
              <a:rPr lang="en-IN" baseline="-25000" dirty="0" smtClean="0"/>
              <a:t>1</a:t>
            </a:r>
            <a:r>
              <a:rPr lang="en-IN" dirty="0" smtClean="0"/>
              <a:t> × m</a:t>
            </a:r>
            <a:r>
              <a:rPr lang="en-IN" baseline="-25000" dirty="0" smtClean="0"/>
              <a:t>2</a:t>
            </a:r>
            <a:r>
              <a:rPr lang="en-IN" dirty="0" smtClean="0"/>
              <a:t> × … × m</a:t>
            </a:r>
            <a:r>
              <a:rPr lang="en-IN" baseline="-25000" dirty="0" smtClean="0"/>
              <a:t>k</a:t>
            </a:r>
            <a:r>
              <a:rPr lang="en-IN" dirty="0" smtClean="0"/>
              <a:t>. This is the common modulus.</a:t>
            </a:r>
          </a:p>
          <a:p>
            <a:pPr lvl="1"/>
            <a:r>
              <a:rPr lang="en-IN" dirty="0" smtClean="0"/>
              <a:t>Find M</a:t>
            </a:r>
            <a:r>
              <a:rPr lang="en-IN" baseline="-25000" dirty="0" smtClean="0"/>
              <a:t>1</a:t>
            </a:r>
            <a:r>
              <a:rPr lang="en-IN" dirty="0" smtClean="0"/>
              <a:t> = M/m</a:t>
            </a:r>
            <a:r>
              <a:rPr lang="en-IN" baseline="-25000" dirty="0" smtClean="0"/>
              <a:t>1</a:t>
            </a:r>
            <a:r>
              <a:rPr lang="en-IN" dirty="0" smtClean="0"/>
              <a:t>, M</a:t>
            </a:r>
            <a:r>
              <a:rPr lang="en-IN" baseline="-25000" dirty="0" smtClean="0"/>
              <a:t>2</a:t>
            </a:r>
            <a:r>
              <a:rPr lang="en-IN" dirty="0" smtClean="0"/>
              <a:t> = M/m</a:t>
            </a:r>
            <a:r>
              <a:rPr lang="en-IN" baseline="-25000" dirty="0" smtClean="0"/>
              <a:t>2</a:t>
            </a:r>
            <a:r>
              <a:rPr lang="en-IN" dirty="0" smtClean="0"/>
              <a:t>, …, M</a:t>
            </a:r>
            <a:r>
              <a:rPr lang="en-IN" baseline="-25000" dirty="0" smtClean="0"/>
              <a:t>k</a:t>
            </a:r>
            <a:r>
              <a:rPr lang="en-IN" dirty="0" smtClean="0"/>
              <a:t> = M/m</a:t>
            </a:r>
            <a:r>
              <a:rPr lang="en-IN" baseline="-25000" dirty="0" smtClean="0"/>
              <a:t>k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Find the multiplicative inverse of M</a:t>
            </a:r>
            <a:r>
              <a:rPr lang="en-IN" baseline="-25000" dirty="0" smtClean="0"/>
              <a:t>1</a:t>
            </a:r>
            <a:r>
              <a:rPr lang="en-IN" dirty="0" smtClean="0"/>
              <a:t>, M</a:t>
            </a:r>
            <a:r>
              <a:rPr lang="en-IN" baseline="-25000" dirty="0" smtClean="0"/>
              <a:t>2</a:t>
            </a:r>
            <a:r>
              <a:rPr lang="en-IN" dirty="0" smtClean="0"/>
              <a:t>, …, M</a:t>
            </a:r>
            <a:r>
              <a:rPr lang="en-IN" baseline="-25000" dirty="0" smtClean="0"/>
              <a:t>k </a:t>
            </a:r>
            <a:r>
              <a:rPr lang="en-IN" dirty="0" smtClean="0"/>
              <a:t>using the corresponding </a:t>
            </a:r>
            <a:r>
              <a:rPr lang="en-IN" dirty="0" err="1" smtClean="0"/>
              <a:t>moduli</a:t>
            </a:r>
            <a:r>
              <a:rPr lang="en-IN" dirty="0" smtClean="0"/>
              <a:t> (m</a:t>
            </a:r>
            <a:r>
              <a:rPr lang="en-IN" baseline="-25000" dirty="0" smtClean="0"/>
              <a:t>1</a:t>
            </a:r>
            <a:r>
              <a:rPr lang="en-IN" dirty="0" smtClean="0"/>
              <a:t>, m</a:t>
            </a:r>
            <a:r>
              <a:rPr lang="en-IN" baseline="-25000" dirty="0" smtClean="0"/>
              <a:t>2</a:t>
            </a:r>
            <a:r>
              <a:rPr lang="en-IN" dirty="0" smtClean="0"/>
              <a:t>, …, </a:t>
            </a:r>
            <a:r>
              <a:rPr lang="en-IN" dirty="0" err="1" smtClean="0"/>
              <a:t>m</a:t>
            </a:r>
            <a:r>
              <a:rPr lang="en-IN" baseline="-25000" dirty="0" err="1" smtClean="0"/>
              <a:t>k</a:t>
            </a:r>
            <a:r>
              <a:rPr lang="en-IN" dirty="0" smtClean="0"/>
              <a:t>). Call the inverses M</a:t>
            </a:r>
            <a:r>
              <a:rPr lang="en-IN" baseline="-25000" dirty="0" smtClean="0"/>
              <a:t>1</a:t>
            </a:r>
            <a:r>
              <a:rPr lang="en-IN" baseline="30000" dirty="0" smtClean="0"/>
              <a:t>−1</a:t>
            </a:r>
            <a:r>
              <a:rPr lang="en-IN" dirty="0" smtClean="0"/>
              <a:t>, M</a:t>
            </a:r>
            <a:r>
              <a:rPr lang="en-IN" baseline="-25000" dirty="0" smtClean="0"/>
              <a:t>2</a:t>
            </a:r>
            <a:r>
              <a:rPr lang="en-IN" baseline="30000" dirty="0" smtClean="0"/>
              <a:t>−1</a:t>
            </a:r>
            <a:r>
              <a:rPr lang="en-IN" dirty="0" smtClean="0"/>
              <a:t>, …, M</a:t>
            </a:r>
            <a:r>
              <a:rPr lang="en-IN" baseline="-25000" dirty="0" smtClean="0"/>
              <a:t>k</a:t>
            </a:r>
            <a:r>
              <a:rPr lang="en-IN" dirty="0" smtClean="0"/>
              <a:t> </a:t>
            </a:r>
            <a:r>
              <a:rPr lang="en-IN" baseline="30000" dirty="0" smtClean="0"/>
              <a:t>−1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solution to the simultaneous equations is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C9E3-1FF9-4A5F-A4D5-4527250EF64D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5589587"/>
            <a:ext cx="7605712" cy="506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IN" sz="4000" dirty="0" smtClean="0"/>
              <a:t>Find the solution to the simultaneous equations:</a:t>
            </a:r>
          </a:p>
          <a:p>
            <a:pPr lvl="1"/>
            <a:endParaRPr lang="en-US" sz="4000" dirty="0" smtClean="0"/>
          </a:p>
          <a:p>
            <a:pPr lvl="1"/>
            <a:endParaRPr lang="en-US" sz="4000" dirty="0" smtClean="0"/>
          </a:p>
          <a:p>
            <a:endParaRPr lang="en-US" sz="4000" dirty="0" smtClean="0">
              <a:latin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</a:endParaRPr>
          </a:p>
          <a:p>
            <a:r>
              <a:rPr lang="en-US" sz="4000" dirty="0" smtClean="0"/>
              <a:t>Solution: We follow the four steps.</a:t>
            </a:r>
          </a:p>
          <a:p>
            <a:endParaRPr lang="en-US" sz="4000" dirty="0" smtClean="0"/>
          </a:p>
          <a:p>
            <a:pPr lvl="1">
              <a:buNone/>
            </a:pPr>
            <a:r>
              <a:rPr lang="en-US" sz="3600" dirty="0" smtClean="0"/>
              <a:t>   1. M = 3 × 5 × 7 = 105</a:t>
            </a:r>
          </a:p>
          <a:p>
            <a:pPr lvl="1">
              <a:buNone/>
            </a:pP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   2. M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= 105 / 3 = 35, M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= 105 / 5 = 21, M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= 105 / 7 = 15</a:t>
            </a:r>
          </a:p>
          <a:p>
            <a:pPr lvl="1">
              <a:buNone/>
            </a:pP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   3. The inverses are M</a:t>
            </a:r>
            <a:r>
              <a:rPr lang="en-US" sz="3600" baseline="-25000" dirty="0" smtClean="0"/>
              <a:t>1</a:t>
            </a:r>
            <a:r>
              <a:rPr lang="en-US" sz="3600" baseline="30000" dirty="0" smtClean="0"/>
              <a:t>−1 </a:t>
            </a:r>
            <a:r>
              <a:rPr lang="en-US" sz="3600" dirty="0" smtClean="0"/>
              <a:t>= 2, M</a:t>
            </a:r>
            <a:r>
              <a:rPr lang="en-US" sz="3600" baseline="-25000" dirty="0" smtClean="0"/>
              <a:t>2</a:t>
            </a:r>
            <a:r>
              <a:rPr lang="en-US" sz="3600" baseline="30000" dirty="0" smtClean="0"/>
              <a:t>−1 </a:t>
            </a:r>
            <a:r>
              <a:rPr lang="en-US" sz="3600" dirty="0" smtClean="0"/>
              <a:t>= 1, M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</a:t>
            </a:r>
            <a:r>
              <a:rPr lang="en-US" sz="3600" baseline="30000" dirty="0" smtClean="0"/>
              <a:t>−1 </a:t>
            </a:r>
            <a:r>
              <a:rPr lang="en-US" sz="3600" dirty="0" smtClean="0"/>
              <a:t>= 1</a:t>
            </a:r>
          </a:p>
          <a:p>
            <a:pPr lvl="1">
              <a:buNone/>
            </a:pP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   4. x = (2 × 35 × 2 + 3 × 21 × 1 + 2 × 15 × 1) mod 105 = 23 mod 105</a:t>
            </a:r>
          </a:p>
          <a:p>
            <a:pPr lvl="1">
              <a:buNone/>
            </a:pPr>
            <a:endParaRPr lang="en-IN" dirty="0" smtClean="0"/>
          </a:p>
          <a:p>
            <a:pPr lvl="2">
              <a:buNone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FF2-0859-4D05-B906-D4BDD3D5D9EC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09800"/>
            <a:ext cx="26146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IN" dirty="0" smtClean="0"/>
              <a:t>Find an integer that has a remainder of 3 when divided by 7 and 13, but is divisible by 12.</a:t>
            </a:r>
          </a:p>
          <a:p>
            <a:r>
              <a:rPr lang="en-US" dirty="0" smtClean="0"/>
              <a:t>Solution</a:t>
            </a:r>
            <a:r>
              <a:rPr lang="en-IN" dirty="0" smtClean="0"/>
              <a:t> ????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263-9DCA-494A-B44F-51D444BEEF0C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IN" dirty="0" smtClean="0"/>
              <a:t>Find an integer that has a remainder of 3 when divided by 7 and 13, but is divisible by 12.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IN" dirty="0" smtClean="0"/>
              <a:t>This is a CRT problem. We can form three equations and solve them to find the value of x.</a:t>
            </a:r>
          </a:p>
          <a:p>
            <a:pPr lvl="1" algn="ctr">
              <a:buNone/>
            </a:pPr>
            <a:r>
              <a:rPr lang="en-US" dirty="0" smtClean="0"/>
              <a:t>x ≡ 3 mod 7</a:t>
            </a:r>
          </a:p>
          <a:p>
            <a:pPr lvl="1" algn="ctr">
              <a:buNone/>
            </a:pPr>
            <a:r>
              <a:rPr lang="en-US" dirty="0" smtClean="0"/>
              <a:t>x</a:t>
            </a:r>
            <a:r>
              <a:rPr lang="en-IN" dirty="0" smtClean="0"/>
              <a:t> ≡ 3 mod 13</a:t>
            </a:r>
          </a:p>
          <a:p>
            <a:pPr lvl="1" algn="ctr">
              <a:buNone/>
            </a:pPr>
            <a:r>
              <a:rPr lang="en-IN" dirty="0" smtClean="0"/>
              <a:t>x ≡ 0 mod 12</a:t>
            </a:r>
            <a:endParaRPr lang="en-US" dirty="0" smtClean="0"/>
          </a:p>
          <a:p>
            <a:pPr lvl="1" algn="l"/>
            <a:r>
              <a:rPr lang="en-IN" dirty="0" smtClean="0"/>
              <a:t>If we follow the four steps, we find x = 276. We can check that </a:t>
            </a:r>
            <a:br>
              <a:rPr lang="en-IN" dirty="0" smtClean="0"/>
            </a:br>
            <a:r>
              <a:rPr lang="en-IN" dirty="0" smtClean="0"/>
              <a:t>276 ≡ 3 mod 7, 276 ≡ 3 mod 13 and 276 is divisible by 12 (the quotient is 23 and the remainder is zero).</a:t>
            </a:r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A9A-BB9C-4EDB-AC4A-3B125F0E91D7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Secret Sharing scheme in cryptography </a:t>
            </a:r>
            <a:r>
              <a:rPr lang="en-US" sz="2400" b="1" dirty="0"/>
              <a:t>aims to distribute and later recover secret S among n parties</a:t>
            </a:r>
            <a:r>
              <a:rPr lang="en-US" sz="2400" dirty="0"/>
              <a:t>.  Secret S is distributed in form of </a:t>
            </a:r>
            <a:r>
              <a:rPr lang="en-US" sz="2400" b="1" dirty="0"/>
              <a:t>shares</a:t>
            </a:r>
            <a:r>
              <a:rPr lang="en-US" sz="2400" dirty="0"/>
              <a:t> which are generated from secret. Without cooperation of k no. of parties, the secret cannot be reconstructed from shares directly. Consider the following example:</a:t>
            </a:r>
          </a:p>
          <a:p>
            <a:pPr marL="0" indent="0">
              <a:buNone/>
            </a:pPr>
            <a:r>
              <a:rPr lang="en-US" sz="2400" dirty="0"/>
              <a:t>Say our secret is S. The shares for n=4 no. of parties are generated taking modulus 11,13,17 and 19. They are respectively 1,12,2 and 3 and given by following equations: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 Ξ 1 mod 11, </a:t>
            </a:r>
          </a:p>
          <a:p>
            <a:pPr marL="0" indent="0">
              <a:buNone/>
            </a:pPr>
            <a:r>
              <a:rPr lang="en-US" sz="2400" dirty="0"/>
              <a:t>S Ξ 12 mod 13,</a:t>
            </a:r>
          </a:p>
          <a:p>
            <a:pPr marL="0" indent="0">
              <a:buNone/>
            </a:pPr>
            <a:r>
              <a:rPr lang="en-US" sz="2400" dirty="0"/>
              <a:t>S Ξ 2 mod 17, </a:t>
            </a:r>
          </a:p>
          <a:p>
            <a:pPr marL="0" indent="0">
              <a:buNone/>
            </a:pPr>
            <a:r>
              <a:rPr lang="en-US" sz="2400" dirty="0"/>
              <a:t>S Ξ 3 mod 19.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Now, from four possible sets of k=3 shares (as </a:t>
            </a:r>
            <a:r>
              <a:rPr lang="en-US" sz="2400" dirty="0">
                <a:solidFill>
                  <a:srgbClr val="FF0000"/>
                </a:solidFill>
              </a:rPr>
              <a:t>k shares are necessary to reconstruct the secret</a:t>
            </a:r>
            <a:r>
              <a:rPr lang="en-US" sz="2400" dirty="0"/>
              <a:t>), consider one possible set  {1, 12, 2} and recover  the secret S from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E997-03FF-47B2-9DE6-8ABC988710AE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34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CD21-5AC8-4343-8821-179DC5F701A8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83749683"/>
              </p:ext>
            </p:extLst>
          </p:nvPr>
        </p:nvGraphicFramePr>
        <p:xfrm>
          <a:off x="609600" y="1219200"/>
          <a:ext cx="8077200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0"/>
              </a:tblGrid>
              <a:tr h="0">
                <a:tc>
                  <a:txBody>
                    <a:bodyPr/>
                    <a:lstStyle/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Solution: The problem can be solved by Chinese remainder theorem.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For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set {1,12,2}, the equations available are,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 Ξ 1 mod 11, 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 Ξ 12 mod 13,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 Ξ 2 mod 17, 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Now solving this equation using CRT, M=11 *13*17 = 2431,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M1 = 2431/11=221,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M2 = 2431/13=187,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M3=2431/17=143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, M2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and M3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can be calculated using Extended Euclidean Algorithm.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= 1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= 8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M3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Now, secret S= ((1*221*1) + (12*187*8) + (2*143*5)) mod 2431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                    S = 155 mod 2431</a:t>
                      </a:r>
                    </a:p>
                    <a:p>
                      <a:pPr marL="4572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53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285D-21CB-41EA-AF94-BCCCB4FA47CB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Objectives </a:t>
            </a: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457200" y="1600200"/>
            <a:ext cx="85344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introduce prime numbers and their applications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discuss some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primality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 algorithms and their efficiencies.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discuss the Chinese remainder theorem and its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introduce modular exponentiation and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EXPONENTIATION AND LOGARITHM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DB93-970B-4DAA-BE42-D5A6A78AD884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EXPONENTIATION AND LOGARITHM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2BC4-438C-41E7-85B6-E9565867F6CD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153" y="2895600"/>
            <a:ext cx="7951694" cy="82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1676400"/>
            <a:ext cx="60615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i="0" dirty="0" smtClean="0"/>
              <a:t>Exponentiation and logarithm are inverses of each other.</a:t>
            </a:r>
          </a:p>
          <a:p>
            <a:pPr>
              <a:buFont typeface="Arial" pitchFamily="34" charset="0"/>
              <a:buChar char="•"/>
            </a:pPr>
            <a:r>
              <a:rPr lang="en-US" sz="2000" b="0" i="0" dirty="0" smtClean="0"/>
              <a:t>a is called the base of the exponentiation or logarithm</a:t>
            </a:r>
            <a:endParaRPr lang="en-US" sz="2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D7C5-86AC-462C-A23C-72AD62FD3D3F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4000" b="0" i="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EXPONENTIATION</a:t>
            </a:r>
            <a:endParaRPr lang="en-US" sz="4000" b="0" i="0" dirty="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762000"/>
            <a:ext cx="8229600" cy="548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cryptography,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common modular operation is 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exponentiation.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is we often need to calculate.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i="0" dirty="0" smtClean="0">
                <a:latin typeface="+mn-lt"/>
              </a:rPr>
              <a:t>   y = a</a:t>
            </a:r>
            <a:r>
              <a:rPr lang="en-US" sz="2800" i="0" baseline="30000" dirty="0" smtClean="0">
                <a:latin typeface="+mn-lt"/>
              </a:rPr>
              <a:t>x</a:t>
            </a:r>
            <a:r>
              <a:rPr lang="en-US" sz="2800" i="0" dirty="0" smtClean="0">
                <a:latin typeface="+mn-lt"/>
              </a:rPr>
              <a:t> mod n</a:t>
            </a:r>
            <a:endParaRPr lang="en-US" sz="2800" i="0" baseline="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0" i="0" dirty="0" smtClean="0">
                <a:latin typeface="+mn-lt"/>
              </a:rPr>
              <a:t>The RSA cryptosystem, which uses exponentiation for both encryption and decryption with very large exponents.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Unfortunately, most computer languages have no operator that can efficiently compute exponentiation, particularly when the exponent is very large.  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0" i="0" dirty="0" smtClean="0">
                <a:latin typeface="+mn-lt"/>
              </a:rPr>
              <a:t>To make this type of calculation, </a:t>
            </a:r>
            <a:r>
              <a:rPr lang="en-US" sz="2800" b="0" i="0" smtClean="0">
                <a:latin typeface="+mn-lt"/>
              </a:rPr>
              <a:t>we need more efficient algorithms.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F59D-D511-4EE9-8D0C-DD06FC912D35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4000" b="0" i="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EXPONENTIATION</a:t>
            </a:r>
            <a:endParaRPr lang="en-US" sz="4000" b="0" i="0" dirty="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1143000"/>
            <a:ext cx="8229600" cy="5105400"/>
          </a:xfrm>
          <a:prstGeom prst="rect">
            <a:avLst/>
          </a:prstGeom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Fast Exponentiation</a:t>
            </a:r>
          </a:p>
          <a:p>
            <a:pPr marL="800100" lvl="2" indent="-342900" algn="just" eaLnBrk="1" hangingPunct="1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800" b="0" i="0" dirty="0" smtClean="0"/>
              <a:t>The idea behind the </a:t>
            </a:r>
            <a:r>
              <a:rPr lang="en-US" sz="2800" b="0" u="sng" dirty="0" smtClean="0"/>
              <a:t>square-and-multiply</a:t>
            </a:r>
            <a:r>
              <a:rPr lang="en-US" sz="2800" b="0" i="0" u="sng" dirty="0" smtClean="0"/>
              <a:t> </a:t>
            </a:r>
            <a:r>
              <a:rPr lang="en-US" sz="2800" b="0" u="sng" dirty="0" smtClean="0"/>
              <a:t>method</a:t>
            </a:r>
          </a:p>
          <a:p>
            <a:pPr marL="342900" indent="-342900" algn="just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In traditional algorithms only </a:t>
            </a:r>
            <a:r>
              <a:rPr lang="en-US" sz="3200" b="0" dirty="0" smtClean="0">
                <a:latin typeface="+mn-lt"/>
              </a:rPr>
              <a:t>multiplication </a:t>
            </a:r>
            <a:r>
              <a:rPr lang="en-US" sz="3200" b="0" i="0" dirty="0" smtClean="0">
                <a:latin typeface="+mn-lt"/>
              </a:rPr>
              <a:t>is used to simulate exponentiation, but the fast exponentiation uses both </a:t>
            </a:r>
            <a:r>
              <a:rPr lang="en-US" sz="3200" b="0" dirty="0" smtClean="0">
                <a:solidFill>
                  <a:srgbClr val="FF0000"/>
                </a:solidFill>
                <a:latin typeface="+mn-lt"/>
              </a:rPr>
              <a:t>squaring</a:t>
            </a:r>
            <a:r>
              <a:rPr lang="en-US" sz="3200" b="0" dirty="0" smtClean="0">
                <a:latin typeface="+mn-lt"/>
              </a:rPr>
              <a:t> </a:t>
            </a:r>
            <a:r>
              <a:rPr lang="en-US" sz="3200" b="0" i="0" dirty="0" smtClean="0">
                <a:latin typeface="+mn-lt"/>
              </a:rPr>
              <a:t>and </a:t>
            </a:r>
            <a:r>
              <a:rPr lang="en-US" sz="3200" b="0" dirty="0" smtClean="0">
                <a:solidFill>
                  <a:srgbClr val="FF0000"/>
                </a:solidFill>
                <a:latin typeface="+mn-lt"/>
              </a:rPr>
              <a:t>multiplication</a:t>
            </a:r>
            <a:r>
              <a:rPr lang="en-US" sz="3200" b="0" dirty="0" smtClean="0">
                <a:latin typeface="+mn-lt"/>
              </a:rPr>
              <a:t>.</a:t>
            </a:r>
            <a:endParaRPr lang="en-US" sz="2800" b="0" u="sng" dirty="0" smtClean="0">
              <a:latin typeface="+mn-lt"/>
            </a:endParaRPr>
          </a:p>
          <a:p>
            <a:pPr marL="342900" indent="-342900" algn="just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0" u="sng" dirty="0" smtClean="0"/>
              <a:t>square-and-multiply</a:t>
            </a:r>
            <a:r>
              <a:rPr lang="en-US" sz="2800" b="0" i="0" u="sng" dirty="0" smtClean="0"/>
              <a:t> </a:t>
            </a:r>
            <a:r>
              <a:rPr lang="en-US" sz="2800" b="0" u="sng" dirty="0" smtClean="0"/>
              <a:t>method - </a:t>
            </a:r>
            <a:r>
              <a:rPr lang="en-US" sz="2800" b="0" i="0" dirty="0" smtClean="0">
                <a:latin typeface="+mn-lt"/>
              </a:rPr>
              <a:t>treat the exponent as a binary number of </a:t>
            </a:r>
            <a:r>
              <a:rPr lang="en-US" sz="2800" b="0" i="0" dirty="0" err="1" smtClean="0">
                <a:latin typeface="+mn-lt"/>
              </a:rPr>
              <a:t>n</a:t>
            </a:r>
            <a:r>
              <a:rPr lang="en-US" sz="2800" b="0" i="0" baseline="-25000" dirty="0" err="1" smtClean="0">
                <a:latin typeface="+mn-lt"/>
              </a:rPr>
              <a:t>b</a:t>
            </a:r>
            <a:r>
              <a:rPr lang="en-US" sz="2800" b="0" i="0" baseline="-25000" dirty="0" smtClean="0">
                <a:latin typeface="+mn-lt"/>
              </a:rPr>
              <a:t> </a:t>
            </a:r>
            <a:r>
              <a:rPr lang="en-US" sz="2800" b="0" i="0" dirty="0" smtClean="0"/>
              <a:t>bits (x</a:t>
            </a:r>
            <a:r>
              <a:rPr lang="en-US" sz="2800" b="0" i="0" baseline="-25000" dirty="0" smtClean="0"/>
              <a:t>0</a:t>
            </a:r>
            <a:r>
              <a:rPr lang="en-US" sz="2800" b="0" i="0" dirty="0" smtClean="0"/>
              <a:t> to x</a:t>
            </a:r>
            <a:r>
              <a:rPr lang="en-US" sz="2800" b="0" i="0" baseline="-25000" dirty="0" smtClean="0"/>
              <a:t>n</a:t>
            </a:r>
            <a:r>
              <a:rPr lang="en-US" sz="2800" b="0" i="0" baseline="-52000" dirty="0" smtClean="0"/>
              <a:t>b</a:t>
            </a:r>
            <a:r>
              <a:rPr lang="en-US" sz="2800" b="0" i="0" baseline="-24000" dirty="0" smtClean="0"/>
              <a:t>-1</a:t>
            </a:r>
            <a:r>
              <a:rPr lang="en-US" sz="2800" b="0" i="0" dirty="0" smtClean="0"/>
              <a:t>)</a:t>
            </a:r>
            <a:endParaRPr lang="en-US" sz="3200" b="0" i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Fast Exponentiation</a:t>
            </a:r>
          </a:p>
          <a:p>
            <a:pPr lvl="1"/>
            <a:r>
              <a:rPr lang="en-US" dirty="0" smtClean="0"/>
              <a:t>The idea behind the square-and-multiply method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797E-B55A-432E-AEB0-0492E0ECD6B4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740025"/>
            <a:ext cx="829945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D74F-0486-46B7-9B72-C0BBB06E8875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29600" cy="342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CB7B-C042-4AA1-8549-59BA11EA5428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for calculating y = a</a:t>
            </a:r>
            <a:r>
              <a:rPr lang="en-US" baseline="30000" dirty="0" smtClean="0"/>
              <a:t>x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this case, x = 22 = (10110)</a:t>
            </a:r>
            <a:r>
              <a:rPr lang="en-US" baseline="-25000" dirty="0" smtClean="0"/>
              <a:t>2</a:t>
            </a:r>
            <a:r>
              <a:rPr lang="en-US" dirty="0" smtClean="0"/>
              <a:t> in binary. </a:t>
            </a:r>
            <a:endParaRPr lang="en-US" dirty="0"/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200400"/>
            <a:ext cx="862965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ED85-2825-4D60-B991-02AEEB165CF6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229600" cy="290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47C-DAE5-4D79-96FD-9542EABE7FED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Logarithm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04800" y="12954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cryptography we need to discuss modular logarithm.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0" i="0" dirty="0" smtClean="0">
                <a:latin typeface="+mn-lt"/>
              </a:rPr>
              <a:t>If we use exponentiation to encrypt or decrypt, the adversary can use logarithm to attack.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know how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hard it is to reverse the exponentiation.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Logarithm(cont.)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744E-D7FD-438F-8A1A-5EC86F3ABDC8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the Group.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What is the order of group G = &lt;Z</a:t>
            </a:r>
            <a:r>
              <a:rPr lang="en-US" baseline="-25000" dirty="0" smtClean="0"/>
              <a:t>21</a:t>
            </a:r>
            <a:r>
              <a:rPr lang="en-US" dirty="0" smtClean="0"/>
              <a:t>∗, ×&gt;? </a:t>
            </a:r>
          </a:p>
          <a:p>
            <a:pPr lvl="2"/>
            <a:r>
              <a:rPr lang="en-US" dirty="0" smtClean="0"/>
              <a:t>|G| = </a:t>
            </a:r>
            <a:r>
              <a:rPr lang="en-US" dirty="0" smtClean="0">
                <a:latin typeface="Symbol" pitchFamily="18" charset="2"/>
              </a:rPr>
              <a:t>f </a:t>
            </a:r>
            <a:r>
              <a:rPr lang="en-US" dirty="0" smtClean="0"/>
              <a:t>(21) = </a:t>
            </a:r>
            <a:r>
              <a:rPr lang="en-US" dirty="0" smtClean="0">
                <a:latin typeface="Symbol" pitchFamily="18" charset="2"/>
              </a:rPr>
              <a:t>f </a:t>
            </a:r>
            <a:r>
              <a:rPr lang="en-US" dirty="0" smtClean="0"/>
              <a:t>(3) × </a:t>
            </a:r>
            <a:r>
              <a:rPr lang="en-US" dirty="0" smtClean="0">
                <a:latin typeface="Symbol" pitchFamily="18" charset="2"/>
              </a:rPr>
              <a:t>f </a:t>
            </a:r>
            <a:r>
              <a:rPr lang="en-US" dirty="0" smtClean="0"/>
              <a:t>(7) = 2 × 6 =12. There are 12 elements in this group: 1, 2, 4, 5, 8, 10, 11, 13, 16, 17, 19, and 20. All are relatively prime with 21.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2566-599F-4C00-A001-331043B99AD5}" type="datetime4">
              <a:rPr lang="en-US" smtClean="0"/>
              <a:t>April 6, 2019</a:t>
            </a:fld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3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8229600" cy="265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683860" y="1504890"/>
            <a:ext cx="36407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Three </a:t>
            </a:r>
            <a:r>
              <a:rPr lang="en-US" sz="2000" i="1" dirty="0">
                <a:latin typeface="Times New Roman" pitchFamily="18" charset="0"/>
              </a:rPr>
              <a:t>groups of positive integers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5300" y="5181600"/>
            <a:ext cx="8077200" cy="954107"/>
          </a:xfrm>
          <a:prstGeom prst="rect">
            <a:avLst/>
          </a:prstGeom>
          <a:solidFill>
            <a:srgbClr val="99CCFF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A prime is divisible only by itself and 1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  <a:p>
            <a:r>
              <a:rPr lang="en-US" sz="2800" dirty="0" smtClean="0"/>
              <a:t>The smallest prime????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Logarithm(cont.)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FA14-B1F4-41DA-AF66-82833CE7AE6B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Order of an element: The order of an element is the order of the cyclic group it generates.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Find the order of all elements in G = &lt;Z</a:t>
            </a:r>
            <a:r>
              <a:rPr lang="en-US" baseline="-25000" dirty="0" smtClean="0"/>
              <a:t>10</a:t>
            </a:r>
            <a:r>
              <a:rPr lang="en-US" dirty="0" smtClean="0"/>
              <a:t>∗, ×&gt;.</a:t>
            </a:r>
          </a:p>
          <a:p>
            <a:pPr lvl="1"/>
            <a:r>
              <a:rPr lang="en-US" dirty="0" smtClean="0"/>
              <a:t>This group has only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(10) = 4 elements: 1, 3, 7, 9.</a:t>
            </a:r>
          </a:p>
          <a:p>
            <a:pPr lvl="1"/>
            <a:r>
              <a:rPr lang="en-US" b="1" dirty="0" smtClean="0"/>
              <a:t>Lagrange Theorem</a:t>
            </a:r>
            <a:r>
              <a:rPr lang="en-US" dirty="0" smtClean="0"/>
              <a:t>- The order of an element divides the order of the group. The only integers that divide 4 are 1, 2, and 4, which means in each case we need to check only these powers to find the order of the element.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marL="1485900" lvl="2" indent="-571500">
              <a:buNone/>
            </a:pPr>
            <a:r>
              <a:rPr lang="en-US" dirty="0" smtClean="0"/>
              <a:t>a. 1</a:t>
            </a:r>
            <a:r>
              <a:rPr lang="en-US" baseline="30000" dirty="0" smtClean="0"/>
              <a:t>1</a:t>
            </a:r>
            <a:r>
              <a:rPr lang="en-US" dirty="0" smtClean="0"/>
              <a:t> ≡ 1 mod (10) → </a:t>
            </a:r>
            <a:r>
              <a:rPr lang="en-US" dirty="0" err="1" smtClean="0"/>
              <a:t>ord</a:t>
            </a:r>
            <a:r>
              <a:rPr lang="en-US" dirty="0" smtClean="0"/>
              <a:t>(1) = 1.</a:t>
            </a:r>
          </a:p>
          <a:p>
            <a:pPr marL="1485900" lvl="2" indent="-571500">
              <a:buNone/>
            </a:pPr>
            <a:r>
              <a:rPr lang="en-US" dirty="0" smtClean="0"/>
              <a:t>b. 3</a:t>
            </a:r>
            <a:r>
              <a:rPr lang="en-US" baseline="30000" dirty="0" smtClean="0"/>
              <a:t>4</a:t>
            </a:r>
            <a:r>
              <a:rPr lang="en-US" dirty="0" smtClean="0"/>
              <a:t> ≡ 1 mod (10) → </a:t>
            </a:r>
            <a:r>
              <a:rPr lang="en-US" dirty="0" err="1" smtClean="0"/>
              <a:t>ord</a:t>
            </a:r>
            <a:r>
              <a:rPr lang="en-US" dirty="0" smtClean="0"/>
              <a:t>(3) = 4.</a:t>
            </a:r>
          </a:p>
          <a:p>
            <a:pPr marL="1485900" lvl="2" indent="-571500">
              <a:buNone/>
            </a:pPr>
            <a:r>
              <a:rPr lang="en-US" dirty="0" smtClean="0"/>
              <a:t>c. 7</a:t>
            </a:r>
            <a:r>
              <a:rPr lang="en-US" baseline="30000" dirty="0" smtClean="0"/>
              <a:t>4</a:t>
            </a:r>
            <a:r>
              <a:rPr lang="en-US" dirty="0" smtClean="0"/>
              <a:t> ≡ 1 mod (10) → </a:t>
            </a:r>
            <a:r>
              <a:rPr lang="en-US" dirty="0" err="1" smtClean="0"/>
              <a:t>ord</a:t>
            </a:r>
            <a:r>
              <a:rPr lang="en-US" dirty="0" smtClean="0"/>
              <a:t>(7) = 4.</a:t>
            </a:r>
          </a:p>
          <a:p>
            <a:pPr marL="1485900" lvl="2" indent="-571500">
              <a:buNone/>
            </a:pPr>
            <a:r>
              <a:rPr lang="en-US" dirty="0" smtClean="0"/>
              <a:t>d. 9</a:t>
            </a:r>
            <a:r>
              <a:rPr lang="en-US" baseline="30000" dirty="0" smtClean="0"/>
              <a:t>2</a:t>
            </a:r>
            <a:r>
              <a:rPr lang="en-US" dirty="0" smtClean="0"/>
              <a:t> ≡ 1 mod (10) → </a:t>
            </a:r>
            <a:r>
              <a:rPr lang="en-US" dirty="0" err="1" smtClean="0"/>
              <a:t>ord</a:t>
            </a:r>
            <a:r>
              <a:rPr lang="en-US" dirty="0" smtClean="0"/>
              <a:t>(9) = 2.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Logarithm(cont.)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9299-8F15-4732-B328-782B6B1A1865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roots</a:t>
            </a:r>
          </a:p>
          <a:p>
            <a:pPr lvl="1"/>
            <a:r>
              <a:rPr lang="en-US" dirty="0" smtClean="0"/>
              <a:t>In the group G = &lt;Z</a:t>
            </a:r>
            <a:r>
              <a:rPr lang="en-US" sz="2400" i="1" baseline="-25000" dirty="0" smtClean="0">
                <a:latin typeface="Times New Roman" pitchFamily="18" charset="0"/>
              </a:rPr>
              <a:t>n</a:t>
            </a:r>
            <a:r>
              <a:rPr lang="en-US" sz="2400" i="1" dirty="0" smtClean="0">
                <a:latin typeface="Times New Roman" pitchFamily="18" charset="0"/>
              </a:rPr>
              <a:t>∗</a:t>
            </a:r>
            <a:r>
              <a:rPr lang="en-US" dirty="0" smtClean="0"/>
              <a:t>, ×&gt;, when the order of an element is the same as </a:t>
            </a:r>
            <a:r>
              <a:rPr lang="en-US" sz="2400" i="1" dirty="0" smtClean="0">
                <a:latin typeface="Symbol" pitchFamily="18" charset="2"/>
              </a:rPr>
              <a:t>f</a:t>
            </a:r>
            <a:r>
              <a:rPr lang="en-US" dirty="0" smtClean="0"/>
              <a:t>(n), that element is called the primitive root of the group</a:t>
            </a:r>
            <a:r>
              <a:rPr lang="en-US" sz="2400" i="1" dirty="0" smtClean="0">
                <a:latin typeface="Times New Roman" pitchFamily="18" charset="0"/>
              </a:rPr>
              <a:t>.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There are no primitive roots in G = &lt;</a:t>
            </a:r>
            <a:r>
              <a:rPr lang="en-US" dirty="0" smtClean="0">
                <a:latin typeface="Times New Roman" pitchFamily="18" charset="0"/>
              </a:rPr>
              <a:t>Z</a:t>
            </a:r>
            <a:r>
              <a:rPr lang="en-US" baseline="-25000" dirty="0" smtClean="0">
                <a:latin typeface="Times New Roman" pitchFamily="18" charset="0"/>
              </a:rPr>
              <a:t>8</a:t>
            </a:r>
            <a:r>
              <a:rPr lang="en-US" dirty="0" smtClean="0"/>
              <a:t>∗, ×&gt; because no element has the order equal to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(8) = 4. 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Logarithm(cont.)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B53B-C360-4E88-BE90-DAF67529BA75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result of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i</a:t>
            </a:r>
            <a:r>
              <a:rPr lang="en-US" dirty="0" smtClean="0"/>
              <a:t> ≡ </a:t>
            </a:r>
            <a:r>
              <a:rPr lang="en-US" i="1" dirty="0" smtClean="0"/>
              <a:t>x</a:t>
            </a:r>
            <a:r>
              <a:rPr lang="en-US" dirty="0" smtClean="0"/>
              <a:t> (mod 7) for the group </a:t>
            </a:r>
            <a:br>
              <a:rPr lang="en-US" dirty="0" smtClean="0"/>
            </a:br>
            <a:r>
              <a:rPr lang="en-US" dirty="0" smtClean="0"/>
              <a:t>G = &lt;Z</a:t>
            </a:r>
            <a:r>
              <a:rPr lang="en-US" baseline="-25000" dirty="0" smtClean="0"/>
              <a:t>7</a:t>
            </a:r>
            <a:r>
              <a:rPr lang="en-US" dirty="0" smtClean="0"/>
              <a:t>∗, ×&gt;. In this group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(7) = 6</a:t>
            </a:r>
            <a:r>
              <a:rPr lang="en-US" dirty="0" smtClean="0">
                <a:latin typeface="Times New Roman" pitchFamily="18" charset="0"/>
              </a:rPr>
              <a:t>.</a:t>
            </a: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76600"/>
            <a:ext cx="7433226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Logarithm(cont.)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8F3D-E9F4-4BDA-AC5E-079731D3608D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1384995"/>
          </a:xfrm>
          <a:prstGeom prst="rect">
            <a:avLst/>
          </a:prstGeom>
          <a:solidFill>
            <a:srgbClr val="99CCFF"/>
          </a:solidFill>
          <a:ln w="762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i="1" dirty="0">
                <a:latin typeface="Times New Roman" pitchFamily="18" charset="0"/>
              </a:rPr>
              <a:t>The group G = &lt;</a:t>
            </a:r>
            <a:r>
              <a:rPr lang="en-US" sz="2800" b="1" i="1" dirty="0" smtClean="0">
                <a:latin typeface="Times New Roman" pitchFamily="18" charset="0"/>
              </a:rPr>
              <a:t>Z</a:t>
            </a:r>
            <a:r>
              <a:rPr lang="en-US" sz="2800" b="1" i="1" baseline="-25000" dirty="0" smtClean="0">
                <a:latin typeface="Times New Roman" pitchFamily="18" charset="0"/>
              </a:rPr>
              <a:t>n</a:t>
            </a:r>
            <a:r>
              <a:rPr lang="en-US" sz="2800" b="1" dirty="0" smtClean="0">
                <a:latin typeface="Times New Roman" pitchFamily="18" charset="0"/>
              </a:rPr>
              <a:t>*</a:t>
            </a:r>
            <a:r>
              <a:rPr lang="en-US" sz="2800" b="1" i="1" dirty="0" smtClean="0">
                <a:latin typeface="Times New Roman" pitchFamily="18" charset="0"/>
              </a:rPr>
              <a:t>, </a:t>
            </a:r>
            <a:r>
              <a:rPr lang="en-US" sz="2800" b="1" i="1" dirty="0">
                <a:latin typeface="Times New Roman" pitchFamily="18" charset="0"/>
              </a:rPr>
              <a:t>×&gt; has primitive roots only if n is 2, 4, p</a:t>
            </a:r>
            <a:r>
              <a:rPr lang="en-US" sz="2800" b="1" i="1" baseline="30000" dirty="0">
                <a:latin typeface="Times New Roman" pitchFamily="18" charset="0"/>
              </a:rPr>
              <a:t>t</a:t>
            </a:r>
            <a:r>
              <a:rPr lang="en-US" sz="2800" b="1" i="1" dirty="0">
                <a:latin typeface="Times New Roman" pitchFamily="18" charset="0"/>
              </a:rPr>
              <a:t>, or 2p</a:t>
            </a:r>
            <a:r>
              <a:rPr lang="en-US" sz="2800" b="1" i="1" baseline="30000" dirty="0">
                <a:latin typeface="Times New Roman" pitchFamily="18" charset="0"/>
              </a:rPr>
              <a:t>t</a:t>
            </a:r>
            <a:r>
              <a:rPr lang="en-US" sz="2800" b="1" i="1" dirty="0" smtClean="0">
                <a:latin typeface="Times New Roman" pitchFamily="18" charset="0"/>
              </a:rPr>
              <a:t>. &lt;p is an odd prime (not 2) and t is </a:t>
            </a:r>
            <a:r>
              <a:rPr lang="en-US" sz="2800" b="1" i="1" smtClean="0">
                <a:latin typeface="Times New Roman" pitchFamily="18" charset="0"/>
              </a:rPr>
              <a:t>an integer&gt;</a:t>
            </a:r>
            <a:endParaRPr lang="en-US" sz="2800" b="1" i="1" dirty="0">
              <a:latin typeface="Times New Roman" pitchFamily="18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52400" y="3200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Times New Roman" pitchFamily="18" charset="0"/>
              </a:rPr>
              <a:t>For which value of 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, does the group G = &lt;Z</a:t>
            </a:r>
            <a:r>
              <a:rPr lang="en-US" sz="2400" i="1" baseline="-25000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∗, ×&gt; have primitive roots: 17, 20, 38, and 50?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52400" y="4178300"/>
            <a:ext cx="8839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marL="457200" indent="-457200" algn="just" eaLnBrk="1" hangingPunct="1">
              <a:buFontTx/>
              <a:buAutoNum type="alphaLcPeriod"/>
            </a:pPr>
            <a:r>
              <a:rPr lang="en-US" sz="2400">
                <a:latin typeface="Times New Roman" pitchFamily="18" charset="0"/>
              </a:rPr>
              <a:t>G = &lt;Z</a:t>
            </a:r>
            <a:r>
              <a:rPr lang="en-US" sz="2400" baseline="-25000">
                <a:latin typeface="Times New Roman" pitchFamily="18" charset="0"/>
              </a:rPr>
              <a:t>17</a:t>
            </a:r>
            <a:r>
              <a:rPr lang="en-US" sz="2400">
                <a:latin typeface="Times New Roman" pitchFamily="18" charset="0"/>
              </a:rPr>
              <a:t>∗, ×&gt; has primitive roots,  17 is a prime.</a:t>
            </a:r>
          </a:p>
          <a:p>
            <a:pPr marL="457200" indent="-457200" algn="just" eaLnBrk="1" hangingPunct="1"/>
            <a:r>
              <a:rPr lang="en-US" sz="2400">
                <a:latin typeface="Times New Roman" pitchFamily="18" charset="0"/>
              </a:rPr>
              <a:t>b.   G = &lt;Z</a:t>
            </a:r>
            <a:r>
              <a:rPr lang="en-US" sz="2400" baseline="-25000">
                <a:latin typeface="Times New Roman" pitchFamily="18" charset="0"/>
              </a:rPr>
              <a:t>20</a:t>
            </a:r>
            <a:r>
              <a:rPr lang="en-US" sz="2400">
                <a:latin typeface="Times New Roman" pitchFamily="18" charset="0"/>
              </a:rPr>
              <a:t>∗, ×&gt; has no primitive roots.</a:t>
            </a:r>
          </a:p>
          <a:p>
            <a:pPr marL="457200" indent="-457200" algn="just" eaLnBrk="1" hangingPunct="1"/>
            <a:r>
              <a:rPr lang="en-US" sz="2400">
                <a:latin typeface="Times New Roman" pitchFamily="18" charset="0"/>
              </a:rPr>
              <a:t>c.   G = &lt;Z</a:t>
            </a:r>
            <a:r>
              <a:rPr lang="en-US" sz="2400" baseline="-25000">
                <a:latin typeface="Times New Roman" pitchFamily="18" charset="0"/>
              </a:rPr>
              <a:t>38</a:t>
            </a:r>
            <a:r>
              <a:rPr lang="en-US" sz="2400">
                <a:latin typeface="Times New Roman" pitchFamily="18" charset="0"/>
              </a:rPr>
              <a:t>∗, ×&gt; has primitive roots, 38 = 2 × 19 prime.</a:t>
            </a:r>
          </a:p>
          <a:p>
            <a:pPr marL="457200" indent="-457200" algn="just" eaLnBrk="1" hangingPunct="1"/>
            <a:r>
              <a:rPr lang="en-US" sz="2400">
                <a:latin typeface="Times New Roman" pitchFamily="18" charset="0"/>
              </a:rPr>
              <a:t>d.   G = &lt;Z</a:t>
            </a:r>
            <a:r>
              <a:rPr lang="en-US" sz="2400" baseline="-25000">
                <a:latin typeface="Times New Roman" pitchFamily="18" charset="0"/>
              </a:rPr>
              <a:t>50</a:t>
            </a:r>
            <a:r>
              <a:rPr lang="en-US" sz="2400">
                <a:latin typeface="Times New Roman" pitchFamily="18" charset="0"/>
              </a:rPr>
              <a:t>∗, ×&gt; has primitive roots, 50 = 2 × 5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 and 5 is a prime.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Logarithm(cont.)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F84-F51C-49D6-815C-2DD9D7BE76E9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95300" y="1066800"/>
            <a:ext cx="8077200" cy="946150"/>
          </a:xfrm>
          <a:prstGeom prst="rect">
            <a:avLst/>
          </a:prstGeom>
          <a:solidFill>
            <a:srgbClr val="99CCFF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If the group G = &lt;Z</a:t>
            </a:r>
            <a:r>
              <a:rPr lang="en-US" sz="2800" i="1" baseline="-25000" dirty="0">
                <a:latin typeface="Times New Roman" pitchFamily="18" charset="0"/>
              </a:rPr>
              <a:t>n</a:t>
            </a:r>
            <a:r>
              <a:rPr lang="en-US" sz="2800" i="0" dirty="0">
                <a:latin typeface="Times New Roman" pitchFamily="18" charset="0"/>
              </a:rPr>
              <a:t>*</a:t>
            </a:r>
            <a:r>
              <a:rPr lang="en-US" sz="2800" dirty="0">
                <a:latin typeface="Times New Roman" pitchFamily="18" charset="0"/>
              </a:rPr>
              <a:t>, ×&gt; has any primitive root, the number of primitive roots is </a:t>
            </a:r>
            <a:r>
              <a:rPr lang="en-US" sz="2800" dirty="0">
                <a:latin typeface="Symbol" pitchFamily="18" charset="2"/>
              </a:rPr>
              <a:t>f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dirty="0">
                <a:latin typeface="Symbol" pitchFamily="18" charset="2"/>
              </a:rPr>
              <a:t>f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)).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00" y="210185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solidFill>
                  <a:schemeClr val="folHlink"/>
                </a:solidFill>
                <a:latin typeface="Times New Roman" pitchFamily="18" charset="0"/>
              </a:rPr>
              <a:t>Cyclic Group</a:t>
            </a:r>
            <a:r>
              <a:rPr lang="en-US" sz="2800" i="1" dirty="0">
                <a:latin typeface="Times New Roman" pitchFamily="18" charset="0"/>
              </a:rPr>
              <a:t>   If g is a primitive root in the group, we can generate the set Z</a:t>
            </a:r>
            <a:r>
              <a:rPr lang="en-US" sz="2800" i="1" baseline="-25000" dirty="0">
                <a:latin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</a:rPr>
              <a:t>* as  Z</a:t>
            </a:r>
            <a:r>
              <a:rPr lang="en-US" sz="2800" i="1" baseline="-25000" dirty="0">
                <a:latin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</a:rPr>
              <a:t>∗ = {g</a:t>
            </a:r>
            <a:r>
              <a:rPr lang="en-US" sz="2800" i="1" baseline="30000" dirty="0">
                <a:latin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</a:rPr>
              <a:t>, g</a:t>
            </a:r>
            <a:r>
              <a:rPr lang="en-US" sz="2800" i="1" baseline="30000" dirty="0"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</a:rPr>
              <a:t>, g</a:t>
            </a:r>
            <a:r>
              <a:rPr lang="en-US" sz="2800" i="1" baseline="30000" dirty="0">
                <a:latin typeface="Times New Roman" pitchFamily="18" charset="0"/>
              </a:rPr>
              <a:t>3</a:t>
            </a:r>
            <a:r>
              <a:rPr lang="en-US" sz="2800" i="1" dirty="0">
                <a:latin typeface="Times New Roman" pitchFamily="18" charset="0"/>
              </a:rPr>
              <a:t>, …, </a:t>
            </a:r>
            <a:r>
              <a:rPr lang="en-US" sz="2800" i="1" dirty="0" err="1">
                <a:latin typeface="Times New Roman" pitchFamily="18" charset="0"/>
              </a:rPr>
              <a:t>g</a:t>
            </a:r>
            <a:r>
              <a:rPr lang="en-US" sz="2800" i="1" baseline="30000" dirty="0" err="1">
                <a:latin typeface="Symbol" pitchFamily="18" charset="2"/>
              </a:rPr>
              <a:t>f</a:t>
            </a:r>
            <a:r>
              <a:rPr lang="en-US" sz="2800" i="1" baseline="30000" dirty="0">
                <a:latin typeface="Times New Roman" pitchFamily="18" charset="0"/>
              </a:rPr>
              <a:t>(n)</a:t>
            </a:r>
            <a:r>
              <a:rPr lang="en-US" sz="2800" i="1" dirty="0">
                <a:latin typeface="Times New Roman" pitchFamily="18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" y="3036888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Times New Roman" pitchFamily="18" charset="0"/>
              </a:rPr>
              <a:t>The group G = &lt;Z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</a:rPr>
              <a:t>*, ×&gt; has two primitive roots because </a:t>
            </a:r>
            <a:r>
              <a:rPr lang="en-US" sz="2400" dirty="0">
                <a:latin typeface="Symbol" pitchFamily="18" charset="2"/>
              </a:rPr>
              <a:t>f</a:t>
            </a:r>
            <a:r>
              <a:rPr lang="en-US" sz="2400" dirty="0">
                <a:latin typeface="Times New Roman" pitchFamily="18" charset="0"/>
              </a:rPr>
              <a:t>(10) = 4 and </a:t>
            </a:r>
            <a:r>
              <a:rPr lang="en-US" sz="2400" dirty="0">
                <a:latin typeface="Symbol" pitchFamily="18" charset="2"/>
              </a:rPr>
              <a:t>f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dirty="0">
                <a:latin typeface="Symbol" pitchFamily="18" charset="2"/>
              </a:rPr>
              <a:t>f</a:t>
            </a:r>
            <a:r>
              <a:rPr lang="en-US" sz="2400" dirty="0">
                <a:latin typeface="Times New Roman" pitchFamily="18" charset="0"/>
              </a:rPr>
              <a:t>(10)) = 2. It can be found that the primitive roots are 3 and 7. The following shows how we can create the whole set Z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</a:rPr>
              <a:t>* using each primitive root.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4648200"/>
            <a:ext cx="83089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663" y="5638800"/>
            <a:ext cx="8955087" cy="954087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9.</a:t>
            </a:r>
            <a:fld id="{EB339A99-98E9-4DCF-91C6-02B181B93387}" type="slidenum">
              <a:rPr lang="en-US"/>
              <a:pPr/>
              <a:t>35</a:t>
            </a:fld>
            <a:endParaRPr lang="en-US"/>
          </a:p>
        </p:txBody>
      </p:sp>
      <p:sp>
        <p:nvSpPr>
          <p:cNvPr id="135271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3935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en-US" sz="2800" i="1">
                <a:solidFill>
                  <a:schemeClr val="folHlink"/>
                </a:solidFill>
                <a:latin typeface="Times New Roman" pitchFamily="18" charset="0"/>
              </a:rPr>
              <a:t>The idea of Discrete Logarithm</a:t>
            </a:r>
            <a:r>
              <a:rPr lang="en-US" sz="2800" i="1">
                <a:latin typeface="Times New Roman" pitchFamily="18" charset="0"/>
              </a:rPr>
              <a:t> </a:t>
            </a:r>
          </a:p>
          <a:p>
            <a:pPr marL="457200" indent="-457200" algn="just"/>
            <a:r>
              <a:rPr lang="en-US" sz="2800" i="1">
                <a:latin typeface="Times New Roman" pitchFamily="18" charset="0"/>
              </a:rPr>
              <a:t>Properties of G = &lt;Z</a:t>
            </a:r>
            <a:r>
              <a:rPr lang="en-US" sz="2800" i="1" baseline="-25000">
                <a:latin typeface="Times New Roman" pitchFamily="18" charset="0"/>
              </a:rPr>
              <a:t>p</a:t>
            </a:r>
            <a:r>
              <a:rPr lang="en-US" sz="2800" i="1">
                <a:latin typeface="Times New Roman" pitchFamily="18" charset="0"/>
              </a:rPr>
              <a:t>*, ×&gt; :</a:t>
            </a:r>
          </a:p>
          <a:p>
            <a:pPr marL="457200" indent="-457200" algn="just"/>
            <a:endParaRPr lang="en-US" sz="2800" i="1">
              <a:latin typeface="Times New Roman" pitchFamily="18" charset="0"/>
            </a:endParaRPr>
          </a:p>
          <a:p>
            <a:pPr marL="457200" indent="-457200" algn="just"/>
            <a:r>
              <a:rPr lang="en-US" sz="2800" i="1">
                <a:solidFill>
                  <a:schemeClr val="hlink"/>
                </a:solidFill>
                <a:latin typeface="Times New Roman" pitchFamily="18" charset="0"/>
              </a:rPr>
              <a:t>1.</a:t>
            </a:r>
            <a:r>
              <a:rPr lang="en-US" sz="2800" i="1">
                <a:latin typeface="Times New Roman" pitchFamily="18" charset="0"/>
              </a:rPr>
              <a:t> Its elements include all integers from 1 to p − 1.</a:t>
            </a:r>
          </a:p>
          <a:p>
            <a:pPr marL="457200" indent="-457200" algn="just">
              <a:buFontTx/>
              <a:buChar char="•"/>
            </a:pPr>
            <a:endParaRPr lang="en-US" sz="2800" i="1">
              <a:latin typeface="Times New Roman" pitchFamily="18" charset="0"/>
            </a:endParaRPr>
          </a:p>
          <a:p>
            <a:pPr marL="457200" indent="-457200" algn="just"/>
            <a:r>
              <a:rPr lang="en-US" sz="2800" i="1">
                <a:solidFill>
                  <a:schemeClr val="hlink"/>
                </a:solidFill>
                <a:latin typeface="Times New Roman" pitchFamily="18" charset="0"/>
              </a:rPr>
              <a:t>2.</a:t>
            </a:r>
            <a:r>
              <a:rPr lang="en-US" sz="2800" i="1">
                <a:latin typeface="Times New Roman" pitchFamily="18" charset="0"/>
              </a:rPr>
              <a:t> It always has primitive roots.</a:t>
            </a:r>
          </a:p>
          <a:p>
            <a:pPr marL="457200" indent="-457200" algn="just"/>
            <a:endParaRPr lang="en-US" sz="2800" i="1">
              <a:latin typeface="Times New Roman" pitchFamily="18" charset="0"/>
            </a:endParaRPr>
          </a:p>
          <a:p>
            <a:pPr marL="457200" indent="-457200" algn="just"/>
            <a:r>
              <a:rPr lang="en-US" sz="2800" i="1">
                <a:solidFill>
                  <a:schemeClr val="hlink"/>
                </a:solidFill>
                <a:latin typeface="Times New Roman" pitchFamily="18" charset="0"/>
              </a:rPr>
              <a:t>3.</a:t>
            </a:r>
            <a:r>
              <a:rPr lang="en-US" sz="2800" i="1">
                <a:latin typeface="Times New Roman" pitchFamily="18" charset="0"/>
              </a:rPr>
              <a:t> It is cyclic. The elements can be created using g</a:t>
            </a:r>
            <a:r>
              <a:rPr lang="en-US" sz="2800" i="1" baseline="30000">
                <a:latin typeface="Times New Roman" pitchFamily="18" charset="0"/>
              </a:rPr>
              <a:t>x</a:t>
            </a:r>
            <a:r>
              <a:rPr lang="en-US" sz="2800" i="1">
                <a:latin typeface="Times New Roman" pitchFamily="18" charset="0"/>
              </a:rPr>
              <a:t> where</a:t>
            </a:r>
            <a:br>
              <a:rPr lang="en-US" sz="2800" i="1">
                <a:latin typeface="Times New Roman" pitchFamily="18" charset="0"/>
              </a:rPr>
            </a:br>
            <a:r>
              <a:rPr lang="en-US" sz="2800" i="1">
                <a:latin typeface="Times New Roman" pitchFamily="18" charset="0"/>
              </a:rPr>
              <a:t>x is an integer from 1 to </a:t>
            </a:r>
            <a:r>
              <a:rPr lang="en-US" sz="2800" i="1">
                <a:latin typeface="Symbol" pitchFamily="18" charset="2"/>
              </a:rPr>
              <a:t>f</a:t>
            </a:r>
            <a:r>
              <a:rPr lang="en-US" sz="2800" i="1">
                <a:latin typeface="Times New Roman" pitchFamily="18" charset="0"/>
              </a:rPr>
              <a:t>(n) = p − 1.</a:t>
            </a:r>
          </a:p>
        </p:txBody>
      </p:sp>
      <p:sp>
        <p:nvSpPr>
          <p:cNvPr id="1352717" name="Rectangle 13"/>
          <p:cNvSpPr>
            <a:spLocks noChangeArrowheads="1"/>
          </p:cNvSpPr>
          <p:nvPr/>
        </p:nvSpPr>
        <p:spPr bwMode="auto">
          <a:xfrm>
            <a:off x="228600" y="537845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en-US" sz="2800" i="1">
                <a:solidFill>
                  <a:schemeClr val="hlink"/>
                </a:solidFill>
                <a:latin typeface="Times New Roman" pitchFamily="18" charset="0"/>
              </a:rPr>
              <a:t>4.</a:t>
            </a:r>
            <a:r>
              <a:rPr lang="en-US" sz="2800" i="1">
                <a:latin typeface="Times New Roman" pitchFamily="18" charset="0"/>
              </a:rPr>
              <a:t> The primitive roots can be thought as the base of logarithm. </a:t>
            </a: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Logarithm(cont.)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A31-53F8-49C2-B182-C441DB6F29F7}" type="datetime4">
              <a:rPr lang="en-US" smtClean="0"/>
              <a:t>April 6, 2019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9.</a:t>
            </a:r>
            <a:fld id="{80E8AE9A-DE62-467E-B573-9B83B5373E34}" type="slidenum">
              <a:rPr lang="en-US"/>
              <a:pPr/>
              <a:t>36</a:t>
            </a:fld>
            <a:endParaRPr lang="en-US"/>
          </a:p>
        </p:txBody>
      </p:sp>
      <p:sp>
        <p:nvSpPr>
          <p:cNvPr id="1360905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>
                <a:solidFill>
                  <a:schemeClr val="folHlink"/>
                </a:solidFill>
                <a:latin typeface="Times New Roman" pitchFamily="18" charset="0"/>
              </a:rPr>
              <a:t>Solution to Modular Logarithm Using Discrete Logs</a:t>
            </a:r>
          </a:p>
          <a:p>
            <a:pPr algn="just"/>
            <a:endParaRPr lang="en-US" sz="2800" i="1">
              <a:latin typeface="Times New Roman" pitchFamily="18" charset="0"/>
            </a:endParaRPr>
          </a:p>
        </p:txBody>
      </p:sp>
      <p:sp>
        <p:nvSpPr>
          <p:cNvPr id="1360907" name="Rectangle 11"/>
          <p:cNvSpPr>
            <a:spLocks noChangeArrowheads="1"/>
          </p:cNvSpPr>
          <p:nvPr/>
        </p:nvSpPr>
        <p:spPr bwMode="auto">
          <a:xfrm>
            <a:off x="1447800" y="1752600"/>
            <a:ext cx="58674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>
                <a:solidFill>
                  <a:schemeClr val="hlink"/>
                </a:solidFill>
                <a:latin typeface="Times New Roman" pitchFamily="18" charset="0"/>
              </a:rPr>
              <a:t>Tabulation of Discrete Logarithms</a:t>
            </a:r>
          </a:p>
        </p:txBody>
      </p:sp>
      <p:pic>
        <p:nvPicPr>
          <p:cNvPr id="13609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2667000"/>
            <a:ext cx="6900862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Logarithm(cont.)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BEA-E982-4A13-B679-804F223262FC}" type="datetime4">
              <a:rPr lang="en-US" smtClean="0"/>
              <a:t>April 6, 2019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9.</a:t>
            </a:r>
            <a:fld id="{21B8832E-D0DE-4A95-A4A0-AE454385AFDC}" type="slidenum">
              <a:rPr lang="en-US"/>
              <a:pPr/>
              <a:t>37</a:t>
            </a:fld>
            <a:endParaRPr lang="en-US"/>
          </a:p>
        </p:txBody>
      </p:sp>
      <p:sp>
        <p:nvSpPr>
          <p:cNvPr id="1371147" name="Rectangle 11"/>
          <p:cNvSpPr>
            <a:spLocks noChangeArrowheads="1"/>
          </p:cNvSpPr>
          <p:nvPr/>
        </p:nvSpPr>
        <p:spPr bwMode="auto">
          <a:xfrm>
            <a:off x="152400" y="12668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Times New Roman" pitchFamily="18" charset="0"/>
              </a:rPr>
              <a:t>Find x in each of the following cases: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</a:rPr>
              <a:t> 4 </a:t>
            </a:r>
            <a:r>
              <a:rPr lang="en-US" sz="2400" dirty="0" smtClean="0">
                <a:latin typeface="Times New Roman" pitchFamily="18" charset="0"/>
              </a:rPr>
              <a:t>= </a:t>
            </a:r>
            <a:r>
              <a:rPr lang="en-US" sz="2400" dirty="0">
                <a:latin typeface="Times New Roman" pitchFamily="18" charset="0"/>
              </a:rPr>
              <a:t>3</a:t>
            </a:r>
            <a:r>
              <a:rPr lang="en-US" sz="2400" i="1" baseline="30000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(mod 7).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</a:rPr>
              <a:t> 6 </a:t>
            </a:r>
            <a:r>
              <a:rPr lang="en-US" sz="2400" dirty="0" smtClean="0">
                <a:latin typeface="Times New Roman" pitchFamily="18" charset="0"/>
              </a:rPr>
              <a:t>= </a:t>
            </a:r>
            <a:r>
              <a:rPr lang="en-US" sz="2400" dirty="0">
                <a:latin typeface="Times New Roman" pitchFamily="18" charset="0"/>
              </a:rPr>
              <a:t>5</a:t>
            </a:r>
            <a:r>
              <a:rPr lang="en-US" sz="2400" i="1" baseline="30000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(mod 7).</a:t>
            </a:r>
          </a:p>
        </p:txBody>
      </p:sp>
      <p:sp>
        <p:nvSpPr>
          <p:cNvPr id="1371151" name="Rectangle 15"/>
          <p:cNvSpPr>
            <a:spLocks noChangeArrowheads="1"/>
          </p:cNvSpPr>
          <p:nvPr/>
        </p:nvSpPr>
        <p:spPr bwMode="auto">
          <a:xfrm>
            <a:off x="228600" y="3595688"/>
            <a:ext cx="8686800" cy="2185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400" dirty="0">
                <a:latin typeface="Times New Roman" pitchFamily="18" charset="0"/>
              </a:rPr>
              <a:t>We can easily use the tabulation of the discrete </a:t>
            </a:r>
            <a:r>
              <a:rPr lang="en-US" sz="2400" dirty="0" smtClean="0">
                <a:latin typeface="Times New Roman" pitchFamily="18" charset="0"/>
              </a:rPr>
              <a:t>logarithm:</a:t>
            </a:r>
          </a:p>
          <a:p>
            <a:pPr algn="just"/>
            <a:endParaRPr lang="en-US" sz="2400" dirty="0" smtClean="0">
              <a:solidFill>
                <a:schemeClr val="hlink"/>
              </a:solidFill>
            </a:endParaRPr>
          </a:p>
          <a:p>
            <a:pPr algn="just"/>
            <a:r>
              <a:rPr lang="en-US" sz="2400" dirty="0" smtClean="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</a:rPr>
              <a:t> 4 </a:t>
            </a:r>
            <a:r>
              <a:rPr lang="en-US" sz="2400" dirty="0" smtClean="0">
                <a:latin typeface="Times New Roman" pitchFamily="18" charset="0"/>
              </a:rPr>
              <a:t>= </a:t>
            </a:r>
            <a:r>
              <a:rPr lang="en-US" sz="2400" dirty="0">
                <a:latin typeface="Times New Roman" pitchFamily="18" charset="0"/>
              </a:rPr>
              <a:t>3</a:t>
            </a:r>
            <a:r>
              <a:rPr lang="en-US" sz="2400" baseline="30000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mod 7 → x = L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4 mod 7 = 4 mod 7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</a:rPr>
              <a:t> 6 </a:t>
            </a:r>
            <a:r>
              <a:rPr lang="en-US" sz="2400" dirty="0" smtClean="0">
                <a:latin typeface="Times New Roman" pitchFamily="18" charset="0"/>
              </a:rPr>
              <a:t>= </a:t>
            </a:r>
            <a:r>
              <a:rPr lang="en-US" sz="2400" dirty="0">
                <a:latin typeface="Times New Roman" pitchFamily="18" charset="0"/>
              </a:rPr>
              <a:t>5</a:t>
            </a:r>
            <a:r>
              <a:rPr lang="en-US" sz="2400" baseline="30000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mod 7 → x = L</a:t>
            </a:r>
            <a:r>
              <a:rPr lang="en-US" sz="2400" baseline="-25000" dirty="0">
                <a:latin typeface="Times New Roman" pitchFamily="18" charset="0"/>
              </a:rPr>
              <a:t>5</a:t>
            </a:r>
            <a:r>
              <a:rPr lang="en-US" sz="2400" dirty="0">
                <a:latin typeface="Times New Roman" pitchFamily="18" charset="0"/>
              </a:rPr>
              <a:t>6 mod 7 = 3 mod 7</a:t>
            </a: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Logarithm(cont.)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CF18-CDDA-487C-ADBF-9BA093347CA5}" type="datetime4">
              <a:rPr lang="en-US" smtClean="0"/>
              <a:t>April 6, 2019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</a:t>
            </a:r>
            <a:r>
              <a:rPr lang="en-US" dirty="0" err="1" smtClean="0"/>
              <a:t>Primeness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82C6-6BD1-4A12-B9F8-41B9BE7D27B2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 a number n, how can we determine if n is a prime? </a:t>
            </a:r>
          </a:p>
          <a:p>
            <a:pPr lvl="1"/>
            <a:r>
              <a:rPr lang="en-US" dirty="0" smtClean="0"/>
              <a:t>The answer is that we need to see if the number is divisible by  primes less than √n</a:t>
            </a:r>
          </a:p>
          <a:p>
            <a:r>
              <a:rPr lang="en-US" sz="2800" dirty="0" smtClean="0"/>
              <a:t>Is 97 a prime?</a:t>
            </a:r>
          </a:p>
          <a:p>
            <a:pPr lvl="1"/>
            <a:r>
              <a:rPr lang="en-US" dirty="0" smtClean="0"/>
              <a:t>The floor of √97 = 9. The primes less than 9 are 2, 3, 5, and 7. We need to see if 97 is divisible by any of these numbers. It is not, so 97 is a prime.</a:t>
            </a:r>
          </a:p>
          <a:p>
            <a:pPr lvl="1"/>
            <a:endParaRPr lang="en-US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</a:t>
            </a:r>
            <a:r>
              <a:rPr lang="en-US" dirty="0" err="1" smtClean="0"/>
              <a:t>Primeness</a:t>
            </a:r>
            <a:r>
              <a:rPr lang="en-US" dirty="0" smtClean="0"/>
              <a:t>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D7C0-A7A2-4AEE-8828-9BA518779C65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 301 a prime?</a:t>
            </a:r>
          </a:p>
          <a:p>
            <a:pPr lvl="1"/>
            <a:r>
              <a:rPr lang="en-US" dirty="0" smtClean="0"/>
              <a:t>The floor of √301 = 17. We need to check 2, 3, 5, 7, 11, and 13. The numbers 2, 3, and 5 do not divide 301, but 7 does. Therefore 301 is not a prime.</a:t>
            </a:r>
          </a:p>
          <a:p>
            <a:pPr lvl="1"/>
            <a:endParaRPr lang="en-US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Primes-</a:t>
            </a:r>
          </a:p>
          <a:p>
            <a:r>
              <a:rPr lang="en-US" dirty="0" smtClean="0"/>
              <a:t> </a:t>
            </a:r>
            <a:r>
              <a:rPr lang="en-US" sz="1800" dirty="0" smtClean="0"/>
              <a:t>If </a:t>
            </a:r>
            <a:r>
              <a:rPr lang="en-US" sz="1800" i="1" dirty="0" smtClean="0"/>
              <a:t>p </a:t>
            </a:r>
            <a:r>
              <a:rPr lang="en-US" sz="1800" dirty="0" smtClean="0"/>
              <a:t>in the above formula is a prime, then </a:t>
            </a:r>
            <a:r>
              <a:rPr lang="en-US" sz="1800" dirty="0" smtClean="0">
                <a:latin typeface="Times New Roman" pitchFamily="18" charset="0"/>
              </a:rPr>
              <a:t>M</a:t>
            </a:r>
            <a:r>
              <a:rPr lang="en-US" sz="1800" i="1" baseline="-25000" dirty="0" smtClean="0">
                <a:latin typeface="Times New Roman" pitchFamily="18" charset="0"/>
              </a:rPr>
              <a:t>p</a:t>
            </a:r>
            <a:r>
              <a:rPr lang="en-US" sz="1800" dirty="0" smtClean="0"/>
              <a:t> was thought to be prime.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A36D-EB1B-48CA-81EC-81B946F62707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0"/>
            <a:ext cx="2214669" cy="609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09875"/>
            <a:ext cx="62976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1000" y="5334000"/>
            <a:ext cx="8077200" cy="946150"/>
          </a:xfrm>
          <a:prstGeom prst="rect">
            <a:avLst/>
          </a:prstGeom>
          <a:solidFill>
            <a:srgbClr val="99CCFF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A number in the form M</a:t>
            </a:r>
            <a:r>
              <a:rPr lang="en-US" sz="2800" i="1" baseline="-25000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 = 2</a:t>
            </a:r>
            <a:r>
              <a:rPr lang="en-US" sz="2800" i="1" baseline="34000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 − 1 is called a </a:t>
            </a:r>
            <a:r>
              <a:rPr lang="en-US" sz="2800" dirty="0" err="1">
                <a:latin typeface="Times New Roman" pitchFamily="18" charset="0"/>
              </a:rPr>
              <a:t>Mersenne</a:t>
            </a:r>
            <a:r>
              <a:rPr lang="en-US" sz="2800" dirty="0">
                <a:latin typeface="Times New Roman" pitchFamily="18" charset="0"/>
              </a:rPr>
              <a:t> number and may or may not be a prime.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Fermat Primes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9B8-97B8-4FE9-999C-7410196D0216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9976" y="1577975"/>
            <a:ext cx="2555438" cy="6318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57200" y="2819400"/>
            <a:ext cx="8229600" cy="95410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latin typeface="Times New Roman" pitchFamily="18" charset="0"/>
              </a:rPr>
              <a:t>F</a:t>
            </a:r>
            <a:r>
              <a:rPr lang="en-US" sz="2800" i="1" baseline="-25000" dirty="0">
                <a:latin typeface="Times New Roman" pitchFamily="18" charset="0"/>
              </a:rPr>
              <a:t>0</a:t>
            </a:r>
            <a:r>
              <a:rPr lang="en-US" sz="2800" i="1" dirty="0">
                <a:latin typeface="Times New Roman" pitchFamily="18" charset="0"/>
              </a:rPr>
              <a:t> = 3    F</a:t>
            </a:r>
            <a:r>
              <a:rPr lang="en-US" sz="2800" i="1" baseline="-25000" dirty="0">
                <a:latin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</a:rPr>
              <a:t> = 5     F</a:t>
            </a:r>
            <a:r>
              <a:rPr lang="en-US" sz="2800" i="1" baseline="-25000" dirty="0"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</a:rPr>
              <a:t> = 17     F</a:t>
            </a:r>
            <a:r>
              <a:rPr lang="en-US" sz="2800" i="1" baseline="-25000" dirty="0">
                <a:latin typeface="Times New Roman" pitchFamily="18" charset="0"/>
              </a:rPr>
              <a:t>3</a:t>
            </a:r>
            <a:r>
              <a:rPr lang="en-US" sz="2800" i="1" dirty="0">
                <a:latin typeface="Times New Roman" pitchFamily="18" charset="0"/>
              </a:rPr>
              <a:t> = 257    F</a:t>
            </a:r>
            <a:r>
              <a:rPr lang="en-US" sz="2800" i="1" baseline="-25000" dirty="0">
                <a:latin typeface="Times New Roman" pitchFamily="18" charset="0"/>
              </a:rPr>
              <a:t>4</a:t>
            </a:r>
            <a:r>
              <a:rPr lang="en-US" sz="2800" i="1" dirty="0">
                <a:latin typeface="Times New Roman" pitchFamily="18" charset="0"/>
              </a:rPr>
              <a:t> = 65537</a:t>
            </a:r>
          </a:p>
          <a:p>
            <a:pPr algn="just"/>
            <a:r>
              <a:rPr lang="en-US" sz="2800" i="1" dirty="0">
                <a:latin typeface="Times New Roman" pitchFamily="18" charset="0"/>
              </a:rPr>
              <a:t>F</a:t>
            </a:r>
            <a:r>
              <a:rPr lang="en-US" sz="2800" i="1" baseline="-25000" dirty="0">
                <a:latin typeface="Times New Roman" pitchFamily="18" charset="0"/>
              </a:rPr>
              <a:t>5</a:t>
            </a:r>
            <a:r>
              <a:rPr lang="en-US" sz="2800" i="1" dirty="0">
                <a:latin typeface="Times New Roman" pitchFamily="18" charset="0"/>
              </a:rPr>
              <a:t> = 4294967297 = 641 × 6700417  </a:t>
            </a:r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Not a prime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Primality</a:t>
            </a:r>
            <a:r>
              <a:rPr lang="en-US" dirty="0" smtClean="0"/>
              <a:t>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an algorithm to correctly and efficiently test a very large integer and output </a:t>
            </a:r>
            <a:r>
              <a:rPr lang="en-US" i="1" dirty="0" smtClean="0">
                <a:solidFill>
                  <a:srgbClr val="00B0F0"/>
                </a:solidFill>
              </a:rPr>
              <a:t>a prime </a:t>
            </a:r>
            <a:r>
              <a:rPr lang="en-US" dirty="0" smtClean="0">
                <a:solidFill>
                  <a:srgbClr val="00B0F0"/>
                </a:solidFill>
              </a:rPr>
              <a:t>or </a:t>
            </a:r>
            <a:r>
              <a:rPr lang="en-US" i="1" dirty="0" smtClean="0">
                <a:solidFill>
                  <a:srgbClr val="00B0F0"/>
                </a:solidFill>
              </a:rPr>
              <a:t>a composite </a:t>
            </a:r>
            <a:r>
              <a:rPr lang="en-US" dirty="0" smtClean="0"/>
              <a:t>has always been a challenge in number theory.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Deterministic Algorithms </a:t>
            </a:r>
            <a:r>
              <a:rPr lang="en-US" dirty="0" smtClean="0"/>
              <a:t>&lt;gives correct answer&gt;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Probabilistic Algorithms </a:t>
            </a:r>
            <a:r>
              <a:rPr lang="en-US" dirty="0" smtClean="0"/>
              <a:t>&lt;gives an answer that is correct most of the time, but not all of time&gt;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C69-7CBC-4E9C-BE7F-F5388C607DDD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Algorithms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Divisibility Algorithm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BA21-2FB1-4553-9EBE-C98C469465A7}" type="datetime4">
              <a:rPr lang="en-US" smtClean="0"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293938"/>
            <a:ext cx="7943850" cy="304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6979</TotalTime>
  <Words>2052</Words>
  <Application>Microsoft Office PowerPoint</Application>
  <PresentationFormat>On-screen Show (4:3)</PresentationFormat>
  <Paragraphs>297</Paragraphs>
  <Slides>37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Primality test algorithms &amp;  Chinese remainder theorem  </vt:lpstr>
      <vt:lpstr>Slide 2</vt:lpstr>
      <vt:lpstr>Primes</vt:lpstr>
      <vt:lpstr>Checking for Primeness</vt:lpstr>
      <vt:lpstr>Checking for Primeness(cont.)</vt:lpstr>
      <vt:lpstr>Generating Primes</vt:lpstr>
      <vt:lpstr>Generating Primes(cont.)</vt:lpstr>
      <vt:lpstr>Primality Testing</vt:lpstr>
      <vt:lpstr>Deterministic Algorithms</vt:lpstr>
      <vt:lpstr>Probabilistic Algorithms</vt:lpstr>
      <vt:lpstr>Probabilistic Algorithms(cont.)</vt:lpstr>
      <vt:lpstr>CHINESE REMAINDER THEOREM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EXPONENTIATION AND LOGARITHM</vt:lpstr>
      <vt:lpstr>EXPONENTIATION AND LOGARITHM</vt:lpstr>
      <vt:lpstr>Slide 22</vt:lpstr>
      <vt:lpstr>Slide 23</vt:lpstr>
      <vt:lpstr>Exponentiation</vt:lpstr>
      <vt:lpstr>Continued…</vt:lpstr>
      <vt:lpstr>Continued…</vt:lpstr>
      <vt:lpstr>Continued…</vt:lpstr>
      <vt:lpstr>Slide 28</vt:lpstr>
      <vt:lpstr>Logarithm(cont.)</vt:lpstr>
      <vt:lpstr>Logarithm(cont.)</vt:lpstr>
      <vt:lpstr>Logarithm(cont.)</vt:lpstr>
      <vt:lpstr>Logarithm(cont.)</vt:lpstr>
      <vt:lpstr>Logarithm(cont.)</vt:lpstr>
      <vt:lpstr>Logarithm(cont.)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Sony</cp:lastModifiedBy>
  <cp:revision>682</cp:revision>
  <dcterms:created xsi:type="dcterms:W3CDTF">2000-01-15T04:50:39Z</dcterms:created>
  <dcterms:modified xsi:type="dcterms:W3CDTF">2019-04-06T08:18:00Z</dcterms:modified>
</cp:coreProperties>
</file>