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0" r:id="rId10"/>
    <p:sldId id="271" r:id="rId11"/>
    <p:sldId id="268" r:id="rId12"/>
    <p:sldId id="269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445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17DE54-8235-4F5D-8FC1-C996F7480B30}" type="datetimeFigureOut">
              <a:rPr lang="en-US" smtClean="0"/>
              <a:pPr/>
              <a:t>2/8/2022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7F4795-6385-40AC-83AA-78FA6BFF909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F4795-6385-40AC-83AA-78FA6BFF9099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F4795-6385-40AC-83AA-78FA6BFF9099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F4795-6385-40AC-83AA-78FA6BFF9099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86A6D-B306-44B0-B002-2E7A929A7F23}" type="datetimeFigureOut">
              <a:rPr lang="en-US" smtClean="0"/>
              <a:pPr/>
              <a:t>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DFD21-A21B-4AA2-9596-C986F1DCCF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86A6D-B306-44B0-B002-2E7A929A7F23}" type="datetimeFigureOut">
              <a:rPr lang="en-US" smtClean="0"/>
              <a:pPr/>
              <a:t>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DFD21-A21B-4AA2-9596-C986F1DCCF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86A6D-B306-44B0-B002-2E7A929A7F23}" type="datetimeFigureOut">
              <a:rPr lang="en-US" smtClean="0"/>
              <a:pPr/>
              <a:t>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DFD21-A21B-4AA2-9596-C986F1DCCF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86A6D-B306-44B0-B002-2E7A929A7F23}" type="datetimeFigureOut">
              <a:rPr lang="en-US" smtClean="0"/>
              <a:pPr/>
              <a:t>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DFD21-A21B-4AA2-9596-C986F1DCCF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86A6D-B306-44B0-B002-2E7A929A7F23}" type="datetimeFigureOut">
              <a:rPr lang="en-US" smtClean="0"/>
              <a:pPr/>
              <a:t>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DFD21-A21B-4AA2-9596-C986F1DCCF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86A6D-B306-44B0-B002-2E7A929A7F23}" type="datetimeFigureOut">
              <a:rPr lang="en-US" smtClean="0"/>
              <a:pPr/>
              <a:t>2/8/2022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DFD21-A21B-4AA2-9596-C986F1DCCF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86A6D-B306-44B0-B002-2E7A929A7F23}" type="datetimeFigureOut">
              <a:rPr lang="en-US" smtClean="0"/>
              <a:pPr/>
              <a:t>2/8/2022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DFD21-A21B-4AA2-9596-C986F1DCCF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86A6D-B306-44B0-B002-2E7A929A7F23}" type="datetimeFigureOut">
              <a:rPr lang="en-US" smtClean="0"/>
              <a:pPr/>
              <a:t>2/8/2022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DFD21-A21B-4AA2-9596-C986F1DCCF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86A6D-B306-44B0-B002-2E7A929A7F23}" type="datetimeFigureOut">
              <a:rPr lang="en-US" smtClean="0"/>
              <a:pPr/>
              <a:t>2/8/2022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DFD21-A21B-4AA2-9596-C986F1DCCF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86A6D-B306-44B0-B002-2E7A929A7F23}" type="datetimeFigureOut">
              <a:rPr lang="en-US" smtClean="0"/>
              <a:pPr/>
              <a:t>2/8/2022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DFD21-A21B-4AA2-9596-C986F1DCCF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86A6D-B306-44B0-B002-2E7A929A7F23}" type="datetimeFigureOut">
              <a:rPr lang="en-US" smtClean="0"/>
              <a:pPr/>
              <a:t>2/8/2022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DFD21-A21B-4AA2-9596-C986F1DCCF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286A6D-B306-44B0-B002-2E7A929A7F23}" type="datetimeFigureOut">
              <a:rPr lang="en-US" smtClean="0"/>
              <a:pPr/>
              <a:t>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FDFD21-A21B-4AA2-9596-C986F1DCCFA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Mapping ER to Relational  Model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Rupa</a:t>
            </a:r>
            <a:r>
              <a:rPr lang="en-US" dirty="0" smtClean="0"/>
              <a:t>  Mehta</a:t>
            </a:r>
          </a:p>
          <a:p>
            <a:r>
              <a:rPr lang="en-US" dirty="0" smtClean="0"/>
              <a:t>COED, SVNIT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Mapping Hierarchical Entities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246703" cy="4525963"/>
          </a:xfrm>
        </p:spPr>
        <p:txBody>
          <a:bodyPr>
            <a:normAutofit fontScale="55000" lnSpcReduction="20000"/>
          </a:bodyPr>
          <a:lstStyle/>
          <a:p>
            <a:pPr lvl="1"/>
            <a:r>
              <a:rPr lang="en-US" dirty="0" smtClean="0"/>
              <a:t>Add </a:t>
            </a:r>
            <a:r>
              <a:rPr lang="en-US" dirty="0"/>
              <a:t>primary keys of higher-level entities in the table of lower-level entities.</a:t>
            </a:r>
          </a:p>
          <a:p>
            <a:pPr lvl="1"/>
            <a:r>
              <a:rPr lang="en-US" dirty="0"/>
              <a:t>In lower-level tables, add all other attributes of lower-level entities.</a:t>
            </a:r>
          </a:p>
          <a:p>
            <a:pPr lvl="1"/>
            <a:r>
              <a:rPr lang="en-US" dirty="0"/>
              <a:t>Declare primary key of higher-level table and the primary key for lower-level table.</a:t>
            </a:r>
          </a:p>
          <a:p>
            <a:pPr lvl="1"/>
            <a:r>
              <a:rPr lang="en-US" dirty="0"/>
              <a:t>Declare foreign key </a:t>
            </a:r>
            <a:r>
              <a:rPr lang="en-US" dirty="0" smtClean="0"/>
              <a:t>constraints</a:t>
            </a:r>
          </a:p>
          <a:p>
            <a:endParaRPr lang="en-US" dirty="0" smtClean="0"/>
          </a:p>
          <a:p>
            <a:r>
              <a:rPr lang="en-US" dirty="0" smtClean="0"/>
              <a:t>Student(</a:t>
            </a:r>
            <a:r>
              <a:rPr lang="en-US" b="1" u="sng" dirty="0" err="1" smtClean="0"/>
              <a:t>Roll_No</a:t>
            </a:r>
            <a:r>
              <a:rPr lang="en-US" dirty="0" smtClean="0"/>
              <a:t>, CGPA)</a:t>
            </a:r>
          </a:p>
          <a:p>
            <a:r>
              <a:rPr lang="en-US" dirty="0" smtClean="0"/>
              <a:t>                              Teacher(</a:t>
            </a:r>
            <a:r>
              <a:rPr lang="en-US" b="1" u="sng" dirty="0" smtClean="0"/>
              <a:t>EMP_ID</a:t>
            </a:r>
            <a:r>
              <a:rPr lang="en-US" dirty="0" smtClean="0"/>
              <a:t>, </a:t>
            </a:r>
            <a:r>
              <a:rPr lang="en-US" dirty="0" err="1" smtClean="0"/>
              <a:t>Quali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Person(</a:t>
            </a:r>
            <a:r>
              <a:rPr lang="en-US" b="1" u="sng" dirty="0" smtClean="0"/>
              <a:t>P_ID</a:t>
            </a:r>
            <a:r>
              <a:rPr lang="en-US" dirty="0" smtClean="0"/>
              <a:t>, </a:t>
            </a:r>
            <a:r>
              <a:rPr lang="en-US" dirty="0" err="1" smtClean="0"/>
              <a:t>Name,Age,Gender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C00000"/>
                </a:solidFill>
              </a:rPr>
              <a:t>cat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smtClean="0"/>
              <a:t>Create table person{ P_ID primary key;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          name….</a:t>
            </a:r>
          </a:p>
          <a:p>
            <a:pPr lvl="1"/>
            <a:r>
              <a:rPr lang="en-US" dirty="0" smtClean="0"/>
              <a:t>                                  foreign key (P_ID) references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                                 Student(</a:t>
            </a:r>
            <a:r>
              <a:rPr lang="en-US" dirty="0" err="1" smtClean="0"/>
              <a:t>Roll_No</a:t>
            </a:r>
            <a:r>
              <a:rPr lang="en-US" dirty="0" smtClean="0"/>
              <a:t>) }</a:t>
            </a:r>
            <a:endParaRPr lang="en-US" dirty="0"/>
          </a:p>
          <a:p>
            <a:endParaRPr lang="en-US" dirty="0"/>
          </a:p>
        </p:txBody>
      </p:sp>
      <p:sp>
        <p:nvSpPr>
          <p:cNvPr id="9218" name="AutoShape 2" descr="Mapping hierarchical entities"/>
          <p:cNvSpPr>
            <a:spLocks noChangeAspect="1" noChangeArrowheads="1"/>
          </p:cNvSpPr>
          <p:nvPr/>
        </p:nvSpPr>
        <p:spPr bwMode="auto">
          <a:xfrm>
            <a:off x="155575" y="-274638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20" name="AutoShape 4" descr="Mapping hierarchical entities"/>
          <p:cNvSpPr>
            <a:spLocks noChangeAspect="1" noChangeArrowheads="1"/>
          </p:cNvSpPr>
          <p:nvPr/>
        </p:nvSpPr>
        <p:spPr bwMode="auto">
          <a:xfrm>
            <a:off x="155575" y="-274638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22" name="AutoShape 6" descr="Mapping hierarchical entiti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24" name="AutoShape 8" descr="Mapping hierarchical entiti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226" name="Picture 10" descr="Mapping hierarchical entitie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53000" y="1749402"/>
            <a:ext cx="4191000" cy="3838576"/>
          </a:xfrm>
          <a:prstGeom prst="rect">
            <a:avLst/>
          </a:prstGeom>
          <a:noFill/>
        </p:spPr>
      </p:pic>
      <p:cxnSp>
        <p:nvCxnSpPr>
          <p:cNvPr id="10" name="Straight Arrow Connector 9"/>
          <p:cNvCxnSpPr/>
          <p:nvPr/>
        </p:nvCxnSpPr>
        <p:spPr>
          <a:xfrm rot="5400000" flipH="1" flipV="1">
            <a:off x="1633498" y="3848105"/>
            <a:ext cx="693747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1870038" y="3867156"/>
            <a:ext cx="912825" cy="4381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Mapping Hierarchical Entities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516443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Student(</a:t>
            </a:r>
            <a:r>
              <a:rPr lang="en-US" b="1" u="sng" dirty="0" err="1" smtClean="0"/>
              <a:t>Roll_No</a:t>
            </a:r>
            <a:r>
              <a:rPr lang="en-US" dirty="0" smtClean="0"/>
              <a:t>, CGPA)</a:t>
            </a:r>
          </a:p>
          <a:p>
            <a:r>
              <a:rPr lang="en-US" dirty="0" smtClean="0"/>
              <a:t>Teacher(</a:t>
            </a:r>
            <a:r>
              <a:rPr lang="en-US" b="1" u="sng" dirty="0" smtClean="0"/>
              <a:t>EMP_ID</a:t>
            </a:r>
            <a:r>
              <a:rPr lang="en-US" dirty="0" smtClean="0"/>
              <a:t>, </a:t>
            </a:r>
            <a:r>
              <a:rPr lang="en-US" dirty="0" err="1" smtClean="0"/>
              <a:t>Quali</a:t>
            </a:r>
            <a:r>
              <a:rPr lang="en-US" dirty="0" smtClean="0"/>
              <a:t>)</a:t>
            </a:r>
          </a:p>
          <a:p>
            <a:r>
              <a:rPr lang="en-US" dirty="0" smtClean="0"/>
              <a:t>Person(</a:t>
            </a:r>
            <a:r>
              <a:rPr lang="en-US" b="1" u="sng" dirty="0" smtClean="0"/>
              <a:t>P_ID</a:t>
            </a:r>
            <a:r>
              <a:rPr lang="en-US" dirty="0" smtClean="0"/>
              <a:t>, </a:t>
            </a:r>
            <a:r>
              <a:rPr lang="en-US" dirty="0" err="1" smtClean="0"/>
              <a:t>Name,Age,Gender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C00000"/>
                </a:solidFill>
              </a:rPr>
              <a:t>cat</a:t>
            </a:r>
            <a:r>
              <a:rPr lang="en-US" dirty="0" smtClean="0"/>
              <a:t>)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ISA_1(</a:t>
            </a:r>
            <a:r>
              <a:rPr lang="en-US" b="1" u="sng" dirty="0" smtClean="0">
                <a:solidFill>
                  <a:srgbClr val="C00000"/>
                </a:solidFill>
              </a:rPr>
              <a:t>P_ID</a:t>
            </a:r>
            <a:r>
              <a:rPr lang="en-US" dirty="0" smtClean="0">
                <a:solidFill>
                  <a:srgbClr val="C00000"/>
                </a:solidFill>
              </a:rPr>
              <a:t>, cat)</a:t>
            </a:r>
          </a:p>
          <a:p>
            <a:r>
              <a:rPr lang="en-US" dirty="0" smtClean="0"/>
              <a:t>ISA_2(</a:t>
            </a:r>
            <a:r>
              <a:rPr lang="en-US" b="1" u="sng" dirty="0" err="1" smtClean="0"/>
              <a:t>P_ID</a:t>
            </a:r>
            <a:r>
              <a:rPr lang="en-US" dirty="0" err="1" smtClean="0"/>
              <a:t>,Roll_No</a:t>
            </a:r>
            <a:r>
              <a:rPr lang="en-US" dirty="0" smtClean="0"/>
              <a:t>)</a:t>
            </a:r>
          </a:p>
          <a:p>
            <a:r>
              <a:rPr lang="en-US" dirty="0" smtClean="0"/>
              <a:t>ISA_3(</a:t>
            </a:r>
            <a:r>
              <a:rPr lang="en-US" b="1" u="sng" dirty="0" smtClean="0"/>
              <a:t>P_ID</a:t>
            </a:r>
            <a:r>
              <a:rPr lang="en-US" dirty="0" smtClean="0"/>
              <a:t>,EMP_ID)</a:t>
            </a:r>
          </a:p>
          <a:p>
            <a:endParaRPr lang="en-US" dirty="0"/>
          </a:p>
        </p:txBody>
      </p:sp>
      <p:sp>
        <p:nvSpPr>
          <p:cNvPr id="9218" name="AutoShape 2" descr="Mapping hierarchical entities"/>
          <p:cNvSpPr>
            <a:spLocks noChangeAspect="1" noChangeArrowheads="1"/>
          </p:cNvSpPr>
          <p:nvPr/>
        </p:nvSpPr>
        <p:spPr bwMode="auto">
          <a:xfrm>
            <a:off x="155575" y="-274638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20" name="AutoShape 4" descr="Mapping hierarchical entities"/>
          <p:cNvSpPr>
            <a:spLocks noChangeAspect="1" noChangeArrowheads="1"/>
          </p:cNvSpPr>
          <p:nvPr/>
        </p:nvSpPr>
        <p:spPr bwMode="auto">
          <a:xfrm>
            <a:off x="155575" y="-274638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22" name="AutoShape 6" descr="Mapping hierarchical entiti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24" name="AutoShape 8" descr="Mapping hierarchical entiti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226" name="Picture 10" descr="Mapping hierarchical entitie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53000" y="1749402"/>
            <a:ext cx="4191000" cy="38385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Mapping Hierarchical Entities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516443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Student(</a:t>
            </a:r>
            <a:r>
              <a:rPr lang="en-US" b="1" u="sng" dirty="0" err="1" smtClean="0"/>
              <a:t>Roll_No</a:t>
            </a:r>
            <a:r>
              <a:rPr lang="en-US" dirty="0" smtClean="0"/>
              <a:t>, CGPA)</a:t>
            </a:r>
          </a:p>
          <a:p>
            <a:r>
              <a:rPr lang="en-US" dirty="0" smtClean="0"/>
              <a:t>Teacher(</a:t>
            </a:r>
            <a:r>
              <a:rPr lang="en-US" b="1" u="sng" dirty="0" smtClean="0"/>
              <a:t>EMP_ID</a:t>
            </a:r>
            <a:r>
              <a:rPr lang="en-US" dirty="0" smtClean="0"/>
              <a:t>, </a:t>
            </a:r>
            <a:r>
              <a:rPr lang="en-US" dirty="0" err="1" smtClean="0"/>
              <a:t>Quali</a:t>
            </a:r>
            <a:r>
              <a:rPr lang="en-US" dirty="0" smtClean="0"/>
              <a:t>)</a:t>
            </a:r>
          </a:p>
          <a:p>
            <a:r>
              <a:rPr lang="en-US" dirty="0" smtClean="0"/>
              <a:t>Person(</a:t>
            </a:r>
            <a:r>
              <a:rPr lang="en-US" b="1" u="sng" dirty="0" smtClean="0"/>
              <a:t>P_ID</a:t>
            </a:r>
            <a:r>
              <a:rPr lang="en-US" dirty="0" smtClean="0"/>
              <a:t>, </a:t>
            </a:r>
            <a:r>
              <a:rPr lang="en-US" dirty="0" err="1" smtClean="0"/>
              <a:t>Name,Age,Gender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rgbClr val="C00000"/>
                </a:solidFill>
              </a:rPr>
              <a:t>cat</a:t>
            </a:r>
            <a:r>
              <a:rPr lang="en-US" dirty="0" smtClean="0"/>
              <a:t>)</a:t>
            </a:r>
          </a:p>
          <a:p>
            <a:r>
              <a:rPr lang="en-US" dirty="0" smtClean="0"/>
              <a:t>ISA_2(</a:t>
            </a:r>
            <a:r>
              <a:rPr lang="en-US" b="1" u="sng" dirty="0" err="1" smtClean="0"/>
              <a:t>P_ID</a:t>
            </a:r>
            <a:r>
              <a:rPr lang="en-US" dirty="0" err="1" smtClean="0"/>
              <a:t>,Roll_No</a:t>
            </a:r>
            <a:r>
              <a:rPr lang="en-US" dirty="0" smtClean="0"/>
              <a:t>)</a:t>
            </a:r>
          </a:p>
          <a:p>
            <a:r>
              <a:rPr lang="en-US" dirty="0" smtClean="0"/>
              <a:t>ISA_3(</a:t>
            </a:r>
            <a:r>
              <a:rPr lang="en-US" b="1" u="sng" dirty="0" smtClean="0"/>
              <a:t>P_ID</a:t>
            </a:r>
            <a:r>
              <a:rPr lang="en-US" dirty="0" smtClean="0"/>
              <a:t>,EMP_ID)</a:t>
            </a:r>
          </a:p>
          <a:p>
            <a:endParaRPr lang="en-US" dirty="0"/>
          </a:p>
        </p:txBody>
      </p:sp>
      <p:sp>
        <p:nvSpPr>
          <p:cNvPr id="9218" name="AutoShape 2" descr="Mapping hierarchical entities"/>
          <p:cNvSpPr>
            <a:spLocks noChangeAspect="1" noChangeArrowheads="1"/>
          </p:cNvSpPr>
          <p:nvPr/>
        </p:nvSpPr>
        <p:spPr bwMode="auto">
          <a:xfrm>
            <a:off x="155575" y="-274638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20" name="AutoShape 4" descr="Mapping hierarchical entities"/>
          <p:cNvSpPr>
            <a:spLocks noChangeAspect="1" noChangeArrowheads="1"/>
          </p:cNvSpPr>
          <p:nvPr/>
        </p:nvSpPr>
        <p:spPr bwMode="auto">
          <a:xfrm>
            <a:off x="155575" y="-274638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22" name="AutoShape 6" descr="Mapping hierarchical entiti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24" name="AutoShape 8" descr="Mapping hierarchical entiti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226" name="Picture 10" descr="Mapping hierarchical entitie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53000" y="1749402"/>
            <a:ext cx="4191000" cy="38385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Mapping Entity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/>
              <a:t>table for each entity.</a:t>
            </a:r>
          </a:p>
          <a:p>
            <a:r>
              <a:rPr lang="en-US" dirty="0"/>
              <a:t>Entity's attributes should become fields of tables with their respective data types.</a:t>
            </a:r>
          </a:p>
          <a:p>
            <a:r>
              <a:rPr lang="en-US" dirty="0"/>
              <a:t>Declare primary key.</a:t>
            </a:r>
          </a:p>
          <a:p>
            <a:endParaRPr lang="en-US" dirty="0"/>
          </a:p>
        </p:txBody>
      </p:sp>
      <p:pic>
        <p:nvPicPr>
          <p:cNvPr id="1026" name="Picture 2" descr="Mapping Entit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25629" y="4195773"/>
            <a:ext cx="4381500" cy="15525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Mapping </a:t>
            </a:r>
            <a:r>
              <a:rPr lang="en-US" dirty="0" smtClean="0"/>
              <a:t>Relationship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13208"/>
            <a:ext cx="8229600" cy="2112955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Create </a:t>
            </a:r>
            <a:r>
              <a:rPr lang="en-US" dirty="0"/>
              <a:t>table for a relationship.</a:t>
            </a:r>
          </a:p>
          <a:p>
            <a:r>
              <a:rPr lang="en-US" b="1" dirty="0"/>
              <a:t>Add the primary keys of all participating Entities as fields of table with their respective data types.</a:t>
            </a:r>
          </a:p>
          <a:p>
            <a:r>
              <a:rPr lang="en-US" dirty="0"/>
              <a:t>If relationship has any attribute, add each attribute as field of table.</a:t>
            </a:r>
          </a:p>
          <a:p>
            <a:r>
              <a:rPr lang="en-US" dirty="0"/>
              <a:t>Declare a primary key composing all the primary keys of participating entities.</a:t>
            </a:r>
          </a:p>
          <a:p>
            <a:r>
              <a:rPr lang="en-US" dirty="0"/>
              <a:t>Declare all foreign key constraints.</a:t>
            </a:r>
          </a:p>
          <a:p>
            <a:endParaRPr lang="en-US" dirty="0"/>
          </a:p>
        </p:txBody>
      </p:sp>
      <p:pic>
        <p:nvPicPr>
          <p:cNvPr id="6146" name="Picture 2" descr="Mapping relationshi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68395" y="1931967"/>
            <a:ext cx="5305425" cy="202882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Weak Entity</a:t>
            </a:r>
          </a:p>
          <a:p>
            <a:r>
              <a:rPr lang="en-US" dirty="0" smtClean="0"/>
              <a:t>Strong </a:t>
            </a:r>
            <a:r>
              <a:rPr lang="en-US" dirty="0" err="1" smtClean="0"/>
              <a:t>Entiry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17530"/>
          </a:xfrm>
        </p:spPr>
        <p:txBody>
          <a:bodyPr>
            <a:normAutofit/>
          </a:bodyPr>
          <a:lstStyle/>
          <a:p>
            <a:r>
              <a:rPr lang="en-US" dirty="0"/>
              <a:t>Mapping Weak Entity </a:t>
            </a:r>
            <a:r>
              <a:rPr lang="en-US" dirty="0" smtClean="0"/>
              <a:t>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63870"/>
            <a:ext cx="8277282" cy="3505248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 </a:t>
            </a:r>
            <a:r>
              <a:rPr lang="en-US" dirty="0"/>
              <a:t>weak entity set is one which does not have any primary key associated with it.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Mapping </a:t>
            </a:r>
            <a:r>
              <a:rPr lang="en-US" dirty="0"/>
              <a:t>Process</a:t>
            </a:r>
          </a:p>
          <a:p>
            <a:pPr lvl="1"/>
            <a:r>
              <a:rPr lang="en-US" dirty="0"/>
              <a:t>Create table for weak entity set.</a:t>
            </a:r>
          </a:p>
          <a:p>
            <a:pPr lvl="1"/>
            <a:r>
              <a:rPr lang="en-US" dirty="0"/>
              <a:t>Add all its attributes to table as field.</a:t>
            </a:r>
          </a:p>
          <a:p>
            <a:pPr lvl="1"/>
            <a:r>
              <a:rPr lang="en-US" dirty="0"/>
              <a:t>Add the primary key of identifying entity set.</a:t>
            </a:r>
          </a:p>
          <a:p>
            <a:pPr lvl="1"/>
            <a:r>
              <a:rPr lang="en-US" dirty="0"/>
              <a:t>Declare all foreign key constraints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7170" name="Picture 2" descr="Mapping Weak Entity Sets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49317" y="1128681"/>
            <a:ext cx="6676156" cy="2044728"/>
          </a:xfrm>
          <a:prstGeom prst="rect">
            <a:avLst/>
          </a:prstGeom>
          <a:noFill/>
        </p:spPr>
      </p:pic>
      <p:sp>
        <p:nvSpPr>
          <p:cNvPr id="5" name="Oval 4"/>
          <p:cNvSpPr/>
          <p:nvPr/>
        </p:nvSpPr>
        <p:spPr>
          <a:xfrm>
            <a:off x="7931196" y="1311246"/>
            <a:ext cx="1212804" cy="5111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smtClean="0"/>
              <a:t>P_ID</a:t>
            </a:r>
            <a:endParaRPr lang="en-US" u="sng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75605" y="1822428"/>
            <a:ext cx="511182" cy="2190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17530"/>
          </a:xfrm>
        </p:spPr>
        <p:txBody>
          <a:bodyPr>
            <a:normAutofit/>
          </a:bodyPr>
          <a:lstStyle/>
          <a:p>
            <a:r>
              <a:rPr lang="en-US" dirty="0"/>
              <a:t>Mapping Weak Entity </a:t>
            </a:r>
            <a:r>
              <a:rPr lang="en-US" dirty="0" smtClean="0"/>
              <a:t>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63870"/>
            <a:ext cx="8277282" cy="3505248"/>
          </a:xfrm>
        </p:spPr>
        <p:txBody>
          <a:bodyPr>
            <a:normAutofit fontScale="70000" lnSpcReduction="20000"/>
          </a:bodyPr>
          <a:lstStyle/>
          <a:p>
            <a:pPr lvl="1"/>
            <a:r>
              <a:rPr lang="en-US" dirty="0" smtClean="0"/>
              <a:t>Student(</a:t>
            </a:r>
            <a:r>
              <a:rPr lang="en-US" b="1" u="sng" dirty="0" err="1" smtClean="0"/>
              <a:t>Roll_no</a:t>
            </a:r>
            <a:r>
              <a:rPr lang="en-US" dirty="0" smtClean="0"/>
              <a:t>, Name)</a:t>
            </a:r>
          </a:p>
          <a:p>
            <a:pPr lvl="1"/>
            <a:r>
              <a:rPr lang="en-US" dirty="0" smtClean="0"/>
              <a:t>Dependent (</a:t>
            </a:r>
            <a:r>
              <a:rPr lang="en-US" b="1" u="sng" dirty="0" err="1" smtClean="0"/>
              <a:t>Roll_no</a:t>
            </a:r>
            <a:r>
              <a:rPr lang="en-US" dirty="0" smtClean="0"/>
              <a:t>, </a:t>
            </a:r>
            <a:r>
              <a:rPr lang="en-US" dirty="0" err="1" smtClean="0"/>
              <a:t>p_id</a:t>
            </a:r>
            <a:r>
              <a:rPr lang="en-US" dirty="0" smtClean="0"/>
              <a:t>,  Name)</a:t>
            </a:r>
          </a:p>
          <a:p>
            <a:pPr lvl="1">
              <a:buNone/>
            </a:pPr>
            <a:r>
              <a:rPr lang="en-US" dirty="0" smtClean="0"/>
              <a:t>_depends(</a:t>
            </a:r>
            <a:r>
              <a:rPr lang="en-US" b="1" u="sng" dirty="0" err="1" smtClean="0"/>
              <a:t>RollNo</a:t>
            </a:r>
            <a:r>
              <a:rPr lang="en-US" b="1" u="sng" dirty="0" smtClean="0"/>
              <a:t>)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Mapping </a:t>
            </a:r>
            <a:r>
              <a:rPr lang="en-US" dirty="0"/>
              <a:t>Process</a:t>
            </a:r>
          </a:p>
          <a:p>
            <a:pPr lvl="1"/>
            <a:r>
              <a:rPr lang="en-US" dirty="0"/>
              <a:t>Create table for weak entity set.</a:t>
            </a:r>
          </a:p>
          <a:p>
            <a:pPr lvl="1"/>
            <a:r>
              <a:rPr lang="en-US" dirty="0"/>
              <a:t>Add all its attributes to table as field.</a:t>
            </a:r>
          </a:p>
          <a:p>
            <a:pPr lvl="1"/>
            <a:r>
              <a:rPr lang="en-US" dirty="0"/>
              <a:t>Add the primary key of identifying entity set.</a:t>
            </a:r>
          </a:p>
          <a:p>
            <a:pPr lvl="1"/>
            <a:r>
              <a:rPr lang="en-US" dirty="0"/>
              <a:t>Declare all foreign key constraints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7170" name="Picture 2" descr="Mapping Weak Entity Sets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49317" y="1055655"/>
            <a:ext cx="6676156" cy="204472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17530"/>
          </a:xfrm>
        </p:spPr>
        <p:txBody>
          <a:bodyPr>
            <a:normAutofit/>
          </a:bodyPr>
          <a:lstStyle/>
          <a:p>
            <a:r>
              <a:rPr lang="en-US" dirty="0"/>
              <a:t>Mapping Weak Entity </a:t>
            </a:r>
            <a:r>
              <a:rPr lang="en-US" dirty="0" smtClean="0"/>
              <a:t>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63870"/>
            <a:ext cx="8277282" cy="3505248"/>
          </a:xfrm>
        </p:spPr>
        <p:txBody>
          <a:bodyPr>
            <a:normAutofit fontScale="77500" lnSpcReduction="20000"/>
          </a:bodyPr>
          <a:lstStyle/>
          <a:p>
            <a:pPr lvl="1"/>
            <a:r>
              <a:rPr lang="en-US" dirty="0" smtClean="0"/>
              <a:t>Student(</a:t>
            </a:r>
            <a:r>
              <a:rPr lang="en-US" b="1" u="sng" dirty="0" err="1" smtClean="0"/>
              <a:t>Roll_no</a:t>
            </a:r>
            <a:r>
              <a:rPr lang="en-US" dirty="0" smtClean="0"/>
              <a:t>, Name)</a:t>
            </a:r>
          </a:p>
          <a:p>
            <a:pPr lvl="2"/>
            <a:r>
              <a:rPr lang="en-US" dirty="0" smtClean="0"/>
              <a:t>PK = </a:t>
            </a:r>
            <a:r>
              <a:rPr lang="en-US" dirty="0" err="1" smtClean="0"/>
              <a:t>Roll_No</a:t>
            </a:r>
            <a:endParaRPr lang="en-US" dirty="0" smtClean="0"/>
          </a:p>
          <a:p>
            <a:pPr lvl="2"/>
            <a:r>
              <a:rPr lang="en-US" dirty="0" smtClean="0"/>
              <a:t>[{1,x}, {2,y}]</a:t>
            </a:r>
          </a:p>
          <a:p>
            <a:pPr lvl="2"/>
            <a:r>
              <a:rPr lang="en-US" b="1" dirty="0" smtClean="0"/>
              <a:t>Roll-no </a:t>
            </a:r>
            <a:r>
              <a:rPr lang="en-US" b="1" dirty="0" smtClean="0">
                <a:sym typeface="Wingdings" pitchFamily="2" charset="2"/>
              </a:rPr>
              <a:t></a:t>
            </a:r>
            <a:r>
              <a:rPr lang="en-US" b="1" dirty="0" smtClean="0"/>
              <a:t>name </a:t>
            </a:r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Dependent (</a:t>
            </a:r>
            <a:r>
              <a:rPr lang="en-US" b="1" u="sng" dirty="0" smtClean="0">
                <a:solidFill>
                  <a:srgbClr val="C00000"/>
                </a:solidFill>
              </a:rPr>
              <a:t>R_N,</a:t>
            </a:r>
            <a:r>
              <a:rPr lang="en-US" b="1" u="sng" dirty="0" smtClean="0"/>
              <a:t> </a:t>
            </a:r>
            <a:r>
              <a:rPr lang="en-US" b="1" u="sng" dirty="0" err="1" smtClean="0"/>
              <a:t>p_id</a:t>
            </a:r>
            <a:r>
              <a:rPr lang="en-US" b="1" u="sng" dirty="0" smtClean="0"/>
              <a:t>,  </a:t>
            </a:r>
            <a:r>
              <a:rPr lang="en-US" dirty="0" smtClean="0"/>
              <a:t>Name)</a:t>
            </a:r>
          </a:p>
          <a:p>
            <a:pPr lvl="2"/>
            <a:r>
              <a:rPr lang="en-US" b="1" u="sng" dirty="0" smtClean="0"/>
              <a:t>[{</a:t>
            </a:r>
            <a:r>
              <a:rPr lang="en-US" dirty="0" smtClean="0"/>
              <a:t>1,p1, p</a:t>
            </a:r>
            <a:r>
              <a:rPr lang="en-US" b="1" u="sng" dirty="0" smtClean="0"/>
              <a:t>}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C00000"/>
                </a:solidFill>
              </a:rPr>
              <a:t>{3,p2,q}]</a:t>
            </a:r>
          </a:p>
          <a:p>
            <a:pPr lvl="2"/>
            <a:r>
              <a:rPr lang="en-US" dirty="0" smtClean="0"/>
              <a:t>Foreign key</a:t>
            </a:r>
          </a:p>
          <a:p>
            <a:pPr lvl="2"/>
            <a:r>
              <a:rPr lang="en-US" dirty="0" smtClean="0"/>
              <a:t>R_N is a </a:t>
            </a:r>
            <a:r>
              <a:rPr lang="en-US" b="1" dirty="0" smtClean="0"/>
              <a:t>foreign key </a:t>
            </a:r>
            <a:r>
              <a:rPr lang="en-US" dirty="0" err="1" smtClean="0"/>
              <a:t>refering</a:t>
            </a:r>
            <a:r>
              <a:rPr lang="en-US" dirty="0" smtClean="0"/>
              <a:t> to the PK of Student</a:t>
            </a:r>
          </a:p>
          <a:p>
            <a:pPr lvl="2"/>
            <a:r>
              <a:rPr lang="en-US" b="1" dirty="0" err="1" smtClean="0"/>
              <a:t>R_N,P_id</a:t>
            </a:r>
            <a:r>
              <a:rPr lang="en-US" b="1" dirty="0" err="1" smtClean="0">
                <a:sym typeface="Wingdings" pitchFamily="2" charset="2"/>
              </a:rPr>
              <a:t>Name</a:t>
            </a:r>
            <a:endParaRPr lang="en-US" b="1" dirty="0" smtClean="0"/>
          </a:p>
          <a:p>
            <a:pPr lvl="1"/>
            <a:r>
              <a:rPr lang="en-US" dirty="0" smtClean="0"/>
              <a:t>Depends(</a:t>
            </a:r>
            <a:r>
              <a:rPr lang="en-US" b="1" u="sng" dirty="0" err="1" smtClean="0">
                <a:solidFill>
                  <a:srgbClr val="C00000"/>
                </a:solidFill>
              </a:rPr>
              <a:t>RollNo</a:t>
            </a:r>
            <a:r>
              <a:rPr lang="en-US" b="1" u="sng" dirty="0" smtClean="0"/>
              <a:t>, </a:t>
            </a:r>
            <a:r>
              <a:rPr lang="en-US" b="1" u="sng" dirty="0" err="1" smtClean="0"/>
              <a:t>P_Id</a:t>
            </a:r>
            <a:r>
              <a:rPr lang="en-US" b="1" u="sng" dirty="0" smtClean="0"/>
              <a:t>, </a:t>
            </a:r>
            <a:r>
              <a:rPr lang="en-US" dirty="0" smtClean="0"/>
              <a:t>year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</p:txBody>
      </p:sp>
      <p:pic>
        <p:nvPicPr>
          <p:cNvPr id="7170" name="Picture 2" descr="Mapping Weak Entity Sets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31882" y="982629"/>
            <a:ext cx="6676156" cy="2044728"/>
          </a:xfrm>
          <a:prstGeom prst="rect">
            <a:avLst/>
          </a:prstGeom>
          <a:noFill/>
        </p:spPr>
      </p:pic>
      <p:sp>
        <p:nvSpPr>
          <p:cNvPr id="5" name="Oval 4"/>
          <p:cNvSpPr/>
          <p:nvPr/>
        </p:nvSpPr>
        <p:spPr>
          <a:xfrm>
            <a:off x="7931196" y="1311246"/>
            <a:ext cx="1212804" cy="5111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smtClean="0"/>
              <a:t>P_ID</a:t>
            </a:r>
            <a:endParaRPr lang="en-US" u="sng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75605" y="1822428"/>
            <a:ext cx="511182" cy="2190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5959494" y="2771766"/>
            <a:ext cx="1643085" cy="8032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Year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5411799" y="2479662"/>
            <a:ext cx="1004108" cy="6572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Mapping Hierarchical Entities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516443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ER </a:t>
            </a:r>
            <a:r>
              <a:rPr lang="en-US" dirty="0"/>
              <a:t>specialization or generalization comes in the form of hierarchical entity sets.</a:t>
            </a:r>
          </a:p>
          <a:p>
            <a:endParaRPr lang="en-US" dirty="0"/>
          </a:p>
        </p:txBody>
      </p:sp>
      <p:sp>
        <p:nvSpPr>
          <p:cNvPr id="9218" name="AutoShape 2" descr="Mapping hierarchical entities"/>
          <p:cNvSpPr>
            <a:spLocks noChangeAspect="1" noChangeArrowheads="1"/>
          </p:cNvSpPr>
          <p:nvPr/>
        </p:nvSpPr>
        <p:spPr bwMode="auto">
          <a:xfrm>
            <a:off x="155575" y="-274638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20" name="AutoShape 4" descr="Mapping hierarchical entities"/>
          <p:cNvSpPr>
            <a:spLocks noChangeAspect="1" noChangeArrowheads="1"/>
          </p:cNvSpPr>
          <p:nvPr/>
        </p:nvSpPr>
        <p:spPr bwMode="auto">
          <a:xfrm>
            <a:off x="155575" y="-274638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22" name="AutoShape 6" descr="Mapping hierarchical entiti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24" name="AutoShape 8" descr="Mapping hierarchical entiti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226" name="Picture 10" descr="Mapping hierarchical entitie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53000" y="1749402"/>
            <a:ext cx="4191000" cy="38385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Mapping Hierarchical Entities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516443" cy="4525963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Mapping </a:t>
            </a:r>
            <a:r>
              <a:rPr lang="en-US" dirty="0"/>
              <a:t>Process</a:t>
            </a:r>
          </a:p>
          <a:p>
            <a:pPr lvl="1"/>
            <a:r>
              <a:rPr lang="en-US" dirty="0"/>
              <a:t>Create tables for all higher-level entities.</a:t>
            </a:r>
          </a:p>
          <a:p>
            <a:pPr lvl="1"/>
            <a:r>
              <a:rPr lang="en-US" dirty="0"/>
              <a:t>Create tables for lower-level entities.</a:t>
            </a:r>
          </a:p>
          <a:p>
            <a:pPr lvl="1"/>
            <a:r>
              <a:rPr lang="en-US" dirty="0"/>
              <a:t>Add primary keys of higher-level entities in the table of lower-level entities.</a:t>
            </a:r>
          </a:p>
          <a:p>
            <a:pPr lvl="1"/>
            <a:r>
              <a:rPr lang="en-US" dirty="0"/>
              <a:t>In lower-level tables, add all other attributes of lower-level entities.</a:t>
            </a:r>
          </a:p>
          <a:p>
            <a:pPr lvl="1"/>
            <a:r>
              <a:rPr lang="en-US" dirty="0"/>
              <a:t>Declare primary key of higher-level table and the primary key for lower-level table.</a:t>
            </a:r>
          </a:p>
          <a:p>
            <a:pPr lvl="1"/>
            <a:r>
              <a:rPr lang="en-US" dirty="0"/>
              <a:t>Declare foreign key constraints</a:t>
            </a:r>
          </a:p>
          <a:p>
            <a:endParaRPr lang="en-US" dirty="0"/>
          </a:p>
        </p:txBody>
      </p:sp>
      <p:sp>
        <p:nvSpPr>
          <p:cNvPr id="9218" name="AutoShape 2" descr="Mapping hierarchical entities"/>
          <p:cNvSpPr>
            <a:spLocks noChangeAspect="1" noChangeArrowheads="1"/>
          </p:cNvSpPr>
          <p:nvPr/>
        </p:nvSpPr>
        <p:spPr bwMode="auto">
          <a:xfrm>
            <a:off x="155575" y="-274638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20" name="AutoShape 4" descr="Mapping hierarchical entities"/>
          <p:cNvSpPr>
            <a:spLocks noChangeAspect="1" noChangeArrowheads="1"/>
          </p:cNvSpPr>
          <p:nvPr/>
        </p:nvSpPr>
        <p:spPr bwMode="auto">
          <a:xfrm>
            <a:off x="155575" y="-274638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22" name="AutoShape 6" descr="Mapping hierarchical entiti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24" name="AutoShape 8" descr="Mapping hierarchical entiti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226" name="Picture 10" descr="Mapping hierarchical entitie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53000" y="1749402"/>
            <a:ext cx="4191000" cy="38385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1758</TotalTime>
  <Words>473</Words>
  <Application>Microsoft Office PowerPoint</Application>
  <PresentationFormat>On-screen Show (4:3)</PresentationFormat>
  <Paragraphs>93</Paragraphs>
  <Slides>12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Mapping ER to Relational  Model</vt:lpstr>
      <vt:lpstr>Mapping Entity</vt:lpstr>
      <vt:lpstr>Mapping Relationship</vt:lpstr>
      <vt:lpstr>Slide 4</vt:lpstr>
      <vt:lpstr>Mapping Weak Entity Sets</vt:lpstr>
      <vt:lpstr>Mapping Weak Entity Sets</vt:lpstr>
      <vt:lpstr>Mapping Weak Entity Sets</vt:lpstr>
      <vt:lpstr>Mapping Hierarchical Entities</vt:lpstr>
      <vt:lpstr>Mapping Hierarchical Entities</vt:lpstr>
      <vt:lpstr>Mapping Hierarchical Entities</vt:lpstr>
      <vt:lpstr>Mapping Hierarchical Entities</vt:lpstr>
      <vt:lpstr>Mapping Hierarchical Entities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Mapping ER to Relational  Model</dc:title>
  <dc:creator>DELL</dc:creator>
  <cp:lastModifiedBy>DELL</cp:lastModifiedBy>
  <cp:revision>11</cp:revision>
  <dcterms:created xsi:type="dcterms:W3CDTF">2022-02-07T05:00:42Z</dcterms:created>
  <dcterms:modified xsi:type="dcterms:W3CDTF">2022-02-08T10:32:39Z</dcterms:modified>
</cp:coreProperties>
</file>