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4" r:id="rId3"/>
    <p:sldId id="273" r:id="rId4"/>
    <p:sldId id="275" r:id="rId5"/>
    <p:sldId id="277" r:id="rId6"/>
    <p:sldId id="278" r:id="rId7"/>
    <p:sldId id="280" r:id="rId8"/>
    <p:sldId id="323" r:id="rId9"/>
    <p:sldId id="281" r:id="rId10"/>
    <p:sldId id="282" r:id="rId11"/>
    <p:sldId id="283" r:id="rId12"/>
    <p:sldId id="284" r:id="rId13"/>
    <p:sldId id="286" r:id="rId14"/>
    <p:sldId id="285" r:id="rId15"/>
    <p:sldId id="287" r:id="rId16"/>
    <p:sldId id="265" r:id="rId17"/>
    <p:sldId id="289" r:id="rId18"/>
    <p:sldId id="290" r:id="rId19"/>
    <p:sldId id="296" r:id="rId20"/>
    <p:sldId id="297" r:id="rId21"/>
    <p:sldId id="298" r:id="rId22"/>
    <p:sldId id="300" r:id="rId23"/>
    <p:sldId id="288" r:id="rId24"/>
    <p:sldId id="324" r:id="rId25"/>
    <p:sldId id="302" r:id="rId26"/>
    <p:sldId id="301" r:id="rId27"/>
    <p:sldId id="294" r:id="rId28"/>
    <p:sldId id="295" r:id="rId29"/>
    <p:sldId id="291" r:id="rId30"/>
    <p:sldId id="303" r:id="rId31"/>
    <p:sldId id="308" r:id="rId32"/>
    <p:sldId id="307" r:id="rId33"/>
    <p:sldId id="309" r:id="rId34"/>
    <p:sldId id="310" r:id="rId35"/>
    <p:sldId id="311" r:id="rId36"/>
    <p:sldId id="312" r:id="rId37"/>
    <p:sldId id="314" r:id="rId38"/>
    <p:sldId id="313" r:id="rId39"/>
    <p:sldId id="315" r:id="rId40"/>
    <p:sldId id="320" r:id="rId41"/>
    <p:sldId id="316" r:id="rId42"/>
    <p:sldId id="321" r:id="rId43"/>
    <p:sldId id="318" r:id="rId44"/>
    <p:sldId id="322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658" y="-3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7DE54-8235-4F5D-8FC1-C996F7480B30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F4795-6385-40AC-83AA-78FA6BFF90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78463" cy="4106863"/>
          </a:xfrm>
          <a:noFill/>
        </p:spPr>
        <p:txBody>
          <a:bodyPr wrap="none" anchor="ctr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0075" cy="11350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6A6D-B306-44B0-B002-2E7A929A7F23}" type="datetimeFigureOut">
              <a:rPr lang="en-US" smtClean="0"/>
              <a:pPr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DFD21-A21B-4AA2-9596-C986F1DCCF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Mapping ER to Relational 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Rupa</a:t>
            </a:r>
            <a:r>
              <a:rPr lang="en-US" dirty="0" smtClean="0"/>
              <a:t>  Mehta</a:t>
            </a:r>
          </a:p>
          <a:p>
            <a:r>
              <a:rPr lang="en-US" dirty="0" smtClean="0"/>
              <a:t>COED, SVNIT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463"/>
            <a:ext cx="6781800" cy="639127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760499" y="2004993"/>
            <a:ext cx="1898676" cy="803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40416" y="1895454"/>
            <a:ext cx="1898676" cy="803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2981" y="3246435"/>
            <a:ext cx="1898676" cy="803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3726" y="288882"/>
            <a:ext cx="2555910" cy="8763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Emloyee</a:t>
            </a:r>
            <a:r>
              <a:rPr lang="en-US" dirty="0" smtClean="0"/>
              <a:t> (SSN, </a:t>
            </a:r>
            <a:r>
              <a:rPr lang="en-US" dirty="0" err="1" smtClean="0"/>
              <a:t>B_Date</a:t>
            </a:r>
            <a:r>
              <a:rPr lang="en-US" dirty="0" smtClean="0"/>
              <a:t>, Name(</a:t>
            </a:r>
            <a:r>
              <a:rPr lang="en-US" dirty="0" err="1" smtClean="0"/>
              <a:t>Fname,M_Name,L_name</a:t>
            </a:r>
            <a:r>
              <a:rPr lang="en-US" dirty="0" smtClean="0"/>
              <a:t>), </a:t>
            </a:r>
            <a:r>
              <a:rPr lang="en-US" dirty="0" err="1" smtClean="0"/>
              <a:t>Aaddress</a:t>
            </a:r>
            <a:r>
              <a:rPr lang="en-US" dirty="0" smtClean="0"/>
              <a:t>, salary, sex)</a:t>
            </a:r>
          </a:p>
          <a:p>
            <a:r>
              <a:rPr lang="en-US" dirty="0" smtClean="0"/>
              <a:t>Name is composite not atomic</a:t>
            </a:r>
          </a:p>
          <a:p>
            <a:r>
              <a:rPr lang="en-US" dirty="0" smtClean="0"/>
              <a:t>So not in First normal form (1NF)</a:t>
            </a:r>
          </a:p>
          <a:p>
            <a:r>
              <a:rPr lang="en-US" dirty="0" smtClean="0"/>
              <a:t>After conversion</a:t>
            </a:r>
          </a:p>
          <a:p>
            <a:pPr lvl="1"/>
            <a:r>
              <a:rPr lang="en-US" dirty="0" err="1" smtClean="0"/>
              <a:t>Emloyee</a:t>
            </a:r>
            <a:r>
              <a:rPr lang="en-US" dirty="0" smtClean="0"/>
              <a:t> (SSN, </a:t>
            </a:r>
            <a:r>
              <a:rPr lang="en-US" dirty="0" err="1" smtClean="0"/>
              <a:t>B_Date</a:t>
            </a:r>
            <a:r>
              <a:rPr lang="en-US" dirty="0" smtClean="0"/>
              <a:t>, </a:t>
            </a:r>
            <a:r>
              <a:rPr lang="en-US" dirty="0" err="1" smtClean="0"/>
              <a:t>F_name,M_Name,L_name</a:t>
            </a:r>
            <a:r>
              <a:rPr lang="en-US" dirty="0" smtClean="0"/>
              <a:t>, </a:t>
            </a:r>
            <a:r>
              <a:rPr lang="en-US" dirty="0" err="1" smtClean="0"/>
              <a:t>Aaddress</a:t>
            </a:r>
            <a:r>
              <a:rPr lang="en-US" dirty="0" smtClean="0"/>
              <a:t>, salary, sex)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2: Mapping of 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3375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800" dirty="0" smtClean="0"/>
              <a:t>For each weak entity set  W </a:t>
            </a:r>
          </a:p>
          <a:p>
            <a:pPr marL="733425" lvl="1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which may  have partial identity attribute</a:t>
            </a:r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800" dirty="0" smtClean="0"/>
              <a:t>Related to the strong entity set E</a:t>
            </a:r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800" dirty="0" smtClean="0"/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800" dirty="0" smtClean="0"/>
              <a:t>create a relation R for all attribute of W</a:t>
            </a:r>
          </a:p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dirty="0" smtClean="0"/>
              <a:t>Include PK of strong entity (E) in to W and set the foreign key</a:t>
            </a:r>
          </a:p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dirty="0" smtClean="0"/>
              <a:t>The PK of R is the </a:t>
            </a:r>
            <a:r>
              <a:rPr lang="en-US" altLang="en-US" i="1" dirty="0" smtClean="0"/>
              <a:t>combination of</a:t>
            </a:r>
            <a:r>
              <a:rPr lang="en-US" altLang="en-US" dirty="0" smtClean="0"/>
              <a:t> the primary key(s) of the Strong Entity(s) and the partial key of the weak entity type W, if any.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/>
          <a:srcRect t="4818"/>
          <a:stretch>
            <a:fillRect/>
          </a:stretch>
        </p:blipFill>
        <p:spPr bwMode="auto">
          <a:xfrm>
            <a:off x="990600" y="325395"/>
            <a:ext cx="6781800" cy="608334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760499" y="2004993"/>
            <a:ext cx="1898676" cy="803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40416" y="1895454"/>
            <a:ext cx="1898676" cy="803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2981" y="3246435"/>
            <a:ext cx="1898676" cy="803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93726" y="288882"/>
            <a:ext cx="2555910" cy="87631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11480" y="5145111"/>
            <a:ext cx="2336832" cy="766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2: Mapping of Weak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3375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800" dirty="0" smtClean="0"/>
              <a:t>Relation for  DEPENDENT </a:t>
            </a:r>
          </a:p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dirty="0" smtClean="0"/>
              <a:t>Include the primary key SSN of the EMPLOYEE relation as a foreign key attribute of DEPENDENT (renamed to ESSN in Fig.). </a:t>
            </a:r>
          </a:p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dirty="0" smtClean="0"/>
              <a:t>The primary key of DEPENDENT is the combination </a:t>
            </a:r>
          </a:p>
          <a:p>
            <a:pPr marL="1133475" lvl="2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800" dirty="0" smtClean="0"/>
              <a:t>{ESSN, DEPENDENT_NAME} </a:t>
            </a:r>
          </a:p>
          <a:p>
            <a:pPr marL="1133475" lvl="2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800" dirty="0" smtClean="0"/>
              <a:t>because DEPENDENT_NAME is the partial key of DEPENDENT. </a:t>
            </a:r>
          </a:p>
          <a:p>
            <a:endParaRPr lang="en-US" sz="36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 l="32036" t="48292" r="9959" b="34925"/>
          <a:stretch>
            <a:fillRect/>
          </a:stretch>
        </p:blipFill>
        <p:spPr bwMode="auto">
          <a:xfrm>
            <a:off x="1322343" y="4560903"/>
            <a:ext cx="6413011" cy="10223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504908" y="5765833"/>
            <a:ext cx="693747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723986" y="6350040"/>
            <a:ext cx="58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FK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3. Mapping of Binary 1:1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3375" indent="-333375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800" dirty="0" smtClean="0"/>
              <a:t>For each binary 1:1 relationship type R in the ER schema, identify the relations S and T that correspond to the entity types participating in R</a:t>
            </a:r>
          </a:p>
          <a:p>
            <a:pPr marL="333375" indent="-333375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800" dirty="0" smtClean="0"/>
              <a:t>E.g.</a:t>
            </a:r>
          </a:p>
          <a:p>
            <a:pPr marL="733425" lvl="1" indent="-333375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dirty="0" smtClean="0"/>
              <a:t>A person has 0 or 1 passport number and Passport is always owned by 1 person. So it is 1:1 cardinality </a:t>
            </a:r>
            <a:r>
              <a:rPr lang="en-US" sz="2400" b="1" dirty="0" smtClean="0"/>
              <a:t>with full participation</a:t>
            </a:r>
            <a:r>
              <a:rPr lang="en-US" sz="2400" dirty="0" smtClean="0"/>
              <a:t> constraint from Passport</a:t>
            </a:r>
            <a:endParaRPr lang="en-US" altLang="en-US" sz="2400" dirty="0" smtClean="0"/>
          </a:p>
          <a:p>
            <a:pPr>
              <a:buNone/>
            </a:pPr>
            <a:endParaRPr lang="en-US" sz="4000" dirty="0"/>
          </a:p>
        </p:txBody>
      </p:sp>
      <p:pic>
        <p:nvPicPr>
          <p:cNvPr id="4" name="Picture 2" descr="Lightbox"/>
          <p:cNvPicPr>
            <a:picLocks noChangeAspect="1" noChangeArrowheads="1"/>
          </p:cNvPicPr>
          <p:nvPr/>
        </p:nvPicPr>
        <p:blipFill>
          <a:blip r:embed="rId2"/>
          <a:srcRect t="6267" b="5993"/>
          <a:stretch>
            <a:fillRect/>
          </a:stretch>
        </p:blipFill>
        <p:spPr bwMode="auto">
          <a:xfrm>
            <a:off x="2235168" y="4195773"/>
            <a:ext cx="5176809" cy="2187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22696" cy="1143000"/>
          </a:xfrm>
        </p:spPr>
        <p:txBody>
          <a:bodyPr>
            <a:noAutofit/>
          </a:bodyPr>
          <a:lstStyle/>
          <a:p>
            <a:r>
              <a:rPr lang="en-US" altLang="en-US" sz="3200" b="1" dirty="0" smtClean="0"/>
              <a:t>3. Mapping of Binary 1:1 </a:t>
            </a:r>
            <a:r>
              <a:rPr lang="en-US" altLang="en-US" sz="3200" b="1" dirty="0" smtClean="0"/>
              <a:t>Relationship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4256" cy="452596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First </a:t>
            </a:r>
            <a:r>
              <a:rPr lang="en-US" b="1" dirty="0"/>
              <a:t>Convert each entity and relationship to tables.</a:t>
            </a:r>
            <a:r>
              <a:rPr lang="en-US" dirty="0"/>
              <a:t>  </a:t>
            </a:r>
            <a:endParaRPr lang="en-US" dirty="0" smtClean="0"/>
          </a:p>
          <a:p>
            <a:pPr lvl="1"/>
            <a:r>
              <a:rPr lang="en-US" dirty="0" smtClean="0"/>
              <a:t>Person </a:t>
            </a:r>
            <a:r>
              <a:rPr lang="en-US" dirty="0"/>
              <a:t>table corresponds to Person Entity with key as Per-Id. </a:t>
            </a:r>
            <a:endParaRPr lang="en-US" dirty="0" smtClean="0"/>
          </a:p>
          <a:p>
            <a:pPr lvl="1"/>
            <a:r>
              <a:rPr lang="en-US" dirty="0" smtClean="0"/>
              <a:t>Passport </a:t>
            </a:r>
            <a:r>
              <a:rPr lang="en-US" dirty="0"/>
              <a:t>table corresponds to Passport Entity with key as Pass-No. </a:t>
            </a:r>
            <a:endParaRPr lang="en-US" dirty="0" smtClean="0"/>
          </a:p>
          <a:p>
            <a:pPr lvl="1"/>
            <a:r>
              <a:rPr lang="en-US" dirty="0" smtClean="0"/>
              <a:t>Has Table </a:t>
            </a:r>
            <a:r>
              <a:rPr lang="en-US" dirty="0"/>
              <a:t>represents relationship between Person and Passport (Which person has which passport). </a:t>
            </a:r>
            <a:endParaRPr lang="en-US" dirty="0" smtClean="0"/>
          </a:p>
          <a:p>
            <a:pPr lvl="2"/>
            <a:r>
              <a:rPr lang="en-US" dirty="0" smtClean="0"/>
              <a:t>So </a:t>
            </a:r>
            <a:r>
              <a:rPr lang="en-US" dirty="0"/>
              <a:t>it will take attribute Per-Id from Person and Pass-No from Passport.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Lightbox"/>
          <p:cNvPicPr>
            <a:picLocks noChangeAspect="1" noChangeArrowheads="1"/>
          </p:cNvPicPr>
          <p:nvPr/>
        </p:nvPicPr>
        <p:blipFill>
          <a:blip r:embed="rId2"/>
          <a:srcRect t="6267" b="5993"/>
          <a:stretch>
            <a:fillRect/>
          </a:stretch>
        </p:blipFill>
        <p:spPr bwMode="auto">
          <a:xfrm>
            <a:off x="3967191" y="142830"/>
            <a:ext cx="5176809" cy="2187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b="1" dirty="0" smtClean="0"/>
              <a:t>3. Mapping of Binary 1:1 Relationship (Cont)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4256" cy="4525963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First Convert each entity and relationship to tables.</a:t>
            </a:r>
            <a:r>
              <a:rPr lang="en-US" dirty="0" smtClean="0"/>
              <a:t>  </a:t>
            </a:r>
          </a:p>
          <a:p>
            <a:pPr lvl="1"/>
            <a:r>
              <a:rPr lang="en-US" dirty="0" smtClean="0"/>
              <a:t>Person table corresponds to Person Entity with key as Per-Id. </a:t>
            </a:r>
          </a:p>
          <a:p>
            <a:pPr lvl="1"/>
            <a:r>
              <a:rPr lang="en-US" dirty="0" smtClean="0"/>
              <a:t>Passport table corresponds to Passport Entity with key as Pass-No. </a:t>
            </a:r>
          </a:p>
          <a:p>
            <a:pPr lvl="1"/>
            <a:r>
              <a:rPr lang="en-US" dirty="0" smtClean="0"/>
              <a:t>Has Table represents relationship between Person and Passport (Which person has which passport). </a:t>
            </a:r>
          </a:p>
          <a:p>
            <a:pPr lvl="2"/>
            <a:r>
              <a:rPr lang="en-US" dirty="0" smtClean="0"/>
              <a:t>So it will take attribute Per-Id from Person and Pass-No from Passport. </a:t>
            </a:r>
          </a:p>
          <a:p>
            <a:endParaRPr lang="en-US" dirty="0"/>
          </a:p>
        </p:txBody>
      </p:sp>
      <p:pic>
        <p:nvPicPr>
          <p:cNvPr id="4" name="Picture 2" descr="Lightbox"/>
          <p:cNvPicPr>
            <a:picLocks noChangeAspect="1" noChangeArrowheads="1"/>
          </p:cNvPicPr>
          <p:nvPr/>
        </p:nvPicPr>
        <p:blipFill>
          <a:blip r:embed="rId2"/>
          <a:srcRect t="6267" b="5993"/>
          <a:stretch>
            <a:fillRect/>
          </a:stretch>
        </p:blipFill>
        <p:spPr bwMode="auto">
          <a:xfrm>
            <a:off x="3967191" y="142830"/>
            <a:ext cx="5176809" cy="2187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b="1" dirty="0" smtClean="0"/>
              <a:t>3. Mapping of Binary 1:1 Relationship (Cont)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4256" cy="4525963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2" descr="Lightbox"/>
          <p:cNvPicPr>
            <a:picLocks noChangeAspect="1" noChangeArrowheads="1"/>
          </p:cNvPicPr>
          <p:nvPr/>
        </p:nvPicPr>
        <p:blipFill>
          <a:blip r:embed="rId2"/>
          <a:srcRect t="6267" b="5993"/>
          <a:stretch>
            <a:fillRect/>
          </a:stretch>
        </p:blipFill>
        <p:spPr bwMode="auto">
          <a:xfrm>
            <a:off x="3967191" y="142830"/>
            <a:ext cx="5176809" cy="2187605"/>
          </a:xfrm>
          <a:prstGeom prst="rect">
            <a:avLst/>
          </a:prstGeom>
          <a:noFill/>
        </p:spPr>
      </p:pic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249317" y="2698740"/>
          <a:ext cx="6096000" cy="274320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1041456"/>
                <a:gridCol w="482544"/>
                <a:gridCol w="1270080"/>
                <a:gridCol w="253920"/>
              </a:tblGrid>
              <a:tr h="0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Person</a:t>
                      </a:r>
                      <a:endParaRPr lang="en-US" sz="18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800" b="1"/>
                        <a:t>Has</a:t>
                      </a:r>
                      <a:endParaRPr lang="en-US" sz="1800" b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800" b="1" dirty="0"/>
                        <a:t>Passport</a:t>
                      </a:r>
                      <a:endParaRPr lang="en-US" sz="18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u="sng" dirty="0"/>
                        <a:t>Per-Id</a:t>
                      </a:r>
                      <a:endParaRPr lang="en-US" sz="18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u="sng" dirty="0"/>
                        <a:t>Per-Id</a:t>
                      </a:r>
                      <a:endParaRPr lang="en-US" sz="1800" b="0" u="sng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u="none" dirty="0"/>
                        <a:t>Pass-No</a:t>
                      </a:r>
                      <a:endParaRPr lang="en-US" sz="1800" b="0" u="none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u="sng" dirty="0"/>
                        <a:t>Pass-No</a:t>
                      </a:r>
                      <a:endParaRPr lang="en-US" sz="18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PR1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PR1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PS1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PS1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PR2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PR2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PS2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PS2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PR3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in 1:1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Total Participation-</a:t>
            </a:r>
            <a:endParaRPr lang="en-US" dirty="0" smtClean="0"/>
          </a:p>
          <a:p>
            <a:pPr lvl="0"/>
            <a:r>
              <a:rPr lang="en-US" dirty="0" smtClean="0"/>
              <a:t>each entity in the entity set must compulsorily participate in at least one relationship instance in that relationship set.</a:t>
            </a:r>
          </a:p>
          <a:p>
            <a:pPr lvl="0"/>
            <a:r>
              <a:rPr lang="en-US" dirty="0" smtClean="0"/>
              <a:t>also called as </a:t>
            </a:r>
            <a:r>
              <a:rPr lang="en-US" b="1" dirty="0" smtClean="0"/>
              <a:t>mandatory participation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is represented using a double line between the entity set and relationship set.</a:t>
            </a:r>
          </a:p>
          <a:p>
            <a:endParaRPr lang="en-US" dirty="0"/>
          </a:p>
        </p:txBody>
      </p:sp>
      <p:pic>
        <p:nvPicPr>
          <p:cNvPr id="4" name="Picture 3" descr="enter image description he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4246" y="5438775"/>
            <a:ext cx="379222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Binary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3375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dirty="0" smtClean="0"/>
              <a:t> </a:t>
            </a:r>
            <a:r>
              <a:rPr lang="en-US" altLang="en-US" sz="2400" b="1" dirty="0" smtClean="0"/>
              <a:t>ER-to-Relational Mapping Algorithm </a:t>
            </a:r>
          </a:p>
          <a:p>
            <a:pPr marL="914400" lvl="1" indent="-457200">
              <a:lnSpc>
                <a:spcPct val="80000"/>
              </a:lnSpc>
              <a:spcBef>
                <a:spcPts val="525"/>
              </a:spcBef>
              <a:buFont typeface="+mj-lt"/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 Mapping of </a:t>
            </a:r>
            <a:r>
              <a:rPr lang="en-US" altLang="en-US" sz="2100" b="1" dirty="0" smtClean="0"/>
              <a:t>Strong Entity </a:t>
            </a:r>
            <a:r>
              <a:rPr lang="en-US" altLang="en-US" sz="2100" dirty="0" smtClean="0"/>
              <a:t>sets</a:t>
            </a:r>
          </a:p>
          <a:p>
            <a:pPr marL="914400" lvl="1" indent="-457200">
              <a:lnSpc>
                <a:spcPct val="80000"/>
              </a:lnSpc>
              <a:spcBef>
                <a:spcPts val="525"/>
              </a:spcBef>
              <a:buFont typeface="+mj-lt"/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Mapping </a:t>
            </a:r>
            <a:r>
              <a:rPr lang="en-US" altLang="en-US" sz="2100" b="1" dirty="0" smtClean="0"/>
              <a:t>of Weak Entity </a:t>
            </a:r>
            <a:r>
              <a:rPr lang="en-US" altLang="en-US" sz="2100" dirty="0" smtClean="0"/>
              <a:t>sets</a:t>
            </a:r>
          </a:p>
          <a:p>
            <a:pPr marL="914400" lvl="1" indent="-457200">
              <a:lnSpc>
                <a:spcPct val="80000"/>
              </a:lnSpc>
              <a:spcBef>
                <a:spcPts val="525"/>
              </a:spcBef>
              <a:buFont typeface="+mj-lt"/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Mapping of Binary 1:1 Relation sets</a:t>
            </a:r>
          </a:p>
          <a:p>
            <a:pPr marL="914400" lvl="1" indent="-457200">
              <a:lnSpc>
                <a:spcPct val="80000"/>
              </a:lnSpc>
              <a:spcBef>
                <a:spcPts val="525"/>
              </a:spcBef>
              <a:buFont typeface="+mj-lt"/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Mapping of Binary 1:N Relationship sets</a:t>
            </a:r>
          </a:p>
          <a:p>
            <a:pPr marL="914400" lvl="1" indent="-457200">
              <a:lnSpc>
                <a:spcPct val="80000"/>
              </a:lnSpc>
              <a:spcBef>
                <a:spcPts val="525"/>
              </a:spcBef>
              <a:buFont typeface="+mj-lt"/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Mapping of Binary M:N Relationship sets</a:t>
            </a:r>
          </a:p>
          <a:p>
            <a:pPr marL="914400" lvl="1" indent="-457200">
              <a:lnSpc>
                <a:spcPct val="80000"/>
              </a:lnSpc>
              <a:spcBef>
                <a:spcPts val="525"/>
              </a:spcBef>
              <a:buFont typeface="+mj-lt"/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Mapping of </a:t>
            </a:r>
            <a:r>
              <a:rPr lang="en-US" altLang="en-US" sz="2100" dirty="0" err="1" smtClean="0"/>
              <a:t>Multivalued</a:t>
            </a:r>
            <a:r>
              <a:rPr lang="en-US" altLang="en-US" sz="2100" dirty="0" smtClean="0"/>
              <a:t> attributes</a:t>
            </a:r>
          </a:p>
          <a:p>
            <a:pPr marL="914400" lvl="1" indent="-457200">
              <a:lnSpc>
                <a:spcPct val="80000"/>
              </a:lnSpc>
              <a:spcBef>
                <a:spcPts val="525"/>
              </a:spcBef>
              <a:buFont typeface="+mj-lt"/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Mapping of N-</a:t>
            </a:r>
            <a:r>
              <a:rPr lang="en-US" altLang="en-US" sz="2100" dirty="0" err="1" smtClean="0"/>
              <a:t>ary</a:t>
            </a:r>
            <a:r>
              <a:rPr lang="en-US" altLang="en-US" sz="2100" dirty="0" smtClean="0"/>
              <a:t> Relationship </a:t>
            </a:r>
            <a:r>
              <a:rPr lang="en-US" altLang="en-US" sz="2100" dirty="0" err="1" smtClean="0"/>
              <a:t>ses</a:t>
            </a:r>
            <a:endParaRPr lang="en-US" altLang="en-US" sz="2100" dirty="0" smtClean="0"/>
          </a:p>
          <a:p>
            <a:pPr marL="733425" lvl="1" indent="-276225">
              <a:lnSpc>
                <a:spcPct val="80000"/>
              </a:lnSpc>
              <a:spcBef>
                <a:spcPts val="525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100" dirty="0" smtClean="0"/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b="1" dirty="0" smtClean="0"/>
              <a:t>Mapping EER Model Constructs </a:t>
            </a:r>
          </a:p>
          <a:p>
            <a:pPr marL="914400" lvl="1" indent="-457200">
              <a:lnSpc>
                <a:spcPct val="80000"/>
              </a:lnSpc>
              <a:spcBef>
                <a:spcPts val="525"/>
              </a:spcBef>
              <a:buFont typeface="+mj-lt"/>
              <a:buAutoNum type="arabicPeriod" startAt="8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 Options for Mapping Specialization or Generalization.</a:t>
            </a:r>
          </a:p>
          <a:p>
            <a:pPr marL="914400" lvl="1" indent="-457200">
              <a:lnSpc>
                <a:spcPct val="80000"/>
              </a:lnSpc>
              <a:spcBef>
                <a:spcPts val="525"/>
              </a:spcBef>
              <a:buFont typeface="+mj-lt"/>
              <a:buAutoNum type="arabicPeriod" startAt="8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 Mapping of Union Types (Categories).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in 1:1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Partial Participation-</a:t>
            </a:r>
            <a:endParaRPr lang="en-US" dirty="0" smtClean="0"/>
          </a:p>
          <a:p>
            <a:pPr lvl="1"/>
            <a:r>
              <a:rPr lang="en-US" dirty="0" smtClean="0"/>
              <a:t>each entity in the entity set may or may not participate in the relationship instance in that relationship set. </a:t>
            </a:r>
          </a:p>
          <a:p>
            <a:pPr lvl="1"/>
            <a:r>
              <a:rPr lang="en-US" dirty="0" smtClean="0"/>
              <a:t>also called as optional participation.</a:t>
            </a:r>
          </a:p>
          <a:p>
            <a:pPr lvl="1"/>
            <a:r>
              <a:rPr lang="en-US" dirty="0" smtClean="0"/>
              <a:t>Partial participation is represented using a single line between the entity set and relationship set.</a:t>
            </a:r>
          </a:p>
          <a:p>
            <a:endParaRPr lang="en-US" dirty="0"/>
          </a:p>
        </p:txBody>
      </p:sp>
      <p:pic>
        <p:nvPicPr>
          <p:cNvPr id="5" name="Picture 4" descr="enter image description he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5889" y="5181624"/>
            <a:ext cx="3511550" cy="150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in 1:1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Double line between the entity set “Student” and relationship set “Enrolled in” signifies </a:t>
            </a:r>
            <a:r>
              <a:rPr lang="en-US" b="1" dirty="0" smtClean="0"/>
              <a:t>total participation. </a:t>
            </a:r>
          </a:p>
          <a:p>
            <a:r>
              <a:rPr lang="en-US" dirty="0" smtClean="0"/>
              <a:t>It specifies that each student must be enrolled in at least one course</a:t>
            </a:r>
          </a:p>
          <a:p>
            <a:r>
              <a:rPr lang="en-US" dirty="0" smtClean="0"/>
              <a:t>There is a possibility that Course is not selected by any student</a:t>
            </a:r>
            <a:endParaRPr lang="en-US" dirty="0"/>
          </a:p>
        </p:txBody>
      </p:sp>
      <p:pic>
        <p:nvPicPr>
          <p:cNvPr id="4" name="Picture 3" descr="enter image description her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9317" y="1749402"/>
            <a:ext cx="6479540" cy="107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types of  Participation in Binary 1:1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04256" cy="4525963"/>
          </a:xfrm>
        </p:spPr>
        <p:txBody>
          <a:bodyPr/>
          <a:lstStyle/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b="1" dirty="0" smtClean="0"/>
              <a:t>One Entitiy set participation is Total</a:t>
            </a:r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b="1" dirty="0" smtClean="0"/>
              <a:t>None of thee Entity set  participation  is Total</a:t>
            </a:r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b="1" dirty="0" smtClean="0"/>
              <a:t>Both Entity set participation is Total</a:t>
            </a:r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endParaRPr lang="en-US" dirty="0"/>
          </a:p>
        </p:txBody>
      </p:sp>
      <p:pic>
        <p:nvPicPr>
          <p:cNvPr id="60418" name="Picture 2" descr="erm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5120" y="1493811"/>
            <a:ext cx="3928880" cy="1892256"/>
          </a:xfrm>
          <a:prstGeom prst="rect">
            <a:avLst/>
          </a:prstGeom>
          <a:noFill/>
        </p:spPr>
      </p:pic>
      <p:pic>
        <p:nvPicPr>
          <p:cNvPr id="60420" name="Picture 4" descr="erm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92721" y="4013208"/>
            <a:ext cx="3737059" cy="17998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Total participation of One  entity set in  Binary 1:1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b="1" dirty="0" smtClean="0"/>
              <a:t>Foreign Key approach (One of the Relationship is Total)</a:t>
            </a:r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Choose one of the relations (say S) and include the PK of T as </a:t>
            </a:r>
            <a:r>
              <a:rPr lang="en-US" altLang="en-US" sz="2000" i="1" dirty="0" smtClean="0"/>
              <a:t>foreign key</a:t>
            </a:r>
            <a:r>
              <a:rPr lang="en-US" altLang="en-US" sz="2000" dirty="0" smtClean="0"/>
              <a:t> in S </a:t>
            </a:r>
          </a:p>
          <a:p>
            <a:pPr marL="1171575" lvl="2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600" dirty="0" smtClean="0"/>
              <a:t>(it is better to choose an entity set </a:t>
            </a:r>
            <a:r>
              <a:rPr lang="en-US" altLang="en-US" sz="1600" i="1" dirty="0" smtClean="0"/>
              <a:t>with total participation in R</a:t>
            </a:r>
            <a:r>
              <a:rPr lang="en-US" altLang="en-US" sz="1600" dirty="0" smtClean="0"/>
              <a:t>  as S </a:t>
            </a:r>
          </a:p>
          <a:p>
            <a:endParaRPr lang="en-US" dirty="0"/>
          </a:p>
        </p:txBody>
      </p:sp>
      <p:pic>
        <p:nvPicPr>
          <p:cNvPr id="6" name="Picture 2" descr="Lightbox"/>
          <p:cNvPicPr>
            <a:picLocks noChangeAspect="1" noChangeArrowheads="1"/>
          </p:cNvPicPr>
          <p:nvPr/>
        </p:nvPicPr>
        <p:blipFill>
          <a:blip r:embed="rId2"/>
          <a:srcRect t="6267" b="5993"/>
          <a:stretch>
            <a:fillRect/>
          </a:stretch>
        </p:blipFill>
        <p:spPr bwMode="auto">
          <a:xfrm>
            <a:off x="-52893" y="3867156"/>
            <a:ext cx="4336878" cy="1832669"/>
          </a:xfrm>
          <a:prstGeom prst="rect">
            <a:avLst/>
          </a:prstGeom>
          <a:noFill/>
        </p:spPr>
      </p:pic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645026" y="3757617"/>
          <a:ext cx="4498973" cy="2529840"/>
        </p:xfrm>
        <a:graphic>
          <a:graphicData uri="http://schemas.openxmlformats.org/drawingml/2006/table">
            <a:tbl>
              <a:tblPr/>
              <a:tblGrid>
                <a:gridCol w="721733"/>
                <a:gridCol w="521251"/>
                <a:gridCol w="200481"/>
                <a:gridCol w="801925"/>
                <a:gridCol w="922214"/>
                <a:gridCol w="200481"/>
                <a:gridCol w="935639"/>
                <a:gridCol w="195249"/>
              </a:tblGrid>
              <a:tr h="253997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 dirty="0"/>
                        <a:t>Person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Has</a:t>
                      </a:r>
                      <a:endParaRPr lang="en-US" sz="1600" b="0" dirty="0">
                        <a:solidFill>
                          <a:srgbClr val="00B0F0"/>
                        </a:solidFill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 dirty="0"/>
                        <a:t>Passport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u="sng" dirty="0"/>
                        <a:t>Per-Id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/>
                        <a:t>Pass-No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u="sng" dirty="0">
                          <a:solidFill>
                            <a:srgbClr val="00B0F0"/>
                          </a:solidFill>
                        </a:rPr>
                        <a:t>Per-Id</a:t>
                      </a:r>
                      <a:endParaRPr lang="en-US" sz="1600" b="0" dirty="0">
                        <a:solidFill>
                          <a:srgbClr val="00B0F0"/>
                        </a:solidFill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Pass-No</a:t>
                      </a:r>
                      <a:endParaRPr lang="en-US" sz="1600" b="0" dirty="0">
                        <a:solidFill>
                          <a:srgbClr val="00B0F0"/>
                        </a:solidFill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u="sng" dirty="0"/>
                        <a:t>Pass-No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PR1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PR1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PS1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9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PR2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PR2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PS2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9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PR3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Total participation of One  entity set in  Binary 1:1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b="1" dirty="0" smtClean="0"/>
              <a:t>Foreign Key approach (One of the Relationship is Total)</a:t>
            </a:r>
          </a:p>
          <a:p>
            <a:pPr marL="914400" lvl="1" indent="-457200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AutoNum type="arabicPeriod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Choose one of the relations (say S) and include the PK of T as </a:t>
            </a:r>
            <a:r>
              <a:rPr lang="en-US" altLang="en-US" sz="2000" i="1" dirty="0" smtClean="0"/>
              <a:t>foreign key</a:t>
            </a:r>
            <a:r>
              <a:rPr lang="en-US" altLang="en-US" sz="2000" dirty="0" smtClean="0"/>
              <a:t> in S </a:t>
            </a:r>
          </a:p>
          <a:p>
            <a:pPr marL="1171575" lvl="2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600" dirty="0" smtClean="0"/>
              <a:t>(it is better to choose an entity set </a:t>
            </a:r>
            <a:r>
              <a:rPr lang="en-US" altLang="en-US" sz="1600" i="1" dirty="0" smtClean="0"/>
              <a:t>with total participation in R</a:t>
            </a:r>
            <a:r>
              <a:rPr lang="en-US" altLang="en-US" sz="1600" dirty="0" smtClean="0"/>
              <a:t>  as S </a:t>
            </a:r>
          </a:p>
          <a:p>
            <a:endParaRPr lang="en-US" dirty="0"/>
          </a:p>
        </p:txBody>
      </p:sp>
      <p:pic>
        <p:nvPicPr>
          <p:cNvPr id="6" name="Picture 2" descr="Lightbox"/>
          <p:cNvPicPr>
            <a:picLocks noChangeAspect="1" noChangeArrowheads="1"/>
          </p:cNvPicPr>
          <p:nvPr/>
        </p:nvPicPr>
        <p:blipFill>
          <a:blip r:embed="rId2"/>
          <a:srcRect t="6267" b="5993"/>
          <a:stretch>
            <a:fillRect/>
          </a:stretch>
        </p:blipFill>
        <p:spPr bwMode="auto">
          <a:xfrm>
            <a:off x="-52893" y="3867156"/>
            <a:ext cx="4336878" cy="1832669"/>
          </a:xfrm>
          <a:prstGeom prst="rect">
            <a:avLst/>
          </a:prstGeom>
          <a:noFill/>
        </p:spPr>
      </p:pic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645026" y="3757617"/>
          <a:ext cx="4498973" cy="2529840"/>
        </p:xfrm>
        <a:graphic>
          <a:graphicData uri="http://schemas.openxmlformats.org/drawingml/2006/table">
            <a:tbl>
              <a:tblPr/>
              <a:tblGrid>
                <a:gridCol w="721733"/>
                <a:gridCol w="521251"/>
                <a:gridCol w="200481"/>
                <a:gridCol w="801925"/>
                <a:gridCol w="922214"/>
                <a:gridCol w="200481"/>
                <a:gridCol w="611832"/>
                <a:gridCol w="519056"/>
              </a:tblGrid>
              <a:tr h="253997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 dirty="0"/>
                        <a:t>Person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Has</a:t>
                      </a:r>
                      <a:endParaRPr lang="en-US" sz="1600" b="0" dirty="0">
                        <a:solidFill>
                          <a:srgbClr val="00B0F0"/>
                        </a:solidFill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 dirty="0"/>
                        <a:t>Passport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3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u="sng" dirty="0"/>
                        <a:t>Per-Id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Pass-No</a:t>
                      </a:r>
                      <a:endParaRPr lang="en-US" sz="1600" b="0" dirty="0">
                        <a:solidFill>
                          <a:srgbClr val="C00000"/>
                        </a:solidFill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u="sng" dirty="0">
                          <a:solidFill>
                            <a:srgbClr val="00B0F0"/>
                          </a:solidFill>
                        </a:rPr>
                        <a:t>Per-Id</a:t>
                      </a:r>
                      <a:endParaRPr lang="en-US" sz="1600" b="0" dirty="0">
                        <a:solidFill>
                          <a:srgbClr val="00B0F0"/>
                        </a:solidFill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dirty="0">
                          <a:solidFill>
                            <a:srgbClr val="00B0F0"/>
                          </a:solidFill>
                        </a:rPr>
                        <a:t>Pass-No</a:t>
                      </a:r>
                      <a:endParaRPr lang="en-US" sz="1600" b="0" dirty="0">
                        <a:solidFill>
                          <a:srgbClr val="00B0F0"/>
                        </a:solidFill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u="sng" dirty="0"/>
                        <a:t>Pass-No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u="sng" dirty="0"/>
                        <a:t>Per-Id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337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PR1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PS1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PR1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PS1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PR1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9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PR2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C00000"/>
                          </a:solidFill>
                        </a:rPr>
                        <a:t>PS2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PR2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PS2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PR2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9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PR3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>
                          <a:solidFill>
                            <a:srgbClr val="00B0F0"/>
                          </a:solidFill>
                        </a:rPr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/>
          <a:srcRect t="4818"/>
          <a:stretch>
            <a:fillRect/>
          </a:stretch>
        </p:blipFill>
        <p:spPr bwMode="auto">
          <a:xfrm>
            <a:off x="990600" y="325395"/>
            <a:ext cx="6781800" cy="608334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3111480" y="5145111"/>
            <a:ext cx="2336832" cy="766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13123" y="2443149"/>
            <a:ext cx="2555910" cy="8763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71525" lvl="1" indent="-314325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SzPct val="50000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In Example </a:t>
            </a:r>
          </a:p>
          <a:p>
            <a:pPr marL="771525" lvl="1" indent="-314325">
              <a:lnSpc>
                <a:spcPct val="90000"/>
              </a:lnSpc>
              <a:spcBef>
                <a:spcPts val="450"/>
              </a:spcBef>
              <a:buClr>
                <a:srgbClr val="333399"/>
              </a:buClr>
              <a:buSzPct val="50000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MANAGES is  1:1 relationship with one total participation</a:t>
            </a:r>
          </a:p>
          <a:p>
            <a:pPr marL="771525" lvl="1" indent="-314325">
              <a:spcBef>
                <a:spcPts val="450"/>
              </a:spcBef>
              <a:buClr>
                <a:srgbClr val="333399"/>
              </a:buClr>
              <a:buSzPct val="50000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DEPARTMENT has Total participation in the relationship</a:t>
            </a:r>
          </a:p>
          <a:p>
            <a:pPr marL="1209675" lvl="2" indent="-295275">
              <a:lnSpc>
                <a:spcPct val="80000"/>
              </a:lnSpc>
              <a:spcBef>
                <a:spcPts val="400"/>
              </a:spcBef>
              <a:buClr>
                <a:srgbClr val="990033"/>
              </a:buClr>
              <a:buSzPct val="50000"/>
              <a:buFont typeface="Wingdings" pitchFamily="2" charset="2"/>
              <a:buChar char="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800" dirty="0" err="1" smtClean="0"/>
              <a:t>Mgr_SSN</a:t>
            </a:r>
            <a:r>
              <a:rPr lang="en-US" altLang="en-US" sz="1800" dirty="0" smtClean="0"/>
              <a:t> of DEPARTMENT is foreign key referencing EMPLOYEE</a:t>
            </a:r>
          </a:p>
          <a:p>
            <a:pPr marL="1209675" lvl="2" indent="-295275">
              <a:lnSpc>
                <a:spcPct val="80000"/>
              </a:lnSpc>
              <a:spcBef>
                <a:spcPts val="400"/>
              </a:spcBef>
              <a:buClr>
                <a:srgbClr val="990033"/>
              </a:buClr>
              <a:buSzPct val="50000"/>
              <a:buFont typeface="Wingdings" pitchFamily="2" charset="2"/>
              <a:buChar char="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1800" dirty="0" smtClean="0"/>
              <a:t>Attributes of MANAGES become attributes of </a:t>
            </a:r>
            <a:r>
              <a:rPr lang="en-US" altLang="en-US" sz="1800" dirty="0" smtClean="0"/>
              <a:t>DEPARTMENT</a:t>
            </a:r>
            <a:endParaRPr lang="en-US" altLang="en-US" sz="1800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                        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fk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to department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Manages (</a:t>
            </a:r>
            <a:r>
              <a:rPr lang="en-US" u="sng" dirty="0" err="1" smtClean="0">
                <a:solidFill>
                  <a:schemeClr val="bg1">
                    <a:lumMod val="65000"/>
                  </a:schemeClr>
                </a:solidFill>
              </a:rPr>
              <a:t>mng_ssn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Dept_No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start_date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             FK to Employee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596" y="4926033"/>
            <a:ext cx="780097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Total participation of One  entity set in  Binary 1:1 Relationship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b="1" dirty="0" smtClean="0"/>
              <a:t>Approach 2:</a:t>
            </a:r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b="1" dirty="0" smtClean="0"/>
              <a:t>Merged relation option:</a:t>
            </a:r>
            <a:r>
              <a:rPr lang="en-US" altLang="en-US" sz="2000" dirty="0" smtClean="0"/>
              <a:t> </a:t>
            </a:r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	Merge the two entity types and the relationship into a single relation  (</a:t>
            </a:r>
            <a:r>
              <a:rPr lang="en-US" altLang="en-US" sz="2000" b="1" dirty="0" smtClean="0"/>
              <a:t>possible when </a:t>
            </a:r>
            <a:r>
              <a:rPr lang="en-US" altLang="en-US" sz="2000" b="1" i="1" dirty="0" smtClean="0"/>
              <a:t>both participations are total</a:t>
            </a:r>
            <a:r>
              <a:rPr lang="en-US" altLang="en-US" sz="2000" dirty="0" smtClean="0"/>
              <a:t>).</a:t>
            </a:r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b="1" dirty="0" smtClean="0"/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b="1" dirty="0" smtClean="0"/>
              <a:t>Approach 3:</a:t>
            </a:r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b="1" dirty="0" smtClean="0"/>
              <a:t>Cross-reference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or </a:t>
            </a:r>
            <a:r>
              <a:rPr lang="en-US" altLang="en-US" sz="2000" b="1" i="1" dirty="0" smtClean="0"/>
              <a:t>relationship relation</a:t>
            </a:r>
            <a:r>
              <a:rPr lang="en-US" altLang="en-US" sz="2000" b="1" dirty="0" smtClean="0"/>
              <a:t> option (Both Entity Partial Participation)</a:t>
            </a:r>
            <a:endParaRPr lang="en-US" altLang="en-US" sz="2000" dirty="0" smtClean="0"/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	Set up a third relation R for cross-referencing the primary keys of the two relations S and T representing the entity types</a:t>
            </a:r>
          </a:p>
          <a:p>
            <a:pPr marL="771525" lvl="1" indent="-314325">
              <a:lnSpc>
                <a:spcPct val="80000"/>
              </a:lnSpc>
              <a:spcBef>
                <a:spcPts val="450"/>
              </a:spcBef>
              <a:buClr>
                <a:srgbClr val="333399"/>
              </a:buClr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      Example : Next Slide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951278" y="4232286"/>
          <a:ext cx="4818048" cy="2286000"/>
        </p:xfrm>
        <a:graphic>
          <a:graphicData uri="http://schemas.openxmlformats.org/drawingml/2006/table">
            <a:tbl>
              <a:tblPr/>
              <a:tblGrid>
                <a:gridCol w="602256"/>
                <a:gridCol w="602256"/>
                <a:gridCol w="602256"/>
                <a:gridCol w="602256"/>
                <a:gridCol w="602256"/>
                <a:gridCol w="602256"/>
                <a:gridCol w="602256"/>
                <a:gridCol w="602256"/>
              </a:tblGrid>
              <a:tr h="0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 dirty="0"/>
                        <a:t>Male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/>
                        <a:t>Marry</a:t>
                      </a:r>
                      <a:endParaRPr lang="en-US" sz="1600" b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/>
                        <a:t>Female</a:t>
                      </a:r>
                      <a:endParaRPr lang="en-US" sz="1600" b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 dirty="0"/>
                        <a:t>M-Id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/>
                        <a:t>M-Id</a:t>
                      </a:r>
                      <a:endParaRPr lang="en-US" sz="1600" b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F-Id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/>
                        <a:t>F-Id</a:t>
                      </a:r>
                      <a:endParaRPr lang="en-US" sz="1600" b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M1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M1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F2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F1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M2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M2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F1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F2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M3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F3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 descr="erm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67071" y="1347759"/>
            <a:ext cx="5306821" cy="2555910"/>
          </a:xfrm>
          <a:prstGeom prst="rect">
            <a:avLst/>
          </a:prstGeom>
          <a:noFill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Partial participation of Both entity set in  Binary 1:1 Relationship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3005" y="1493810"/>
            <a:ext cx="3286170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16827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males and some females do not marry</a:t>
            </a:r>
          </a:p>
          <a:p>
            <a:pPr marL="228600" indent="-168275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If we merge 3 tables into 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temp(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M_id,F_Id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28600" indent="-16827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some {M-Id, F-Id) will be NULL.</a:t>
            </a:r>
          </a:p>
          <a:p>
            <a:pPr marL="685800" lvl="1" indent="-168275">
              <a:buFont typeface="Arial" pitchFamily="34" charset="0"/>
              <a:buChar char="•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So we can’t merge all three tables into 1.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16827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 into 2 tables without NULL?</a:t>
            </a:r>
          </a:p>
          <a:p>
            <a:pPr marL="685800" lvl="1" indent="-16827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  Temp2(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M_id,Fid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5800" lvl="1" indent="-16827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Female(F_ID)     Temp3(F_ID,M_ID</a:t>
            </a:r>
            <a:r>
              <a:rPr lang="en-US" dirty="0" smtClean="0"/>
              <a:t>)</a:t>
            </a:r>
          </a:p>
          <a:p>
            <a:pPr marL="228600" indent="-16827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Convert into 2 tables without NULL?</a:t>
            </a:r>
          </a:p>
          <a:p>
            <a:pPr marL="685800" lvl="1" indent="-16827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Male(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  Temp2(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M_id,Fid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685800" lvl="1" indent="-168275"/>
            <a:endParaRPr lang="en-US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/>
          <a:srcRect t="4818"/>
          <a:stretch>
            <a:fillRect/>
          </a:stretch>
        </p:blipFill>
        <p:spPr bwMode="auto">
          <a:xfrm>
            <a:off x="990600" y="325395"/>
            <a:ext cx="6781800" cy="608334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3111480" y="5145111"/>
            <a:ext cx="2336832" cy="76677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85830" y="3721104"/>
            <a:ext cx="2555910" cy="8763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665523" y="2595549"/>
            <a:ext cx="2555910" cy="8763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463"/>
            <a:ext cx="6781800" cy="639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3090"/>
            <a:ext cx="8686800" cy="5719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804"/>
            <a:ext cx="8220075" cy="1135063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Mapping of Binary 1:N Relationship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462461" y="3648078"/>
          <a:ext cx="4454584" cy="2743200"/>
        </p:xfrm>
        <a:graphic>
          <a:graphicData uri="http://schemas.openxmlformats.org/drawingml/2006/table">
            <a:tbl>
              <a:tblPr/>
              <a:tblGrid>
                <a:gridCol w="556823"/>
                <a:gridCol w="611594"/>
                <a:gridCol w="502052"/>
                <a:gridCol w="556823"/>
                <a:gridCol w="556823"/>
                <a:gridCol w="177800"/>
                <a:gridCol w="935846"/>
                <a:gridCol w="556823"/>
              </a:tblGrid>
              <a:tr h="432120">
                <a:tc gridSpan="2"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1" dirty="0"/>
                        <a:t>Student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Enrolls</a:t>
                      </a:r>
                      <a:endParaRPr lang="en-US" sz="16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l" fontAlgn="base">
                        <a:spcBef>
                          <a:spcPts val="0"/>
                        </a:spcBef>
                      </a:pPr>
                      <a:r>
                        <a:rPr lang="en-US" sz="1600" b="1" dirty="0" err="1"/>
                        <a:t>Elective_Course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212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u="sng"/>
                        <a:t>S-Id</a:t>
                      </a:r>
                      <a:endParaRPr lang="en-US" sz="1600" b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E-Id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u="sng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S-Id</a:t>
                      </a:r>
                      <a:endParaRPr lang="en-US" sz="16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E-Id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u="sng" dirty="0"/>
                        <a:t>E-Id</a:t>
                      </a: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endParaRPr lang="en-US" sz="1600" b="0" dirty="0"/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12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E1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12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/>
                        <a:t>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E2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12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S3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E3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–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2120"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S4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S4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E1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spcBef>
                          <a:spcPts val="0"/>
                        </a:spcBef>
                      </a:pPr>
                      <a:r>
                        <a:rPr lang="en-US" sz="1600" b="0" dirty="0"/>
                        <a:t> </a:t>
                      </a:r>
                    </a:p>
                  </a:txBody>
                  <a:tcPr marL="76200" marR="7620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16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rgbClr val="273239"/>
                </a:solidFill>
                <a:effectLst/>
                <a:latin typeface="urw-din"/>
                <a:cs typeface="Arial" pitchFamily="34" charset="0"/>
              </a:rPr>
              <a:t> 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erm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3435" y="873090"/>
            <a:ext cx="5200565" cy="240985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3927" y="1712889"/>
            <a:ext cx="37973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725" indent="-3397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S-Id is not repeating in Enrolls Table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it can be considered as a key of Enrolls table. 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Both Student and Enrolls Table’s key is same; we can merge it as a single table. </a:t>
            </a:r>
          </a:p>
          <a:p>
            <a:pPr marL="339725" indent="-339725"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39725" indent="-3397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Tab1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S_Id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E_ID)…… E_ID Foreign Key</a:t>
            </a:r>
          </a:p>
          <a:p>
            <a:pPr marL="339725" indent="-3397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Tab2(</a:t>
            </a:r>
            <a:r>
              <a:rPr lang="en-US" b="1" u="sng" dirty="0" err="1" smtClean="0">
                <a:latin typeface="Times New Roman" pitchFamily="18" charset="0"/>
                <a:cs typeface="Times New Roman" pitchFamily="18" charset="0"/>
              </a:rPr>
              <a:t>E_Id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39725" indent="-339725">
              <a:buFont typeface="Arial" pitchFamily="34" charset="0"/>
              <a:buChar char="•"/>
            </a:pPr>
            <a:endParaRPr lang="en-US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39725" indent="-339725"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Mapping of Binary 1:N Relationship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9057" y="1603350"/>
            <a:ext cx="8178911" cy="237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3425" lvl="1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For each regular binary 1:N relationship type R, identify the relation S that represent the participating entity type </a:t>
            </a:r>
            <a:r>
              <a:rPr lang="en-US" altLang="en-US" sz="2200" i="1" dirty="0" smtClean="0"/>
              <a:t>at the N-side</a:t>
            </a:r>
            <a:r>
              <a:rPr lang="en-US" altLang="en-US" sz="2200" dirty="0" smtClean="0"/>
              <a:t> of the relationship type. </a:t>
            </a:r>
          </a:p>
          <a:p>
            <a:pPr marL="733425" lvl="1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Include as foreign key in S the primary key of the relation T that represents the other entity type participating in R. </a:t>
            </a:r>
          </a:p>
          <a:p>
            <a:pPr marL="733425" lvl="1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Include any simple attributes of the 1:N relation type as attributes of S.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/>
          <a:srcRect t="4818"/>
          <a:stretch>
            <a:fillRect/>
          </a:stretch>
        </p:blipFill>
        <p:spPr bwMode="auto">
          <a:xfrm>
            <a:off x="1212804" y="617499"/>
            <a:ext cx="6781800" cy="608334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</p:spPr>
      </p:pic>
      <p:sp>
        <p:nvSpPr>
          <p:cNvPr id="11" name="Oval 10"/>
          <p:cNvSpPr/>
          <p:nvPr/>
        </p:nvSpPr>
        <p:spPr>
          <a:xfrm>
            <a:off x="2052603" y="4049721"/>
            <a:ext cx="1679598" cy="87631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42059" y="2844792"/>
            <a:ext cx="1679598" cy="803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33844" y="1566837"/>
            <a:ext cx="1679598" cy="803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Mapping of Binary 1:N Relationship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9057" y="1603350"/>
            <a:ext cx="8178911" cy="3628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indent="-33337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dirty="0" smtClean="0"/>
              <a:t>WORKS_FOR, CONTROLS, and SUPERVISION.</a:t>
            </a:r>
          </a:p>
          <a:p>
            <a:pPr marL="733425" lvl="1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WORKS_FOR :</a:t>
            </a:r>
          </a:p>
          <a:p>
            <a:pPr marL="1190625" lvl="2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include the PK DNUMBER of the DEPARTMENT relation as FK in the EMPLOYEE relation and call it DNO</a:t>
            </a:r>
          </a:p>
          <a:p>
            <a:pPr marL="733425" lvl="1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CONTROLS:</a:t>
            </a:r>
          </a:p>
          <a:p>
            <a:pPr marL="1190625" lvl="2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 Include PK DNUMBER of DEPARTMENT as </a:t>
            </a:r>
            <a:r>
              <a:rPr lang="en-US" altLang="en-US" sz="2200" dirty="0" err="1" smtClean="0"/>
              <a:t>FKin</a:t>
            </a:r>
            <a:r>
              <a:rPr lang="en-US" altLang="en-US" sz="2200" dirty="0" smtClean="0"/>
              <a:t> PROJECT and call it DNUM. </a:t>
            </a:r>
          </a:p>
          <a:p>
            <a:pPr marL="733425" lvl="1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SUPERVISION:</a:t>
            </a:r>
          </a:p>
          <a:p>
            <a:pPr marL="1190625" lvl="2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Include the PK SSN of EMPLOYEE as FK in EMPLOYEE itself and call it </a:t>
            </a:r>
            <a:r>
              <a:rPr lang="en-US" altLang="en-US" sz="2200" dirty="0" err="1" smtClean="0"/>
              <a:t>SuperSSN</a:t>
            </a:r>
            <a:r>
              <a:rPr lang="en-US" altLang="en-US" sz="2200" dirty="0" smtClean="0"/>
              <a:t> (this is a recursive relationship)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Mapping of Binary M:N Relationship</a:t>
            </a:r>
            <a:endParaRPr lang="en-US" dirty="0"/>
          </a:p>
        </p:txBody>
      </p:sp>
      <p:pic>
        <p:nvPicPr>
          <p:cNvPr id="72706" name="Picture 2" descr="erm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031" y="1201707"/>
            <a:ext cx="4597687" cy="2078019"/>
          </a:xfrm>
          <a:prstGeom prst="rect">
            <a:avLst/>
          </a:prstGeom>
          <a:noFill/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33844" y="2881305"/>
          <a:ext cx="4896208" cy="4096576"/>
        </p:xfrm>
        <a:graphic>
          <a:graphicData uri="http://schemas.openxmlformats.org/drawingml/2006/table">
            <a:tbl>
              <a:tblPr/>
              <a:tblGrid>
                <a:gridCol w="612026"/>
                <a:gridCol w="612026"/>
                <a:gridCol w="612026"/>
                <a:gridCol w="612026"/>
                <a:gridCol w="612026"/>
                <a:gridCol w="612026"/>
                <a:gridCol w="612026"/>
                <a:gridCol w="612026"/>
              </a:tblGrid>
              <a:tr h="540098"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 dirty="0"/>
                        <a:t>Student</a:t>
                      </a:r>
                      <a:endParaRPr lang="en-US" sz="1600" b="0" dirty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/>
                        <a:t>Enrolls</a:t>
                      </a:r>
                      <a:endParaRPr lang="en-US" sz="1600" b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/>
                      <a:r>
                        <a:rPr lang="en-US" sz="1600" b="1"/>
                        <a:t>Compulsory_Courses</a:t>
                      </a:r>
                      <a:endParaRPr lang="en-US" sz="1600" b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3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S-Id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 dirty="0"/>
                        <a:t>S-Id</a:t>
                      </a:r>
                      <a:endParaRPr lang="en-US" sz="1600" b="0" dirty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 dirty="0"/>
                        <a:t>C-Id</a:t>
                      </a:r>
                      <a:endParaRPr lang="en-US" sz="1600" b="0" dirty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u="sng" dirty="0"/>
                        <a:t>C-Id</a:t>
                      </a:r>
                      <a:endParaRPr lang="en-US" sz="1600" b="0" dirty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453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S1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–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S1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C1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C1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S2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600" b="0" dirty="0"/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S1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C2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C2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–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S3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–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S3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C1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C3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–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S4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–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S4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C3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C4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–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S4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C2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35059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S3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C3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 </a:t>
                      </a:r>
                    </a:p>
                  </a:txBody>
                  <a:tcPr marL="74026" marR="74026" marT="103636" marB="1036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Mapping of Binary M:N Relationship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9057" y="1603350"/>
            <a:ext cx="8178911" cy="1956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100" dirty="0" smtClean="0"/>
              <a:t>For each regular binary M:N relationship type R, </a:t>
            </a:r>
            <a:r>
              <a:rPr lang="en-US" altLang="en-US" sz="2000" i="1" dirty="0" smtClean="0"/>
              <a:t>create a new relation</a:t>
            </a:r>
            <a:r>
              <a:rPr lang="en-US" altLang="en-US" sz="2000" dirty="0" smtClean="0"/>
              <a:t> S to represent R. </a:t>
            </a:r>
          </a:p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Include as foreign key attributes in S the primary keys of the relations that represent the participating entity types; </a:t>
            </a:r>
            <a:r>
              <a:rPr lang="en-US" altLang="en-US" sz="2000" i="1" dirty="0" smtClean="0"/>
              <a:t>their combination will form the primary key</a:t>
            </a:r>
            <a:r>
              <a:rPr lang="en-US" altLang="en-US" sz="2000" dirty="0" smtClean="0"/>
              <a:t> of S. </a:t>
            </a:r>
          </a:p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Also include any simple attributes of the M:N relationship type (or simple components of composite attributes) as attributes of 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/>
          <a:srcRect t="4818"/>
          <a:stretch>
            <a:fillRect/>
          </a:stretch>
        </p:blipFill>
        <p:spPr bwMode="auto">
          <a:xfrm>
            <a:off x="1212804" y="617499"/>
            <a:ext cx="6781800" cy="608334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4462461" y="3611565"/>
            <a:ext cx="1679598" cy="803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Mapping of Binary M:N Relationship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9057" y="1603350"/>
            <a:ext cx="8178911" cy="218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3375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dirty="0" smtClean="0"/>
              <a:t>WORKS_ON :</a:t>
            </a:r>
          </a:p>
          <a:p>
            <a:pPr marL="333375" indent="-333375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dirty="0" smtClean="0"/>
              <a:t>Relation WORKS_ON</a:t>
            </a:r>
          </a:p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The primary keys of PROJECT and EMPLOYEE are foreign keys in WORKS_ON and renamed PNO and ESSN, respectively. </a:t>
            </a:r>
          </a:p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Attribute HOURS in WORKS_ON represents the HOURS attribute of the relation type.</a:t>
            </a:r>
          </a:p>
          <a:p>
            <a:pPr marL="733425" lvl="1" indent="-276225">
              <a:lnSpc>
                <a:spcPct val="8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The primary key of WORKS_ON is the combination {ESSN, PNO}.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Mapping of </a:t>
            </a:r>
            <a:r>
              <a:rPr lang="en-US" altLang="en-US" b="1" dirty="0" err="1" smtClean="0"/>
              <a:t>Multivalued</a:t>
            </a:r>
            <a:r>
              <a:rPr lang="en-US" altLang="en-US" b="1" dirty="0" smtClean="0"/>
              <a:t> attributes.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9057" y="1603350"/>
            <a:ext cx="8178911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For each </a:t>
            </a:r>
            <a:r>
              <a:rPr lang="en-US" altLang="en-US" sz="2000" dirty="0" err="1" smtClean="0"/>
              <a:t>multivalued</a:t>
            </a:r>
            <a:r>
              <a:rPr lang="en-US" altLang="en-US" sz="2000" dirty="0" smtClean="0"/>
              <a:t> attribute A, create a new relation R. 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This relation R will include an attribute corresponding to A, plus the primary key attribute K (as a foreign key in R) of the relation that represents the entity type that has A as an attribute. 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The primary key of R is the combination of A and K. If the </a:t>
            </a:r>
            <a:r>
              <a:rPr lang="en-US" altLang="en-US" sz="2000" dirty="0" err="1" smtClean="0"/>
              <a:t>multivalued</a:t>
            </a:r>
            <a:r>
              <a:rPr lang="en-US" altLang="en-US" sz="2000" dirty="0" smtClean="0"/>
              <a:t> attribute is composite, we include its simple components.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1. Mapping of Strong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lvl="1" indent="-461963">
              <a:lnSpc>
                <a:spcPct val="80000"/>
              </a:lnSpc>
              <a:spcBef>
                <a:spcPts val="550"/>
              </a:spcBef>
              <a:buFont typeface="Arial" pitchFamily="34" charset="0"/>
              <a:buChar char="•"/>
              <a:tabLst>
                <a:tab pos="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400" dirty="0" smtClean="0"/>
              <a:t>For each strong entity set create a relation R </a:t>
            </a:r>
          </a:p>
          <a:p>
            <a:pPr marL="862013" lvl="2" indent="-461963">
              <a:lnSpc>
                <a:spcPct val="80000"/>
              </a:lnSpc>
              <a:spcBef>
                <a:spcPts val="550"/>
              </a:spcBef>
              <a:tabLst>
                <a:tab pos="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000" dirty="0" smtClean="0"/>
              <a:t>R includes all the attributes</a:t>
            </a:r>
          </a:p>
          <a:p>
            <a:pPr marL="461963" lvl="1" indent="-461963">
              <a:lnSpc>
                <a:spcPct val="80000"/>
              </a:lnSpc>
              <a:spcBef>
                <a:spcPts val="550"/>
              </a:spcBef>
              <a:buFont typeface="Arial" pitchFamily="34" charset="0"/>
              <a:buChar char="•"/>
              <a:tabLst>
                <a:tab pos="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400" dirty="0" smtClean="0"/>
              <a:t>Choose one of the key attributes of E as primary key for R.</a:t>
            </a:r>
          </a:p>
          <a:p>
            <a:pPr marL="331788" indent="-331788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altLang="en-US" sz="2400" dirty="0" smtClean="0"/>
          </a:p>
          <a:p>
            <a:pPr marL="331788" indent="-331788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altLang="en-US" sz="2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/>
          <a:srcRect t="4818"/>
          <a:stretch>
            <a:fillRect/>
          </a:stretch>
        </p:blipFill>
        <p:spPr bwMode="auto">
          <a:xfrm>
            <a:off x="1212804" y="617499"/>
            <a:ext cx="6781800" cy="6083343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round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6251598" y="1420785"/>
            <a:ext cx="1679598" cy="803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Mapping of </a:t>
            </a:r>
            <a:r>
              <a:rPr lang="en-US" altLang="en-US" b="1" dirty="0" err="1" smtClean="0"/>
              <a:t>Multivalued</a:t>
            </a:r>
            <a:r>
              <a:rPr lang="en-US" altLang="en-US" b="1" dirty="0" smtClean="0"/>
              <a:t> attributes.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9057" y="1603350"/>
            <a:ext cx="8178911" cy="5417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The MV Attribute will  be converted into Binary 1:N Relationship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 smtClean="0"/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 smtClean="0"/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11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11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 smtClean="0"/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Conversion follow rules for  1:N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 smtClean="0"/>
          </a:p>
          <a:p>
            <a:pPr marL="333375" indent="-33337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dirty="0" smtClean="0"/>
              <a:t>The relation DEPT_LOCATIONS(</a:t>
            </a:r>
            <a:r>
              <a:rPr lang="en-US" altLang="en-US" sz="2400" b="1" u="sng" dirty="0" smtClean="0"/>
              <a:t>DNUMBER,DLOCATION</a:t>
            </a:r>
            <a:r>
              <a:rPr lang="en-US" altLang="en-US" sz="2400" dirty="0" smtClean="0"/>
              <a:t>)  is created. 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The attribute DLOCATION represents the </a:t>
            </a:r>
            <a:r>
              <a:rPr lang="en-US" altLang="en-US" sz="2000" dirty="0" err="1" smtClean="0"/>
              <a:t>multivalued</a:t>
            </a:r>
            <a:r>
              <a:rPr lang="en-US" altLang="en-US" sz="2000" dirty="0" smtClean="0"/>
              <a:t> attribute Locations of DEPARTMENT 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while DNUMBER is foreign key to the DEPARTMENT relation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000" dirty="0" smtClean="0"/>
              <a:t>The primary key of DEPT_LOCATIONS is the combination of {DNUMBER, DLOCATION}.</a:t>
            </a:r>
          </a:p>
          <a:p>
            <a:pPr marL="733425" lvl="1" indent="-276225">
              <a:lnSpc>
                <a:spcPct val="90000"/>
              </a:lnSpc>
              <a:spcBef>
                <a:spcPts val="50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49317" y="2516175"/>
            <a:ext cx="1497033" cy="693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8974" y="2552688"/>
            <a:ext cx="1497033" cy="693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6" name="Diamond 5"/>
          <p:cNvSpPr/>
          <p:nvPr/>
        </p:nvSpPr>
        <p:spPr>
          <a:xfrm>
            <a:off x="3147993" y="2625714"/>
            <a:ext cx="1058877" cy="693747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6" idx="1"/>
          </p:cNvCxnSpPr>
          <p:nvPr/>
        </p:nvCxnSpPr>
        <p:spPr>
          <a:xfrm>
            <a:off x="2746350" y="2863049"/>
            <a:ext cx="401643" cy="10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 flipV="1">
            <a:off x="4170357" y="2899562"/>
            <a:ext cx="328617" cy="54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55889" y="2625714"/>
            <a:ext cx="1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70357" y="2479662"/>
            <a:ext cx="1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Mapping of N-</a:t>
            </a:r>
            <a:r>
              <a:rPr lang="en-US" altLang="en-US" b="1" dirty="0" err="1" smtClean="0"/>
              <a:t>ary</a:t>
            </a:r>
            <a:r>
              <a:rPr lang="en-US" altLang="en-US" b="1" dirty="0" smtClean="0"/>
              <a:t> Relationship Types.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76225">
              <a:lnSpc>
                <a:spcPct val="90000"/>
              </a:lnSpc>
              <a:spcBef>
                <a:spcPts val="55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Technique 1:</a:t>
            </a:r>
          </a:p>
          <a:p>
            <a:pPr marL="733425" lvl="1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For each n-</a:t>
            </a:r>
            <a:r>
              <a:rPr lang="en-US" altLang="en-US" sz="2200" dirty="0" err="1" smtClean="0"/>
              <a:t>ary</a:t>
            </a:r>
            <a:r>
              <a:rPr lang="en-US" altLang="en-US" sz="2200" dirty="0" smtClean="0"/>
              <a:t> relationship type R, where n&gt;2, create a new </a:t>
            </a:r>
            <a:r>
              <a:rPr lang="en-US" altLang="en-US" sz="2200" i="1" dirty="0" smtClean="0"/>
              <a:t>relationship relation</a:t>
            </a:r>
            <a:r>
              <a:rPr lang="en-US" altLang="en-US" sz="2200" dirty="0" smtClean="0"/>
              <a:t> S to represent R.</a:t>
            </a:r>
          </a:p>
          <a:p>
            <a:pPr marL="733425" lvl="1" indent="-276225">
              <a:lnSpc>
                <a:spcPct val="90000"/>
              </a:lnSpc>
              <a:spcBef>
                <a:spcPts val="550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Include as foreign key attributes in S the primary keys of the relations that represent the participating entity types. </a:t>
            </a:r>
          </a:p>
          <a:p>
            <a:pPr marL="733425" lvl="1" indent="-276225">
              <a:lnSpc>
                <a:spcPct val="90000"/>
              </a:lnSpc>
              <a:spcBef>
                <a:spcPts val="425"/>
              </a:spcBef>
              <a:buFont typeface="Arial" charset="0"/>
              <a:buChar char="–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200" dirty="0" smtClean="0"/>
              <a:t>Also include any simple attributes of the n-</a:t>
            </a:r>
            <a:r>
              <a:rPr lang="en-US" altLang="en-US" sz="2200" dirty="0" err="1" smtClean="0"/>
              <a:t>ary</a:t>
            </a:r>
            <a:r>
              <a:rPr lang="en-US" altLang="en-US" sz="2200" dirty="0" smtClean="0"/>
              <a:t> relationship type (or simple components of composite attributes) as attributes of S.</a:t>
            </a:r>
            <a:r>
              <a:rPr lang="en-US" altLang="en-US" sz="1700" dirty="0" smtClean="0"/>
              <a:t> </a:t>
            </a:r>
          </a:p>
          <a:p>
            <a:pPr marL="333375" indent="-333375">
              <a:lnSpc>
                <a:spcPct val="90000"/>
              </a:lnSpc>
              <a:spcBef>
                <a:spcPts val="600"/>
              </a:spcBef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dirty="0" smtClean="0"/>
              <a:t>Technique 2:</a:t>
            </a:r>
          </a:p>
          <a:p>
            <a:pPr marL="333375" indent="-33337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altLang="en-US" sz="2400" dirty="0" smtClean="0"/>
              <a:t>Convert N-</a:t>
            </a:r>
            <a:r>
              <a:rPr lang="en-US" altLang="en-US" sz="2400" dirty="0" err="1" smtClean="0"/>
              <a:t>arry</a:t>
            </a:r>
            <a:r>
              <a:rPr lang="en-US" altLang="en-US" sz="2400" dirty="0" smtClean="0"/>
              <a:t> relation in to multiple Binary relationship</a:t>
            </a:r>
          </a:p>
          <a:p>
            <a:pPr marL="333375" indent="-333375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altLang="en-US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123825"/>
            <a:ext cx="6724650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 of Mapping of N-</a:t>
            </a:r>
            <a:r>
              <a:rPr lang="en-US" dirty="0" err="1" smtClean="0"/>
              <a:t>ary</a:t>
            </a:r>
            <a:r>
              <a:rPr lang="en-US" dirty="0" smtClean="0"/>
              <a:t> relationship</a:t>
            </a:r>
            <a:endParaRPr 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/>
          <a:srcRect l="36673"/>
          <a:stretch>
            <a:fillRect/>
          </a:stretch>
        </p:blipFill>
        <p:spPr bwMode="auto">
          <a:xfrm>
            <a:off x="3184506" y="1530324"/>
            <a:ext cx="5499119" cy="34845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17463"/>
            <a:ext cx="6781800" cy="639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1760499" y="2004993"/>
            <a:ext cx="1898676" cy="803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40416" y="1895454"/>
            <a:ext cx="1898676" cy="803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2981" y="3246435"/>
            <a:ext cx="1898676" cy="8032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93726" y="580986"/>
            <a:ext cx="2665449" cy="401643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/>
              <a:t>1. Mapping of Strong Entity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1788" indent="-331788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400" dirty="0" smtClean="0"/>
              <a:t>Relations EMPLOYEE, DEPARTMENT, and PROJECT</a:t>
            </a:r>
          </a:p>
          <a:p>
            <a:pPr marL="331788" indent="-331788">
              <a:lnSpc>
                <a:spcPct val="80000"/>
              </a:lnSpc>
              <a:spcBef>
                <a:spcPts val="600"/>
              </a:spcBef>
              <a:buFont typeface="Arial" charset="0"/>
              <a:buChar char="•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endParaRPr lang="en-US" altLang="en-US" sz="2400" dirty="0" smtClean="0"/>
          </a:p>
          <a:p>
            <a:pPr marL="731838" lvl="1" indent="-274638">
              <a:lnSpc>
                <a:spcPct val="80000"/>
              </a:lnSpc>
              <a:spcBef>
                <a:spcPts val="550"/>
              </a:spcBef>
              <a:buFont typeface="Arial" charset="0"/>
              <a:buChar char="–"/>
              <a:tabLst>
                <a:tab pos="331788" algn="l"/>
                <a:tab pos="444500" algn="l"/>
                <a:tab pos="901700" algn="l"/>
                <a:tab pos="1358900" algn="l"/>
                <a:tab pos="1816100" algn="l"/>
                <a:tab pos="2273300" algn="l"/>
                <a:tab pos="2730500" algn="l"/>
                <a:tab pos="3187700" algn="l"/>
                <a:tab pos="3644900" algn="l"/>
                <a:tab pos="4102100" algn="l"/>
                <a:tab pos="4559300" algn="l"/>
                <a:tab pos="5016500" algn="l"/>
                <a:tab pos="5473700" algn="l"/>
                <a:tab pos="5930900" algn="l"/>
                <a:tab pos="6388100" algn="l"/>
                <a:tab pos="6845300" algn="l"/>
                <a:tab pos="7302500" algn="l"/>
                <a:tab pos="7759700" algn="l"/>
                <a:tab pos="8216900" algn="l"/>
                <a:tab pos="8674100" algn="l"/>
                <a:tab pos="9131300" algn="l"/>
              </a:tabLst>
            </a:pPr>
            <a:r>
              <a:rPr lang="en-US" altLang="en-US" sz="2200" dirty="0" smtClean="0"/>
              <a:t>Additional attributes will be added to these tables in later mapping steps</a:t>
            </a:r>
          </a:p>
          <a:p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 l="32456" r="1132" b="52471"/>
          <a:stretch>
            <a:fillRect/>
          </a:stretch>
        </p:blipFill>
        <p:spPr bwMode="auto">
          <a:xfrm>
            <a:off x="811161" y="3246435"/>
            <a:ext cx="7407707" cy="2921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 of reorganizing data in a database so that it meets two basic requirements:</a:t>
            </a:r>
          </a:p>
          <a:p>
            <a:pPr lvl="1"/>
            <a:r>
              <a:rPr lang="en-US" dirty="0" smtClean="0"/>
              <a:t>There is no redundancy of data</a:t>
            </a:r>
          </a:p>
          <a:p>
            <a:pPr lvl="2"/>
            <a:r>
              <a:rPr lang="en-US" dirty="0" smtClean="0"/>
              <a:t> all data is stored in only one place</a:t>
            </a:r>
          </a:p>
          <a:p>
            <a:pPr lvl="1"/>
            <a:r>
              <a:rPr lang="en-US" dirty="0" smtClean="0"/>
              <a:t>Data dependencies are logical</a:t>
            </a:r>
          </a:p>
          <a:p>
            <a:pPr lvl="2"/>
            <a:r>
              <a:rPr lang="en-US" dirty="0" smtClean="0"/>
              <a:t>all related data items are stored together.</a:t>
            </a:r>
          </a:p>
          <a:p>
            <a:r>
              <a:rPr lang="en-US" dirty="0" smtClean="0"/>
              <a:t>Normalization is important for </a:t>
            </a:r>
          </a:p>
          <a:p>
            <a:pPr lvl="1"/>
            <a:r>
              <a:rPr lang="en-US" dirty="0" smtClean="0"/>
              <a:t>To reduce redundancy  so storage space</a:t>
            </a:r>
          </a:p>
          <a:p>
            <a:pPr lvl="1"/>
            <a:r>
              <a:rPr lang="en-US" dirty="0" smtClean="0"/>
              <a:t>To improve performance</a:t>
            </a:r>
          </a:p>
          <a:p>
            <a:pPr lvl="1"/>
            <a:r>
              <a:rPr lang="en-US" dirty="0" smtClean="0"/>
              <a:t>Consistent result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18" y="274638"/>
            <a:ext cx="8229600" cy="56193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Anomaly : Insertion, Deletion, </a:t>
            </a:r>
            <a:r>
              <a:rPr lang="en-US" sz="2800" b="1" dirty="0" err="1" smtClean="0"/>
              <a:t>UpdatioN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2544" y="7270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578"/>
                <a:gridCol w="620721"/>
                <a:gridCol w="1204929"/>
                <a:gridCol w="57213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9518" y="3136896"/>
          <a:ext cx="44545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862"/>
                <a:gridCol w="1484862"/>
                <a:gridCol w="14848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SGPA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937130" y="3173409"/>
          <a:ext cx="376083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419"/>
                <a:gridCol w="1880419"/>
              </a:tblGrid>
              <a:tr h="14605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73324" y="485300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normal form (1NF)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/>
              <a:t>cell must contain only a single (atomic) value.</a:t>
            </a:r>
          </a:p>
          <a:p>
            <a:pPr lvl="1"/>
            <a:r>
              <a:rPr lang="en-US" dirty="0" smtClean="0"/>
              <a:t>Every column in the table must be uniquely named.</a:t>
            </a:r>
          </a:p>
          <a:p>
            <a:pPr lvl="1"/>
            <a:r>
              <a:rPr lang="en-US" dirty="0" smtClean="0"/>
              <a:t>All values in a column must pertain to the same domain.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1672</Words>
  <Application>Microsoft Office PowerPoint</Application>
  <PresentationFormat>On-screen Show (4:3)</PresentationFormat>
  <Paragraphs>476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Mapping ER to Relational  Model</vt:lpstr>
      <vt:lpstr>Binary Relationship</vt:lpstr>
      <vt:lpstr>Slide 3</vt:lpstr>
      <vt:lpstr>1. Mapping of Strong Entity sets</vt:lpstr>
      <vt:lpstr>Slide 5</vt:lpstr>
      <vt:lpstr>1. Mapping of Strong Entity sets</vt:lpstr>
      <vt:lpstr>Normalization</vt:lpstr>
      <vt:lpstr>Anomaly : Insertion, Deletion, UpdatioN</vt:lpstr>
      <vt:lpstr>1 NF</vt:lpstr>
      <vt:lpstr>Slide 10</vt:lpstr>
      <vt:lpstr>1 NF</vt:lpstr>
      <vt:lpstr>2: Mapping of Weak Entity Sets</vt:lpstr>
      <vt:lpstr>Slide 13</vt:lpstr>
      <vt:lpstr>2: Mapping of Weak Entity Sets</vt:lpstr>
      <vt:lpstr>3. Mapping of Binary 1:1 Relationship</vt:lpstr>
      <vt:lpstr>3. Mapping of Binary 1:1 Relationship</vt:lpstr>
      <vt:lpstr>3. Mapping of Binary 1:1 Relationship (Cont)</vt:lpstr>
      <vt:lpstr>3. Mapping of Binary 1:1 Relationship (Cont)</vt:lpstr>
      <vt:lpstr>Participation in 1:1 Relationship</vt:lpstr>
      <vt:lpstr>Participation in 1:1 relationship</vt:lpstr>
      <vt:lpstr>Participation in 1:1 relationship</vt:lpstr>
      <vt:lpstr>Three types of  Participation in Binary 1:1 Relationship</vt:lpstr>
      <vt:lpstr>Total participation of One  entity set in  Binary 1:1 Relationship</vt:lpstr>
      <vt:lpstr>Total participation of One  entity set in  Binary 1:1 Relationship</vt:lpstr>
      <vt:lpstr>Slide 25</vt:lpstr>
      <vt:lpstr>Total participation of One  entity set in  Binary 1:1 Relationship</vt:lpstr>
      <vt:lpstr>Slide 27</vt:lpstr>
      <vt:lpstr>Partial participation of Both entity set in  Binary 1:1 Relationship</vt:lpstr>
      <vt:lpstr>Slide 29</vt:lpstr>
      <vt:lpstr>Slide 30</vt:lpstr>
      <vt:lpstr>Mapping of Binary 1:N Relationship</vt:lpstr>
      <vt:lpstr>Mapping of Binary 1:N Relationship</vt:lpstr>
      <vt:lpstr>Slide 33</vt:lpstr>
      <vt:lpstr>Mapping of Binary 1:N Relationship</vt:lpstr>
      <vt:lpstr>Mapping of Binary M:N Relationship</vt:lpstr>
      <vt:lpstr>Mapping of Binary M:N Relationship</vt:lpstr>
      <vt:lpstr>Slide 37</vt:lpstr>
      <vt:lpstr>Mapping of Binary M:N Relationship</vt:lpstr>
      <vt:lpstr>Mapping of Multivalued attributes.</vt:lpstr>
      <vt:lpstr>Slide 40</vt:lpstr>
      <vt:lpstr>Mapping of Multivalued attributes.</vt:lpstr>
      <vt:lpstr>Mapping of N-ary Relationship Types.</vt:lpstr>
      <vt:lpstr>Slide 43</vt:lpstr>
      <vt:lpstr>Result of Mapping of N-ary relationship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ER to Relational  Model</dc:title>
  <dc:creator>DELL</dc:creator>
  <cp:lastModifiedBy>DELL</cp:lastModifiedBy>
  <cp:revision>12</cp:revision>
  <dcterms:created xsi:type="dcterms:W3CDTF">2022-02-07T05:00:42Z</dcterms:created>
  <dcterms:modified xsi:type="dcterms:W3CDTF">2022-02-22T04:56:58Z</dcterms:modified>
</cp:coreProperties>
</file>