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Lst>
  <p:sldSz cy="6858000" cx="12192000"/>
  <p:notesSz cx="6858000" cy="9144000"/>
  <p:embeddedFontLst>
    <p:embeddedFont>
      <p:font typeface="Arimo"/>
      <p:regular r:id="rId127"/>
      <p:bold r:id="rId128"/>
      <p:italic r:id="rId129"/>
      <p:boldItalic r:id="rId130"/>
    </p:embeddedFont>
    <p:embeddedFont>
      <p:font typeface="Helvetica Neue"/>
      <p:regular r:id="rId131"/>
      <p:bold r:id="rId132"/>
      <p:italic r:id="rId133"/>
      <p:boldItalic r:id="rId134"/>
    </p:embeddedFont>
    <p:embeddedFont>
      <p:font typeface="PT Sans"/>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39" roundtripDataSignature="AMtx7mgvGCZv2mRBKK863p1QoGX7xg1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4D399F-C83F-4F1A-85FE-98F43728EBAB}">
  <a:tblStyle styleId="{294D399F-C83F-4F1A-85FE-98F43728EB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81F1CC8-D49C-4FD6-B666-B9C9CA6314C9}" styleName="Table_1">
    <a:wholeTbl>
      <a:tcTxStyle b="off" i="off">
        <a:font>
          <a:latin typeface="Calibri"/>
          <a:ea typeface="Calibri"/>
          <a:cs typeface="Calibri"/>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40000"/>
            </a:schemeClr>
          </a:solidFill>
        </a:fill>
      </a:tcStyle>
    </a:band1H>
    <a:band2H>
      <a:tcTxStyle/>
    </a:band2H>
    <a:band1V>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fill>
          <a:solidFill>
            <a:schemeClr val="accent4">
              <a:alpha val="40000"/>
            </a:schemeClr>
          </a:solidFill>
        </a:fill>
      </a:tcStyle>
    </a:band1V>
    <a:band2V>
      <a:tcTxStyle/>
    </a:band2V>
    <a:la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4"/>
          </a:solidFill>
        </a:fill>
      </a:tcStyle>
    </a:firstRow>
    <a:neCell>
      <a:tcTxStyle/>
    </a:neCell>
    <a:nwCell>
      <a:tcTxStyle/>
    </a:nwCell>
  </a:tblStyle>
  <a:tblStyle styleId="{A8544A3A-9AC1-4609-B9E6-FEF8205712C2}" styleName="Table_2">
    <a:wholeTbl>
      <a:tcTxStyle b="off" i="off">
        <a:font>
          <a:latin typeface="Calibri"/>
          <a:ea typeface="Calibri"/>
          <a:cs typeface="Calibri"/>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40000"/>
            </a:schemeClr>
          </a:solidFill>
        </a:fill>
      </a:tcStyle>
    </a:band1H>
    <a:band2H>
      <a:tcTxStyle/>
    </a:band2H>
    <a:band1V>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fill>
          <a:solidFill>
            <a:schemeClr val="accent5">
              <a:alpha val="40000"/>
            </a:schemeClr>
          </a:solidFill>
        </a:fill>
      </a:tcStyle>
    </a:band1V>
    <a:band2V>
      <a:tcTxStyle/>
    </a:band2V>
    <a:la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firstRow>
    <a:neCell>
      <a:tcTxStyle/>
    </a:neCell>
    <a:nwCell>
      <a:tcTxStyle/>
    </a:nwCell>
  </a:tblStyle>
  <a:tblStyle styleId="{70B9E1B7-F7C2-4442-8F23-3E87D0EA6B9D}" styleName="Table_3">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chemeClr val="accent6"/>
              </a:solidFill>
              <a:prstDash val="solid"/>
              <a:round/>
              <a:headEnd len="sm" w="sm" type="none"/>
              <a:tailEnd len="sm" w="sm" type="none"/>
            </a:ln>
          </a:insideH>
          <a:insideV>
            <a:ln cap="flat" cmpd="sng" w="9525">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40000"/>
            </a:schemeClr>
          </a:solidFill>
        </a:fill>
      </a:tcStyle>
    </a:band1H>
    <a:band2H>
      <a:tcTxStyle/>
    </a:band2H>
    <a:band1V>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fill>
          <a:solidFill>
            <a:schemeClr val="accent6">
              <a:alpha val="40000"/>
            </a:schemeClr>
          </a:solidFill>
        </a:fill>
      </a:tcStyle>
    </a:band1V>
    <a:band2V>
      <a:tcTxStyle/>
    </a:band2V>
    <a:lastCol>
      <a:tcTxStyle b="on" i="off"/>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chemeClr val="accent6"/>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Arimo-italic.fntdata"/><Relationship Id="rId128" Type="http://schemas.openxmlformats.org/officeDocument/2006/relationships/font" Target="fonts/Arimo-bold.fntdata"/><Relationship Id="rId127" Type="http://schemas.openxmlformats.org/officeDocument/2006/relationships/font" Target="fonts/Arimo-regular.fntdata"/><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customschemas.google.com/relationships/presentationmetadata" Target="metadata"/><Relationship Id="rId138" Type="http://schemas.openxmlformats.org/officeDocument/2006/relationships/font" Target="fonts/PTSans-boldItalic.fntdata"/><Relationship Id="rId137" Type="http://schemas.openxmlformats.org/officeDocument/2006/relationships/font" Target="fonts/PTSans-italic.fntdata"/><Relationship Id="rId132" Type="http://schemas.openxmlformats.org/officeDocument/2006/relationships/font" Target="fonts/HelveticaNeue-bold.fntdata"/><Relationship Id="rId131" Type="http://schemas.openxmlformats.org/officeDocument/2006/relationships/font" Target="fonts/HelveticaNeue-regular.fntdata"/><Relationship Id="rId130" Type="http://schemas.openxmlformats.org/officeDocument/2006/relationships/font" Target="fonts/Arimo-boldItalic.fntdata"/><Relationship Id="rId136" Type="http://schemas.openxmlformats.org/officeDocument/2006/relationships/font" Target="fonts/PTSans-bold.fntdata"/><Relationship Id="rId135" Type="http://schemas.openxmlformats.org/officeDocument/2006/relationships/font" Target="fonts/PTSans-regular.fntdata"/><Relationship Id="rId134" Type="http://schemas.openxmlformats.org/officeDocument/2006/relationships/font" Target="fonts/HelveticaNeue-boldItalic.fntdata"/><Relationship Id="rId133" Type="http://schemas.openxmlformats.org/officeDocument/2006/relationships/font" Target="fonts/HelveticaNeue-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0" name="Google Shape;1590;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7" name="Google Shape;1597;p101: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8" name="Google Shape;1598;p10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rPr lang="en-US"/>
              <a:t>The second and third normal forms assume that all attributes not part of the candidate keys depend on the candidate keys but does not deal with dependencies </a:t>
            </a:r>
            <a:r>
              <a:rPr i="1" lang="en-US"/>
              <a:t>within</a:t>
            </a:r>
            <a:r>
              <a:rPr lang="en-US"/>
              <a:t> the keys. BCNF deals with such dependencies. </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US" sz="900">
                <a:solidFill>
                  <a:srgbClr val="CC0000"/>
                </a:solidFill>
                <a:latin typeface="Arimo"/>
                <a:ea typeface="Arimo"/>
                <a:cs typeface="Arimo"/>
                <a:sym typeface="Arimo"/>
              </a:rPr>
              <a:t>Under third normal form all non-key columns must be functionally dependent on a candidate key. Under BCNF, even columns that are part of a candidate key must be dependent on another candidate key, if they have a dependency at all.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latin typeface="Arimo"/>
                <a:ea typeface="Arimo"/>
                <a:cs typeface="Arimo"/>
                <a:sym typeface="Arimo"/>
              </a:rPr>
              <a:t>For most tables third normal form and BCNF are the same. Third normal form does not cover some specific cases for which BCNF was created. Third normal form and BCNF are not same if the following conditions are true:</a:t>
            </a:r>
            <a:endParaRPr b="1">
              <a:solidFill>
                <a:srgbClr val="00FF00"/>
              </a:solidFill>
              <a:latin typeface="Arimo"/>
              <a:ea typeface="Arimo"/>
              <a:cs typeface="Arimo"/>
              <a:sym typeface="Arimo"/>
            </a:endParaRPr>
          </a:p>
          <a:p>
            <a:pPr indent="-76200" lvl="0" marL="0" rtl="0" algn="just">
              <a:spcBef>
                <a:spcPts val="0"/>
              </a:spcBef>
              <a:spcAft>
                <a:spcPts val="0"/>
              </a:spcAft>
              <a:buClr>
                <a:schemeClr val="dk1"/>
              </a:buClr>
              <a:buSzPts val="1200"/>
              <a:buFont typeface="Arimo"/>
              <a:buChar char="•"/>
            </a:pPr>
            <a:r>
              <a:rPr lang="en-US">
                <a:latin typeface="Arimo"/>
                <a:ea typeface="Arimo"/>
                <a:cs typeface="Arimo"/>
                <a:sym typeface="Arimo"/>
              </a:rPr>
              <a:t>The table has two or more candidate keys</a:t>
            </a:r>
            <a:endParaRPr b="1">
              <a:solidFill>
                <a:srgbClr val="00FF00"/>
              </a:solidFill>
              <a:latin typeface="Arimo"/>
              <a:ea typeface="Arimo"/>
              <a:cs typeface="Arimo"/>
              <a:sym typeface="Arimo"/>
            </a:endParaRPr>
          </a:p>
          <a:p>
            <a:pPr indent="-76200" lvl="0" marL="0" rtl="0" algn="just">
              <a:spcBef>
                <a:spcPts val="0"/>
              </a:spcBef>
              <a:spcAft>
                <a:spcPts val="0"/>
              </a:spcAft>
              <a:buClr>
                <a:schemeClr val="dk1"/>
              </a:buClr>
              <a:buSzPts val="1200"/>
              <a:buFont typeface="Arimo"/>
              <a:buChar char="•"/>
            </a:pPr>
            <a:r>
              <a:rPr lang="en-US">
                <a:latin typeface="Arimo"/>
                <a:ea typeface="Arimo"/>
                <a:cs typeface="Arimo"/>
                <a:sym typeface="Arimo"/>
              </a:rPr>
              <a:t>At least two of the candidate keys are composed of more than one attribute</a:t>
            </a:r>
            <a:endParaRPr/>
          </a:p>
          <a:p>
            <a:pPr indent="-76200" lvl="0" marL="0" rtl="0" algn="just">
              <a:spcBef>
                <a:spcPts val="0"/>
              </a:spcBef>
              <a:spcAft>
                <a:spcPts val="0"/>
              </a:spcAft>
              <a:buClr>
                <a:schemeClr val="dk1"/>
              </a:buClr>
              <a:buSzPts val="1200"/>
              <a:buFont typeface="Arimo"/>
              <a:buChar char="•"/>
            </a:pPr>
            <a:r>
              <a:rPr lang="en-US">
                <a:latin typeface="Arimo"/>
                <a:ea typeface="Arimo"/>
                <a:cs typeface="Arimo"/>
                <a:sym typeface="Arimo"/>
              </a:rPr>
              <a:t>The keys are not disjoint i.e. The composite candidate keys share some attributes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5" name="Google Shape;1605;p102: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06" name="Google Shape;1606;p10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solidFill>
                  <a:srgbClr val="0000FF"/>
                </a:solidFill>
                <a:latin typeface="Arimo"/>
                <a:ea typeface="Arimo"/>
                <a:cs typeface="Arimo"/>
                <a:sym typeface="Arimo"/>
              </a:rPr>
              <a:t>If there is a table with columns A,B,C with Primary Key (A) and C is dependant on B (B </a:t>
            </a:r>
            <a:r>
              <a:rPr lang="en-US">
                <a:solidFill>
                  <a:srgbClr val="0000FF"/>
                </a:solidFill>
              </a:rPr>
              <a:t>🡪</a:t>
            </a:r>
            <a:r>
              <a:rPr lang="en-US">
                <a:solidFill>
                  <a:srgbClr val="0000FF"/>
                </a:solidFill>
                <a:latin typeface="Arimo"/>
                <a:ea typeface="Arimo"/>
                <a:cs typeface="Arimo"/>
                <a:sym typeface="Arimo"/>
              </a:rPr>
              <a:t> C) then to be 3NF, the tables become</a:t>
            </a:r>
            <a:endParaRPr/>
          </a:p>
          <a:p>
            <a:pPr indent="-228600" lvl="1" marL="685800" rtl="0" algn="just">
              <a:spcBef>
                <a:spcPts val="0"/>
              </a:spcBef>
              <a:spcAft>
                <a:spcPts val="0"/>
              </a:spcAft>
              <a:buClr>
                <a:srgbClr val="0000FF"/>
              </a:buClr>
              <a:buSzPts val="1200"/>
              <a:buFont typeface="Arimo"/>
              <a:buAutoNum type="arabicPeriod"/>
            </a:pPr>
            <a:r>
              <a:rPr lang="en-US">
                <a:solidFill>
                  <a:srgbClr val="0000FF"/>
                </a:solidFill>
                <a:latin typeface="Arimo"/>
                <a:ea typeface="Arimo"/>
                <a:cs typeface="Arimo"/>
                <a:sym typeface="Arimo"/>
              </a:rPr>
              <a:t>Table with columns B,C with Primary Key (B)</a:t>
            </a:r>
            <a:endParaRPr/>
          </a:p>
          <a:p>
            <a:pPr indent="-228600" lvl="1" marL="685800" rtl="0" algn="just">
              <a:spcBef>
                <a:spcPts val="0"/>
              </a:spcBef>
              <a:spcAft>
                <a:spcPts val="0"/>
              </a:spcAft>
              <a:buClr>
                <a:srgbClr val="0000FF"/>
              </a:buClr>
              <a:buSzPts val="1200"/>
              <a:buFont typeface="Arimo"/>
              <a:buAutoNum type="arabicPeriod"/>
            </a:pPr>
            <a:r>
              <a:rPr lang="en-US">
                <a:solidFill>
                  <a:srgbClr val="0000FF"/>
                </a:solidFill>
                <a:latin typeface="Arimo"/>
                <a:ea typeface="Arimo"/>
                <a:cs typeface="Arimo"/>
                <a:sym typeface="Arimo"/>
              </a:rPr>
              <a:t>Table with fields A,B with Primary Key ( A), and Foreign Key (B)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3" name="Google Shape;1613;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1" name="Google Shape;1621;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8" name="Google Shape;1638;p105: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9" name="Google Shape;1639;p10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solidFill>
                  <a:srgbClr val="0000FF"/>
                </a:solidFill>
                <a:latin typeface="Arimo"/>
                <a:ea typeface="Arimo"/>
                <a:cs typeface="Arimo"/>
                <a:sym typeface="Arimo"/>
              </a:rPr>
              <a:t>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7" name="Google Shape;164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5" name="Google Shape;1655;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2" name="Google Shape;1662;p108: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63" name="Google Shape;1663;p10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6" name="Google Shape;1726;p109: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27" name="Google Shape;1727;p10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t/>
            </a:r>
            <a:endParaRPr>
              <a:solidFill>
                <a:srgbClr val="0000FF"/>
              </a:solidFill>
              <a:latin typeface="Arimo"/>
              <a:ea typeface="Arimo"/>
              <a:cs typeface="Arimo"/>
              <a:sym typeface="Arim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3" name="Google Shape;1793;p110: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94" name="Google Shape;1794;p11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latin typeface="Arimo"/>
                <a:ea typeface="Arimo"/>
                <a:cs typeface="Arimo"/>
                <a:sym typeface="Arimo"/>
              </a:rPr>
              <a:t>A management consulting firm has several clients and consultants.  A client can have several problems and the same problem can be an issue for several clients.  Each consultant specializes in only one problem type (e. g marketing, production) but several consultants could advise on one problem.  For each problem, the client is advised by only one consultant.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2" name="Google Shape;1802;p111: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03" name="Google Shape;1803;p11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7" name="Shape 1807"/>
        <p:cNvGrpSpPr/>
        <p:nvPr/>
      </p:nvGrpSpPr>
      <p:grpSpPr>
        <a:xfrm>
          <a:off x="0" y="0"/>
          <a:ext cx="0" cy="0"/>
          <a:chOff x="0" y="0"/>
          <a:chExt cx="0" cy="0"/>
        </a:xfrm>
      </p:grpSpPr>
      <p:sp>
        <p:nvSpPr>
          <p:cNvPr id="1808" name="Google Shape;1808;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9" name="Google Shape;1809;p112: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0" name="Google Shape;1810;p11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latin typeface="Arimo"/>
                <a:ea typeface="Arimo"/>
                <a:cs typeface="Arimo"/>
                <a:sym typeface="Arimo"/>
              </a:rPr>
              <a:t>These cause update, addition and deletion anomalies.  </a:t>
            </a:r>
            <a:endParaRPr/>
          </a:p>
          <a:p>
            <a:pPr indent="-228600" lvl="0" marL="228600" rtl="0" algn="just">
              <a:spcBef>
                <a:spcPts val="0"/>
              </a:spcBef>
              <a:spcAft>
                <a:spcPts val="0"/>
              </a:spcAft>
              <a:buClr>
                <a:schemeClr val="dk1"/>
              </a:buClr>
              <a:buSzPts val="1200"/>
              <a:buFont typeface="Arimo"/>
              <a:buChar char="•"/>
            </a:pPr>
            <a:r>
              <a:rPr lang="en-US">
                <a:latin typeface="Arimo"/>
                <a:ea typeface="Arimo"/>
                <a:cs typeface="Arimo"/>
                <a:sym typeface="Arimo"/>
              </a:rPr>
              <a:t>Insertion anomaly is that entity integrity would be violated if you tried to add a new employee who did not speak a foreign language.  </a:t>
            </a:r>
            <a:endParaRPr/>
          </a:p>
          <a:p>
            <a:pPr indent="-228600" lvl="0" marL="228600" rtl="0" algn="just">
              <a:spcBef>
                <a:spcPts val="0"/>
              </a:spcBef>
              <a:spcAft>
                <a:spcPts val="0"/>
              </a:spcAft>
              <a:buClr>
                <a:schemeClr val="dk1"/>
              </a:buClr>
              <a:buSzPts val="1200"/>
              <a:buFont typeface="Arimo"/>
              <a:buChar char="•"/>
            </a:pPr>
            <a:r>
              <a:rPr lang="en-US">
                <a:latin typeface="Arimo"/>
                <a:ea typeface="Arimo"/>
                <a:cs typeface="Arimo"/>
                <a:sym typeface="Arimo"/>
              </a:rPr>
              <a:t>Update anomalies would occur if you tried to change Cooking to Chef.</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0" name="Google Shape;1910;p113: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1" name="Google Shape;1911;p11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3" name="Google Shape;2023;p114: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24" name="Google Shape;2024;p11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1" name="Google Shape;2031;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9" name="Google Shape;2039;p116: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0" name="Google Shape;2040;p11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7" name="Google Shape;2047;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3" name="Google Shape;2053;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9" name="Google Shape;2059;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6" name="Google Shape;2066;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15" name="Google Shape;315;p30: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0: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23" name="Google Shape;323;p31: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1: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31" name="Google Shape;331;p32: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2: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39" name="Google Shape;339;p33: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33: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47" name="Google Shape;347;p34: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34: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55" name="Google Shape;355;p35: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35: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63" name="Google Shape;363;p36: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6: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71" name="Google Shape;371;p37: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7: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79" name="Google Shape;379;p38: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38: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89" name="Google Shape;389;p39: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39: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39" name="Google Shape;439;p45: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5: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47" name="Google Shape;447;p46: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46: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55" name="Google Shape;455;p47: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47: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44" name="Google Shape;544;p59: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59: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87" name="Google Shape;587;p65: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p65: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95" name="Google Shape;595;p66: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p66: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10" name="Google Shape;610;p68:notes"/>
          <p:cNvSpPr/>
          <p:nvPr>
            <p:ph idx="2" type="sldImg"/>
          </p:nvPr>
        </p:nvSpPr>
        <p:spPr>
          <a:xfrm>
            <a:off x="404813" y="695325"/>
            <a:ext cx="6188075" cy="3481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68:notes"/>
          <p:cNvSpPr txBox="1"/>
          <p:nvPr>
            <p:ph idx="1" type="body"/>
          </p:nvPr>
        </p:nvSpPr>
        <p:spPr>
          <a:xfrm>
            <a:off x="931863" y="4410075"/>
            <a:ext cx="5133975" cy="4178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8" name="Google Shape;618;p69: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69:notes"/>
          <p:cNvSpPr txBox="1"/>
          <p:nvPr>
            <p:ph idx="1" type="body"/>
          </p:nvPr>
        </p:nvSpPr>
        <p:spPr>
          <a:xfrm>
            <a:off x="685800" y="4400550"/>
            <a:ext cx="5486400" cy="3600450"/>
          </a:xfrm>
          <a:prstGeom prst="rect">
            <a:avLst/>
          </a:prstGeom>
          <a:noFill/>
          <a:ln>
            <a:noFill/>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5" name="Google Shape;625;p70: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6" name="Google Shape;626;p7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9" name="Google Shape;639;p71: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0" name="Google Shape;640;p7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4" name="Google Shape;674;p74: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5" name="Google Shape;675;p7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9" name="Google Shape;789;p75: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90" name="Google Shape;790;p75: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just">
              <a:spcBef>
                <a:spcPts val="0"/>
              </a:spcBef>
              <a:spcAft>
                <a:spcPts val="0"/>
              </a:spcAft>
              <a:buNone/>
            </a:pPr>
            <a:r>
              <a:rPr lang="en-US">
                <a:latin typeface="Arimo"/>
                <a:ea typeface="Arimo"/>
                <a:cs typeface="Arimo"/>
                <a:sym typeface="Arimo"/>
              </a:rPr>
              <a:t>1.</a:t>
            </a:r>
            <a:r>
              <a:rPr lang="en-US"/>
              <a:t> The designated key</a:t>
            </a:r>
            <a:r>
              <a:rPr lang="en-US">
                <a:latin typeface="Arimo"/>
                <a:ea typeface="Arimo"/>
                <a:cs typeface="Arimo"/>
                <a:sym typeface="Arimo"/>
              </a:rPr>
              <a:t> will be the primary key of the original table concatenated with one or more data items from the new table.</a:t>
            </a:r>
            <a:endParaRPr/>
          </a:p>
          <a:p>
            <a:pPr indent="-76200" lvl="0" marL="0" rtl="0" algn="just">
              <a:spcBef>
                <a:spcPts val="0"/>
              </a:spcBef>
              <a:spcAft>
                <a:spcPts val="0"/>
              </a:spcAft>
              <a:buClr>
                <a:schemeClr val="dk1"/>
              </a:buClr>
              <a:buSzPts val="1200"/>
              <a:buFont typeface="Arimo"/>
              <a:buChar char="•"/>
            </a:pPr>
            <a:r>
              <a:rPr lang="en-US">
                <a:latin typeface="Arimo"/>
                <a:ea typeface="Arimo"/>
                <a:cs typeface="Arimo"/>
                <a:sym typeface="Arimo"/>
              </a:rPr>
              <a:t>For the first table the primary key is ISBN</a:t>
            </a:r>
            <a:endParaRPr/>
          </a:p>
          <a:p>
            <a:pPr indent="-76200" lvl="0" marL="0" rtl="0" algn="just">
              <a:spcBef>
                <a:spcPts val="0"/>
              </a:spcBef>
              <a:spcAft>
                <a:spcPts val="0"/>
              </a:spcAft>
              <a:buClr>
                <a:schemeClr val="dk1"/>
              </a:buClr>
              <a:buSzPts val="1200"/>
              <a:buFont typeface="Arimo"/>
              <a:buChar char="•"/>
            </a:pPr>
            <a:r>
              <a:rPr lang="en-US">
                <a:latin typeface="Arimo"/>
                <a:ea typeface="Arimo"/>
                <a:cs typeface="Arimo"/>
                <a:sym typeface="Arimo"/>
              </a:rPr>
              <a:t>For the second table the primary key is ISBN + Author Name</a:t>
            </a:r>
            <a:endParaRPr/>
          </a:p>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5" name="Google Shape;115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6" name="Google Shape;121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3" name="Google Shape;1223;p82: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24" name="Google Shape;1224;p8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1" name="Google Shape;1231;p83: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32" name="Google Shape;1232;p8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just">
              <a:spcBef>
                <a:spcPts val="0"/>
              </a:spcBef>
              <a:spcAft>
                <a:spcPts val="0"/>
              </a:spcAft>
              <a:buNone/>
            </a:pPr>
            <a:r>
              <a:rPr lang="en-US">
                <a:latin typeface="Arimo"/>
                <a:ea typeface="Arimo"/>
                <a:cs typeface="Arimo"/>
                <a:sym typeface="Arimo"/>
              </a:rPr>
              <a:t>If there is a table with columns A,B,C,D with Primary Key (A,B) &amp; D is dependant on A (alone) then to be 2NF, you should reduce (split) tables as:</a:t>
            </a:r>
            <a:endParaRPr>
              <a:solidFill>
                <a:srgbClr val="0000FF"/>
              </a:solidFill>
              <a:latin typeface="Arimo"/>
              <a:ea typeface="Arimo"/>
              <a:cs typeface="Arimo"/>
              <a:sym typeface="Arimo"/>
            </a:endParaRPr>
          </a:p>
          <a:p>
            <a:pPr indent="-76200" lvl="1" marL="457200" rtl="0" algn="just">
              <a:spcBef>
                <a:spcPts val="0"/>
              </a:spcBef>
              <a:spcAft>
                <a:spcPts val="0"/>
              </a:spcAft>
              <a:buClr>
                <a:schemeClr val="dk1"/>
              </a:buClr>
              <a:buSzPts val="1200"/>
              <a:buFont typeface="Arimo"/>
              <a:buChar char="•"/>
            </a:pPr>
            <a:r>
              <a:rPr lang="en-US">
                <a:latin typeface="Arimo"/>
                <a:ea typeface="Arimo"/>
                <a:cs typeface="Arimo"/>
                <a:sym typeface="Arimo"/>
              </a:rPr>
              <a:t>Table with columns A,D with  Primary Key (A)</a:t>
            </a:r>
            <a:endParaRPr/>
          </a:p>
          <a:p>
            <a:pPr indent="-76200" lvl="1" marL="457200" rtl="0" algn="l">
              <a:spcBef>
                <a:spcPts val="0"/>
              </a:spcBef>
              <a:spcAft>
                <a:spcPts val="0"/>
              </a:spcAft>
              <a:buClr>
                <a:schemeClr val="dk1"/>
              </a:buClr>
              <a:buSzPts val="1200"/>
              <a:buFont typeface="Calibri"/>
              <a:buChar char="•"/>
            </a:pPr>
            <a:r>
              <a:rPr lang="en-US"/>
              <a:t>Table with columns A,B,C with  Primary Key (A,B)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8" name="Google Shape;123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4" name="Google Shape;1274;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7" name="Google Shape;128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9" name="Google Shape;1299;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3" name="Google Shape;1363;p89: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64" name="Google Shape;1364;p8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solidFill>
                  <a:srgbClr val="0000FF"/>
                </a:solidFill>
                <a:latin typeface="Arimo"/>
                <a:ea typeface="Arimo"/>
                <a:cs typeface="Arimo"/>
                <a:sym typeface="Arimo"/>
              </a:rPr>
              <a:t>If there is a table with columns A,B,C with Primary Key (A) and C is dependant on B (B </a:t>
            </a:r>
            <a:r>
              <a:rPr lang="en-US">
                <a:solidFill>
                  <a:srgbClr val="0000FF"/>
                </a:solidFill>
              </a:rPr>
              <a:t>🡪</a:t>
            </a:r>
            <a:r>
              <a:rPr lang="en-US">
                <a:solidFill>
                  <a:srgbClr val="0000FF"/>
                </a:solidFill>
                <a:latin typeface="Arimo"/>
                <a:ea typeface="Arimo"/>
                <a:cs typeface="Arimo"/>
                <a:sym typeface="Arimo"/>
              </a:rPr>
              <a:t> C) then to be 3NF, the tables become</a:t>
            </a:r>
            <a:endParaRPr/>
          </a:p>
          <a:p>
            <a:pPr indent="-228600" lvl="1" marL="685800" rtl="0" algn="just">
              <a:spcBef>
                <a:spcPts val="0"/>
              </a:spcBef>
              <a:spcAft>
                <a:spcPts val="0"/>
              </a:spcAft>
              <a:buClr>
                <a:srgbClr val="0000FF"/>
              </a:buClr>
              <a:buSzPts val="1200"/>
              <a:buFont typeface="Arimo"/>
              <a:buAutoNum type="arabicPeriod"/>
            </a:pPr>
            <a:r>
              <a:rPr lang="en-US">
                <a:solidFill>
                  <a:srgbClr val="0000FF"/>
                </a:solidFill>
                <a:latin typeface="Arimo"/>
                <a:ea typeface="Arimo"/>
                <a:cs typeface="Arimo"/>
                <a:sym typeface="Arimo"/>
              </a:rPr>
              <a:t>Table with columns B,C with Primary Key (B)</a:t>
            </a:r>
            <a:endParaRPr/>
          </a:p>
          <a:p>
            <a:pPr indent="-228600" lvl="1" marL="685800" rtl="0" algn="just">
              <a:spcBef>
                <a:spcPts val="0"/>
              </a:spcBef>
              <a:spcAft>
                <a:spcPts val="0"/>
              </a:spcAft>
              <a:buClr>
                <a:srgbClr val="0000FF"/>
              </a:buClr>
              <a:buSzPts val="1200"/>
              <a:buFont typeface="Arimo"/>
              <a:buAutoNum type="arabicPeriod"/>
            </a:pPr>
            <a:r>
              <a:rPr lang="en-US">
                <a:solidFill>
                  <a:srgbClr val="0000FF"/>
                </a:solidFill>
                <a:latin typeface="Arimo"/>
                <a:ea typeface="Arimo"/>
                <a:cs typeface="Arimo"/>
                <a:sym typeface="Arimo"/>
              </a:rPr>
              <a:t>Table with fields A,B with Primary Key ( A), and Foreign Key (B)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8" name="Google Shape;1488;p90: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9" name="Google Shape;1489;p90: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latin typeface="Arimo"/>
                <a:ea typeface="Arimo"/>
                <a:cs typeface="Arimo"/>
                <a:sym typeface="Arimo"/>
              </a:rPr>
              <a:t>Let us consider the problems with the movie studio database:</a:t>
            </a:r>
            <a:endParaRPr/>
          </a:p>
          <a:p>
            <a:pPr indent="-228600" lvl="0" marL="228600" rtl="0" algn="just">
              <a:spcBef>
                <a:spcPts val="0"/>
              </a:spcBef>
              <a:spcAft>
                <a:spcPts val="0"/>
              </a:spcAft>
              <a:buClr>
                <a:schemeClr val="dk1"/>
              </a:buClr>
              <a:buSzPts val="1200"/>
              <a:buFont typeface="Calibri"/>
              <a:buAutoNum type="arabicPeriod"/>
            </a:pPr>
            <a:r>
              <a:rPr lang="en-US"/>
              <a:t>Redundancy – City Population is repeated many times</a:t>
            </a:r>
            <a:endParaRPr/>
          </a:p>
          <a:p>
            <a:pPr indent="-228600" lvl="0" marL="228600" rtl="0" algn="just">
              <a:spcBef>
                <a:spcPts val="0"/>
              </a:spcBef>
              <a:spcAft>
                <a:spcPts val="0"/>
              </a:spcAft>
              <a:buClr>
                <a:schemeClr val="dk1"/>
              </a:buClr>
              <a:buSzPts val="1200"/>
              <a:buFont typeface="Calibri"/>
              <a:buAutoNum type="arabicPeriod"/>
            </a:pPr>
            <a:r>
              <a:rPr lang="en-US"/>
              <a:t>Insertion anomaly – Whenever we add a new record we have to add unnecessary information. We can not add record until we know information about the city population</a:t>
            </a:r>
            <a:endParaRPr/>
          </a:p>
          <a:p>
            <a:pPr indent="-228600" lvl="0" marL="228600" rtl="0" algn="just">
              <a:spcBef>
                <a:spcPts val="0"/>
              </a:spcBef>
              <a:spcAft>
                <a:spcPts val="0"/>
              </a:spcAft>
              <a:buClr>
                <a:schemeClr val="dk1"/>
              </a:buClr>
              <a:buSzPts val="1200"/>
              <a:buFont typeface="Calibri"/>
              <a:buAutoNum type="arabicPeriod"/>
            </a:pPr>
            <a:r>
              <a:rPr lang="en-US"/>
              <a:t>Deletion anomaly – Whenever we delete a record, useful information is deleted.</a:t>
            </a:r>
            <a:endParaRPr/>
          </a:p>
          <a:p>
            <a:pPr indent="-228600" lvl="0" marL="228600" rtl="0" algn="just">
              <a:spcBef>
                <a:spcPts val="0"/>
              </a:spcBef>
              <a:spcAft>
                <a:spcPts val="0"/>
              </a:spcAft>
              <a:buNone/>
            </a:pPr>
            <a:r>
              <a:rPr lang="en-US"/>
              <a:t>Update anomaly – The City Population needs to be updated in more than one location if it changes.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7" name="Google Shape;1497;p91: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98" name="Google Shape;1498;p9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4" name="Google Shape;1504;p92: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05" name="Google Shape;1505;p9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228600" rtl="0" algn="just">
              <a:spcBef>
                <a:spcPts val="0"/>
              </a:spcBef>
              <a:spcAft>
                <a:spcPts val="0"/>
              </a:spcAft>
              <a:buNone/>
            </a:pPr>
            <a:r>
              <a:rPr lang="en-US">
                <a:latin typeface="Arimo"/>
                <a:ea typeface="Arimo"/>
                <a:cs typeface="Arimo"/>
                <a:sym typeface="Arimo"/>
              </a:rPr>
              <a:t>Let us consider the problems with the movie studio database:</a:t>
            </a:r>
            <a:endParaRPr/>
          </a:p>
          <a:p>
            <a:pPr indent="-228600" lvl="0" marL="228600" rtl="0" algn="just">
              <a:spcBef>
                <a:spcPts val="0"/>
              </a:spcBef>
              <a:spcAft>
                <a:spcPts val="0"/>
              </a:spcAft>
              <a:buClr>
                <a:schemeClr val="dk1"/>
              </a:buClr>
              <a:buSzPts val="1200"/>
              <a:buFont typeface="Calibri"/>
              <a:buAutoNum type="arabicPeriod"/>
            </a:pPr>
            <a:r>
              <a:rPr lang="en-US"/>
              <a:t>Redundancy – City Population is repeated many times</a:t>
            </a:r>
            <a:endParaRPr/>
          </a:p>
          <a:p>
            <a:pPr indent="-228600" lvl="0" marL="228600" rtl="0" algn="just">
              <a:spcBef>
                <a:spcPts val="0"/>
              </a:spcBef>
              <a:spcAft>
                <a:spcPts val="0"/>
              </a:spcAft>
              <a:buClr>
                <a:schemeClr val="dk1"/>
              </a:buClr>
              <a:buSzPts val="1200"/>
              <a:buFont typeface="Calibri"/>
              <a:buAutoNum type="arabicPeriod"/>
            </a:pPr>
            <a:r>
              <a:rPr lang="en-US"/>
              <a:t>Insertion anomaly – Whenever we add a new record we have to add unnecessary information. We can not add record until we know information about the city population</a:t>
            </a:r>
            <a:endParaRPr/>
          </a:p>
          <a:p>
            <a:pPr indent="-228600" lvl="0" marL="228600" rtl="0" algn="just">
              <a:spcBef>
                <a:spcPts val="0"/>
              </a:spcBef>
              <a:spcAft>
                <a:spcPts val="0"/>
              </a:spcAft>
              <a:buClr>
                <a:schemeClr val="dk1"/>
              </a:buClr>
              <a:buSzPts val="1200"/>
              <a:buFont typeface="Calibri"/>
              <a:buAutoNum type="arabicPeriod"/>
            </a:pPr>
            <a:r>
              <a:rPr lang="en-US"/>
              <a:t>Deletion anomaly – Whenever we delete a record, useful information is deleted.</a:t>
            </a:r>
            <a:endParaRPr/>
          </a:p>
          <a:p>
            <a:pPr indent="-228600" lvl="0" marL="228600" rtl="0" algn="just">
              <a:spcBef>
                <a:spcPts val="0"/>
              </a:spcBef>
              <a:spcAft>
                <a:spcPts val="0"/>
              </a:spcAft>
              <a:buNone/>
            </a:pPr>
            <a:r>
              <a:rPr lang="en-US"/>
              <a:t>Update anomaly – The City Population needs to be updated in more than one location if it changes.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2" name="Google Shape;1512;p93: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13" name="Google Shape;1513;p9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9" name="Google Shape;1519;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1" name="Google Shape;153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2" name="Google Shape;1552;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9" name="Google Shape;156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6" name="Google Shape;1576;p98: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77" name="Google Shape;1577;p9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3" name="Google Shape;1583;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4" name="Shape 84"/>
        <p:cNvGrpSpPr/>
        <p:nvPr/>
      </p:nvGrpSpPr>
      <p:grpSpPr>
        <a:xfrm>
          <a:off x="0" y="0"/>
          <a:ext cx="0" cy="0"/>
          <a:chOff x="0" y="0"/>
          <a:chExt cx="0" cy="0"/>
        </a:xfrm>
      </p:grpSpPr>
      <p:sp>
        <p:nvSpPr>
          <p:cNvPr id="85" name="Google Shape;85;p133"/>
          <p:cNvSpPr txBox="1"/>
          <p:nvPr>
            <p:ph type="title"/>
          </p:nvPr>
        </p:nvSpPr>
        <p:spPr>
          <a:xfrm>
            <a:off x="609600" y="277814"/>
            <a:ext cx="10972800" cy="11398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3"/>
          <p:cNvSpPr txBox="1"/>
          <p:nvPr>
            <p:ph idx="1" type="body"/>
          </p:nvPr>
        </p:nvSpPr>
        <p:spPr>
          <a:xfrm>
            <a:off x="609600" y="1600201"/>
            <a:ext cx="5384800" cy="453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33"/>
          <p:cNvSpPr txBox="1"/>
          <p:nvPr>
            <p:ph idx="2" type="body"/>
          </p:nvPr>
        </p:nvSpPr>
        <p:spPr>
          <a:xfrm>
            <a:off x="6197600" y="1600201"/>
            <a:ext cx="5384800" cy="453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3"/>
          <p:cNvSpPr txBox="1"/>
          <p:nvPr>
            <p:ph idx="10" type="dt"/>
          </p:nvPr>
        </p:nvSpPr>
        <p:spPr>
          <a:xfrm>
            <a:off x="609600" y="6248400"/>
            <a:ext cx="28448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95959"/>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3"/>
          <p:cNvSpPr txBox="1"/>
          <p:nvPr>
            <p:ph idx="11" type="ft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3"/>
          <p:cNvSpPr txBox="1"/>
          <p:nvPr>
            <p:ph idx="12" type="sldNum"/>
          </p:nvPr>
        </p:nvSpPr>
        <p:spPr>
          <a:xfrm>
            <a:off x="8737600" y="6248400"/>
            <a:ext cx="28448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7-</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1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0"/>
          <p:cNvSpPr/>
          <p:nvPr>
            <p:ph idx="2" type="pic"/>
          </p:nvPr>
        </p:nvSpPr>
        <p:spPr>
          <a:xfrm>
            <a:off x="5183188" y="987425"/>
            <a:ext cx="6172200" cy="4873625"/>
          </a:xfrm>
          <a:prstGeom prst="rect">
            <a:avLst/>
          </a:prstGeom>
          <a:noFill/>
          <a:ln>
            <a:noFill/>
          </a:ln>
        </p:spPr>
      </p:sp>
      <p:sp>
        <p:nvSpPr>
          <p:cNvPr id="68" name="Google Shape;68;p1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9" name="Shape 9"/>
        <p:cNvGrpSpPr/>
        <p:nvPr/>
      </p:nvGrpSpPr>
      <p:grpSpPr>
        <a:xfrm>
          <a:off x="0" y="0"/>
          <a:ext cx="0" cy="0"/>
          <a:chOff x="0" y="0"/>
          <a:chExt cx="0" cy="0"/>
        </a:xfrm>
      </p:grpSpPr>
      <p:sp>
        <p:nvSpPr>
          <p:cNvPr id="10" name="Google Shape;10;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oleObject" Target="../embeddings/oleObject3.bin"/><Relationship Id="rId10" Type="http://schemas.openxmlformats.org/officeDocument/2006/relationships/oleObject" Target="../embeddings/oleObject3.bin"/><Relationship Id="rId13" Type="http://schemas.openxmlformats.org/officeDocument/2006/relationships/oleObject" Target="../embeddings/oleObject4.bin"/><Relationship Id="rId12"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6.png"/><Relationship Id="rId15" Type="http://schemas.openxmlformats.org/officeDocument/2006/relationships/image" Target="../media/image9.png"/><Relationship Id="rId14" Type="http://schemas.openxmlformats.org/officeDocument/2006/relationships/oleObject" Target="../embeddings/oleObject4.bin"/><Relationship Id="rId17" Type="http://schemas.openxmlformats.org/officeDocument/2006/relationships/oleObject" Target="../embeddings/oleObject5.bin"/><Relationship Id="rId16" Type="http://schemas.openxmlformats.org/officeDocument/2006/relationships/oleObject" Target="../embeddings/oleObject5.bin"/><Relationship Id="rId5" Type="http://schemas.openxmlformats.org/officeDocument/2006/relationships/oleObject" Target="../embeddings/oleObject1.bin"/><Relationship Id="rId6" Type="http://schemas.openxmlformats.org/officeDocument/2006/relationships/image" Target="../media/image13.png"/><Relationship Id="rId18" Type="http://schemas.openxmlformats.org/officeDocument/2006/relationships/image" Target="../media/image10.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vmlDrawing" Target="../drawings/vmlDrawing2.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vmlDrawing" Target="../drawings/vmlDrawing3.vml"/><Relationship Id="rId4" Type="http://schemas.openxmlformats.org/officeDocument/2006/relationships/oleObject" Target="../embeddings/oleObject7.bin"/><Relationship Id="rId9" Type="http://schemas.openxmlformats.org/officeDocument/2006/relationships/image" Target="../media/image11.png"/><Relationship Id="rId5" Type="http://schemas.openxmlformats.org/officeDocument/2006/relationships/oleObject" Target="../embeddings/oleObject7.bin"/><Relationship Id="rId6" Type="http://schemas.openxmlformats.org/officeDocument/2006/relationships/image" Target="../media/image8.png"/><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2209799" y="2286000"/>
            <a:ext cx="8824646" cy="124831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8. Relational Database Design</a:t>
            </a:r>
            <a:endParaRPr>
              <a:solidFill>
                <a:schemeClr val="dk1"/>
              </a:solidFill>
            </a:endParaRPr>
          </a:p>
        </p:txBody>
      </p:sp>
      <p:sp>
        <p:nvSpPr>
          <p:cNvPr id="97" name="Google Shape;9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Alternative: : Smaller Schemas </a:t>
            </a:r>
            <a:endParaRPr/>
          </a:p>
        </p:txBody>
      </p:sp>
      <p:sp>
        <p:nvSpPr>
          <p:cNvPr id="160" name="Google Shape;160;p10"/>
          <p:cNvSpPr txBox="1"/>
          <p:nvPr>
            <p:ph idx="1" type="body"/>
          </p:nvPr>
        </p:nvSpPr>
        <p:spPr>
          <a:xfrm>
            <a:off x="838200" y="1397680"/>
            <a:ext cx="5416296" cy="477928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If we attempt to regenerate the original tuples using a natural join</a:t>
            </a:r>
            <a:endParaRPr/>
          </a:p>
          <a:p>
            <a:pPr indent="-228600" lvl="1" marL="685800" rtl="0" algn="l">
              <a:lnSpc>
                <a:spcPct val="90000"/>
              </a:lnSpc>
              <a:spcBef>
                <a:spcPts val="500"/>
              </a:spcBef>
              <a:spcAft>
                <a:spcPts val="0"/>
              </a:spcAft>
              <a:buClr>
                <a:schemeClr val="dk1"/>
              </a:buClr>
              <a:buSzPts val="2400"/>
              <a:buChar char="•"/>
            </a:pPr>
            <a:r>
              <a:rPr lang="en-US"/>
              <a:t>Although we have more tuples, we actually have less information</a:t>
            </a:r>
            <a:endParaRPr/>
          </a:p>
          <a:p>
            <a:pPr indent="-228600" lvl="1" marL="685800" rtl="0" algn="l">
              <a:lnSpc>
                <a:spcPct val="90000"/>
              </a:lnSpc>
              <a:spcBef>
                <a:spcPts val="500"/>
              </a:spcBef>
              <a:spcAft>
                <a:spcPts val="0"/>
              </a:spcAft>
              <a:buClr>
                <a:schemeClr val="dk1"/>
              </a:buClr>
              <a:buSzPts val="2400"/>
              <a:buChar char="•"/>
            </a:pPr>
            <a:r>
              <a:rPr lang="en-US"/>
              <a:t>Unable to distinguish which of the Kims’</a:t>
            </a:r>
            <a:endParaRPr/>
          </a:p>
          <a:p>
            <a:pPr indent="-228600" lvl="1" marL="685800" rtl="0" algn="l">
              <a:lnSpc>
                <a:spcPct val="90000"/>
              </a:lnSpc>
              <a:spcBef>
                <a:spcPts val="500"/>
              </a:spcBef>
              <a:spcAft>
                <a:spcPts val="0"/>
              </a:spcAft>
              <a:buClr>
                <a:schemeClr val="dk1"/>
              </a:buClr>
              <a:buSzPts val="2400"/>
              <a:buChar char="•"/>
            </a:pPr>
            <a:r>
              <a:rPr lang="en-US"/>
              <a:t>Decomposition is unable to represent certain important facts about the university employees</a:t>
            </a:r>
            <a:endParaRPr/>
          </a:p>
          <a:p>
            <a:pPr indent="-228600" lvl="2" marL="1143000" rtl="0" algn="l">
              <a:lnSpc>
                <a:spcPct val="90000"/>
              </a:lnSpc>
              <a:spcBef>
                <a:spcPts val="500"/>
              </a:spcBef>
              <a:spcAft>
                <a:spcPts val="0"/>
              </a:spcAft>
              <a:buClr>
                <a:schemeClr val="dk1"/>
              </a:buClr>
              <a:buSzPts val="2000"/>
              <a:buChar char="•"/>
            </a:pPr>
            <a:r>
              <a:rPr lang="en-US"/>
              <a:t>Need to avoid such decompositions</a:t>
            </a:r>
            <a:endParaRPr/>
          </a:p>
          <a:p>
            <a:pPr indent="-228600" lvl="2" marL="1143000" rtl="0" algn="l">
              <a:lnSpc>
                <a:spcPct val="90000"/>
              </a:lnSpc>
              <a:spcBef>
                <a:spcPts val="500"/>
              </a:spcBef>
              <a:spcAft>
                <a:spcPts val="0"/>
              </a:spcAft>
              <a:buClr>
                <a:schemeClr val="dk1"/>
              </a:buClr>
              <a:buSzPts val="2000"/>
              <a:buChar char="•"/>
            </a:pPr>
            <a:r>
              <a:rPr lang="en-US"/>
              <a:t>Such decompositions known as </a:t>
            </a:r>
            <a:r>
              <a:rPr b="1" lang="en-US">
                <a:solidFill>
                  <a:srgbClr val="0E57C4"/>
                </a:solidFill>
              </a:rPr>
              <a:t>lossy decompositions</a:t>
            </a:r>
            <a:endParaRPr/>
          </a:p>
          <a:p>
            <a:pPr indent="-228600" lvl="1" marL="685800" rtl="0" algn="l">
              <a:lnSpc>
                <a:spcPct val="90000"/>
              </a:lnSpc>
              <a:spcBef>
                <a:spcPts val="500"/>
              </a:spcBef>
              <a:spcAft>
                <a:spcPts val="0"/>
              </a:spcAft>
              <a:buClr>
                <a:schemeClr val="dk1"/>
              </a:buClr>
              <a:buSzPts val="2400"/>
              <a:buChar char="•"/>
            </a:pPr>
            <a:r>
              <a:rPr lang="en-US"/>
              <a:t>Opposite to this are known as </a:t>
            </a:r>
            <a:r>
              <a:rPr lang="en-US">
                <a:solidFill>
                  <a:srgbClr val="C00000"/>
                </a:solidFill>
              </a:rPr>
              <a:t>lossless decompositions</a:t>
            </a:r>
            <a:endParaRPr>
              <a:solidFill>
                <a:srgbClr val="C00000"/>
              </a:solidFill>
            </a:endParaRPr>
          </a:p>
        </p:txBody>
      </p:sp>
      <p:sp>
        <p:nvSpPr>
          <p:cNvPr id="161" name="Google Shape;16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2" name="Google Shape;162;p10"/>
          <p:cNvPicPr preferRelativeResize="0"/>
          <p:nvPr/>
        </p:nvPicPr>
        <p:blipFill rotWithShape="1">
          <a:blip r:embed="rId3">
            <a:alphaModFix/>
          </a:blip>
          <a:srcRect b="3511" l="31465" r="27134" t="31777"/>
          <a:stretch/>
        </p:blipFill>
        <p:spPr>
          <a:xfrm>
            <a:off x="6254496" y="1825625"/>
            <a:ext cx="5702808" cy="5014063"/>
          </a:xfrm>
          <a:prstGeom prst="rect">
            <a:avLst/>
          </a:prstGeom>
          <a:noFill/>
          <a:ln>
            <a:noFill/>
          </a:ln>
        </p:spPr>
      </p:pic>
      <p:sp>
        <p:nvSpPr>
          <p:cNvPr id="163" name="Google Shape;163;p10"/>
          <p:cNvSpPr/>
          <p:nvPr/>
        </p:nvSpPr>
        <p:spPr>
          <a:xfrm>
            <a:off x="10081885" y="5338310"/>
            <a:ext cx="19586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Two original tuples</a:t>
            </a:r>
            <a:endParaRPr/>
          </a:p>
        </p:txBody>
      </p:sp>
      <p:cxnSp>
        <p:nvCxnSpPr>
          <p:cNvPr id="164" name="Google Shape;164;p10"/>
          <p:cNvCxnSpPr/>
          <p:nvPr/>
        </p:nvCxnSpPr>
        <p:spPr>
          <a:xfrm flipH="1">
            <a:off x="9783182" y="5696712"/>
            <a:ext cx="640978" cy="243844"/>
          </a:xfrm>
          <a:prstGeom prst="straightConnector1">
            <a:avLst/>
          </a:prstGeom>
          <a:noFill/>
          <a:ln cap="flat" cmpd="sng" w="9525">
            <a:solidFill>
              <a:schemeClr val="accent1"/>
            </a:solidFill>
            <a:prstDash val="solid"/>
            <a:miter lim="800000"/>
            <a:headEnd len="sm" w="sm" type="none"/>
            <a:tailEnd len="med" w="med" type="triangle"/>
          </a:ln>
        </p:spPr>
      </p:cxnSp>
      <p:cxnSp>
        <p:nvCxnSpPr>
          <p:cNvPr id="165" name="Google Shape;165;p10"/>
          <p:cNvCxnSpPr/>
          <p:nvPr/>
        </p:nvCxnSpPr>
        <p:spPr>
          <a:xfrm flipH="1">
            <a:off x="9783182" y="5707642"/>
            <a:ext cx="640978" cy="720590"/>
          </a:xfrm>
          <a:prstGeom prst="straightConnector1">
            <a:avLst/>
          </a:prstGeom>
          <a:noFill/>
          <a:ln cap="flat" cmpd="sng" w="9525">
            <a:solidFill>
              <a:schemeClr val="accent1"/>
            </a:solidFill>
            <a:prstDash val="solid"/>
            <a:miter lim="800000"/>
            <a:headEnd len="sm" w="sm" type="none"/>
            <a:tailEnd len="med" w="med" type="triangle"/>
          </a:ln>
        </p:spPr>
      </p:cxnSp>
      <p:sp>
        <p:nvSpPr>
          <p:cNvPr id="166" name="Google Shape;166;p10"/>
          <p:cNvSpPr/>
          <p:nvPr/>
        </p:nvSpPr>
        <p:spPr>
          <a:xfrm>
            <a:off x="9902558" y="6430645"/>
            <a:ext cx="20963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Two incorrect tuples</a:t>
            </a:r>
            <a:endParaRPr/>
          </a:p>
        </p:txBody>
      </p:sp>
      <p:cxnSp>
        <p:nvCxnSpPr>
          <p:cNvPr id="167" name="Google Shape;167;p10"/>
          <p:cNvCxnSpPr/>
          <p:nvPr/>
        </p:nvCxnSpPr>
        <p:spPr>
          <a:xfrm rot="10800000">
            <a:off x="9783182" y="6093203"/>
            <a:ext cx="640978" cy="385562"/>
          </a:xfrm>
          <a:prstGeom prst="straightConnector1">
            <a:avLst/>
          </a:prstGeom>
          <a:noFill/>
          <a:ln cap="flat" cmpd="sng" w="9525">
            <a:solidFill>
              <a:srgbClr val="FF0000"/>
            </a:solidFill>
            <a:prstDash val="solid"/>
            <a:miter lim="800000"/>
            <a:headEnd len="sm" w="sm" type="none"/>
            <a:tailEnd len="med" w="med" type="triangle"/>
          </a:ln>
        </p:spPr>
      </p:cxnSp>
      <p:cxnSp>
        <p:nvCxnSpPr>
          <p:cNvPr id="168" name="Google Shape;168;p10"/>
          <p:cNvCxnSpPr/>
          <p:nvPr/>
        </p:nvCxnSpPr>
        <p:spPr>
          <a:xfrm rot="10800000">
            <a:off x="9612045" y="6298958"/>
            <a:ext cx="812115" cy="190736"/>
          </a:xfrm>
          <a:prstGeom prst="straightConnector1">
            <a:avLst/>
          </a:prstGeom>
          <a:noFill/>
          <a:ln cap="flat" cmpd="sng" w="9525">
            <a:solidFill>
              <a:srgbClr val="FF0000"/>
            </a:solidFill>
            <a:prstDash val="solid"/>
            <a:miter lim="800000"/>
            <a:headEnd len="sm" w="sm" type="none"/>
            <a:tailEnd len="med" w="med" type="triangle"/>
          </a:ln>
        </p:spPr>
      </p:cxnSp>
      <p:sp>
        <p:nvSpPr>
          <p:cNvPr id="169" name="Google Shape;169;p10"/>
          <p:cNvSpPr/>
          <p:nvPr/>
        </p:nvSpPr>
        <p:spPr>
          <a:xfrm>
            <a:off x="5909405" y="1397680"/>
            <a:ext cx="6096000" cy="369332"/>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800" u="none" cap="none" strike="noStrike">
                <a:solidFill>
                  <a:srgbClr val="0E57C4"/>
                </a:solidFill>
                <a:latin typeface="Calibri"/>
                <a:ea typeface="Calibri"/>
                <a:cs typeface="Calibri"/>
                <a:sym typeface="Calibri"/>
              </a:rPr>
              <a:t>Two employees with the same name ‘Kim’</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Boyce-Codd Normal Form  (BCNF) </a:t>
            </a:r>
            <a:endParaRPr/>
          </a:p>
        </p:txBody>
      </p:sp>
      <p:sp>
        <p:nvSpPr>
          <p:cNvPr id="1593" name="Google Shape;1593;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1594" name="Google Shape;1594;p100"/>
          <p:cNvSpPr txBox="1"/>
          <p:nvPr/>
        </p:nvSpPr>
        <p:spPr>
          <a:xfrm>
            <a:off x="838200" y="1509445"/>
            <a:ext cx="10997629" cy="477053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BCNF is a refinement of 3NF</a:t>
            </a:r>
            <a:endParaRPr/>
          </a:p>
          <a:p>
            <a:pPr indent="-174625" lvl="1" marL="631825" marR="0" rtl="0" algn="just">
              <a:spcBef>
                <a:spcPts val="0"/>
              </a:spcBef>
              <a:spcAft>
                <a:spcPts val="0"/>
              </a:spcAft>
              <a:buNone/>
            </a:pPr>
            <a:r>
              <a:rPr b="0" i="0" lang="en-US" sz="2400" u="none" cap="none" strike="noStrike">
                <a:solidFill>
                  <a:schemeClr val="dk1"/>
                </a:solidFill>
                <a:latin typeface="Arial"/>
                <a:ea typeface="Arial"/>
                <a:cs typeface="Arial"/>
                <a:sym typeface="Arial"/>
              </a:rPr>
              <a:t>Drops the restriction of a non-key attribute from the 3rd normal form. </a:t>
            </a:r>
            <a:endParaRPr/>
          </a:p>
          <a:p>
            <a:pPr indent="-342900" lvl="0" marL="342900" marR="0" rtl="0" algn="just">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BCNF does not allow dependencies between attributes that belong to candidate keys.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 table is in BCNF if every functional dependency X → Y, X is the super key of the table.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For BCNF, the table should be in 3NF, and for every FD, LHS is super key.</a:t>
            </a:r>
            <a:endParaRPr/>
          </a:p>
          <a:p>
            <a:pPr indent="-190500" lvl="0" marL="342900" marR="0" rtl="0" algn="l">
              <a:spcBef>
                <a:spcPts val="120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2400"/>
              </a:spcBef>
              <a:spcAft>
                <a:spcPts val="0"/>
              </a:spcAft>
              <a:buClr>
                <a:schemeClr val="dk1"/>
              </a:buClr>
              <a:buSzPts val="2400"/>
              <a:buFont typeface="Arial"/>
              <a:buChar char="•"/>
            </a:pPr>
            <a:r>
              <a:rPr lang="en-US" sz="2400">
                <a:solidFill>
                  <a:schemeClr val="dk1"/>
                </a:solidFill>
                <a:latin typeface="Arial"/>
                <a:ea typeface="Arial"/>
                <a:cs typeface="Arial"/>
                <a:sym typeface="Arial"/>
              </a:rPr>
              <a:t>BCNF is defined very simply:</a:t>
            </a:r>
            <a:endParaRPr/>
          </a:p>
          <a:p>
            <a:pPr indent="0" lvl="0" marL="0" marR="0" rtl="0" algn="l">
              <a:spcBef>
                <a:spcPts val="1200"/>
              </a:spcBef>
              <a:spcAft>
                <a:spcPts val="0"/>
              </a:spcAft>
              <a:buNone/>
            </a:pPr>
            <a:r>
              <a:rPr lang="en-US" sz="2400">
                <a:solidFill>
                  <a:schemeClr val="dk1"/>
                </a:solidFill>
                <a:latin typeface="Arial"/>
                <a:ea typeface="Arial"/>
                <a:cs typeface="Arial"/>
                <a:sym typeface="Arial"/>
              </a:rPr>
              <a:t>A relation is in BCNF, </a:t>
            </a:r>
            <a:endParaRPr/>
          </a:p>
          <a:p>
            <a:pPr indent="0" lvl="0" marL="0" marR="0" rtl="0" algn="ctr">
              <a:spcBef>
                <a:spcPts val="0"/>
              </a:spcBef>
              <a:spcAft>
                <a:spcPts val="0"/>
              </a:spcAft>
              <a:buNone/>
            </a:pPr>
            <a:r>
              <a:rPr b="1" lang="en-US" sz="2400">
                <a:solidFill>
                  <a:srgbClr val="C00000"/>
                </a:solidFill>
                <a:latin typeface="Arial"/>
                <a:ea typeface="Arial"/>
                <a:cs typeface="Arial"/>
                <a:sym typeface="Arial"/>
              </a:rPr>
              <a:t>if it is in 1NF </a:t>
            </a:r>
            <a:r>
              <a:rPr lang="en-US" sz="2400">
                <a:solidFill>
                  <a:schemeClr val="dk1"/>
                </a:solidFill>
                <a:latin typeface="Arial"/>
                <a:ea typeface="Arial"/>
                <a:cs typeface="Arial"/>
                <a:sym typeface="Arial"/>
              </a:rPr>
              <a:t>and </a:t>
            </a:r>
            <a:r>
              <a:rPr b="1" lang="en-US" sz="2400">
                <a:solidFill>
                  <a:srgbClr val="0070C0"/>
                </a:solidFill>
                <a:latin typeface="Arial"/>
                <a:ea typeface="Arial"/>
                <a:cs typeface="Arial"/>
                <a:sym typeface="Arial"/>
              </a:rPr>
              <a:t>if every determinant is a candidate key</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01"/>
          <p:cNvSpPr txBox="1"/>
          <p:nvPr>
            <p:ph idx="1" type="body"/>
          </p:nvPr>
        </p:nvSpPr>
        <p:spPr>
          <a:xfrm>
            <a:off x="1001485" y="1143000"/>
            <a:ext cx="10319657" cy="5573486"/>
          </a:xfrm>
          <a:prstGeom prst="rect">
            <a:avLst/>
          </a:prstGeom>
          <a:noFill/>
          <a:ln>
            <a:noFill/>
          </a:ln>
        </p:spPr>
        <p:txBody>
          <a:bodyPr anchorCtr="0" anchor="t" bIns="45700" lIns="91425" spcFirstLastPara="1" rIns="91425" wrap="square" tIns="45700">
            <a:normAutofit/>
          </a:bodyPr>
          <a:lstStyle/>
          <a:p>
            <a:pPr indent="-174625" lvl="0" marL="174625" rtl="0" algn="just">
              <a:lnSpc>
                <a:spcPct val="90000"/>
              </a:lnSpc>
              <a:spcBef>
                <a:spcPts val="0"/>
              </a:spcBef>
              <a:spcAft>
                <a:spcPts val="0"/>
              </a:spcAft>
              <a:buClr>
                <a:schemeClr val="dk1"/>
              </a:buClr>
              <a:buSzPts val="2400"/>
              <a:buChar char="•"/>
            </a:pPr>
            <a:r>
              <a:rPr lang="en-US" sz="2400"/>
              <a:t>Third normal form and BCNF are not same if the following conditions are true:</a:t>
            </a:r>
            <a:endParaRPr/>
          </a:p>
          <a:p>
            <a:pPr indent="-358775" lvl="0" marL="533400" rtl="0" algn="just">
              <a:lnSpc>
                <a:spcPct val="90000"/>
              </a:lnSpc>
              <a:spcBef>
                <a:spcPts val="1000"/>
              </a:spcBef>
              <a:spcAft>
                <a:spcPts val="0"/>
              </a:spcAft>
              <a:buClr>
                <a:srgbClr val="0070C0"/>
              </a:buClr>
              <a:buSzPts val="2400"/>
              <a:buChar char="•"/>
            </a:pPr>
            <a:r>
              <a:rPr lang="en-US" sz="2400">
                <a:solidFill>
                  <a:srgbClr val="0070C0"/>
                </a:solidFill>
              </a:rPr>
              <a:t>The table has two or more candidate keys</a:t>
            </a:r>
            <a:endParaRPr/>
          </a:p>
          <a:p>
            <a:pPr indent="-358775" lvl="0" marL="533400" rtl="0" algn="just">
              <a:lnSpc>
                <a:spcPct val="90000"/>
              </a:lnSpc>
              <a:spcBef>
                <a:spcPts val="1000"/>
              </a:spcBef>
              <a:spcAft>
                <a:spcPts val="0"/>
              </a:spcAft>
              <a:buClr>
                <a:srgbClr val="C00000"/>
              </a:buClr>
              <a:buSzPts val="2400"/>
              <a:buChar char="•"/>
            </a:pPr>
            <a:r>
              <a:rPr lang="en-US" sz="2400">
                <a:solidFill>
                  <a:srgbClr val="C00000"/>
                </a:solidFill>
              </a:rPr>
              <a:t>At least two of the candidate keys are composed of more than one attribute</a:t>
            </a:r>
            <a:endParaRPr/>
          </a:p>
          <a:p>
            <a:pPr indent="-358775" lvl="0" marL="533400" rtl="0" algn="just">
              <a:lnSpc>
                <a:spcPct val="90000"/>
              </a:lnSpc>
              <a:spcBef>
                <a:spcPts val="1000"/>
              </a:spcBef>
              <a:spcAft>
                <a:spcPts val="0"/>
              </a:spcAft>
              <a:buClr>
                <a:srgbClr val="0070C0"/>
              </a:buClr>
              <a:buSzPts val="2400"/>
              <a:buChar char="•"/>
            </a:pPr>
            <a:r>
              <a:rPr lang="en-US" sz="2400">
                <a:solidFill>
                  <a:srgbClr val="0070C0"/>
                </a:solidFill>
              </a:rPr>
              <a:t>The keys are not disjoint i.e. the composite candidate keys share some attributes</a:t>
            </a:r>
            <a:endParaRPr/>
          </a:p>
          <a:p>
            <a:pPr indent="-206375" lvl="0" marL="533400" rtl="0" algn="just">
              <a:lnSpc>
                <a:spcPct val="90000"/>
              </a:lnSpc>
              <a:spcBef>
                <a:spcPts val="1000"/>
              </a:spcBef>
              <a:spcAft>
                <a:spcPts val="0"/>
              </a:spcAft>
              <a:buClr>
                <a:schemeClr val="dk1"/>
              </a:buClr>
              <a:buSzPts val="2400"/>
              <a:buNone/>
            </a:pPr>
            <a:r>
              <a:t/>
            </a:r>
            <a:endParaRPr sz="2400">
              <a:solidFill>
                <a:srgbClr val="0070C0"/>
              </a:solidFill>
            </a:endParaRPr>
          </a:p>
          <a:p>
            <a:pPr indent="-609600" lvl="0" marL="609600" rtl="0" algn="just">
              <a:lnSpc>
                <a:spcPct val="90000"/>
              </a:lnSpc>
              <a:spcBef>
                <a:spcPts val="1000"/>
              </a:spcBef>
              <a:spcAft>
                <a:spcPts val="0"/>
              </a:spcAft>
              <a:buClr>
                <a:srgbClr val="CC0000"/>
              </a:buClr>
              <a:buSzPts val="2400"/>
              <a:buNone/>
            </a:pPr>
            <a:r>
              <a:rPr b="1" lang="en-US" sz="2400">
                <a:solidFill>
                  <a:srgbClr val="CC0000"/>
                </a:solidFill>
              </a:rPr>
              <a:t>Example 1 - </a:t>
            </a:r>
            <a:r>
              <a:rPr lang="en-US" sz="2400"/>
              <a:t>Relation 🡪 {City, Street, ZipCode }</a:t>
            </a:r>
            <a:endParaRPr/>
          </a:p>
          <a:p>
            <a:pPr indent="-533400" lvl="1" marL="1100138" rtl="0" algn="just">
              <a:lnSpc>
                <a:spcPct val="90000"/>
              </a:lnSpc>
              <a:spcBef>
                <a:spcPts val="500"/>
              </a:spcBef>
              <a:spcAft>
                <a:spcPts val="0"/>
              </a:spcAft>
              <a:buClr>
                <a:srgbClr val="0070C0"/>
              </a:buClr>
              <a:buSzPts val="2400"/>
              <a:buFont typeface="Calibri"/>
              <a:buAutoNum type="arabicPeriod"/>
            </a:pPr>
            <a:r>
              <a:rPr lang="en-US">
                <a:solidFill>
                  <a:srgbClr val="0070C0"/>
                </a:solidFill>
              </a:rPr>
              <a:t>Key1 🡪 {</a:t>
            </a:r>
            <a:r>
              <a:rPr b="1" lang="en-US" u="sng">
                <a:solidFill>
                  <a:srgbClr val="0070C0"/>
                </a:solidFill>
              </a:rPr>
              <a:t>City, </a:t>
            </a:r>
            <a:r>
              <a:rPr b="1" i="1" lang="en-US" u="sng"/>
              <a:t>Street </a:t>
            </a:r>
            <a:r>
              <a:rPr lang="en-US">
                <a:solidFill>
                  <a:srgbClr val="0070C0"/>
                </a:solidFill>
              </a:rPr>
              <a:t>}</a:t>
            </a:r>
            <a:endParaRPr/>
          </a:p>
          <a:p>
            <a:pPr indent="-533400" lvl="1" marL="1100138" rtl="0" algn="just">
              <a:lnSpc>
                <a:spcPct val="90000"/>
              </a:lnSpc>
              <a:spcBef>
                <a:spcPts val="500"/>
              </a:spcBef>
              <a:spcAft>
                <a:spcPts val="0"/>
              </a:spcAft>
              <a:buClr>
                <a:srgbClr val="0070C0"/>
              </a:buClr>
              <a:buSzPts val="2400"/>
              <a:buFont typeface="Calibri"/>
              <a:buAutoNum type="arabicPeriod"/>
            </a:pPr>
            <a:r>
              <a:rPr lang="en-US">
                <a:solidFill>
                  <a:srgbClr val="0070C0"/>
                </a:solidFill>
              </a:rPr>
              <a:t>Key2 🡪 {</a:t>
            </a:r>
            <a:r>
              <a:rPr b="1" lang="en-US" u="sng">
                <a:solidFill>
                  <a:srgbClr val="0070C0"/>
                </a:solidFill>
              </a:rPr>
              <a:t>ZipCode, </a:t>
            </a:r>
            <a:r>
              <a:rPr b="1" i="1" lang="en-US" u="sng"/>
              <a:t>Street</a:t>
            </a:r>
            <a:r>
              <a:rPr lang="en-US">
                <a:solidFill>
                  <a:srgbClr val="0070C0"/>
                </a:solidFill>
              </a:rPr>
              <a:t>}</a:t>
            </a:r>
            <a:endParaRPr/>
          </a:p>
          <a:p>
            <a:pPr indent="-533400" lvl="1" marL="1100138" rtl="0" algn="just">
              <a:lnSpc>
                <a:spcPct val="90000"/>
              </a:lnSpc>
              <a:spcBef>
                <a:spcPts val="500"/>
              </a:spcBef>
              <a:spcAft>
                <a:spcPts val="0"/>
              </a:spcAft>
              <a:buClr>
                <a:schemeClr val="dk1"/>
              </a:buClr>
              <a:buSzPts val="2400"/>
              <a:buFont typeface="Calibri"/>
              <a:buAutoNum type="arabicPeriod"/>
            </a:pPr>
            <a:r>
              <a:rPr lang="en-US"/>
              <a:t>No non-key attribute hence 3NF</a:t>
            </a:r>
            <a:endParaRPr/>
          </a:p>
          <a:p>
            <a:pPr indent="-533400" lvl="1" marL="1100138" rtl="0" algn="just">
              <a:lnSpc>
                <a:spcPct val="90000"/>
              </a:lnSpc>
              <a:spcBef>
                <a:spcPts val="500"/>
              </a:spcBef>
              <a:spcAft>
                <a:spcPts val="0"/>
              </a:spcAft>
              <a:buClr>
                <a:schemeClr val="dk1"/>
              </a:buClr>
              <a:buSzPts val="2400"/>
              <a:buFont typeface="Calibri"/>
              <a:buAutoNum type="arabicPeriod"/>
            </a:pPr>
            <a:r>
              <a:rPr lang="en-US"/>
              <a:t>{</a:t>
            </a:r>
            <a:r>
              <a:rPr b="1" lang="en-US" u="sng"/>
              <a:t>City, Street</a:t>
            </a:r>
            <a:r>
              <a:rPr lang="en-US"/>
              <a:t>} 🡪 {ZipCode}</a:t>
            </a:r>
            <a:endParaRPr/>
          </a:p>
          <a:p>
            <a:pPr indent="-533400" lvl="1" marL="1100138" rtl="0" algn="just">
              <a:lnSpc>
                <a:spcPct val="90000"/>
              </a:lnSpc>
              <a:spcBef>
                <a:spcPts val="500"/>
              </a:spcBef>
              <a:spcAft>
                <a:spcPts val="0"/>
              </a:spcAft>
              <a:buClr>
                <a:schemeClr val="dk1"/>
              </a:buClr>
              <a:buSzPts val="2400"/>
              <a:buFont typeface="Calibri"/>
              <a:buAutoNum type="arabicPeriod"/>
            </a:pPr>
            <a:r>
              <a:rPr lang="en-US"/>
              <a:t>{ZipCode} 🡪 {City}</a:t>
            </a:r>
            <a:endParaRPr/>
          </a:p>
          <a:p>
            <a:pPr indent="-533400" lvl="1" marL="1100138" rtl="0" algn="just">
              <a:lnSpc>
                <a:spcPct val="90000"/>
              </a:lnSpc>
              <a:spcBef>
                <a:spcPts val="500"/>
              </a:spcBef>
              <a:spcAft>
                <a:spcPts val="0"/>
              </a:spcAft>
              <a:buClr>
                <a:schemeClr val="dk1"/>
              </a:buClr>
              <a:buSzPts val="2400"/>
              <a:buFont typeface="Calibri"/>
              <a:buAutoNum type="arabicPeriod"/>
            </a:pPr>
            <a:r>
              <a:rPr lang="en-US"/>
              <a:t>Dependency between attributes belonging to a key</a:t>
            </a:r>
            <a:endParaRPr/>
          </a:p>
        </p:txBody>
      </p:sp>
      <p:sp>
        <p:nvSpPr>
          <p:cNvPr id="1601" name="Google Shape;1601;p101"/>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Boyce-Codd Normal Form  (BCNF)</a:t>
            </a:r>
            <a:r>
              <a:rPr lang="en-US" sz="4400">
                <a:solidFill>
                  <a:schemeClr val="dk1"/>
                </a:solidFill>
                <a:latin typeface="Arial"/>
                <a:ea typeface="Arial"/>
                <a:cs typeface="Arial"/>
                <a:sym typeface="Arial"/>
              </a:rPr>
              <a:t> </a:t>
            </a:r>
            <a:endParaRPr sz="4400">
              <a:solidFill>
                <a:schemeClr val="dk1"/>
              </a:solidFill>
              <a:latin typeface="Arial"/>
              <a:ea typeface="Arial"/>
              <a:cs typeface="Arial"/>
              <a:sym typeface="Arial"/>
            </a:endParaRPr>
          </a:p>
        </p:txBody>
      </p:sp>
      <p:sp>
        <p:nvSpPr>
          <p:cNvPr id="1602" name="Google Shape;1602;p101"/>
          <p:cNvSpPr/>
          <p:nvPr/>
        </p:nvSpPr>
        <p:spPr>
          <a:xfrm>
            <a:off x="7963111" y="4300248"/>
            <a:ext cx="30024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C0000"/>
                </a:solidFill>
                <a:latin typeface="Calibri"/>
                <a:ea typeface="Calibri"/>
                <a:cs typeface="Calibri"/>
                <a:sym typeface="Calibri"/>
              </a:rPr>
              <a:t>Address (Not in BCNF)</a:t>
            </a:r>
            <a:endParaRPr sz="2400">
              <a:solidFill>
                <a:schemeClr val="dk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102"/>
          <p:cNvSpPr txBox="1"/>
          <p:nvPr>
            <p:ph idx="1" type="body"/>
          </p:nvPr>
        </p:nvSpPr>
        <p:spPr>
          <a:xfrm>
            <a:off x="914401" y="1143000"/>
            <a:ext cx="10406742" cy="5181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0070C0"/>
              </a:buClr>
              <a:buSzPts val="2400"/>
              <a:buFont typeface="Calibri"/>
              <a:buAutoNum type="arabicPeriod"/>
            </a:pPr>
            <a:r>
              <a:rPr lang="en-US" sz="2400">
                <a:solidFill>
                  <a:srgbClr val="0070C0"/>
                </a:solidFill>
              </a:rPr>
              <a:t>Place the two candidate primary keys in separate relations.</a:t>
            </a:r>
            <a:endParaRPr sz="2400">
              <a:solidFill>
                <a:srgbClr val="0070C0"/>
              </a:solidFill>
            </a:endParaRPr>
          </a:p>
          <a:p>
            <a:pPr indent="-609600" lvl="0" marL="609600" rtl="0" algn="just">
              <a:lnSpc>
                <a:spcPct val="90000"/>
              </a:lnSpc>
              <a:spcBef>
                <a:spcPts val="1000"/>
              </a:spcBef>
              <a:spcAft>
                <a:spcPts val="0"/>
              </a:spcAft>
              <a:buClr>
                <a:schemeClr val="dk1"/>
              </a:buClr>
              <a:buSzPts val="2400"/>
              <a:buFont typeface="Calibri"/>
              <a:buAutoNum type="arabicPeriod"/>
            </a:pPr>
            <a:r>
              <a:rPr lang="en-US" sz="2400"/>
              <a:t>Place each of the remaining data items in one of the resulting relations according to its dependency on the primary key. </a:t>
            </a:r>
            <a:endParaRPr/>
          </a:p>
          <a:p>
            <a:pPr indent="-609600" lvl="0" marL="609600" rtl="0" algn="l">
              <a:lnSpc>
                <a:spcPct val="90000"/>
              </a:lnSpc>
              <a:spcBef>
                <a:spcPts val="1200"/>
              </a:spcBef>
              <a:spcAft>
                <a:spcPts val="0"/>
              </a:spcAft>
              <a:buClr>
                <a:srgbClr val="CC0000"/>
              </a:buClr>
              <a:buSzPts val="2400"/>
              <a:buNone/>
            </a:pPr>
            <a:r>
              <a:rPr b="1" lang="en-US" sz="2400">
                <a:solidFill>
                  <a:srgbClr val="CC0000"/>
                </a:solidFill>
              </a:rPr>
              <a:t>Example 1 (Convert to BCNF) </a:t>
            </a:r>
            <a:endParaRPr/>
          </a:p>
          <a:p>
            <a:pPr indent="-533400" lvl="1" marL="1100138" rtl="0" algn="l">
              <a:lnSpc>
                <a:spcPct val="90000"/>
              </a:lnSpc>
              <a:spcBef>
                <a:spcPts val="1000"/>
              </a:spcBef>
              <a:spcAft>
                <a:spcPts val="0"/>
              </a:spcAft>
              <a:buClr>
                <a:schemeClr val="dk1"/>
              </a:buClr>
              <a:buSzPts val="2000"/>
              <a:buNone/>
            </a:pPr>
            <a:r>
              <a:rPr lang="en-US" sz="2000"/>
              <a:t>Old Relation 🡪 {</a:t>
            </a:r>
            <a:r>
              <a:rPr b="1" lang="en-US" sz="2000" u="sng"/>
              <a:t>City, Street</a:t>
            </a:r>
            <a:r>
              <a:rPr lang="en-US" sz="2000"/>
              <a:t>, ZipCode }</a:t>
            </a:r>
            <a:endParaRPr/>
          </a:p>
          <a:p>
            <a:pPr indent="-533400" lvl="1" marL="1100138" rtl="0" algn="l">
              <a:lnSpc>
                <a:spcPct val="90000"/>
              </a:lnSpc>
              <a:spcBef>
                <a:spcPts val="1000"/>
              </a:spcBef>
              <a:spcAft>
                <a:spcPts val="0"/>
              </a:spcAft>
              <a:buClr>
                <a:srgbClr val="0070C0"/>
              </a:buClr>
              <a:buSzPts val="2000"/>
              <a:buNone/>
            </a:pPr>
            <a:r>
              <a:rPr lang="en-US" sz="2000">
                <a:solidFill>
                  <a:srgbClr val="0070C0"/>
                </a:solidFill>
              </a:rPr>
              <a:t>New Relation1 🡪 {</a:t>
            </a:r>
            <a:r>
              <a:rPr lang="en-US" sz="2000" u="sng">
                <a:solidFill>
                  <a:srgbClr val="0070C0"/>
                </a:solidFill>
              </a:rPr>
              <a:t>Street</a:t>
            </a:r>
            <a:r>
              <a:rPr lang="en-US" sz="2000">
                <a:solidFill>
                  <a:srgbClr val="0070C0"/>
                </a:solidFill>
              </a:rPr>
              <a:t>, ZipCode}</a:t>
            </a:r>
            <a:endParaRPr sz="2000">
              <a:solidFill>
                <a:srgbClr val="0070C0"/>
              </a:solidFill>
            </a:endParaRPr>
          </a:p>
          <a:p>
            <a:pPr indent="-533400" lvl="1" marL="1100138" rtl="0" algn="l">
              <a:lnSpc>
                <a:spcPct val="90000"/>
              </a:lnSpc>
              <a:spcBef>
                <a:spcPts val="1000"/>
              </a:spcBef>
              <a:spcAft>
                <a:spcPts val="0"/>
              </a:spcAft>
              <a:buClr>
                <a:srgbClr val="0070C0"/>
              </a:buClr>
              <a:buSzPts val="2000"/>
              <a:buNone/>
            </a:pPr>
            <a:r>
              <a:rPr lang="en-US" sz="2000">
                <a:solidFill>
                  <a:srgbClr val="0070C0"/>
                </a:solidFill>
              </a:rPr>
              <a:t>New Relation2 🡪 {</a:t>
            </a:r>
            <a:r>
              <a:rPr lang="en-US" sz="2000" u="sng">
                <a:solidFill>
                  <a:srgbClr val="0070C0"/>
                </a:solidFill>
              </a:rPr>
              <a:t>City</a:t>
            </a:r>
            <a:r>
              <a:rPr lang="en-US" sz="2000">
                <a:solidFill>
                  <a:srgbClr val="0070C0"/>
                </a:solidFill>
              </a:rPr>
              <a:t>, ZipCode}</a:t>
            </a:r>
            <a:endParaRPr/>
          </a:p>
          <a:p>
            <a:pPr indent="-533400" lvl="1" marL="1100138" rtl="0" algn="l">
              <a:lnSpc>
                <a:spcPct val="90000"/>
              </a:lnSpc>
              <a:spcBef>
                <a:spcPts val="1000"/>
              </a:spcBef>
              <a:spcAft>
                <a:spcPts val="0"/>
              </a:spcAft>
              <a:buClr>
                <a:schemeClr val="dk1"/>
              </a:buClr>
              <a:buSzPts val="2000"/>
              <a:buNone/>
            </a:pPr>
            <a:r>
              <a:t/>
            </a:r>
            <a:endParaRPr sz="2000">
              <a:solidFill>
                <a:srgbClr val="0070C0"/>
              </a:solidFill>
            </a:endParaRPr>
          </a:p>
          <a:p>
            <a:pPr indent="-609600" lvl="0" marL="609600" rtl="0" algn="l">
              <a:lnSpc>
                <a:spcPct val="90000"/>
              </a:lnSpc>
              <a:spcBef>
                <a:spcPts val="1000"/>
              </a:spcBef>
              <a:spcAft>
                <a:spcPts val="0"/>
              </a:spcAft>
              <a:buClr>
                <a:srgbClr val="0070C0"/>
              </a:buClr>
              <a:buSzPts val="2000"/>
              <a:buChar char="•"/>
            </a:pPr>
            <a:r>
              <a:rPr b="1" lang="en-US" sz="2000">
                <a:solidFill>
                  <a:srgbClr val="0070C0"/>
                </a:solidFill>
              </a:rPr>
              <a:t>Loss-less and Dependency preserving decomposition</a:t>
            </a:r>
            <a:endParaRPr/>
          </a:p>
          <a:p>
            <a:pPr indent="-533400" lvl="1" marL="1100138" rtl="0" algn="l">
              <a:lnSpc>
                <a:spcPct val="90000"/>
              </a:lnSpc>
              <a:spcBef>
                <a:spcPts val="900"/>
              </a:spcBef>
              <a:spcAft>
                <a:spcPts val="0"/>
              </a:spcAft>
              <a:buClr>
                <a:schemeClr val="dk1"/>
              </a:buClr>
              <a:buSzPts val="1800"/>
              <a:buNone/>
            </a:pPr>
            <a:r>
              <a:t/>
            </a:r>
            <a:endParaRPr sz="1800">
              <a:solidFill>
                <a:srgbClr val="0070C0"/>
              </a:solidFill>
            </a:endParaRPr>
          </a:p>
          <a:p>
            <a:pPr indent="-533400" lvl="1" marL="1100138" rtl="0" algn="l">
              <a:lnSpc>
                <a:spcPct val="90000"/>
              </a:lnSpc>
              <a:spcBef>
                <a:spcPts val="1000"/>
              </a:spcBef>
              <a:spcAft>
                <a:spcPts val="0"/>
              </a:spcAft>
              <a:buClr>
                <a:schemeClr val="dk1"/>
              </a:buClr>
              <a:buSzPts val="2000"/>
              <a:buNone/>
            </a:pPr>
            <a:r>
              <a:t/>
            </a:r>
            <a:endParaRPr b="1" sz="2000"/>
          </a:p>
        </p:txBody>
      </p:sp>
      <p:sp>
        <p:nvSpPr>
          <p:cNvPr id="1609" name="Google Shape;1609;p102"/>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BCNF - Decomposition</a:t>
            </a:r>
            <a:endParaRPr/>
          </a:p>
        </p:txBody>
      </p:sp>
      <p:sp>
        <p:nvSpPr>
          <p:cNvPr id="1610" name="Google Shape;1610;p102"/>
          <p:cNvSpPr/>
          <p:nvPr/>
        </p:nvSpPr>
        <p:spPr>
          <a:xfrm>
            <a:off x="1523999" y="5041651"/>
            <a:ext cx="10091057" cy="923330"/>
          </a:xfrm>
          <a:prstGeom prst="rect">
            <a:avLst/>
          </a:prstGeom>
          <a:noFill/>
          <a:ln>
            <a:noFill/>
          </a:ln>
        </p:spPr>
        <p:txBody>
          <a:bodyPr anchorCtr="0" anchor="t" bIns="45700" lIns="91425" spcFirstLastPara="1" rIns="91425" wrap="square" tIns="45700">
            <a:spAutoFit/>
          </a:bodyPr>
          <a:lstStyle/>
          <a:p>
            <a:pPr indent="-358775" lvl="0" marL="3587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decomposition does not cause any loss of information it is called a </a:t>
            </a:r>
            <a:r>
              <a:rPr b="1" lang="en-US" sz="1800">
                <a:solidFill>
                  <a:schemeClr val="dk1"/>
                </a:solidFill>
                <a:latin typeface="Calibri"/>
                <a:ea typeface="Calibri"/>
                <a:cs typeface="Calibri"/>
                <a:sym typeface="Calibri"/>
              </a:rPr>
              <a:t>lossless</a:t>
            </a:r>
            <a:r>
              <a:rPr lang="en-US" sz="1800">
                <a:solidFill>
                  <a:schemeClr val="dk1"/>
                </a:solidFill>
                <a:latin typeface="Calibri"/>
                <a:ea typeface="Calibri"/>
                <a:cs typeface="Calibri"/>
                <a:sym typeface="Calibri"/>
              </a:rPr>
              <a:t> decomposition. </a:t>
            </a:r>
            <a:endParaRPr/>
          </a:p>
          <a:p>
            <a:pPr indent="-358775" lvl="0" marL="358775" marR="0" rtl="0" algn="just">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If a decomposition does not cause any dependencies to be lost it is called a </a:t>
            </a:r>
            <a:r>
              <a:rPr b="1" lang="en-US" sz="1800">
                <a:solidFill>
                  <a:schemeClr val="dk1"/>
                </a:solidFill>
                <a:latin typeface="Calibri"/>
                <a:ea typeface="Calibri"/>
                <a:cs typeface="Calibri"/>
                <a:sym typeface="Calibri"/>
              </a:rPr>
              <a:t>dependency-preserving</a:t>
            </a:r>
            <a:r>
              <a:rPr lang="en-US" sz="1800">
                <a:solidFill>
                  <a:schemeClr val="dk1"/>
                </a:solidFill>
                <a:latin typeface="Calibri"/>
                <a:ea typeface="Calibri"/>
                <a:cs typeface="Calibri"/>
                <a:sym typeface="Calibri"/>
              </a:rPr>
              <a:t> decomposition.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Boyce-Codd Normal Form  (BCNF) </a:t>
            </a:r>
            <a:endParaRPr sz="4000">
              <a:latin typeface="Arial"/>
              <a:ea typeface="Arial"/>
              <a:cs typeface="Arial"/>
              <a:sym typeface="Arial"/>
            </a:endParaRPr>
          </a:p>
        </p:txBody>
      </p:sp>
      <p:sp>
        <p:nvSpPr>
          <p:cNvPr id="1616" name="Google Shape;1616;p103"/>
          <p:cNvSpPr txBox="1"/>
          <p:nvPr>
            <p:ph idx="1" type="body"/>
          </p:nvPr>
        </p:nvSpPr>
        <p:spPr>
          <a:xfrm>
            <a:off x="838200" y="1550020"/>
            <a:ext cx="10515600" cy="5171455"/>
          </a:xfrm>
          <a:prstGeom prst="rect">
            <a:avLst/>
          </a:prstGeom>
          <a:noFill/>
          <a:ln>
            <a:noFill/>
          </a:ln>
        </p:spPr>
        <p:txBody>
          <a:bodyPr anchorCtr="0" anchor="t" bIns="45700" lIns="91425" spcFirstLastPara="1" rIns="91425" wrap="square" tIns="45700">
            <a:normAutofit fontScale="92500" lnSpcReduction="10000"/>
          </a:bodyPr>
          <a:lstStyle/>
          <a:p>
            <a:pPr indent="-609600" lvl="0" marL="609600" rtl="0" algn="l">
              <a:lnSpc>
                <a:spcPct val="90000"/>
              </a:lnSpc>
              <a:spcBef>
                <a:spcPts val="0"/>
              </a:spcBef>
              <a:spcAft>
                <a:spcPts val="0"/>
              </a:spcAft>
              <a:buClr>
                <a:srgbClr val="CC0000"/>
              </a:buClr>
              <a:buSzPct val="100000"/>
              <a:buNone/>
            </a:pPr>
            <a:r>
              <a:rPr b="1" lang="en-US" sz="2400">
                <a:solidFill>
                  <a:srgbClr val="CC0000"/>
                </a:solidFill>
              </a:rPr>
              <a:t>Example 2: </a:t>
            </a:r>
            <a:r>
              <a:rPr lang="en-US"/>
              <a:t>Suppose there is a company wherein employees work in </a:t>
            </a:r>
            <a:r>
              <a:rPr b="1" lang="en-US"/>
              <a:t>more than one department</a:t>
            </a:r>
            <a:r>
              <a:rPr lang="en-US"/>
              <a:t>. </a:t>
            </a:r>
            <a:endParaRPr/>
          </a:p>
          <a:p>
            <a:pPr indent="-609600" lvl="0" marL="609600" rtl="0" algn="l">
              <a:lnSpc>
                <a:spcPct val="90000"/>
              </a:lnSpc>
              <a:spcBef>
                <a:spcPts val="1295"/>
              </a:spcBef>
              <a:spcAft>
                <a:spcPts val="0"/>
              </a:spcAft>
              <a:buClr>
                <a:schemeClr val="dk1"/>
              </a:buClr>
              <a:buSzPct val="100000"/>
              <a:buNone/>
            </a:pPr>
            <a:r>
              <a:rPr lang="en-US"/>
              <a:t>Store the data like this:</a:t>
            </a:r>
            <a:endParaRPr/>
          </a:p>
          <a:p>
            <a:pPr indent="-609600" lvl="0" marL="609600" rtl="0" algn="l">
              <a:lnSpc>
                <a:spcPct val="90000"/>
              </a:lnSpc>
              <a:spcBef>
                <a:spcPts val="1110"/>
              </a:spcBef>
              <a:spcAft>
                <a:spcPts val="0"/>
              </a:spcAft>
              <a:buClr>
                <a:schemeClr val="dk1"/>
              </a:buClr>
              <a:buSzPct val="100000"/>
              <a:buNone/>
            </a:pPr>
            <a:r>
              <a:t/>
            </a:r>
            <a:endParaRPr b="1" sz="2400">
              <a:solidFill>
                <a:srgbClr val="CC0000"/>
              </a:solidFill>
            </a:endParaRPr>
          </a:p>
          <a:p>
            <a:pPr indent="-609600" lvl="0" marL="609600" rtl="0" algn="l">
              <a:lnSpc>
                <a:spcPct val="90000"/>
              </a:lnSpc>
              <a:spcBef>
                <a:spcPts val="1110"/>
              </a:spcBef>
              <a:spcAft>
                <a:spcPts val="0"/>
              </a:spcAft>
              <a:buClr>
                <a:schemeClr val="dk1"/>
              </a:buClr>
              <a:buSzPct val="100000"/>
              <a:buNone/>
            </a:pPr>
            <a:r>
              <a:t/>
            </a:r>
            <a:endParaRPr b="1" sz="2400">
              <a:solidFill>
                <a:srgbClr val="CC0000"/>
              </a:solidFill>
            </a:endParaRPr>
          </a:p>
          <a:p>
            <a:pPr indent="-609600" lvl="0" marL="609600" rtl="0" algn="l">
              <a:lnSpc>
                <a:spcPct val="90000"/>
              </a:lnSpc>
              <a:spcBef>
                <a:spcPts val="1110"/>
              </a:spcBef>
              <a:spcAft>
                <a:spcPts val="0"/>
              </a:spcAft>
              <a:buClr>
                <a:schemeClr val="dk1"/>
              </a:buClr>
              <a:buSzPct val="100000"/>
              <a:buNone/>
            </a:pPr>
            <a:r>
              <a:t/>
            </a:r>
            <a:endParaRPr b="1" sz="2400">
              <a:solidFill>
                <a:srgbClr val="CC0000"/>
              </a:solidFill>
            </a:endParaRPr>
          </a:p>
          <a:p>
            <a:pPr indent="-533400" lvl="1" marL="1100138" rtl="0" algn="l">
              <a:lnSpc>
                <a:spcPct val="90000"/>
              </a:lnSpc>
              <a:spcBef>
                <a:spcPts val="925"/>
              </a:spcBef>
              <a:spcAft>
                <a:spcPts val="0"/>
              </a:spcAft>
              <a:buClr>
                <a:schemeClr val="dk1"/>
              </a:buClr>
              <a:buSzPct val="100000"/>
              <a:buNone/>
            </a:pPr>
            <a:r>
              <a:t/>
            </a:r>
            <a:endParaRPr sz="2000"/>
          </a:p>
          <a:p>
            <a:pPr indent="-533400" lvl="1" marL="1100138" rtl="0" algn="l">
              <a:lnSpc>
                <a:spcPct val="90000"/>
              </a:lnSpc>
              <a:spcBef>
                <a:spcPts val="1110"/>
              </a:spcBef>
              <a:spcAft>
                <a:spcPts val="0"/>
              </a:spcAft>
              <a:buClr>
                <a:schemeClr val="dk1"/>
              </a:buClr>
              <a:buSzPct val="120000"/>
              <a:buNone/>
            </a:pPr>
            <a:r>
              <a:rPr b="1" lang="en-US"/>
              <a:t>Candidate key</a:t>
            </a:r>
            <a:r>
              <a:rPr lang="en-US"/>
              <a:t>: {</a:t>
            </a:r>
            <a:r>
              <a:rPr b="1" lang="en-US" u="sng"/>
              <a:t>emp_id, emp_dept</a:t>
            </a:r>
            <a:r>
              <a:rPr lang="en-US"/>
              <a:t>}</a:t>
            </a:r>
            <a:endParaRPr sz="2000"/>
          </a:p>
          <a:p>
            <a:pPr indent="-533400" lvl="1" marL="1100138" rtl="0" algn="l">
              <a:lnSpc>
                <a:spcPct val="90000"/>
              </a:lnSpc>
              <a:spcBef>
                <a:spcPts val="1110"/>
              </a:spcBef>
              <a:spcAft>
                <a:spcPts val="0"/>
              </a:spcAft>
              <a:buClr>
                <a:schemeClr val="dk1"/>
              </a:buClr>
              <a:buSzPct val="100000"/>
              <a:buNone/>
            </a:pPr>
            <a:r>
              <a:rPr b="1" lang="en-US"/>
              <a:t>Functional dependencies in the table above</a:t>
            </a:r>
            <a:r>
              <a:rPr lang="en-US"/>
              <a:t>:</a:t>
            </a:r>
            <a:br>
              <a:rPr lang="en-US" sz="2000"/>
            </a:br>
            <a:r>
              <a:rPr lang="en-US"/>
              <a:t>emp_id 🡪 emp_nationality</a:t>
            </a:r>
            <a:br>
              <a:rPr lang="en-US" sz="2000"/>
            </a:br>
            <a:r>
              <a:rPr lang="en-US"/>
              <a:t>emp_dept 🡪 {dept_type, dept_no_of_emp}</a:t>
            </a:r>
            <a:endParaRPr/>
          </a:p>
          <a:p>
            <a:pPr indent="-533400" lvl="1" marL="1100138" rtl="0" algn="l">
              <a:lnSpc>
                <a:spcPct val="90000"/>
              </a:lnSpc>
              <a:spcBef>
                <a:spcPts val="1110"/>
              </a:spcBef>
              <a:spcAft>
                <a:spcPts val="0"/>
              </a:spcAft>
              <a:buClr>
                <a:schemeClr val="dk1"/>
              </a:buClr>
              <a:buSzPct val="120000"/>
              <a:buNone/>
            </a:pPr>
            <a:r>
              <a:rPr lang="en-US"/>
              <a:t>The table is not in BCNF as neither emp_id nor emp_dept alone are keys.</a:t>
            </a:r>
            <a:endParaRPr sz="2000">
              <a:solidFill>
                <a:srgbClr val="0070C0"/>
              </a:solidFill>
            </a:endParaRPr>
          </a:p>
        </p:txBody>
      </p:sp>
      <p:sp>
        <p:nvSpPr>
          <p:cNvPr id="1617" name="Google Shape;1617;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18" name="Google Shape;1618;p103"/>
          <p:cNvGraphicFramePr/>
          <p:nvPr/>
        </p:nvGraphicFramePr>
        <p:xfrm>
          <a:off x="4191857" y="2242210"/>
          <a:ext cx="3000000" cy="3000000"/>
        </p:xfrm>
        <a:graphic>
          <a:graphicData uri="http://schemas.openxmlformats.org/drawingml/2006/table">
            <a:tbl>
              <a:tblPr>
                <a:noFill/>
                <a:tableStyleId>{294D399F-C83F-4F1A-85FE-98F43728EBAB}</a:tableStyleId>
              </a:tblPr>
              <a:tblGrid>
                <a:gridCol w="757800"/>
                <a:gridCol w="1364025"/>
                <a:gridCol w="2113175"/>
                <a:gridCol w="1411675"/>
                <a:gridCol w="1411675"/>
              </a:tblGrid>
              <a:tr h="425950">
                <a:tc>
                  <a:txBody>
                    <a:bodyPr/>
                    <a:lstStyle/>
                    <a:p>
                      <a:pPr indent="0" lvl="0" marL="0" marR="0" rtl="0" algn="l">
                        <a:spcBef>
                          <a:spcPts val="0"/>
                        </a:spcBef>
                        <a:spcAft>
                          <a:spcPts val="0"/>
                        </a:spcAft>
                        <a:buNone/>
                      </a:pPr>
                      <a:r>
                        <a:rPr lang="en-US" sz="1400" u="none" cap="none" strike="noStrike"/>
                        <a:t>emp_id</a:t>
                      </a:r>
                      <a:endParaRPr sz="1400" u="none" cap="none" strike="noStrike"/>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emp_nationality</a:t>
                      </a:r>
                      <a:endParaRPr sz="1400" u="none" cap="none" strike="noStrike"/>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emp_dept</a:t>
                      </a:r>
                      <a:endParaRPr sz="1400" u="none" cap="none" strike="noStrike"/>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dept_type</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dept_no_of_emp</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03825">
                <a:tc>
                  <a:txBody>
                    <a:bodyPr/>
                    <a:lstStyle/>
                    <a:p>
                      <a:pPr indent="0" lvl="0" marL="0" marR="0" rtl="0" algn="l">
                        <a:spcBef>
                          <a:spcPts val="0"/>
                        </a:spcBef>
                        <a:spcAft>
                          <a:spcPts val="0"/>
                        </a:spcAft>
                        <a:buNone/>
                      </a:pPr>
                      <a:r>
                        <a:rPr lang="en-US" sz="1400" u="none" cap="none" strike="noStrike"/>
                        <a:t>1001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Austrian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Production and planning</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200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59125">
                <a:tc>
                  <a:txBody>
                    <a:bodyPr/>
                    <a:lstStyle/>
                    <a:p>
                      <a:pPr indent="0" lvl="0" marL="0" marR="0" rtl="0" algn="l">
                        <a:spcBef>
                          <a:spcPts val="0"/>
                        </a:spcBef>
                        <a:spcAft>
                          <a:spcPts val="0"/>
                        </a:spcAft>
                        <a:buNone/>
                      </a:pPr>
                      <a:r>
                        <a:rPr lang="en-US" sz="1400" u="none" cap="none" strike="noStrike"/>
                        <a:t>1001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Austrian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stores</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250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62800">
                <a:tc>
                  <a:txBody>
                    <a:bodyPr/>
                    <a:lstStyle/>
                    <a:p>
                      <a:pPr indent="0" lvl="0" marL="0" marR="0" rtl="0" algn="l">
                        <a:spcBef>
                          <a:spcPts val="0"/>
                        </a:spcBef>
                        <a:spcAft>
                          <a:spcPts val="0"/>
                        </a:spcAft>
                        <a:buNone/>
                      </a:pPr>
                      <a:r>
                        <a:rPr lang="en-US" sz="1400" u="none" cap="none" strike="noStrike"/>
                        <a:t>1002</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American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design and technical support</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D134</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100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490675">
                <a:tc>
                  <a:txBody>
                    <a:bodyPr/>
                    <a:lstStyle/>
                    <a:p>
                      <a:pPr indent="0" lvl="0" marL="0" marR="0" rtl="0" algn="l">
                        <a:spcBef>
                          <a:spcPts val="0"/>
                        </a:spcBef>
                        <a:spcAft>
                          <a:spcPts val="0"/>
                        </a:spcAft>
                        <a:buNone/>
                      </a:pPr>
                      <a:r>
                        <a:rPr lang="en-US" sz="1400" u="none" cap="none" strike="noStrike"/>
                        <a:t>1002</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American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Purchasing department</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D134</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600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104"/>
          <p:cNvSpPr txBox="1"/>
          <p:nvPr>
            <p:ph type="title"/>
          </p:nvPr>
        </p:nvSpPr>
        <p:spPr>
          <a:xfrm>
            <a:off x="838200" y="365125"/>
            <a:ext cx="10515600" cy="6663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Boyce-Codd Normal Form  (BCNF) </a:t>
            </a:r>
            <a:endParaRPr sz="4000">
              <a:latin typeface="Arial"/>
              <a:ea typeface="Arial"/>
              <a:cs typeface="Arial"/>
              <a:sym typeface="Arial"/>
            </a:endParaRPr>
          </a:p>
        </p:txBody>
      </p:sp>
      <p:sp>
        <p:nvSpPr>
          <p:cNvPr id="1624" name="Google Shape;1624;p104"/>
          <p:cNvSpPr txBox="1"/>
          <p:nvPr>
            <p:ph idx="1" type="body"/>
          </p:nvPr>
        </p:nvSpPr>
        <p:spPr>
          <a:xfrm>
            <a:off x="865496" y="1031470"/>
            <a:ext cx="10515600" cy="5171455"/>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rgbClr val="CC0000"/>
              </a:buClr>
              <a:buSzPts val="2000"/>
              <a:buNone/>
            </a:pPr>
            <a:r>
              <a:rPr b="1" lang="en-US" sz="2000">
                <a:solidFill>
                  <a:srgbClr val="CC0000"/>
                </a:solidFill>
              </a:rPr>
              <a:t>Example 2: </a:t>
            </a:r>
            <a:r>
              <a:rPr lang="en-US" sz="2400"/>
              <a:t>Suppose there is a company wherein employees work in </a:t>
            </a:r>
            <a:r>
              <a:rPr b="1" lang="en-US" sz="2400"/>
              <a:t>more than one department</a:t>
            </a:r>
            <a:r>
              <a:rPr lang="en-US" sz="2400"/>
              <a:t>. </a:t>
            </a:r>
            <a:endParaRPr sz="2400"/>
          </a:p>
          <a:p>
            <a:pPr indent="-609600" lvl="0" marL="609600" rtl="0" algn="l">
              <a:lnSpc>
                <a:spcPct val="90000"/>
              </a:lnSpc>
              <a:spcBef>
                <a:spcPts val="1200"/>
              </a:spcBef>
              <a:spcAft>
                <a:spcPts val="0"/>
              </a:spcAft>
              <a:buClr>
                <a:schemeClr val="dk1"/>
              </a:buClr>
              <a:buSzPts val="2400"/>
              <a:buNone/>
            </a:pPr>
            <a:r>
              <a:rPr lang="en-US" sz="2400"/>
              <a:t>The data like this:</a:t>
            </a:r>
            <a:endParaRPr/>
          </a:p>
          <a:p>
            <a:pPr indent="-609600" lvl="0" marL="609600" rtl="0" algn="l">
              <a:lnSpc>
                <a:spcPct val="90000"/>
              </a:lnSpc>
              <a:spcBef>
                <a:spcPts val="1200"/>
              </a:spcBef>
              <a:spcAft>
                <a:spcPts val="0"/>
              </a:spcAft>
              <a:buClr>
                <a:schemeClr val="dk1"/>
              </a:buClr>
              <a:buSzPts val="2400"/>
              <a:buNone/>
            </a:pPr>
            <a:r>
              <a:t/>
            </a:r>
            <a:endParaRPr b="1" sz="2400">
              <a:solidFill>
                <a:srgbClr val="CC0000"/>
              </a:solidFill>
            </a:endParaRPr>
          </a:p>
          <a:p>
            <a:pPr indent="-609600" lvl="0" marL="609600" rtl="0" algn="l">
              <a:lnSpc>
                <a:spcPct val="90000"/>
              </a:lnSpc>
              <a:spcBef>
                <a:spcPts val="525"/>
              </a:spcBef>
              <a:spcAft>
                <a:spcPts val="0"/>
              </a:spcAft>
              <a:buClr>
                <a:schemeClr val="dk1"/>
              </a:buClr>
              <a:buSzPts val="1050"/>
              <a:buNone/>
            </a:pPr>
            <a:r>
              <a:t/>
            </a:r>
            <a:endParaRPr b="1" sz="1050">
              <a:solidFill>
                <a:srgbClr val="CC0000"/>
              </a:solidFill>
            </a:endParaRPr>
          </a:p>
          <a:p>
            <a:pPr indent="-609600" lvl="0" marL="609600" rtl="0" algn="l">
              <a:lnSpc>
                <a:spcPct val="90000"/>
              </a:lnSpc>
              <a:spcBef>
                <a:spcPts val="1000"/>
              </a:spcBef>
              <a:spcAft>
                <a:spcPts val="0"/>
              </a:spcAft>
              <a:buClr>
                <a:schemeClr val="dk1"/>
              </a:buClr>
              <a:buSzPts val="2000"/>
              <a:buNone/>
            </a:pPr>
            <a:r>
              <a:rPr lang="en-US" sz="2000"/>
              <a:t>To make the table comply with BCNF we can break the table in three tables like this:</a:t>
            </a:r>
            <a:endParaRPr b="1" sz="1800">
              <a:solidFill>
                <a:srgbClr val="CC0000"/>
              </a:solidFill>
            </a:endParaRPr>
          </a:p>
          <a:p>
            <a:pPr indent="-533400" lvl="1" marL="1100138" rtl="0" algn="l">
              <a:lnSpc>
                <a:spcPct val="90000"/>
              </a:lnSpc>
              <a:spcBef>
                <a:spcPts val="1000"/>
              </a:spcBef>
              <a:spcAft>
                <a:spcPts val="0"/>
              </a:spcAft>
              <a:buClr>
                <a:schemeClr val="dk1"/>
              </a:buClr>
              <a:buSzPts val="2000"/>
              <a:buNone/>
            </a:pPr>
            <a:r>
              <a:t/>
            </a:r>
            <a:endParaRPr sz="2000"/>
          </a:p>
        </p:txBody>
      </p:sp>
      <p:sp>
        <p:nvSpPr>
          <p:cNvPr id="1625" name="Google Shape;1625;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26" name="Google Shape;1626;p104"/>
          <p:cNvGraphicFramePr/>
          <p:nvPr/>
        </p:nvGraphicFramePr>
        <p:xfrm>
          <a:off x="4394241" y="1505502"/>
          <a:ext cx="3000000" cy="3000000"/>
        </p:xfrm>
        <a:graphic>
          <a:graphicData uri="http://schemas.openxmlformats.org/drawingml/2006/table">
            <a:tbl>
              <a:tblPr>
                <a:noFill/>
                <a:tableStyleId>{294D399F-C83F-4F1A-85FE-98F43728EBAB}</a:tableStyleId>
              </a:tblPr>
              <a:tblGrid>
                <a:gridCol w="757800"/>
                <a:gridCol w="1364025"/>
                <a:gridCol w="2460450"/>
                <a:gridCol w="1064400"/>
                <a:gridCol w="1411675"/>
              </a:tblGrid>
              <a:tr h="344175">
                <a:tc>
                  <a:txBody>
                    <a:bodyPr/>
                    <a:lstStyle/>
                    <a:p>
                      <a:pPr indent="0" lvl="0" marL="0" marR="0" rtl="0" algn="l">
                        <a:spcBef>
                          <a:spcPts val="0"/>
                        </a:spcBef>
                        <a:spcAft>
                          <a:spcPts val="0"/>
                        </a:spcAft>
                        <a:buNone/>
                      </a:pPr>
                      <a:r>
                        <a:rPr lang="en-US" sz="1400" u="none" cap="none" strike="noStrike"/>
                        <a:t>emp_id</a:t>
                      </a:r>
                      <a:endParaRPr sz="1400" u="none" cap="none" strike="noStrike"/>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emp_nationality</a:t>
                      </a:r>
                      <a:endParaRPr sz="1400" u="none" cap="none" strike="noStrike"/>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emp_dept</a:t>
                      </a:r>
                      <a:endParaRPr sz="1400" u="none" cap="none" strike="noStrike"/>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dept_type</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dept_no_of_emp</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26300">
                <a:tc>
                  <a:txBody>
                    <a:bodyPr/>
                    <a:lstStyle/>
                    <a:p>
                      <a:pPr indent="0" lvl="0" marL="0" marR="0" rtl="0" algn="l">
                        <a:spcBef>
                          <a:spcPts val="0"/>
                        </a:spcBef>
                        <a:spcAft>
                          <a:spcPts val="0"/>
                        </a:spcAft>
                        <a:buNone/>
                      </a:pPr>
                      <a:r>
                        <a:rPr lang="en-US" sz="1400" u="none" cap="none" strike="noStrike"/>
                        <a:t>1001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Austrian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Production and planning</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200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40150">
                <a:tc>
                  <a:txBody>
                    <a:bodyPr/>
                    <a:lstStyle/>
                    <a:p>
                      <a:pPr indent="0" lvl="0" marL="0" marR="0" rtl="0" algn="l">
                        <a:spcBef>
                          <a:spcPts val="0"/>
                        </a:spcBef>
                        <a:spcAft>
                          <a:spcPts val="0"/>
                        </a:spcAft>
                        <a:buNone/>
                      </a:pPr>
                      <a:r>
                        <a:rPr lang="en-US" sz="1400" u="none" cap="none" strike="noStrike"/>
                        <a:t>1001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Austrian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stores</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D001</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250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256725">
                <a:tc>
                  <a:txBody>
                    <a:bodyPr/>
                    <a:lstStyle/>
                    <a:p>
                      <a:pPr indent="0" lvl="0" marL="0" marR="0" rtl="0" algn="l">
                        <a:spcBef>
                          <a:spcPts val="0"/>
                        </a:spcBef>
                        <a:spcAft>
                          <a:spcPts val="0"/>
                        </a:spcAft>
                        <a:buNone/>
                      </a:pPr>
                      <a:r>
                        <a:rPr lang="en-US" sz="1400" u="none" cap="none" strike="noStrike"/>
                        <a:t>1002</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American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design and technical support</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D134</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100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96475">
                <a:tc>
                  <a:txBody>
                    <a:bodyPr/>
                    <a:lstStyle/>
                    <a:p>
                      <a:pPr indent="0" lvl="0" marL="0" marR="0" rtl="0" algn="l">
                        <a:spcBef>
                          <a:spcPts val="0"/>
                        </a:spcBef>
                        <a:spcAft>
                          <a:spcPts val="0"/>
                        </a:spcAft>
                        <a:buNone/>
                      </a:pPr>
                      <a:r>
                        <a:rPr lang="en-US" sz="1400" u="none" cap="none" strike="noStrike"/>
                        <a:t>1002</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American</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Purchasing department</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D134</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400" u="none" cap="none" strike="noStrike"/>
                        <a:t>600</a:t>
                      </a:r>
                      <a:endParaRPr/>
                    </a:p>
                  </a:txBody>
                  <a:tcPr marT="24450" marB="24450" marR="68450" marL="68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graphicFrame>
        <p:nvGraphicFramePr>
          <p:cNvPr id="1627" name="Google Shape;1627;p104"/>
          <p:cNvGraphicFramePr/>
          <p:nvPr/>
        </p:nvGraphicFramePr>
        <p:xfrm>
          <a:off x="3789033" y="3905197"/>
          <a:ext cx="3000000" cy="3000000"/>
        </p:xfrm>
        <a:graphic>
          <a:graphicData uri="http://schemas.openxmlformats.org/drawingml/2006/table">
            <a:tbl>
              <a:tblPr>
                <a:gradFill>
                  <a:gsLst>
                    <a:gs pos="0">
                      <a:srgbClr val="BDC4D0"/>
                    </a:gs>
                    <a:gs pos="50000">
                      <a:srgbClr val="B1B9C8"/>
                    </a:gs>
                    <a:gs pos="100000">
                      <a:srgbClr val="A5AFC1"/>
                    </a:gs>
                  </a:gsLst>
                  <a:lin ang="5400000" scaled="0"/>
                </a:gradFill>
                <a:tableStyleId>{981F1CC8-D49C-4FD6-B666-B9C9CA6314C9}</a:tableStyleId>
              </a:tblPr>
              <a:tblGrid>
                <a:gridCol w="965150"/>
                <a:gridCol w="1736325"/>
              </a:tblGrid>
              <a:tr h="228600">
                <a:tc>
                  <a:txBody>
                    <a:bodyPr/>
                    <a:lstStyle/>
                    <a:p>
                      <a:pPr indent="0" lvl="0" marL="0" marR="0" rtl="0" algn="l">
                        <a:spcBef>
                          <a:spcPts val="0"/>
                        </a:spcBef>
                        <a:spcAft>
                          <a:spcPts val="0"/>
                        </a:spcAft>
                        <a:buNone/>
                      </a:pPr>
                      <a:r>
                        <a:rPr b="1" lang="en-US" sz="1800" u="sng" cap="none" strike="noStrike"/>
                        <a:t>emp_id</a:t>
                      </a:r>
                      <a:endParaRPr b="1" sz="1800" u="sng" cap="none" strike="noStrike"/>
                    </a:p>
                  </a:txBody>
                  <a:tcPr marT="32650" marB="32650" marR="91450" marL="91450" anchor="ctr"/>
                </a:tc>
                <a:tc>
                  <a:txBody>
                    <a:bodyPr/>
                    <a:lstStyle/>
                    <a:p>
                      <a:pPr indent="0" lvl="0" marL="0" marR="0" rtl="0" algn="l">
                        <a:spcBef>
                          <a:spcPts val="0"/>
                        </a:spcBef>
                        <a:spcAft>
                          <a:spcPts val="0"/>
                        </a:spcAft>
                        <a:buNone/>
                      </a:pPr>
                      <a:r>
                        <a:rPr lang="en-US" sz="1800" u="none" cap="none" strike="noStrike"/>
                        <a:t>emp_nationality</a:t>
                      </a:r>
                      <a:endParaRPr sz="1800" u="none" cap="none" strike="noStrike"/>
                    </a:p>
                  </a:txBody>
                  <a:tcPr marT="32650" marB="32650" marR="91450" marL="91450" anchor="ctr"/>
                </a:tc>
              </a:tr>
              <a:tr h="228600">
                <a:tc>
                  <a:txBody>
                    <a:bodyPr/>
                    <a:lstStyle/>
                    <a:p>
                      <a:pPr indent="0" lvl="0" marL="0" marR="0" rtl="0" algn="l">
                        <a:spcBef>
                          <a:spcPts val="0"/>
                        </a:spcBef>
                        <a:spcAft>
                          <a:spcPts val="0"/>
                        </a:spcAft>
                        <a:buNone/>
                      </a:pPr>
                      <a:r>
                        <a:rPr lang="en-US" sz="1800" u="none" cap="none" strike="noStrike"/>
                        <a:t>1001</a:t>
                      </a:r>
                      <a:endParaRPr/>
                    </a:p>
                  </a:txBody>
                  <a:tcPr marT="32650" marB="32650" marR="91450" marL="91450" anchor="ctr"/>
                </a:tc>
                <a:tc>
                  <a:txBody>
                    <a:bodyPr/>
                    <a:lstStyle/>
                    <a:p>
                      <a:pPr indent="0" lvl="0" marL="0" marR="0" rtl="0" algn="l">
                        <a:spcBef>
                          <a:spcPts val="0"/>
                        </a:spcBef>
                        <a:spcAft>
                          <a:spcPts val="0"/>
                        </a:spcAft>
                        <a:buNone/>
                      </a:pPr>
                      <a:r>
                        <a:rPr lang="en-US" sz="1800" u="none" cap="none" strike="noStrike"/>
                        <a:t>Austrian</a:t>
                      </a:r>
                      <a:endParaRPr/>
                    </a:p>
                  </a:txBody>
                  <a:tcPr marT="32650" marB="32650" marR="91450" marL="91450" anchor="ctr"/>
                </a:tc>
              </a:tr>
              <a:tr h="228600">
                <a:tc>
                  <a:txBody>
                    <a:bodyPr/>
                    <a:lstStyle/>
                    <a:p>
                      <a:pPr indent="0" lvl="0" marL="0" marR="0" rtl="0" algn="l">
                        <a:spcBef>
                          <a:spcPts val="0"/>
                        </a:spcBef>
                        <a:spcAft>
                          <a:spcPts val="0"/>
                        </a:spcAft>
                        <a:buNone/>
                      </a:pPr>
                      <a:r>
                        <a:rPr lang="en-US" sz="1800" u="none" cap="none" strike="noStrike"/>
                        <a:t>1002</a:t>
                      </a:r>
                      <a:endParaRPr/>
                    </a:p>
                  </a:txBody>
                  <a:tcPr marT="32650" marB="32650" marR="91450" marL="91450" anchor="ctr"/>
                </a:tc>
                <a:tc>
                  <a:txBody>
                    <a:bodyPr/>
                    <a:lstStyle/>
                    <a:p>
                      <a:pPr indent="0" lvl="0" marL="0" marR="0" rtl="0" algn="l">
                        <a:spcBef>
                          <a:spcPts val="0"/>
                        </a:spcBef>
                        <a:spcAft>
                          <a:spcPts val="0"/>
                        </a:spcAft>
                        <a:buNone/>
                      </a:pPr>
                      <a:r>
                        <a:rPr lang="en-US" sz="1800" u="none" cap="none" strike="noStrike"/>
                        <a:t>American</a:t>
                      </a:r>
                      <a:endParaRPr/>
                    </a:p>
                  </a:txBody>
                  <a:tcPr marT="32650" marB="32650" marR="91450" marL="91450" anchor="ctr"/>
                </a:tc>
              </a:tr>
            </a:tbl>
          </a:graphicData>
        </a:graphic>
      </p:graphicFrame>
      <p:graphicFrame>
        <p:nvGraphicFramePr>
          <p:cNvPr id="1628" name="Google Shape;1628;p104"/>
          <p:cNvGraphicFramePr/>
          <p:nvPr/>
        </p:nvGraphicFramePr>
        <p:xfrm>
          <a:off x="6542296" y="3602790"/>
          <a:ext cx="3000000" cy="3000000"/>
        </p:xfrm>
        <a:graphic>
          <a:graphicData uri="http://schemas.openxmlformats.org/drawingml/2006/table">
            <a:tbl>
              <a:tblPr>
                <a:gradFill>
                  <a:gsLst>
                    <a:gs pos="0">
                      <a:srgbClr val="ADCCD2"/>
                    </a:gs>
                    <a:gs pos="50000">
                      <a:srgbClr val="9FC3CB"/>
                    </a:gs>
                    <a:gs pos="100000">
                      <a:srgbClr val="8FBCC6"/>
                    </a:gs>
                  </a:gsLst>
                  <a:lin ang="5400000" scaled="0"/>
                </a:gradFill>
                <a:tableStyleId>{A8544A3A-9AC1-4609-B9E6-FEF8205712C2}</a:tableStyleId>
              </a:tblPr>
              <a:tblGrid>
                <a:gridCol w="2831775"/>
                <a:gridCol w="1160975"/>
                <a:gridCol w="1656950"/>
              </a:tblGrid>
              <a:tr h="203200">
                <a:tc>
                  <a:txBody>
                    <a:bodyPr/>
                    <a:lstStyle/>
                    <a:p>
                      <a:pPr indent="0" lvl="0" marL="0" marR="0" rtl="0" algn="l">
                        <a:spcBef>
                          <a:spcPts val="0"/>
                        </a:spcBef>
                        <a:spcAft>
                          <a:spcPts val="0"/>
                        </a:spcAft>
                        <a:buNone/>
                      </a:pPr>
                      <a:r>
                        <a:rPr b="1" lang="en-US" sz="1600" u="sng" cap="none" strike="noStrike"/>
                        <a:t>emp_dept</a:t>
                      </a:r>
                      <a:endParaRPr b="1" sz="1600" u="sng" cap="none" strike="noStrike"/>
                    </a:p>
                  </a:txBody>
                  <a:tcPr marT="32650" marB="32650" marR="91450" marL="91450" anchor="ctr"/>
                </a:tc>
                <a:tc>
                  <a:txBody>
                    <a:bodyPr/>
                    <a:lstStyle/>
                    <a:p>
                      <a:pPr indent="0" lvl="0" marL="0" marR="0" rtl="0" algn="l">
                        <a:spcBef>
                          <a:spcPts val="0"/>
                        </a:spcBef>
                        <a:spcAft>
                          <a:spcPts val="0"/>
                        </a:spcAft>
                        <a:buNone/>
                      </a:pPr>
                      <a:r>
                        <a:rPr lang="en-US" sz="1600" u="none" cap="none" strike="noStrike"/>
                        <a:t>dept_type</a:t>
                      </a:r>
                      <a:endParaRPr sz="1600" u="none" cap="none" strike="noStrike"/>
                    </a:p>
                  </a:txBody>
                  <a:tcPr marT="32650" marB="32650" marR="91450" marL="91450" anchor="ctr"/>
                </a:tc>
                <a:tc>
                  <a:txBody>
                    <a:bodyPr/>
                    <a:lstStyle/>
                    <a:p>
                      <a:pPr indent="0" lvl="0" marL="0" marR="0" rtl="0" algn="l">
                        <a:spcBef>
                          <a:spcPts val="0"/>
                        </a:spcBef>
                        <a:spcAft>
                          <a:spcPts val="0"/>
                        </a:spcAft>
                        <a:buNone/>
                      </a:pPr>
                      <a:r>
                        <a:rPr lang="en-US" sz="1600" u="none" cap="none" strike="noStrike"/>
                        <a:t>dept_no_of_emp</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Production and planning</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D001</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200</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stores</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D001</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250</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design and </a:t>
                      </a:r>
                      <a:r>
                        <a:rPr lang="en-US" sz="1400" u="none" cap="none" strike="noStrike"/>
                        <a:t>technical</a:t>
                      </a:r>
                      <a:r>
                        <a:rPr lang="en-US" sz="1600" u="none" cap="none" strike="noStrike"/>
                        <a:t> support</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D134</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100</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Purchasing department</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D134</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600</a:t>
                      </a:r>
                      <a:endParaRPr/>
                    </a:p>
                  </a:txBody>
                  <a:tcPr marT="32650" marB="32650" marR="91450" marL="91450" anchor="ctr"/>
                </a:tc>
              </a:tr>
            </a:tbl>
          </a:graphicData>
        </a:graphic>
      </p:graphicFrame>
      <p:graphicFrame>
        <p:nvGraphicFramePr>
          <p:cNvPr id="1629" name="Google Shape;1629;p104"/>
          <p:cNvGraphicFramePr/>
          <p:nvPr/>
        </p:nvGraphicFramePr>
        <p:xfrm>
          <a:off x="49853" y="3598838"/>
          <a:ext cx="3000000" cy="3000000"/>
        </p:xfrm>
        <a:graphic>
          <a:graphicData uri="http://schemas.openxmlformats.org/drawingml/2006/table">
            <a:tbl>
              <a:tblPr>
                <a:gradFill>
                  <a:gsLst>
                    <a:gs pos="0">
                      <a:srgbClr val="CBC5CD"/>
                    </a:gs>
                    <a:gs pos="50000">
                      <a:srgbClr val="C2BAC4"/>
                    </a:gs>
                    <a:gs pos="100000">
                      <a:srgbClr val="BAB1BC"/>
                    </a:gs>
                  </a:gsLst>
                  <a:lin ang="5400000" scaled="0"/>
                </a:gradFill>
                <a:tableStyleId>{70B9E1B7-F7C2-4442-8F23-3E87D0EA6B9D}</a:tableStyleId>
              </a:tblPr>
              <a:tblGrid>
                <a:gridCol w="894700"/>
                <a:gridCol w="2792700"/>
              </a:tblGrid>
              <a:tr h="203200">
                <a:tc>
                  <a:txBody>
                    <a:bodyPr/>
                    <a:lstStyle/>
                    <a:p>
                      <a:pPr indent="0" lvl="0" marL="0" marR="0" rtl="0" algn="l">
                        <a:spcBef>
                          <a:spcPts val="0"/>
                        </a:spcBef>
                        <a:spcAft>
                          <a:spcPts val="0"/>
                        </a:spcAft>
                        <a:buNone/>
                      </a:pPr>
                      <a:r>
                        <a:rPr b="1" lang="en-US" sz="1600" u="sng" cap="none" strike="noStrike"/>
                        <a:t>emp_id</a:t>
                      </a:r>
                      <a:endParaRPr b="1" sz="1600" u="sng" cap="none" strike="noStrike"/>
                    </a:p>
                  </a:txBody>
                  <a:tcPr marT="32650" marB="32650" marR="91450" marL="91450" anchor="ctr"/>
                </a:tc>
                <a:tc>
                  <a:txBody>
                    <a:bodyPr/>
                    <a:lstStyle/>
                    <a:p>
                      <a:pPr indent="0" lvl="0" marL="0" marR="0" rtl="0" algn="l">
                        <a:spcBef>
                          <a:spcPts val="0"/>
                        </a:spcBef>
                        <a:spcAft>
                          <a:spcPts val="0"/>
                        </a:spcAft>
                        <a:buNone/>
                      </a:pPr>
                      <a:r>
                        <a:rPr b="1" lang="en-US" sz="1600" u="sng" cap="none" strike="noStrike"/>
                        <a:t>emp_dept</a:t>
                      </a:r>
                      <a:endParaRPr b="1" sz="1600" u="sng" cap="none" strike="noStrike"/>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1001</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Production and planning</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1001</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stores</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1002</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design and technical support</a:t>
                      </a:r>
                      <a:endParaRPr/>
                    </a:p>
                  </a:txBody>
                  <a:tcPr marT="32650" marB="32650" marR="91450" marL="91450" anchor="ctr"/>
                </a:tc>
              </a:tr>
              <a:tr h="203200">
                <a:tc>
                  <a:txBody>
                    <a:bodyPr/>
                    <a:lstStyle/>
                    <a:p>
                      <a:pPr indent="0" lvl="0" marL="0" marR="0" rtl="0" algn="l">
                        <a:spcBef>
                          <a:spcPts val="0"/>
                        </a:spcBef>
                        <a:spcAft>
                          <a:spcPts val="0"/>
                        </a:spcAft>
                        <a:buNone/>
                      </a:pPr>
                      <a:r>
                        <a:rPr lang="en-US" sz="1600" u="none" cap="none" strike="noStrike"/>
                        <a:t>1002</a:t>
                      </a:r>
                      <a:endParaRPr/>
                    </a:p>
                  </a:txBody>
                  <a:tcPr marT="32650" marB="32650" marR="91450" marL="91450" anchor="ctr"/>
                </a:tc>
                <a:tc>
                  <a:txBody>
                    <a:bodyPr/>
                    <a:lstStyle/>
                    <a:p>
                      <a:pPr indent="0" lvl="0" marL="0" marR="0" rtl="0" algn="l">
                        <a:spcBef>
                          <a:spcPts val="0"/>
                        </a:spcBef>
                        <a:spcAft>
                          <a:spcPts val="0"/>
                        </a:spcAft>
                        <a:buNone/>
                      </a:pPr>
                      <a:r>
                        <a:rPr lang="en-US" sz="1600" u="none" cap="none" strike="noStrike"/>
                        <a:t>Purchasing department</a:t>
                      </a:r>
                      <a:endParaRPr/>
                    </a:p>
                  </a:txBody>
                  <a:tcPr marT="32650" marB="32650" marR="91450" marL="91450" anchor="ctr"/>
                </a:tc>
              </a:tr>
            </a:tbl>
          </a:graphicData>
        </a:graphic>
      </p:graphicFrame>
      <p:sp>
        <p:nvSpPr>
          <p:cNvPr id="1630" name="Google Shape;1630;p104"/>
          <p:cNvSpPr/>
          <p:nvPr/>
        </p:nvSpPr>
        <p:spPr>
          <a:xfrm>
            <a:off x="1766314" y="5273855"/>
            <a:ext cx="37740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Candidate keys</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For first table: emp_id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For second table: emp_dept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For third table: {emp_id, emp_dept}</a:t>
            </a:r>
            <a:endParaRPr/>
          </a:p>
        </p:txBody>
      </p:sp>
      <p:sp>
        <p:nvSpPr>
          <p:cNvPr id="1631" name="Google Shape;1631;p104"/>
          <p:cNvSpPr/>
          <p:nvPr/>
        </p:nvSpPr>
        <p:spPr>
          <a:xfrm>
            <a:off x="6049947" y="5445772"/>
            <a:ext cx="444250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Functional dependencies</a:t>
            </a: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emp_id -&gt; emp_nationality</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emp_dept -&gt; {dept_type, dept_no_of_emp}</a:t>
            </a:r>
            <a:endParaRPr/>
          </a:p>
        </p:txBody>
      </p:sp>
      <p:sp>
        <p:nvSpPr>
          <p:cNvPr id="1632" name="Google Shape;1632;p104"/>
          <p:cNvSpPr/>
          <p:nvPr/>
        </p:nvSpPr>
        <p:spPr>
          <a:xfrm>
            <a:off x="7923413" y="3267155"/>
            <a:ext cx="3283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22426"/>
                </a:solidFill>
                <a:latin typeface="PT Sans"/>
                <a:ea typeface="PT Sans"/>
                <a:cs typeface="PT Sans"/>
                <a:sym typeface="PT Sans"/>
              </a:rPr>
              <a:t>Table 2: emp_dept_mapping</a:t>
            </a:r>
            <a:endParaRPr sz="1800">
              <a:solidFill>
                <a:schemeClr val="dk1"/>
              </a:solidFill>
              <a:latin typeface="Calibri"/>
              <a:ea typeface="Calibri"/>
              <a:cs typeface="Calibri"/>
              <a:sym typeface="Calibri"/>
            </a:endParaRPr>
          </a:p>
        </p:txBody>
      </p:sp>
      <p:sp>
        <p:nvSpPr>
          <p:cNvPr id="1633" name="Google Shape;1633;p104"/>
          <p:cNvSpPr/>
          <p:nvPr/>
        </p:nvSpPr>
        <p:spPr>
          <a:xfrm>
            <a:off x="564585" y="3295241"/>
            <a:ext cx="21937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22426"/>
                </a:solidFill>
                <a:latin typeface="PT Sans"/>
                <a:ea typeface="PT Sans"/>
                <a:cs typeface="PT Sans"/>
                <a:sym typeface="PT Sans"/>
              </a:rPr>
              <a:t>Table 3: emp_dept</a:t>
            </a:r>
            <a:endParaRPr sz="1800">
              <a:solidFill>
                <a:schemeClr val="dk1"/>
              </a:solidFill>
              <a:latin typeface="Calibri"/>
              <a:ea typeface="Calibri"/>
              <a:cs typeface="Calibri"/>
              <a:sym typeface="Calibri"/>
            </a:endParaRPr>
          </a:p>
        </p:txBody>
      </p:sp>
      <p:sp>
        <p:nvSpPr>
          <p:cNvPr id="1634" name="Google Shape;1634;p104"/>
          <p:cNvSpPr/>
          <p:nvPr/>
        </p:nvSpPr>
        <p:spPr>
          <a:xfrm>
            <a:off x="3688081" y="3524434"/>
            <a:ext cx="28605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22426"/>
                </a:solidFill>
                <a:latin typeface="PT Sans"/>
                <a:ea typeface="PT Sans"/>
                <a:cs typeface="PT Sans"/>
                <a:sym typeface="PT Sans"/>
              </a:rPr>
              <a:t>Table 1: emp_nationality</a:t>
            </a:r>
            <a:endParaRPr sz="1800">
              <a:solidFill>
                <a:schemeClr val="dk1"/>
              </a:solidFill>
              <a:latin typeface="Calibri"/>
              <a:ea typeface="Calibri"/>
              <a:cs typeface="Calibri"/>
              <a:sym typeface="Calibri"/>
            </a:endParaRPr>
          </a:p>
        </p:txBody>
      </p:sp>
      <p:sp>
        <p:nvSpPr>
          <p:cNvPr id="1635" name="Google Shape;1635;p104"/>
          <p:cNvSpPr/>
          <p:nvPr/>
        </p:nvSpPr>
        <p:spPr>
          <a:xfrm>
            <a:off x="1783236" y="6488668"/>
            <a:ext cx="8533422"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PT Sans"/>
                <a:ea typeface="PT Sans"/>
                <a:cs typeface="PT Sans"/>
                <a:sym typeface="PT Sans"/>
              </a:rPr>
              <a:t>This is now in BCNF as in both the functional dependencies left side part is a key.</a:t>
            </a:r>
            <a:endParaRPr sz="1800">
              <a:solidFill>
                <a:srgbClr val="0070C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05"/>
          <p:cNvSpPr txBox="1"/>
          <p:nvPr>
            <p:ph idx="1" type="body"/>
          </p:nvPr>
        </p:nvSpPr>
        <p:spPr>
          <a:xfrm>
            <a:off x="609600" y="1143000"/>
            <a:ext cx="11038114" cy="5181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chemeClr val="dk1"/>
              </a:buClr>
              <a:buSzPts val="2400"/>
              <a:buFont typeface="Calibri"/>
              <a:buAutoNum type="arabicPeriod"/>
            </a:pPr>
            <a:r>
              <a:rPr lang="en-US" sz="2400"/>
              <a:t>Any table Relation can be decomposed in a lossless way into a collection of smaller schemas that are in BCNF form. </a:t>
            </a:r>
            <a:r>
              <a:rPr lang="en-US" sz="2400">
                <a:solidFill>
                  <a:srgbClr val="0070C0"/>
                </a:solidFill>
              </a:rPr>
              <a:t>However the dependency preservation is not guaranteed. </a:t>
            </a:r>
            <a:endParaRPr/>
          </a:p>
          <a:p>
            <a:pPr indent="-609600" lvl="0" marL="609600" rtl="0" algn="just">
              <a:lnSpc>
                <a:spcPct val="90000"/>
              </a:lnSpc>
              <a:spcBef>
                <a:spcPts val="1000"/>
              </a:spcBef>
              <a:spcAft>
                <a:spcPts val="0"/>
              </a:spcAft>
              <a:buClr>
                <a:srgbClr val="C00000"/>
              </a:buClr>
              <a:buSzPts val="2400"/>
              <a:buFont typeface="Calibri"/>
              <a:buAutoNum type="arabicPeriod"/>
            </a:pPr>
            <a:r>
              <a:rPr lang="en-US" sz="2400">
                <a:solidFill>
                  <a:srgbClr val="C00000"/>
                </a:solidFill>
              </a:rPr>
              <a:t>Any table can be decomposed in a lossless way into 3</a:t>
            </a:r>
            <a:r>
              <a:rPr baseline="30000" lang="en-US" sz="2400">
                <a:solidFill>
                  <a:srgbClr val="C00000"/>
                </a:solidFill>
              </a:rPr>
              <a:t>rd</a:t>
            </a:r>
            <a:r>
              <a:rPr lang="en-US" sz="2400">
                <a:solidFill>
                  <a:srgbClr val="C00000"/>
                </a:solidFill>
              </a:rPr>
              <a:t> normal form that also preserves the dependencies.</a:t>
            </a:r>
            <a:endParaRPr b="1" sz="2400">
              <a:solidFill>
                <a:srgbClr val="0070C0"/>
              </a:solidFill>
            </a:endParaRPr>
          </a:p>
          <a:p>
            <a:pPr indent="-533400" lvl="1" marL="1100138" rtl="0" algn="just">
              <a:lnSpc>
                <a:spcPct val="90000"/>
              </a:lnSpc>
              <a:spcBef>
                <a:spcPts val="500"/>
              </a:spcBef>
              <a:spcAft>
                <a:spcPts val="0"/>
              </a:spcAft>
              <a:buClr>
                <a:srgbClr val="0070C0"/>
              </a:buClr>
              <a:buSzPts val="2400"/>
              <a:buFont typeface="Calibri"/>
              <a:buChar char="•"/>
            </a:pPr>
            <a:r>
              <a:rPr b="1" lang="en-US">
                <a:solidFill>
                  <a:srgbClr val="0070C0"/>
                </a:solidFill>
              </a:rPr>
              <a:t>3NF may be better than BCNF in some cases</a:t>
            </a:r>
            <a:endParaRPr/>
          </a:p>
          <a:p>
            <a:pPr indent="-642938" lvl="0" marL="642938" rtl="0" algn="just">
              <a:lnSpc>
                <a:spcPct val="90000"/>
              </a:lnSpc>
              <a:spcBef>
                <a:spcPts val="1000"/>
              </a:spcBef>
              <a:spcAft>
                <a:spcPts val="0"/>
              </a:spcAft>
              <a:buClr>
                <a:srgbClr val="C00000"/>
              </a:buClr>
              <a:buSzPts val="2400"/>
              <a:buFont typeface="Calibri"/>
              <a:buAutoNum type="arabicPeriod"/>
            </a:pPr>
            <a:r>
              <a:rPr lang="en-US" sz="2400">
                <a:solidFill>
                  <a:srgbClr val="C00000"/>
                </a:solidFill>
              </a:rPr>
              <a:t>If our database will be used for OLTP (on line transaction processing), then BCNF is our target. Usually, we meet this objective. </a:t>
            </a:r>
            <a:endParaRPr sz="2400">
              <a:solidFill>
                <a:srgbClr val="C00000"/>
              </a:solidFill>
            </a:endParaRPr>
          </a:p>
          <a:p>
            <a:pPr indent="-538163" lvl="1" marL="1077913" rtl="0" algn="just">
              <a:lnSpc>
                <a:spcPct val="90000"/>
              </a:lnSpc>
              <a:spcBef>
                <a:spcPts val="500"/>
              </a:spcBef>
              <a:spcAft>
                <a:spcPts val="0"/>
              </a:spcAft>
              <a:buClr>
                <a:schemeClr val="dk1"/>
              </a:buClr>
              <a:buSzPts val="2400"/>
              <a:buChar char="•"/>
            </a:pPr>
            <a:r>
              <a:rPr lang="en-US"/>
              <a:t>However, we might denormalize (3NF, 2NF, or 1NF) for performance reasons</a:t>
            </a:r>
            <a:endParaRPr b="1">
              <a:solidFill>
                <a:srgbClr val="0070C0"/>
              </a:solidFill>
            </a:endParaRPr>
          </a:p>
        </p:txBody>
      </p:sp>
      <p:sp>
        <p:nvSpPr>
          <p:cNvPr id="1642" name="Google Shape;1642;p105"/>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Decomposition – Loss of Information</a:t>
            </a:r>
            <a:endParaRPr/>
          </a:p>
        </p:txBody>
      </p:sp>
      <p:sp>
        <p:nvSpPr>
          <p:cNvPr id="1643" name="Google Shape;1643;p105"/>
          <p:cNvSpPr txBox="1"/>
          <p:nvPr/>
        </p:nvSpPr>
        <p:spPr>
          <a:xfrm>
            <a:off x="2095499" y="5327303"/>
            <a:ext cx="8001000" cy="523220"/>
          </a:xfrm>
          <a:prstGeom prst="rect">
            <a:avLst/>
          </a:prstGeom>
          <a:noFill/>
          <a:ln>
            <a:noFill/>
          </a:ln>
          <a:effectLst>
            <a:outerShdw rotWithShape="0" algn="ctr" dir="2700000" dist="107763">
              <a:schemeClr val="lt2"/>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000066"/>
                </a:solidFill>
                <a:latin typeface="Calibri"/>
                <a:ea typeface="Calibri"/>
                <a:cs typeface="Calibri"/>
                <a:sym typeface="Calibri"/>
              </a:rPr>
              <a:t>Use your own judgment when decomposing schemas</a:t>
            </a:r>
            <a:endParaRPr/>
          </a:p>
        </p:txBody>
      </p:sp>
      <p:sp>
        <p:nvSpPr>
          <p:cNvPr id="1644" name="Google Shape;1644;p105"/>
          <p:cNvSpPr/>
          <p:nvPr/>
        </p:nvSpPr>
        <p:spPr>
          <a:xfrm>
            <a:off x="476738" y="4414391"/>
            <a:ext cx="11238523"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i="1" lang="en-US">
                <a:latin typeface="Arial"/>
                <a:ea typeface="Arial"/>
                <a:cs typeface="Arial"/>
                <a:sym typeface="Arial"/>
              </a:rPr>
              <a:t>Normalization</a:t>
            </a:r>
            <a:endParaRPr b="1" i="1">
              <a:latin typeface="Arial"/>
              <a:ea typeface="Arial"/>
              <a:cs typeface="Arial"/>
              <a:sym typeface="Arial"/>
            </a:endParaRPr>
          </a:p>
        </p:txBody>
      </p:sp>
      <p:sp>
        <p:nvSpPr>
          <p:cNvPr id="1650" name="Google Shape;1650;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1651" name="Google Shape;1651;p106"/>
          <p:cNvSpPr txBox="1"/>
          <p:nvPr/>
        </p:nvSpPr>
        <p:spPr>
          <a:xfrm>
            <a:off x="982639" y="1690687"/>
            <a:ext cx="9853683"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Also,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any relation that is in BCNF, is in 3NF;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any relation in 3NF is in 2NF; and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any relation in 2NF is in 1NF. </a:t>
            </a:r>
            <a:endParaRPr b="0" i="0" sz="2800" u="none" cap="none" strike="noStrike">
              <a:solidFill>
                <a:schemeClr val="dk1"/>
              </a:solidFill>
              <a:latin typeface="Calibri"/>
              <a:ea typeface="Calibri"/>
              <a:cs typeface="Calibri"/>
              <a:sym typeface="Calibri"/>
            </a:endParaRPr>
          </a:p>
          <a:p>
            <a:pPr indent="0" lvl="1" marL="190500" marR="0" rtl="0" algn="l">
              <a:spcBef>
                <a:spcPts val="0"/>
              </a:spcBef>
              <a:spcAft>
                <a:spcPts val="0"/>
              </a:spcAft>
              <a:buNone/>
            </a:pPr>
            <a:r>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There is a sequence to normal forms: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1NF is considered the weakest,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2NF is stronger than 1NF,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3NF is stronger than 2NF, and </a:t>
            </a:r>
            <a:endParaRPr/>
          </a:p>
          <a:p>
            <a:pPr indent="0" lvl="1" marL="19050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BCNF is considered the strongest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652" name="Google Shape;1652;p106"/>
          <p:cNvSpPr txBox="1"/>
          <p:nvPr/>
        </p:nvSpPr>
        <p:spPr>
          <a:xfrm>
            <a:off x="7018784" y="3849330"/>
            <a:ext cx="4909360"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If our database will be used for OLTP (On Line Transaction Processing), then BCNF is our target (Usually, we meet this objective)</a:t>
            </a:r>
            <a:endParaRPr/>
          </a:p>
          <a:p>
            <a:pPr indent="0" lvl="0" marL="0" marR="0" rtl="0" algn="l">
              <a:spcBef>
                <a:spcPts val="1200"/>
              </a:spcBef>
              <a:spcAft>
                <a:spcPts val="0"/>
              </a:spcAft>
              <a:buNone/>
            </a:pPr>
            <a:r>
              <a:rPr lang="en-US" sz="2400">
                <a:solidFill>
                  <a:schemeClr val="dk1"/>
                </a:solidFill>
                <a:latin typeface="Calibri"/>
                <a:ea typeface="Calibri"/>
                <a:cs typeface="Calibri"/>
                <a:sym typeface="Calibri"/>
              </a:rPr>
              <a:t>However, we might denormalize (3NF, 2NF, or 1NF) for performance reasons.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6" name="Shape 1656"/>
        <p:cNvGrpSpPr/>
        <p:nvPr/>
      </p:nvGrpSpPr>
      <p:grpSpPr>
        <a:xfrm>
          <a:off x="0" y="0"/>
          <a:ext cx="0" cy="0"/>
          <a:chOff x="0" y="0"/>
          <a:chExt cx="0" cy="0"/>
        </a:xfrm>
      </p:grpSpPr>
      <p:sp>
        <p:nvSpPr>
          <p:cNvPr id="1657" name="Google Shape;1657;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Higher Normal Forms</a:t>
            </a:r>
            <a:endParaRPr/>
          </a:p>
        </p:txBody>
      </p:sp>
      <p:sp>
        <p:nvSpPr>
          <p:cNvPr id="1658" name="Google Shape;1658;p10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Higher normal forms that go beyond BCNF were introduced later such as Fourth Normal Form (4NF) and Fifth Normal Form (5NF). However these later normal forms deal with situations that are very rare.</a:t>
            </a:r>
            <a:endParaRPr sz="2400"/>
          </a:p>
          <a:p>
            <a:pPr indent="-50800" lvl="0" marL="228600" rtl="0" algn="l">
              <a:lnSpc>
                <a:spcPct val="90000"/>
              </a:lnSpc>
              <a:spcBef>
                <a:spcPts val="1000"/>
              </a:spcBef>
              <a:spcAft>
                <a:spcPts val="0"/>
              </a:spcAft>
              <a:buClr>
                <a:schemeClr val="dk1"/>
              </a:buClr>
              <a:buSzPts val="2800"/>
              <a:buNone/>
            </a:pPr>
            <a:r>
              <a:t/>
            </a:r>
            <a:endParaRPr/>
          </a:p>
        </p:txBody>
      </p:sp>
      <p:sp>
        <p:nvSpPr>
          <p:cNvPr id="1659" name="Google Shape;1659;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108"/>
          <p:cNvSpPr txBox="1"/>
          <p:nvPr>
            <p:ph idx="1" type="body"/>
          </p:nvPr>
        </p:nvSpPr>
        <p:spPr>
          <a:xfrm>
            <a:off x="576943" y="1143000"/>
            <a:ext cx="10450286" cy="5562600"/>
          </a:xfrm>
          <a:prstGeom prst="rect">
            <a:avLst/>
          </a:prstGeom>
          <a:noFill/>
          <a:ln>
            <a:noFill/>
          </a:ln>
        </p:spPr>
        <p:txBody>
          <a:bodyPr anchorCtr="0" anchor="t" bIns="45700" lIns="91425" spcFirstLastPara="1" rIns="91425" wrap="square" tIns="45700">
            <a:normAutofit lnSpcReduction="10000"/>
          </a:bodyPr>
          <a:lstStyle/>
          <a:p>
            <a:pPr indent="-609600" lvl="0" marL="609600" rtl="0" algn="just">
              <a:lnSpc>
                <a:spcPct val="90000"/>
              </a:lnSpc>
              <a:spcBef>
                <a:spcPts val="0"/>
              </a:spcBef>
              <a:spcAft>
                <a:spcPts val="0"/>
              </a:spcAft>
              <a:buClr>
                <a:schemeClr val="dk1"/>
              </a:buClr>
              <a:buSzPts val="2400"/>
              <a:buChar char="•"/>
            </a:pPr>
            <a:r>
              <a:rPr lang="en-US" sz="2400"/>
              <a:t>Fourth normal form eliminates independent many-to-one relationships between columns. </a:t>
            </a:r>
            <a:endParaRPr/>
          </a:p>
          <a:p>
            <a:pPr indent="-609600" lvl="0" marL="609600" rtl="0" algn="just">
              <a:lnSpc>
                <a:spcPct val="90000"/>
              </a:lnSpc>
              <a:spcBef>
                <a:spcPts val="1000"/>
              </a:spcBef>
              <a:spcAft>
                <a:spcPts val="0"/>
              </a:spcAft>
              <a:buClr>
                <a:schemeClr val="dk1"/>
              </a:buClr>
              <a:buSzPts val="2400"/>
              <a:buChar char="•"/>
            </a:pPr>
            <a:r>
              <a:rPr lang="en-US" sz="2400"/>
              <a:t>To be in Fourth Normal Form,</a:t>
            </a:r>
            <a:r>
              <a:rPr lang="en-US"/>
              <a:t> </a:t>
            </a:r>
            <a:endParaRPr/>
          </a:p>
          <a:p>
            <a:pPr indent="-533400" lvl="1" marL="1100138" rtl="0" algn="just">
              <a:lnSpc>
                <a:spcPct val="90000"/>
              </a:lnSpc>
              <a:spcBef>
                <a:spcPts val="500"/>
              </a:spcBef>
              <a:spcAft>
                <a:spcPts val="0"/>
              </a:spcAft>
              <a:buClr>
                <a:schemeClr val="dk1"/>
              </a:buClr>
              <a:buSzPts val="2000"/>
              <a:buChar char="•"/>
            </a:pPr>
            <a:r>
              <a:rPr lang="en-US" sz="2000"/>
              <a:t>A relation must first be in Boyce-Codd Normal Form. </a:t>
            </a:r>
            <a:endParaRPr/>
          </a:p>
          <a:p>
            <a:pPr indent="-533400" lvl="1" marL="1100138" rtl="0" algn="just">
              <a:lnSpc>
                <a:spcPct val="90000"/>
              </a:lnSpc>
              <a:spcBef>
                <a:spcPts val="500"/>
              </a:spcBef>
              <a:spcAft>
                <a:spcPts val="0"/>
              </a:spcAft>
              <a:buClr>
                <a:schemeClr val="dk1"/>
              </a:buClr>
              <a:buSzPts val="2000"/>
              <a:buChar char="•"/>
            </a:pPr>
            <a:r>
              <a:rPr lang="en-US" sz="2000"/>
              <a:t>A given relation may not contain more than one multi-valued attribute.</a:t>
            </a:r>
            <a:endParaRPr sz="2000">
              <a:solidFill>
                <a:srgbClr val="FF0000"/>
              </a:solidFill>
            </a:endParaRPr>
          </a:p>
          <a:p>
            <a:pPr indent="-609600" lvl="0" marL="609600" rtl="0" algn="just">
              <a:lnSpc>
                <a:spcPct val="90000"/>
              </a:lnSpc>
              <a:spcBef>
                <a:spcPts val="1000"/>
              </a:spcBef>
              <a:spcAft>
                <a:spcPts val="0"/>
              </a:spcAft>
              <a:buClr>
                <a:schemeClr val="dk1"/>
              </a:buClr>
              <a:buSzPts val="2000"/>
              <a:buNone/>
            </a:pPr>
            <a:r>
              <a:t/>
            </a:r>
            <a:endParaRPr sz="2000">
              <a:solidFill>
                <a:srgbClr val="CC0000"/>
              </a:solidFill>
            </a:endParaRPr>
          </a:p>
          <a:p>
            <a:pPr indent="-609600" lvl="0" marL="609600" rtl="0" algn="just">
              <a:lnSpc>
                <a:spcPct val="90000"/>
              </a:lnSpc>
              <a:spcBef>
                <a:spcPts val="1000"/>
              </a:spcBef>
              <a:spcAft>
                <a:spcPts val="0"/>
              </a:spcAft>
              <a:buClr>
                <a:srgbClr val="CC0000"/>
              </a:buClr>
              <a:buSzPts val="2400"/>
              <a:buNone/>
            </a:pPr>
            <a:r>
              <a:rPr b="1" lang="en-US" sz="2400">
                <a:solidFill>
                  <a:srgbClr val="CC0000"/>
                </a:solidFill>
              </a:rPr>
              <a:t>Example 1: 4NF ?</a:t>
            </a:r>
            <a:endParaRPr b="1" sz="2400">
              <a:solidFill>
                <a:srgbClr val="CC0000"/>
              </a:solidFill>
            </a:endParaRPr>
          </a:p>
          <a:p>
            <a:pPr indent="-533400" lvl="1" marL="1100138" rtl="0" algn="just">
              <a:lnSpc>
                <a:spcPct val="90000"/>
              </a:lnSpc>
              <a:spcBef>
                <a:spcPts val="500"/>
              </a:spcBef>
              <a:spcAft>
                <a:spcPts val="0"/>
              </a:spcAft>
              <a:buClr>
                <a:schemeClr val="dk1"/>
              </a:buClr>
              <a:buSzPts val="2000"/>
              <a:buNone/>
            </a:pPr>
            <a:r>
              <a:rPr lang="en-US" sz="2000"/>
              <a:t>Relation 🡪 {MovieName, ScreeningCity, Genre)</a:t>
            </a:r>
            <a:endParaRPr/>
          </a:p>
          <a:p>
            <a:pPr indent="-533400" lvl="1" marL="1100138" rtl="0" algn="just">
              <a:lnSpc>
                <a:spcPct val="90000"/>
              </a:lnSpc>
              <a:spcBef>
                <a:spcPts val="500"/>
              </a:spcBef>
              <a:spcAft>
                <a:spcPts val="0"/>
              </a:spcAft>
              <a:buClr>
                <a:schemeClr val="dk1"/>
              </a:buClr>
              <a:buSzPts val="2000"/>
              <a:buNone/>
            </a:pPr>
            <a:r>
              <a:rPr lang="en-US" sz="2000"/>
              <a:t>Primary Key: {MovieName, ScreeningCity, Genre)</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All columns are a part of the only candidate key, hence BCNF</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Many Movies can have the same Genre </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Many Cities can have the same movie</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Violates 4NF </a:t>
            </a:r>
            <a:endParaRPr/>
          </a:p>
          <a:p>
            <a:pPr indent="-482600" lvl="0" marL="609600" rtl="0" algn="just">
              <a:lnSpc>
                <a:spcPct val="90000"/>
              </a:lnSpc>
              <a:spcBef>
                <a:spcPts val="1000"/>
              </a:spcBef>
              <a:spcAft>
                <a:spcPts val="0"/>
              </a:spcAft>
              <a:buClr>
                <a:schemeClr val="dk1"/>
              </a:buClr>
              <a:buSzPts val="2000"/>
              <a:buNone/>
            </a:pPr>
            <a:r>
              <a:t/>
            </a:r>
            <a:endParaRPr sz="2000"/>
          </a:p>
          <a:p>
            <a:pPr indent="-609600" lvl="0" marL="609600" rtl="0" algn="just">
              <a:lnSpc>
                <a:spcPct val="90000"/>
              </a:lnSpc>
              <a:spcBef>
                <a:spcPts val="1000"/>
              </a:spcBef>
              <a:spcAft>
                <a:spcPts val="0"/>
              </a:spcAft>
              <a:buClr>
                <a:schemeClr val="dk1"/>
              </a:buClr>
              <a:buSzPts val="2400"/>
              <a:buNone/>
            </a:pPr>
            <a:r>
              <a:rPr lang="en-US" sz="2400"/>
              <a:t> </a:t>
            </a:r>
            <a:endParaRPr/>
          </a:p>
          <a:p>
            <a:pPr indent="-609600" lvl="0" marL="609600" rtl="0" algn="just">
              <a:lnSpc>
                <a:spcPct val="90000"/>
              </a:lnSpc>
              <a:spcBef>
                <a:spcPts val="1000"/>
              </a:spcBef>
              <a:spcAft>
                <a:spcPts val="0"/>
              </a:spcAft>
              <a:buClr>
                <a:schemeClr val="dk1"/>
              </a:buClr>
              <a:buSzPts val="2400"/>
              <a:buNone/>
            </a:pPr>
            <a:r>
              <a:t/>
            </a:r>
            <a:endParaRPr sz="2400"/>
          </a:p>
        </p:txBody>
      </p:sp>
      <p:sp>
        <p:nvSpPr>
          <p:cNvPr id="1666" name="Google Shape;1666;p108"/>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Fourth Normal Form  (4NF) </a:t>
            </a:r>
            <a:endParaRPr/>
          </a:p>
        </p:txBody>
      </p:sp>
      <p:sp>
        <p:nvSpPr>
          <p:cNvPr id="1667" name="Google Shape;1667;p108"/>
          <p:cNvSpPr/>
          <p:nvPr/>
        </p:nvSpPr>
        <p:spPr>
          <a:xfrm>
            <a:off x="1525588" y="1189038"/>
            <a:ext cx="91440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1668" name="Google Shape;1668;p108"/>
          <p:cNvGrpSpPr/>
          <p:nvPr/>
        </p:nvGrpSpPr>
        <p:grpSpPr>
          <a:xfrm>
            <a:off x="6019800" y="4581109"/>
            <a:ext cx="6063983" cy="1913814"/>
            <a:chOff x="3408" y="3156"/>
            <a:chExt cx="2208" cy="1116"/>
          </a:xfrm>
        </p:grpSpPr>
        <p:grpSp>
          <p:nvGrpSpPr>
            <p:cNvPr id="1669" name="Google Shape;1669;p108"/>
            <p:cNvGrpSpPr/>
            <p:nvPr/>
          </p:nvGrpSpPr>
          <p:grpSpPr>
            <a:xfrm>
              <a:off x="3408" y="3156"/>
              <a:ext cx="851" cy="191"/>
              <a:chOff x="0" y="403"/>
              <a:chExt cx="963" cy="403"/>
            </a:xfrm>
          </p:grpSpPr>
          <p:sp>
            <p:nvSpPr>
              <p:cNvPr id="1670" name="Google Shape;1670;p108"/>
              <p:cNvSpPr/>
              <p:nvPr/>
            </p:nvSpPr>
            <p:spPr>
              <a:xfrm>
                <a:off x="43" y="403"/>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Movie</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71" name="Google Shape;1671;p108"/>
              <p:cNvSpPr/>
              <p:nvPr/>
            </p:nvSpPr>
            <p:spPr>
              <a:xfrm>
                <a:off x="0" y="403"/>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72" name="Google Shape;1672;p108"/>
            <p:cNvGrpSpPr/>
            <p:nvPr/>
          </p:nvGrpSpPr>
          <p:grpSpPr>
            <a:xfrm>
              <a:off x="4259" y="3156"/>
              <a:ext cx="797" cy="191"/>
              <a:chOff x="963" y="403"/>
              <a:chExt cx="797" cy="403"/>
            </a:xfrm>
          </p:grpSpPr>
          <p:sp>
            <p:nvSpPr>
              <p:cNvPr id="1673" name="Google Shape;1673;p108"/>
              <p:cNvSpPr/>
              <p:nvPr/>
            </p:nvSpPr>
            <p:spPr>
              <a:xfrm>
                <a:off x="1006" y="403"/>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ScreeningCity</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74" name="Google Shape;1674;p108"/>
              <p:cNvSpPr/>
              <p:nvPr/>
            </p:nvSpPr>
            <p:spPr>
              <a:xfrm>
                <a:off x="963" y="403"/>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75" name="Google Shape;1675;p108"/>
            <p:cNvGrpSpPr/>
            <p:nvPr/>
          </p:nvGrpSpPr>
          <p:grpSpPr>
            <a:xfrm>
              <a:off x="5056" y="3156"/>
              <a:ext cx="560" cy="191"/>
              <a:chOff x="1760" y="403"/>
              <a:chExt cx="558" cy="403"/>
            </a:xfrm>
          </p:grpSpPr>
          <p:sp>
            <p:nvSpPr>
              <p:cNvPr id="1676" name="Google Shape;1676;p108"/>
              <p:cNvSpPr/>
              <p:nvPr/>
            </p:nvSpPr>
            <p:spPr>
              <a:xfrm>
                <a:off x="1803" y="403"/>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Genre</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77" name="Google Shape;1677;p108"/>
              <p:cNvSpPr/>
              <p:nvPr/>
            </p:nvSpPr>
            <p:spPr>
              <a:xfrm>
                <a:off x="1760" y="403"/>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78" name="Google Shape;1678;p108"/>
            <p:cNvGrpSpPr/>
            <p:nvPr/>
          </p:nvGrpSpPr>
          <p:grpSpPr>
            <a:xfrm>
              <a:off x="3408" y="3348"/>
              <a:ext cx="851" cy="162"/>
              <a:chOff x="0" y="806"/>
              <a:chExt cx="963" cy="403"/>
            </a:xfrm>
          </p:grpSpPr>
          <p:sp>
            <p:nvSpPr>
              <p:cNvPr id="1679" name="Google Shape;1679;p108"/>
              <p:cNvSpPr/>
              <p:nvPr/>
            </p:nvSpPr>
            <p:spPr>
              <a:xfrm>
                <a:off x="43" y="806"/>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Hard Code</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80" name="Google Shape;1680;p108"/>
              <p:cNvSpPr/>
              <p:nvPr/>
            </p:nvSpPr>
            <p:spPr>
              <a:xfrm>
                <a:off x="0" y="806"/>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81" name="Google Shape;1681;p108"/>
            <p:cNvGrpSpPr/>
            <p:nvPr/>
          </p:nvGrpSpPr>
          <p:grpSpPr>
            <a:xfrm>
              <a:off x="4259" y="3348"/>
              <a:ext cx="797" cy="162"/>
              <a:chOff x="963" y="806"/>
              <a:chExt cx="797" cy="403"/>
            </a:xfrm>
          </p:grpSpPr>
          <p:sp>
            <p:nvSpPr>
              <p:cNvPr id="1682" name="Google Shape;1682;p108"/>
              <p:cNvSpPr/>
              <p:nvPr/>
            </p:nvSpPr>
            <p:spPr>
              <a:xfrm>
                <a:off x="1006" y="806"/>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Los Angles</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83" name="Google Shape;1683;p108"/>
              <p:cNvSpPr/>
              <p:nvPr/>
            </p:nvSpPr>
            <p:spPr>
              <a:xfrm>
                <a:off x="963" y="806"/>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84" name="Google Shape;1684;p108"/>
            <p:cNvGrpSpPr/>
            <p:nvPr/>
          </p:nvGrpSpPr>
          <p:grpSpPr>
            <a:xfrm>
              <a:off x="5056" y="3348"/>
              <a:ext cx="560" cy="162"/>
              <a:chOff x="1760" y="806"/>
              <a:chExt cx="558" cy="403"/>
            </a:xfrm>
          </p:grpSpPr>
          <p:sp>
            <p:nvSpPr>
              <p:cNvPr id="1685" name="Google Shape;1685;p108"/>
              <p:cNvSpPr/>
              <p:nvPr/>
            </p:nvSpPr>
            <p:spPr>
              <a:xfrm>
                <a:off x="1803" y="806"/>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Comedy</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86" name="Google Shape;1686;p108"/>
              <p:cNvSpPr/>
              <p:nvPr/>
            </p:nvSpPr>
            <p:spPr>
              <a:xfrm>
                <a:off x="1760" y="806"/>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87" name="Google Shape;1687;p108"/>
            <p:cNvGrpSpPr/>
            <p:nvPr/>
          </p:nvGrpSpPr>
          <p:grpSpPr>
            <a:xfrm>
              <a:off x="3408" y="3510"/>
              <a:ext cx="851" cy="181"/>
              <a:chOff x="0" y="1209"/>
              <a:chExt cx="963" cy="403"/>
            </a:xfrm>
          </p:grpSpPr>
          <p:sp>
            <p:nvSpPr>
              <p:cNvPr id="1688" name="Google Shape;1688;p108"/>
              <p:cNvSpPr/>
              <p:nvPr/>
            </p:nvSpPr>
            <p:spPr>
              <a:xfrm>
                <a:off x="43" y="1209"/>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Hard Code</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89" name="Google Shape;1689;p108"/>
              <p:cNvSpPr/>
              <p:nvPr/>
            </p:nvSpPr>
            <p:spPr>
              <a:xfrm>
                <a:off x="0" y="1209"/>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90" name="Google Shape;1690;p108"/>
            <p:cNvGrpSpPr/>
            <p:nvPr/>
          </p:nvGrpSpPr>
          <p:grpSpPr>
            <a:xfrm>
              <a:off x="4259" y="3510"/>
              <a:ext cx="797" cy="181"/>
              <a:chOff x="963" y="1209"/>
              <a:chExt cx="797" cy="403"/>
            </a:xfrm>
          </p:grpSpPr>
          <p:sp>
            <p:nvSpPr>
              <p:cNvPr id="1691" name="Google Shape;1691;p108"/>
              <p:cNvSpPr/>
              <p:nvPr/>
            </p:nvSpPr>
            <p:spPr>
              <a:xfrm>
                <a:off x="1006" y="1209"/>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New York</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92" name="Google Shape;1692;p108"/>
              <p:cNvSpPr/>
              <p:nvPr/>
            </p:nvSpPr>
            <p:spPr>
              <a:xfrm>
                <a:off x="963" y="1209"/>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93" name="Google Shape;1693;p108"/>
            <p:cNvGrpSpPr/>
            <p:nvPr/>
          </p:nvGrpSpPr>
          <p:grpSpPr>
            <a:xfrm>
              <a:off x="5056" y="3510"/>
              <a:ext cx="560" cy="181"/>
              <a:chOff x="1760" y="1209"/>
              <a:chExt cx="558" cy="403"/>
            </a:xfrm>
          </p:grpSpPr>
          <p:sp>
            <p:nvSpPr>
              <p:cNvPr id="1694" name="Google Shape;1694;p108"/>
              <p:cNvSpPr/>
              <p:nvPr/>
            </p:nvSpPr>
            <p:spPr>
              <a:xfrm>
                <a:off x="1803" y="1209"/>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Comedy</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95" name="Google Shape;1695;p108"/>
              <p:cNvSpPr/>
              <p:nvPr/>
            </p:nvSpPr>
            <p:spPr>
              <a:xfrm>
                <a:off x="1760" y="1209"/>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96" name="Google Shape;1696;p108"/>
            <p:cNvGrpSpPr/>
            <p:nvPr/>
          </p:nvGrpSpPr>
          <p:grpSpPr>
            <a:xfrm>
              <a:off x="3408" y="3690"/>
              <a:ext cx="851" cy="200"/>
              <a:chOff x="0" y="1612"/>
              <a:chExt cx="963" cy="403"/>
            </a:xfrm>
          </p:grpSpPr>
          <p:sp>
            <p:nvSpPr>
              <p:cNvPr id="1697" name="Google Shape;1697;p108"/>
              <p:cNvSpPr/>
              <p:nvPr/>
            </p:nvSpPr>
            <p:spPr>
              <a:xfrm>
                <a:off x="43" y="1612"/>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Bill Durham</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698" name="Google Shape;1698;p108"/>
              <p:cNvSpPr/>
              <p:nvPr/>
            </p:nvSpPr>
            <p:spPr>
              <a:xfrm>
                <a:off x="0" y="1612"/>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699" name="Google Shape;1699;p108"/>
            <p:cNvGrpSpPr/>
            <p:nvPr/>
          </p:nvGrpSpPr>
          <p:grpSpPr>
            <a:xfrm>
              <a:off x="4259" y="3690"/>
              <a:ext cx="797" cy="200"/>
              <a:chOff x="963" y="1612"/>
              <a:chExt cx="797" cy="403"/>
            </a:xfrm>
          </p:grpSpPr>
          <p:sp>
            <p:nvSpPr>
              <p:cNvPr id="1700" name="Google Shape;1700;p108"/>
              <p:cNvSpPr/>
              <p:nvPr/>
            </p:nvSpPr>
            <p:spPr>
              <a:xfrm>
                <a:off x="1006" y="1612"/>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Santa Cruz</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01" name="Google Shape;1701;p108"/>
              <p:cNvSpPr/>
              <p:nvPr/>
            </p:nvSpPr>
            <p:spPr>
              <a:xfrm>
                <a:off x="963" y="1612"/>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02" name="Google Shape;1702;p108"/>
            <p:cNvGrpSpPr/>
            <p:nvPr/>
          </p:nvGrpSpPr>
          <p:grpSpPr>
            <a:xfrm>
              <a:off x="5056" y="3690"/>
              <a:ext cx="560" cy="200"/>
              <a:chOff x="1760" y="1612"/>
              <a:chExt cx="558" cy="403"/>
            </a:xfrm>
          </p:grpSpPr>
          <p:sp>
            <p:nvSpPr>
              <p:cNvPr id="1703" name="Google Shape;1703;p108"/>
              <p:cNvSpPr/>
              <p:nvPr/>
            </p:nvSpPr>
            <p:spPr>
              <a:xfrm>
                <a:off x="1803" y="1612"/>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Drama</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04" name="Google Shape;1704;p108"/>
              <p:cNvSpPr/>
              <p:nvPr/>
            </p:nvSpPr>
            <p:spPr>
              <a:xfrm>
                <a:off x="1760" y="1612"/>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05" name="Google Shape;1705;p108"/>
            <p:cNvGrpSpPr/>
            <p:nvPr/>
          </p:nvGrpSpPr>
          <p:grpSpPr>
            <a:xfrm>
              <a:off x="3408" y="3888"/>
              <a:ext cx="851" cy="171"/>
              <a:chOff x="0" y="2015"/>
              <a:chExt cx="963" cy="403"/>
            </a:xfrm>
          </p:grpSpPr>
          <p:sp>
            <p:nvSpPr>
              <p:cNvPr id="1706" name="Google Shape;1706;p108"/>
              <p:cNvSpPr/>
              <p:nvPr/>
            </p:nvSpPr>
            <p:spPr>
              <a:xfrm>
                <a:off x="43" y="2015"/>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Bill Durham</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07" name="Google Shape;1707;p108"/>
              <p:cNvSpPr/>
              <p:nvPr/>
            </p:nvSpPr>
            <p:spPr>
              <a:xfrm>
                <a:off x="0" y="2015"/>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08" name="Google Shape;1708;p108"/>
            <p:cNvGrpSpPr/>
            <p:nvPr/>
          </p:nvGrpSpPr>
          <p:grpSpPr>
            <a:xfrm>
              <a:off x="4259" y="3888"/>
              <a:ext cx="797" cy="171"/>
              <a:chOff x="963" y="2015"/>
              <a:chExt cx="797" cy="403"/>
            </a:xfrm>
          </p:grpSpPr>
          <p:sp>
            <p:nvSpPr>
              <p:cNvPr id="1709" name="Google Shape;1709;p108"/>
              <p:cNvSpPr/>
              <p:nvPr/>
            </p:nvSpPr>
            <p:spPr>
              <a:xfrm>
                <a:off x="1006" y="2015"/>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Durham</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10" name="Google Shape;1710;p108"/>
              <p:cNvSpPr/>
              <p:nvPr/>
            </p:nvSpPr>
            <p:spPr>
              <a:xfrm>
                <a:off x="963" y="2015"/>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11" name="Google Shape;1711;p108"/>
            <p:cNvGrpSpPr/>
            <p:nvPr/>
          </p:nvGrpSpPr>
          <p:grpSpPr>
            <a:xfrm>
              <a:off x="5056" y="3888"/>
              <a:ext cx="560" cy="171"/>
              <a:chOff x="1760" y="2015"/>
              <a:chExt cx="558" cy="403"/>
            </a:xfrm>
          </p:grpSpPr>
          <p:sp>
            <p:nvSpPr>
              <p:cNvPr id="1712" name="Google Shape;1712;p108"/>
              <p:cNvSpPr/>
              <p:nvPr/>
            </p:nvSpPr>
            <p:spPr>
              <a:xfrm>
                <a:off x="1803" y="2015"/>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Drama</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13" name="Google Shape;1713;p108"/>
              <p:cNvSpPr/>
              <p:nvPr/>
            </p:nvSpPr>
            <p:spPr>
              <a:xfrm>
                <a:off x="1760" y="2015"/>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14" name="Google Shape;1714;p108"/>
            <p:cNvGrpSpPr/>
            <p:nvPr/>
          </p:nvGrpSpPr>
          <p:grpSpPr>
            <a:xfrm>
              <a:off x="3408" y="4059"/>
              <a:ext cx="851" cy="213"/>
              <a:chOff x="0" y="2418"/>
              <a:chExt cx="963" cy="403"/>
            </a:xfrm>
          </p:grpSpPr>
          <p:sp>
            <p:nvSpPr>
              <p:cNvPr id="1715" name="Google Shape;1715;p108"/>
              <p:cNvSpPr/>
              <p:nvPr/>
            </p:nvSpPr>
            <p:spPr>
              <a:xfrm>
                <a:off x="43" y="2418"/>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The Code Warrier</a:t>
                </a:r>
                <a:endParaRPr sz="1900">
                  <a:solidFill>
                    <a:schemeClr val="dk1"/>
                  </a:solidFill>
                  <a:latin typeface="Arimo"/>
                  <a:ea typeface="Arimo"/>
                  <a:cs typeface="Arimo"/>
                  <a:sym typeface="Arimo"/>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16" name="Google Shape;1716;p108"/>
              <p:cNvSpPr/>
              <p:nvPr/>
            </p:nvSpPr>
            <p:spPr>
              <a:xfrm>
                <a:off x="0" y="2418"/>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17" name="Google Shape;1717;p108"/>
            <p:cNvGrpSpPr/>
            <p:nvPr/>
          </p:nvGrpSpPr>
          <p:grpSpPr>
            <a:xfrm>
              <a:off x="4259" y="4059"/>
              <a:ext cx="797" cy="213"/>
              <a:chOff x="963" y="2418"/>
              <a:chExt cx="797" cy="403"/>
            </a:xfrm>
          </p:grpSpPr>
          <p:sp>
            <p:nvSpPr>
              <p:cNvPr id="1718" name="Google Shape;1718;p108"/>
              <p:cNvSpPr/>
              <p:nvPr/>
            </p:nvSpPr>
            <p:spPr>
              <a:xfrm>
                <a:off x="1006" y="2418"/>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New York</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19" name="Google Shape;1719;p108"/>
              <p:cNvSpPr/>
              <p:nvPr/>
            </p:nvSpPr>
            <p:spPr>
              <a:xfrm>
                <a:off x="963" y="2418"/>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nvGrpSpPr>
            <p:cNvPr id="1720" name="Google Shape;1720;p108"/>
            <p:cNvGrpSpPr/>
            <p:nvPr/>
          </p:nvGrpSpPr>
          <p:grpSpPr>
            <a:xfrm>
              <a:off x="5056" y="4059"/>
              <a:ext cx="560" cy="213"/>
              <a:chOff x="1760" y="2418"/>
              <a:chExt cx="558" cy="403"/>
            </a:xfrm>
          </p:grpSpPr>
          <p:sp>
            <p:nvSpPr>
              <p:cNvPr id="1721" name="Google Shape;1721;p108"/>
              <p:cNvSpPr/>
              <p:nvPr/>
            </p:nvSpPr>
            <p:spPr>
              <a:xfrm>
                <a:off x="1803" y="2418"/>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900">
                    <a:solidFill>
                      <a:schemeClr val="dk1"/>
                    </a:solidFill>
                    <a:latin typeface="Arimo"/>
                    <a:ea typeface="Arimo"/>
                    <a:cs typeface="Arimo"/>
                    <a:sym typeface="Arimo"/>
                  </a:rPr>
                  <a:t>Horror</a:t>
                </a:r>
                <a:endParaRPr/>
              </a:p>
              <a:p>
                <a:pPr indent="0" lvl="0" marL="0" marR="0" rtl="0" algn="l">
                  <a:spcBef>
                    <a:spcPts val="0"/>
                  </a:spcBef>
                  <a:spcAft>
                    <a:spcPts val="0"/>
                  </a:spcAft>
                  <a:buNone/>
                </a:pPr>
                <a:r>
                  <a:t/>
                </a:r>
                <a:endParaRPr sz="1900">
                  <a:solidFill>
                    <a:schemeClr val="dk1"/>
                  </a:solidFill>
                  <a:latin typeface="Times New Roman"/>
                  <a:ea typeface="Times New Roman"/>
                  <a:cs typeface="Times New Roman"/>
                  <a:sym typeface="Times New Roman"/>
                </a:endParaRPr>
              </a:p>
            </p:txBody>
          </p:sp>
          <p:sp>
            <p:nvSpPr>
              <p:cNvPr id="1722" name="Google Shape;1722;p108"/>
              <p:cNvSpPr/>
              <p:nvPr/>
            </p:nvSpPr>
            <p:spPr>
              <a:xfrm>
                <a:off x="1760" y="2418"/>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grpSp>
      </p:grpSp>
      <p:sp>
        <p:nvSpPr>
          <p:cNvPr id="1723" name="Google Shape;1723;p108"/>
          <p:cNvSpPr/>
          <p:nvPr/>
        </p:nvSpPr>
        <p:spPr>
          <a:xfrm>
            <a:off x="9066634" y="4087763"/>
            <a:ext cx="968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Not 4NF</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09"/>
          <p:cNvSpPr txBox="1"/>
          <p:nvPr>
            <p:ph idx="1" type="body"/>
          </p:nvPr>
        </p:nvSpPr>
        <p:spPr>
          <a:xfrm>
            <a:off x="1119116" y="1143000"/>
            <a:ext cx="8710684" cy="5181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0070C0"/>
              </a:buClr>
              <a:buSzPts val="2000"/>
              <a:buFont typeface="Calibri"/>
              <a:buAutoNum type="arabicPeriod"/>
            </a:pPr>
            <a:r>
              <a:rPr lang="en-US" sz="2000">
                <a:solidFill>
                  <a:srgbClr val="0070C0"/>
                </a:solidFill>
              </a:rPr>
              <a:t>Move the two multi-valued relations to separate tables</a:t>
            </a:r>
            <a:endParaRPr/>
          </a:p>
          <a:p>
            <a:pPr indent="-609600" lvl="0" marL="609600" rtl="0" algn="just">
              <a:lnSpc>
                <a:spcPct val="90000"/>
              </a:lnSpc>
              <a:spcBef>
                <a:spcPts val="1000"/>
              </a:spcBef>
              <a:spcAft>
                <a:spcPts val="0"/>
              </a:spcAft>
              <a:buClr>
                <a:schemeClr val="dk1"/>
              </a:buClr>
              <a:buSzPts val="2000"/>
              <a:buFont typeface="Calibri"/>
              <a:buAutoNum type="arabicPeriod"/>
            </a:pPr>
            <a:r>
              <a:rPr lang="en-US" sz="2000"/>
              <a:t>Identify a primary key for each of the new entity.</a:t>
            </a:r>
            <a:endParaRPr/>
          </a:p>
          <a:p>
            <a:pPr indent="-482600" lvl="0" marL="609600" rtl="0" algn="just">
              <a:lnSpc>
                <a:spcPct val="90000"/>
              </a:lnSpc>
              <a:spcBef>
                <a:spcPts val="1000"/>
              </a:spcBef>
              <a:spcAft>
                <a:spcPts val="0"/>
              </a:spcAft>
              <a:buClr>
                <a:schemeClr val="dk1"/>
              </a:buClr>
              <a:buSzPts val="2000"/>
              <a:buFont typeface="Calibri"/>
              <a:buNone/>
            </a:pPr>
            <a:r>
              <a:t/>
            </a:r>
            <a:endParaRPr sz="2000"/>
          </a:p>
          <a:p>
            <a:pPr indent="-609600" lvl="0" marL="609600" rtl="0" algn="l">
              <a:lnSpc>
                <a:spcPct val="90000"/>
              </a:lnSpc>
              <a:spcBef>
                <a:spcPts val="1000"/>
              </a:spcBef>
              <a:spcAft>
                <a:spcPts val="0"/>
              </a:spcAft>
              <a:buClr>
                <a:srgbClr val="CC0000"/>
              </a:buClr>
              <a:buSzPts val="2000"/>
              <a:buNone/>
            </a:pPr>
            <a:r>
              <a:rPr b="1" lang="en-US" sz="2000">
                <a:solidFill>
                  <a:srgbClr val="CC0000"/>
                </a:solidFill>
              </a:rPr>
              <a:t>Example 1: Converted to 3NF</a:t>
            </a:r>
            <a:endParaRPr b="1" sz="2000">
              <a:solidFill>
                <a:srgbClr val="CC0000"/>
              </a:solidFill>
            </a:endParaRPr>
          </a:p>
          <a:p>
            <a:pPr indent="-533400" lvl="1" marL="1100138" rtl="0" algn="l">
              <a:lnSpc>
                <a:spcPct val="90000"/>
              </a:lnSpc>
              <a:spcBef>
                <a:spcPts val="900"/>
              </a:spcBef>
              <a:spcAft>
                <a:spcPts val="0"/>
              </a:spcAft>
              <a:buClr>
                <a:schemeClr val="dk1"/>
              </a:buClr>
              <a:buSzPts val="1800"/>
              <a:buNone/>
            </a:pPr>
            <a:r>
              <a:rPr lang="en-US" sz="1800"/>
              <a:t>Old Relation 🡪 {MovieName, ScreeningCity, Genre}</a:t>
            </a:r>
            <a:endParaRPr/>
          </a:p>
          <a:p>
            <a:pPr indent="-533400" lvl="1" marL="1100138" rtl="0" algn="l">
              <a:lnSpc>
                <a:spcPct val="90000"/>
              </a:lnSpc>
              <a:spcBef>
                <a:spcPts val="900"/>
              </a:spcBef>
              <a:spcAft>
                <a:spcPts val="0"/>
              </a:spcAft>
              <a:buClr>
                <a:srgbClr val="0070C0"/>
              </a:buClr>
              <a:buSzPts val="1800"/>
              <a:buNone/>
            </a:pPr>
            <a:r>
              <a:rPr lang="en-US" sz="1800">
                <a:solidFill>
                  <a:srgbClr val="0070C0"/>
                </a:solidFill>
              </a:rPr>
              <a:t>New Relation 🡪 {MovieName, ScreeningCity}</a:t>
            </a:r>
            <a:endParaRPr/>
          </a:p>
          <a:p>
            <a:pPr indent="-533400" lvl="1" marL="1100138" rtl="0" algn="l">
              <a:lnSpc>
                <a:spcPct val="90000"/>
              </a:lnSpc>
              <a:spcBef>
                <a:spcPts val="900"/>
              </a:spcBef>
              <a:spcAft>
                <a:spcPts val="0"/>
              </a:spcAft>
              <a:buClr>
                <a:srgbClr val="0070C0"/>
              </a:buClr>
              <a:buSzPts val="1800"/>
              <a:buNone/>
            </a:pPr>
            <a:r>
              <a:rPr lang="en-US" sz="1800">
                <a:solidFill>
                  <a:srgbClr val="0070C0"/>
                </a:solidFill>
              </a:rPr>
              <a:t>New Relation 🡪 {MovieName, Genre}</a:t>
            </a:r>
            <a:endParaRPr/>
          </a:p>
        </p:txBody>
      </p:sp>
      <p:sp>
        <p:nvSpPr>
          <p:cNvPr id="1730" name="Google Shape;1730;p109"/>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4NF - Decomposition</a:t>
            </a:r>
            <a:endParaRPr/>
          </a:p>
        </p:txBody>
      </p:sp>
      <p:grpSp>
        <p:nvGrpSpPr>
          <p:cNvPr id="1731" name="Google Shape;1731;p109"/>
          <p:cNvGrpSpPr/>
          <p:nvPr/>
        </p:nvGrpSpPr>
        <p:grpSpPr>
          <a:xfrm>
            <a:off x="2057401" y="4419601"/>
            <a:ext cx="1350963" cy="303213"/>
            <a:chOff x="0" y="403"/>
            <a:chExt cx="963" cy="403"/>
          </a:xfrm>
        </p:grpSpPr>
        <p:sp>
          <p:nvSpPr>
            <p:cNvPr id="1732" name="Google Shape;1732;p109"/>
            <p:cNvSpPr/>
            <p:nvPr/>
          </p:nvSpPr>
          <p:spPr>
            <a:xfrm>
              <a:off x="43" y="403"/>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Arimo"/>
                  <a:ea typeface="Arimo"/>
                  <a:cs typeface="Arimo"/>
                  <a:sym typeface="Arimo"/>
                </a:rPr>
                <a:t>Movie</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733" name="Google Shape;1733;p109"/>
            <p:cNvSpPr/>
            <p:nvPr/>
          </p:nvSpPr>
          <p:spPr>
            <a:xfrm>
              <a:off x="0" y="403"/>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34" name="Google Shape;1734;p109"/>
          <p:cNvGrpSpPr/>
          <p:nvPr/>
        </p:nvGrpSpPr>
        <p:grpSpPr>
          <a:xfrm>
            <a:off x="3409950" y="4419601"/>
            <a:ext cx="889000" cy="303213"/>
            <a:chOff x="1760" y="403"/>
            <a:chExt cx="558" cy="403"/>
          </a:xfrm>
        </p:grpSpPr>
        <p:sp>
          <p:nvSpPr>
            <p:cNvPr id="1735" name="Google Shape;1735;p109"/>
            <p:cNvSpPr/>
            <p:nvPr/>
          </p:nvSpPr>
          <p:spPr>
            <a:xfrm>
              <a:off x="1803" y="403"/>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Arimo"/>
                  <a:ea typeface="Arimo"/>
                  <a:cs typeface="Arimo"/>
                  <a:sym typeface="Arimo"/>
                </a:rPr>
                <a:t>Genre</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736" name="Google Shape;1736;p109"/>
            <p:cNvSpPr/>
            <p:nvPr/>
          </p:nvSpPr>
          <p:spPr>
            <a:xfrm>
              <a:off x="1760" y="403"/>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37" name="Google Shape;1737;p109"/>
          <p:cNvGrpSpPr/>
          <p:nvPr/>
        </p:nvGrpSpPr>
        <p:grpSpPr>
          <a:xfrm>
            <a:off x="2057401" y="4724401"/>
            <a:ext cx="1350963" cy="257175"/>
            <a:chOff x="0" y="806"/>
            <a:chExt cx="963" cy="403"/>
          </a:xfrm>
        </p:grpSpPr>
        <p:sp>
          <p:nvSpPr>
            <p:cNvPr id="1738" name="Google Shape;1738;p109"/>
            <p:cNvSpPr/>
            <p:nvPr/>
          </p:nvSpPr>
          <p:spPr>
            <a:xfrm>
              <a:off x="43" y="806"/>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Hard Code</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39" name="Google Shape;1739;p109"/>
            <p:cNvSpPr/>
            <p:nvPr/>
          </p:nvSpPr>
          <p:spPr>
            <a:xfrm>
              <a:off x="0" y="806"/>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40" name="Google Shape;1740;p109"/>
          <p:cNvGrpSpPr/>
          <p:nvPr/>
        </p:nvGrpSpPr>
        <p:grpSpPr>
          <a:xfrm>
            <a:off x="3409950" y="4724401"/>
            <a:ext cx="889000" cy="257175"/>
            <a:chOff x="1760" y="806"/>
            <a:chExt cx="558" cy="403"/>
          </a:xfrm>
        </p:grpSpPr>
        <p:sp>
          <p:nvSpPr>
            <p:cNvPr id="1741" name="Google Shape;1741;p109"/>
            <p:cNvSpPr/>
            <p:nvPr/>
          </p:nvSpPr>
          <p:spPr>
            <a:xfrm>
              <a:off x="1803" y="806"/>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Comedy</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42" name="Google Shape;1742;p109"/>
            <p:cNvSpPr/>
            <p:nvPr/>
          </p:nvSpPr>
          <p:spPr>
            <a:xfrm>
              <a:off x="1760" y="806"/>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43" name="Google Shape;1743;p109"/>
          <p:cNvGrpSpPr/>
          <p:nvPr/>
        </p:nvGrpSpPr>
        <p:grpSpPr>
          <a:xfrm>
            <a:off x="2057401" y="4981576"/>
            <a:ext cx="1350963" cy="271463"/>
            <a:chOff x="0" y="2015"/>
            <a:chExt cx="963" cy="403"/>
          </a:xfrm>
        </p:grpSpPr>
        <p:sp>
          <p:nvSpPr>
            <p:cNvPr id="1744" name="Google Shape;1744;p109"/>
            <p:cNvSpPr/>
            <p:nvPr/>
          </p:nvSpPr>
          <p:spPr>
            <a:xfrm>
              <a:off x="43" y="2015"/>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Bill Durham</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45" name="Google Shape;1745;p109"/>
            <p:cNvSpPr/>
            <p:nvPr/>
          </p:nvSpPr>
          <p:spPr>
            <a:xfrm>
              <a:off x="0" y="2015"/>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46" name="Google Shape;1746;p109"/>
          <p:cNvGrpSpPr/>
          <p:nvPr/>
        </p:nvGrpSpPr>
        <p:grpSpPr>
          <a:xfrm>
            <a:off x="3409950" y="4981576"/>
            <a:ext cx="889000" cy="271463"/>
            <a:chOff x="1760" y="2015"/>
            <a:chExt cx="558" cy="403"/>
          </a:xfrm>
        </p:grpSpPr>
        <p:sp>
          <p:nvSpPr>
            <p:cNvPr id="1747" name="Google Shape;1747;p109"/>
            <p:cNvSpPr/>
            <p:nvPr/>
          </p:nvSpPr>
          <p:spPr>
            <a:xfrm>
              <a:off x="1803" y="2015"/>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Drama</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48" name="Google Shape;1748;p109"/>
            <p:cNvSpPr/>
            <p:nvPr/>
          </p:nvSpPr>
          <p:spPr>
            <a:xfrm>
              <a:off x="1760" y="2015"/>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49" name="Google Shape;1749;p109"/>
          <p:cNvGrpSpPr/>
          <p:nvPr/>
        </p:nvGrpSpPr>
        <p:grpSpPr>
          <a:xfrm>
            <a:off x="2057401" y="5253039"/>
            <a:ext cx="1350963" cy="338137"/>
            <a:chOff x="0" y="2418"/>
            <a:chExt cx="963" cy="403"/>
          </a:xfrm>
        </p:grpSpPr>
        <p:sp>
          <p:nvSpPr>
            <p:cNvPr id="1750" name="Google Shape;1750;p109"/>
            <p:cNvSpPr/>
            <p:nvPr/>
          </p:nvSpPr>
          <p:spPr>
            <a:xfrm>
              <a:off x="43" y="2418"/>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The Code Warrier</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51" name="Google Shape;1751;p109"/>
            <p:cNvSpPr/>
            <p:nvPr/>
          </p:nvSpPr>
          <p:spPr>
            <a:xfrm>
              <a:off x="0" y="2418"/>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52" name="Google Shape;1752;p109"/>
          <p:cNvGrpSpPr/>
          <p:nvPr/>
        </p:nvGrpSpPr>
        <p:grpSpPr>
          <a:xfrm>
            <a:off x="3409950" y="5253039"/>
            <a:ext cx="889000" cy="338137"/>
            <a:chOff x="1760" y="2418"/>
            <a:chExt cx="558" cy="403"/>
          </a:xfrm>
        </p:grpSpPr>
        <p:sp>
          <p:nvSpPr>
            <p:cNvPr id="1753" name="Google Shape;1753;p109"/>
            <p:cNvSpPr/>
            <p:nvPr/>
          </p:nvSpPr>
          <p:spPr>
            <a:xfrm>
              <a:off x="1803" y="2418"/>
              <a:ext cx="472"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Horror</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54" name="Google Shape;1754;p109"/>
            <p:cNvSpPr/>
            <p:nvPr/>
          </p:nvSpPr>
          <p:spPr>
            <a:xfrm>
              <a:off x="1760" y="2418"/>
              <a:ext cx="55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55" name="Google Shape;1755;p109"/>
          <p:cNvGrpSpPr/>
          <p:nvPr/>
        </p:nvGrpSpPr>
        <p:grpSpPr>
          <a:xfrm>
            <a:off x="4876801" y="4419601"/>
            <a:ext cx="1350963" cy="303213"/>
            <a:chOff x="0" y="403"/>
            <a:chExt cx="963" cy="403"/>
          </a:xfrm>
        </p:grpSpPr>
        <p:sp>
          <p:nvSpPr>
            <p:cNvPr id="1756" name="Google Shape;1756;p109"/>
            <p:cNvSpPr/>
            <p:nvPr/>
          </p:nvSpPr>
          <p:spPr>
            <a:xfrm>
              <a:off x="43" y="403"/>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Arimo"/>
                  <a:ea typeface="Arimo"/>
                  <a:cs typeface="Arimo"/>
                  <a:sym typeface="Arimo"/>
                </a:rPr>
                <a:t>Movie</a:t>
              </a:r>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757" name="Google Shape;1757;p109"/>
            <p:cNvSpPr/>
            <p:nvPr/>
          </p:nvSpPr>
          <p:spPr>
            <a:xfrm>
              <a:off x="0" y="403"/>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58" name="Google Shape;1758;p109"/>
          <p:cNvGrpSpPr/>
          <p:nvPr/>
        </p:nvGrpSpPr>
        <p:grpSpPr>
          <a:xfrm>
            <a:off x="6227764" y="4419601"/>
            <a:ext cx="1265237" cy="303213"/>
            <a:chOff x="963" y="403"/>
            <a:chExt cx="797" cy="403"/>
          </a:xfrm>
        </p:grpSpPr>
        <p:sp>
          <p:nvSpPr>
            <p:cNvPr id="1759" name="Google Shape;1759;p109"/>
            <p:cNvSpPr/>
            <p:nvPr/>
          </p:nvSpPr>
          <p:spPr>
            <a:xfrm>
              <a:off x="1006" y="403"/>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Arimo"/>
                  <a:ea typeface="Arimo"/>
                  <a:cs typeface="Arimo"/>
                  <a:sym typeface="Arimo"/>
                </a:rPr>
                <a:t>ScreeningCity</a:t>
              </a:r>
              <a:endParaRPr b="1" sz="1200" u="sng">
                <a:solidFill>
                  <a:schemeClr val="dk1"/>
                </a:solidFill>
                <a:latin typeface="Arimo"/>
                <a:ea typeface="Arimo"/>
                <a:cs typeface="Arimo"/>
                <a:sym typeface="Arimo"/>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1760" name="Google Shape;1760;p109"/>
            <p:cNvSpPr/>
            <p:nvPr/>
          </p:nvSpPr>
          <p:spPr>
            <a:xfrm>
              <a:off x="963" y="403"/>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61" name="Google Shape;1761;p109"/>
          <p:cNvGrpSpPr/>
          <p:nvPr/>
        </p:nvGrpSpPr>
        <p:grpSpPr>
          <a:xfrm>
            <a:off x="4876801" y="4724401"/>
            <a:ext cx="1350963" cy="257175"/>
            <a:chOff x="0" y="806"/>
            <a:chExt cx="963" cy="403"/>
          </a:xfrm>
        </p:grpSpPr>
        <p:sp>
          <p:nvSpPr>
            <p:cNvPr id="1762" name="Google Shape;1762;p109"/>
            <p:cNvSpPr/>
            <p:nvPr/>
          </p:nvSpPr>
          <p:spPr>
            <a:xfrm>
              <a:off x="43" y="806"/>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Hard Code</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63" name="Google Shape;1763;p109"/>
            <p:cNvSpPr/>
            <p:nvPr/>
          </p:nvSpPr>
          <p:spPr>
            <a:xfrm>
              <a:off x="0" y="806"/>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64" name="Google Shape;1764;p109"/>
          <p:cNvGrpSpPr/>
          <p:nvPr/>
        </p:nvGrpSpPr>
        <p:grpSpPr>
          <a:xfrm>
            <a:off x="6227764" y="4724401"/>
            <a:ext cx="1265237" cy="257175"/>
            <a:chOff x="963" y="806"/>
            <a:chExt cx="797" cy="403"/>
          </a:xfrm>
        </p:grpSpPr>
        <p:sp>
          <p:nvSpPr>
            <p:cNvPr id="1765" name="Google Shape;1765;p109"/>
            <p:cNvSpPr/>
            <p:nvPr/>
          </p:nvSpPr>
          <p:spPr>
            <a:xfrm>
              <a:off x="1006" y="806"/>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Los Angles</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66" name="Google Shape;1766;p109"/>
            <p:cNvSpPr/>
            <p:nvPr/>
          </p:nvSpPr>
          <p:spPr>
            <a:xfrm>
              <a:off x="963" y="806"/>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67" name="Google Shape;1767;p109"/>
          <p:cNvGrpSpPr/>
          <p:nvPr/>
        </p:nvGrpSpPr>
        <p:grpSpPr>
          <a:xfrm>
            <a:off x="4876801" y="4981575"/>
            <a:ext cx="1350963" cy="287338"/>
            <a:chOff x="0" y="1209"/>
            <a:chExt cx="963" cy="403"/>
          </a:xfrm>
        </p:grpSpPr>
        <p:sp>
          <p:nvSpPr>
            <p:cNvPr id="1768" name="Google Shape;1768;p109"/>
            <p:cNvSpPr/>
            <p:nvPr/>
          </p:nvSpPr>
          <p:spPr>
            <a:xfrm>
              <a:off x="43" y="1209"/>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Hard Code</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69" name="Google Shape;1769;p109"/>
            <p:cNvSpPr/>
            <p:nvPr/>
          </p:nvSpPr>
          <p:spPr>
            <a:xfrm>
              <a:off x="0" y="1209"/>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70" name="Google Shape;1770;p109"/>
          <p:cNvGrpSpPr/>
          <p:nvPr/>
        </p:nvGrpSpPr>
        <p:grpSpPr>
          <a:xfrm>
            <a:off x="6227764" y="4981575"/>
            <a:ext cx="1265237" cy="287338"/>
            <a:chOff x="963" y="1209"/>
            <a:chExt cx="797" cy="403"/>
          </a:xfrm>
        </p:grpSpPr>
        <p:sp>
          <p:nvSpPr>
            <p:cNvPr id="1771" name="Google Shape;1771;p109"/>
            <p:cNvSpPr/>
            <p:nvPr/>
          </p:nvSpPr>
          <p:spPr>
            <a:xfrm>
              <a:off x="1006" y="1209"/>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New York</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72" name="Google Shape;1772;p109"/>
            <p:cNvSpPr/>
            <p:nvPr/>
          </p:nvSpPr>
          <p:spPr>
            <a:xfrm>
              <a:off x="963" y="1209"/>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73" name="Google Shape;1773;p109"/>
          <p:cNvGrpSpPr/>
          <p:nvPr/>
        </p:nvGrpSpPr>
        <p:grpSpPr>
          <a:xfrm>
            <a:off x="4876801" y="5267325"/>
            <a:ext cx="1350963" cy="317500"/>
            <a:chOff x="0" y="1612"/>
            <a:chExt cx="963" cy="403"/>
          </a:xfrm>
        </p:grpSpPr>
        <p:sp>
          <p:nvSpPr>
            <p:cNvPr id="1774" name="Google Shape;1774;p109"/>
            <p:cNvSpPr/>
            <p:nvPr/>
          </p:nvSpPr>
          <p:spPr>
            <a:xfrm>
              <a:off x="43" y="1612"/>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Bill Durham</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75" name="Google Shape;1775;p109"/>
            <p:cNvSpPr/>
            <p:nvPr/>
          </p:nvSpPr>
          <p:spPr>
            <a:xfrm>
              <a:off x="0" y="1612"/>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76" name="Google Shape;1776;p109"/>
          <p:cNvGrpSpPr/>
          <p:nvPr/>
        </p:nvGrpSpPr>
        <p:grpSpPr>
          <a:xfrm>
            <a:off x="6227764" y="5267325"/>
            <a:ext cx="1265237" cy="317500"/>
            <a:chOff x="963" y="1612"/>
            <a:chExt cx="797" cy="403"/>
          </a:xfrm>
        </p:grpSpPr>
        <p:sp>
          <p:nvSpPr>
            <p:cNvPr id="1777" name="Google Shape;1777;p109"/>
            <p:cNvSpPr/>
            <p:nvPr/>
          </p:nvSpPr>
          <p:spPr>
            <a:xfrm>
              <a:off x="1006" y="1612"/>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Santa Cruz</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78" name="Google Shape;1778;p109"/>
            <p:cNvSpPr/>
            <p:nvPr/>
          </p:nvSpPr>
          <p:spPr>
            <a:xfrm>
              <a:off x="963" y="1612"/>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79" name="Google Shape;1779;p109"/>
          <p:cNvGrpSpPr/>
          <p:nvPr/>
        </p:nvGrpSpPr>
        <p:grpSpPr>
          <a:xfrm>
            <a:off x="4876801" y="5581651"/>
            <a:ext cx="1350963" cy="271463"/>
            <a:chOff x="0" y="2015"/>
            <a:chExt cx="963" cy="403"/>
          </a:xfrm>
        </p:grpSpPr>
        <p:sp>
          <p:nvSpPr>
            <p:cNvPr id="1780" name="Google Shape;1780;p109"/>
            <p:cNvSpPr/>
            <p:nvPr/>
          </p:nvSpPr>
          <p:spPr>
            <a:xfrm>
              <a:off x="43" y="2015"/>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Bill Durham</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81" name="Google Shape;1781;p109"/>
            <p:cNvSpPr/>
            <p:nvPr/>
          </p:nvSpPr>
          <p:spPr>
            <a:xfrm>
              <a:off x="0" y="2015"/>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82" name="Google Shape;1782;p109"/>
          <p:cNvGrpSpPr/>
          <p:nvPr/>
        </p:nvGrpSpPr>
        <p:grpSpPr>
          <a:xfrm>
            <a:off x="6227764" y="5581651"/>
            <a:ext cx="1265237" cy="271463"/>
            <a:chOff x="963" y="2015"/>
            <a:chExt cx="797" cy="403"/>
          </a:xfrm>
        </p:grpSpPr>
        <p:sp>
          <p:nvSpPr>
            <p:cNvPr id="1783" name="Google Shape;1783;p109"/>
            <p:cNvSpPr/>
            <p:nvPr/>
          </p:nvSpPr>
          <p:spPr>
            <a:xfrm>
              <a:off x="1006" y="2015"/>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Durham</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84" name="Google Shape;1784;p109"/>
            <p:cNvSpPr/>
            <p:nvPr/>
          </p:nvSpPr>
          <p:spPr>
            <a:xfrm>
              <a:off x="963" y="2015"/>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85" name="Google Shape;1785;p109"/>
          <p:cNvGrpSpPr/>
          <p:nvPr/>
        </p:nvGrpSpPr>
        <p:grpSpPr>
          <a:xfrm>
            <a:off x="4876801" y="5853114"/>
            <a:ext cx="1350963" cy="338137"/>
            <a:chOff x="0" y="2418"/>
            <a:chExt cx="963" cy="403"/>
          </a:xfrm>
        </p:grpSpPr>
        <p:sp>
          <p:nvSpPr>
            <p:cNvPr id="1786" name="Google Shape;1786;p109"/>
            <p:cNvSpPr/>
            <p:nvPr/>
          </p:nvSpPr>
          <p:spPr>
            <a:xfrm>
              <a:off x="43" y="2418"/>
              <a:ext cx="877"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The Code Warrier</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87" name="Google Shape;1787;p109"/>
            <p:cNvSpPr/>
            <p:nvPr/>
          </p:nvSpPr>
          <p:spPr>
            <a:xfrm>
              <a:off x="0" y="2418"/>
              <a:ext cx="96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88" name="Google Shape;1788;p109"/>
          <p:cNvGrpSpPr/>
          <p:nvPr/>
        </p:nvGrpSpPr>
        <p:grpSpPr>
          <a:xfrm>
            <a:off x="6227764" y="5853114"/>
            <a:ext cx="1265237" cy="338137"/>
            <a:chOff x="963" y="2418"/>
            <a:chExt cx="797" cy="403"/>
          </a:xfrm>
        </p:grpSpPr>
        <p:sp>
          <p:nvSpPr>
            <p:cNvPr id="1789" name="Google Shape;1789;p109"/>
            <p:cNvSpPr/>
            <p:nvPr/>
          </p:nvSpPr>
          <p:spPr>
            <a:xfrm>
              <a:off x="1006" y="2418"/>
              <a:ext cx="711" cy="4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Arimo"/>
                  <a:ea typeface="Arimo"/>
                  <a:cs typeface="Arimo"/>
                  <a:sym typeface="Arimo"/>
                </a:rPr>
                <a:t>New York</a:t>
              </a:r>
              <a:endParaRPr/>
            </a:p>
            <a:p>
              <a:pPr indent="0" lvl="0" marL="0" marR="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1790" name="Google Shape;1790;p109"/>
            <p:cNvSpPr/>
            <p:nvPr/>
          </p:nvSpPr>
          <p:spPr>
            <a:xfrm>
              <a:off x="963" y="2418"/>
              <a:ext cx="79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a:t>
            </a:r>
            <a:endParaRPr/>
          </a:p>
        </p:txBody>
      </p:sp>
      <p:sp>
        <p:nvSpPr>
          <p:cNvPr id="175" name="Google Shape;175;p11"/>
          <p:cNvSpPr txBox="1"/>
          <p:nvPr>
            <p:ph idx="1" type="body"/>
          </p:nvPr>
        </p:nvSpPr>
        <p:spPr>
          <a:xfrm>
            <a:off x="838199" y="1460310"/>
            <a:ext cx="11353801" cy="471665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Real university requires that every department must have only one building and one budget value, so two schemas</a:t>
            </a:r>
            <a:endParaRPr/>
          </a:p>
          <a:p>
            <a:pPr indent="0" lvl="1" marL="457200" rtl="0" algn="ctr">
              <a:lnSpc>
                <a:spcPct val="90000"/>
              </a:lnSpc>
              <a:spcBef>
                <a:spcPts val="500"/>
              </a:spcBef>
              <a:spcAft>
                <a:spcPts val="0"/>
              </a:spcAft>
              <a:buClr>
                <a:schemeClr val="dk1"/>
              </a:buClr>
              <a:buSzPts val="2400"/>
              <a:buNone/>
            </a:pPr>
            <a:r>
              <a:rPr lang="en-US"/>
              <a:t>Department (</a:t>
            </a:r>
            <a:r>
              <a:rPr lang="en-US" u="sng"/>
              <a:t>dept name</a:t>
            </a:r>
            <a:r>
              <a:rPr lang="en-US"/>
              <a:t>, building, budget),   Instructor (</a:t>
            </a:r>
            <a:r>
              <a:rPr lang="en-US" u="sng"/>
              <a:t>i_ID</a:t>
            </a:r>
            <a:r>
              <a:rPr lang="en-US"/>
              <a:t>, name, dept name, salary)</a:t>
            </a:r>
            <a:endParaRPr/>
          </a:p>
          <a:p>
            <a:pPr indent="-228600" lvl="0" marL="228600" rtl="0" algn="l">
              <a:lnSpc>
                <a:spcPct val="90000"/>
              </a:lnSpc>
              <a:spcBef>
                <a:spcPts val="1000"/>
              </a:spcBef>
              <a:spcAft>
                <a:spcPts val="0"/>
              </a:spcAft>
              <a:buClr>
                <a:srgbClr val="C00000"/>
              </a:buClr>
              <a:buSzPts val="2800"/>
              <a:buChar char="•"/>
            </a:pPr>
            <a:r>
              <a:rPr lang="en-US">
                <a:solidFill>
                  <a:srgbClr val="C00000"/>
                </a:solidFill>
              </a:rPr>
              <a:t>Need to specify rules such as “each specific value for dept_name corresponds to at most one budget” even in cases where dept_name is not the primary key for the schema in question</a:t>
            </a:r>
            <a:endParaRPr/>
          </a:p>
          <a:p>
            <a:pPr indent="-228600" lvl="0" marL="228600" rtl="0" algn="l">
              <a:lnSpc>
                <a:spcPct val="90000"/>
              </a:lnSpc>
              <a:spcBef>
                <a:spcPts val="1000"/>
              </a:spcBef>
              <a:spcAft>
                <a:spcPts val="0"/>
              </a:spcAft>
              <a:buClr>
                <a:schemeClr val="dk1"/>
              </a:buClr>
              <a:buSzPts val="2800"/>
              <a:buChar char="•"/>
            </a:pPr>
            <a:r>
              <a:rPr lang="en-US"/>
              <a:t>A rule that says “if there were a schema (dept name, budget), then dept name is able to serve as the primary  key”,  specified as a functional dependency: </a:t>
            </a:r>
            <a:r>
              <a:rPr b="1" lang="en-US"/>
              <a:t>    dept_name → budget</a:t>
            </a:r>
            <a:endParaRPr/>
          </a:p>
        </p:txBody>
      </p:sp>
      <p:sp>
        <p:nvSpPr>
          <p:cNvPr id="176" name="Google Shape;1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110"/>
          <p:cNvSpPr txBox="1"/>
          <p:nvPr>
            <p:ph idx="1" type="body"/>
          </p:nvPr>
        </p:nvSpPr>
        <p:spPr>
          <a:xfrm>
            <a:off x="1828799" y="1142999"/>
            <a:ext cx="9198429" cy="5540829"/>
          </a:xfrm>
          <a:prstGeom prst="rect">
            <a:avLst/>
          </a:prstGeom>
          <a:noFill/>
          <a:ln>
            <a:noFill/>
          </a:ln>
        </p:spPr>
        <p:txBody>
          <a:bodyPr anchorCtr="0" anchor="t" bIns="45700" lIns="91425" spcFirstLastPara="1" rIns="91425" wrap="square" tIns="45700">
            <a:normAutofit lnSpcReduction="10000"/>
          </a:bodyPr>
          <a:lstStyle/>
          <a:p>
            <a:pPr indent="-609600" lvl="0" marL="609600" rtl="0" algn="just">
              <a:lnSpc>
                <a:spcPct val="90000"/>
              </a:lnSpc>
              <a:spcBef>
                <a:spcPts val="0"/>
              </a:spcBef>
              <a:spcAft>
                <a:spcPts val="0"/>
              </a:spcAft>
              <a:buClr>
                <a:srgbClr val="CC0000"/>
              </a:buClr>
              <a:buSzPts val="2000"/>
              <a:buNone/>
            </a:pPr>
            <a:r>
              <a:rPr b="1" lang="en-US" sz="2000">
                <a:solidFill>
                  <a:srgbClr val="CC0000"/>
                </a:solidFill>
              </a:rPr>
              <a:t>Example D - Movie BCNF or 4NF?</a:t>
            </a:r>
            <a:endParaRPr b="1" sz="2000">
              <a:solidFill>
                <a:srgbClr val="CC0000"/>
              </a:solidFill>
            </a:endParaRPr>
          </a:p>
          <a:p>
            <a:pPr indent="-609600" lvl="0" marL="609600" rtl="0" algn="just">
              <a:lnSpc>
                <a:spcPct val="90000"/>
              </a:lnSpc>
              <a:spcBef>
                <a:spcPts val="1000"/>
              </a:spcBef>
              <a:spcAft>
                <a:spcPts val="0"/>
              </a:spcAft>
              <a:buClr>
                <a:schemeClr val="dk1"/>
              </a:buClr>
              <a:buSzPts val="2400"/>
              <a:buNone/>
            </a:pPr>
            <a:r>
              <a:rPr lang="en-US" sz="2400"/>
              <a:t>Relation 🡪 {MovieTitle, MovieID, PersonName, Role, Payment }	</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Key1 🡪 {MovieTitle, PersonName}</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Key2 🡪 {MovieID, PersonName}</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Both role and payment functionally depend on both candidate keys thus 3NF</a:t>
            </a:r>
            <a:endParaRPr sz="2000"/>
          </a:p>
          <a:p>
            <a:pPr indent="-533400" lvl="1" marL="1100138" rtl="0" algn="just">
              <a:lnSpc>
                <a:spcPct val="90000"/>
              </a:lnSpc>
              <a:spcBef>
                <a:spcPts val="500"/>
              </a:spcBef>
              <a:spcAft>
                <a:spcPts val="0"/>
              </a:spcAft>
              <a:buClr>
                <a:schemeClr val="dk1"/>
              </a:buClr>
              <a:buSzPts val="2000"/>
              <a:buFont typeface="Calibri"/>
              <a:buAutoNum type="arabicPeriod"/>
            </a:pPr>
            <a:r>
              <a:rPr lang="en-US" sz="2000"/>
              <a:t>{MovieID} 🡪 {MovieTitle}</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Dependency between MovieID &amp; MovieTitle Violates BCNF</a:t>
            </a:r>
            <a:endParaRPr sz="2000"/>
          </a:p>
          <a:p>
            <a:pPr indent="-431800" lvl="1" marL="1100138" rtl="0" algn="just">
              <a:lnSpc>
                <a:spcPct val="90000"/>
              </a:lnSpc>
              <a:spcBef>
                <a:spcPts val="500"/>
              </a:spcBef>
              <a:spcAft>
                <a:spcPts val="0"/>
              </a:spcAft>
              <a:buClr>
                <a:schemeClr val="dk1"/>
              </a:buClr>
              <a:buSzPts val="1600"/>
              <a:buFont typeface="Calibri"/>
              <a:buNone/>
            </a:pPr>
            <a:r>
              <a:t/>
            </a:r>
            <a:endParaRPr b="1" sz="1600"/>
          </a:p>
          <a:p>
            <a:pPr indent="-609600" lvl="0" marL="609600" rtl="0" algn="just">
              <a:lnSpc>
                <a:spcPct val="90000"/>
              </a:lnSpc>
              <a:spcBef>
                <a:spcPts val="1000"/>
              </a:spcBef>
              <a:spcAft>
                <a:spcPts val="0"/>
              </a:spcAft>
              <a:buClr>
                <a:srgbClr val="CC0000"/>
              </a:buClr>
              <a:buSzPts val="2000"/>
              <a:buNone/>
            </a:pPr>
            <a:r>
              <a:rPr b="1" lang="en-US" sz="2000">
                <a:solidFill>
                  <a:srgbClr val="CC0000"/>
                </a:solidFill>
              </a:rPr>
              <a:t>Example E - Consulting (BCNF ?)</a:t>
            </a:r>
            <a:endParaRPr b="1" sz="2000">
              <a:solidFill>
                <a:srgbClr val="CC0000"/>
              </a:solidFill>
            </a:endParaRPr>
          </a:p>
          <a:p>
            <a:pPr indent="-609600" lvl="0" marL="609600" rtl="0" algn="just">
              <a:lnSpc>
                <a:spcPct val="90000"/>
              </a:lnSpc>
              <a:spcBef>
                <a:spcPts val="1000"/>
              </a:spcBef>
              <a:spcAft>
                <a:spcPts val="0"/>
              </a:spcAft>
              <a:buClr>
                <a:schemeClr val="dk1"/>
              </a:buClr>
              <a:buSzPts val="2200"/>
              <a:buNone/>
            </a:pPr>
            <a:r>
              <a:rPr lang="en-US" sz="2200"/>
              <a:t>Relation 🡪 {Client, Problem, Consultant}</a:t>
            </a:r>
            <a:endParaRPr/>
          </a:p>
          <a:p>
            <a:pPr indent="-533400" lvl="1" marL="1100138" rtl="0" algn="just">
              <a:lnSpc>
                <a:spcPct val="90000"/>
              </a:lnSpc>
              <a:spcBef>
                <a:spcPts val="500"/>
              </a:spcBef>
              <a:spcAft>
                <a:spcPts val="0"/>
              </a:spcAft>
              <a:buClr>
                <a:schemeClr val="dk1"/>
              </a:buClr>
              <a:buSzPts val="1900"/>
              <a:buFont typeface="Calibri"/>
              <a:buAutoNum type="arabicPeriod"/>
            </a:pPr>
            <a:r>
              <a:rPr lang="en-US" sz="1900"/>
              <a:t>Key1 🡪 {Client, Problem}</a:t>
            </a:r>
            <a:endParaRPr/>
          </a:p>
          <a:p>
            <a:pPr indent="-533400" lvl="1" marL="1100138" rtl="0" algn="just">
              <a:lnSpc>
                <a:spcPct val="90000"/>
              </a:lnSpc>
              <a:spcBef>
                <a:spcPts val="500"/>
              </a:spcBef>
              <a:spcAft>
                <a:spcPts val="0"/>
              </a:spcAft>
              <a:buClr>
                <a:schemeClr val="dk1"/>
              </a:buClr>
              <a:buSzPts val="1900"/>
              <a:buFont typeface="Calibri"/>
              <a:buAutoNum type="arabicPeriod"/>
            </a:pPr>
            <a:r>
              <a:rPr lang="en-US" sz="1900"/>
              <a:t>Key2 🡪 {Client, Consultant} </a:t>
            </a:r>
            <a:endParaRPr sz="1900"/>
          </a:p>
          <a:p>
            <a:pPr indent="-533400" lvl="1" marL="1100138" rtl="0" algn="just">
              <a:lnSpc>
                <a:spcPct val="90000"/>
              </a:lnSpc>
              <a:spcBef>
                <a:spcPts val="500"/>
              </a:spcBef>
              <a:spcAft>
                <a:spcPts val="0"/>
              </a:spcAft>
              <a:buClr>
                <a:schemeClr val="dk1"/>
              </a:buClr>
              <a:buSzPts val="1900"/>
              <a:buFont typeface="Calibri"/>
              <a:buAutoNum type="arabicPeriod"/>
            </a:pPr>
            <a:r>
              <a:rPr lang="en-US" sz="1900"/>
              <a:t>No non-key attribute hence 3NF</a:t>
            </a:r>
            <a:endParaRPr/>
          </a:p>
          <a:p>
            <a:pPr indent="-533400" lvl="1" marL="1100138" rtl="0" algn="just">
              <a:lnSpc>
                <a:spcPct val="90000"/>
              </a:lnSpc>
              <a:spcBef>
                <a:spcPts val="500"/>
              </a:spcBef>
              <a:spcAft>
                <a:spcPts val="0"/>
              </a:spcAft>
              <a:buClr>
                <a:schemeClr val="dk1"/>
              </a:buClr>
              <a:buSzPts val="1900"/>
              <a:buFont typeface="Calibri"/>
              <a:buAutoNum type="arabicPeriod"/>
            </a:pPr>
            <a:r>
              <a:rPr lang="en-US" sz="1900"/>
              <a:t>{Client, Problem} 🡪 {Consultant}</a:t>
            </a:r>
            <a:endParaRPr/>
          </a:p>
          <a:p>
            <a:pPr indent="-533400" lvl="1" marL="1100138" rtl="0" algn="just">
              <a:lnSpc>
                <a:spcPct val="90000"/>
              </a:lnSpc>
              <a:spcBef>
                <a:spcPts val="500"/>
              </a:spcBef>
              <a:spcAft>
                <a:spcPts val="0"/>
              </a:spcAft>
              <a:buClr>
                <a:schemeClr val="dk1"/>
              </a:buClr>
              <a:buSzPts val="1900"/>
              <a:buFont typeface="Calibri"/>
              <a:buAutoNum type="arabicPeriod"/>
            </a:pPr>
            <a:r>
              <a:rPr lang="en-US" sz="1900"/>
              <a:t>{Client, Consultant} 🡪 {Problem}</a:t>
            </a:r>
            <a:endParaRPr/>
          </a:p>
          <a:p>
            <a:pPr indent="-533400" lvl="1" marL="1100138" rtl="0" algn="just">
              <a:lnSpc>
                <a:spcPct val="90000"/>
              </a:lnSpc>
              <a:spcBef>
                <a:spcPts val="500"/>
              </a:spcBef>
              <a:spcAft>
                <a:spcPts val="0"/>
              </a:spcAft>
              <a:buClr>
                <a:schemeClr val="dk1"/>
              </a:buClr>
              <a:buSzPts val="1900"/>
              <a:buFont typeface="Calibri"/>
              <a:buAutoNum type="arabicPeriod"/>
            </a:pPr>
            <a:r>
              <a:rPr lang="en-US" sz="1900"/>
              <a:t>Dependency between attributes belonging to keys violates BCNF </a:t>
            </a:r>
            <a:endParaRPr/>
          </a:p>
        </p:txBody>
      </p:sp>
      <p:sp>
        <p:nvSpPr>
          <p:cNvPr id="1797" name="Google Shape;1797;p110"/>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rgbClr val="CC0000"/>
                </a:solidFill>
                <a:latin typeface="Arial"/>
                <a:ea typeface="Arial"/>
                <a:cs typeface="Arial"/>
                <a:sym typeface="Arial"/>
              </a:rPr>
              <a:t>Check</a:t>
            </a:r>
            <a:endParaRPr sz="4400">
              <a:solidFill>
                <a:srgbClr val="CC0000"/>
              </a:solidFill>
              <a:latin typeface="Arial"/>
              <a:ea typeface="Arial"/>
              <a:cs typeface="Arial"/>
              <a:sym typeface="Arial"/>
            </a:endParaRPr>
          </a:p>
        </p:txBody>
      </p:sp>
      <p:sp>
        <p:nvSpPr>
          <p:cNvPr id="1798" name="Google Shape;1798;p110"/>
          <p:cNvSpPr/>
          <p:nvPr/>
        </p:nvSpPr>
        <p:spPr>
          <a:xfrm>
            <a:off x="9633857" y="5027863"/>
            <a:ext cx="24275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Not in BCNF, </a:t>
            </a:r>
            <a:endParaRPr/>
          </a:p>
          <a:p>
            <a:pPr indent="0" lvl="0" marL="0" marR="0" rtl="0" algn="l">
              <a:spcBef>
                <a:spcPts val="0"/>
              </a:spcBef>
              <a:spcAft>
                <a:spcPts val="0"/>
              </a:spcAft>
              <a:buNone/>
            </a:pPr>
            <a:r>
              <a:rPr b="1" lang="en-US" sz="1800">
                <a:solidFill>
                  <a:srgbClr val="CC0000"/>
                </a:solidFill>
                <a:latin typeface="Calibri"/>
                <a:ea typeface="Calibri"/>
                <a:cs typeface="Calibri"/>
                <a:sym typeface="Calibri"/>
              </a:rPr>
              <a:t>so also Not in 4NF</a:t>
            </a:r>
            <a:endParaRPr sz="1800">
              <a:solidFill>
                <a:schemeClr val="dk1"/>
              </a:solidFill>
              <a:latin typeface="Calibri"/>
              <a:ea typeface="Calibri"/>
              <a:cs typeface="Calibri"/>
              <a:sym typeface="Calibri"/>
            </a:endParaRPr>
          </a:p>
        </p:txBody>
      </p:sp>
      <p:sp>
        <p:nvSpPr>
          <p:cNvPr id="1799" name="Google Shape;1799;p110"/>
          <p:cNvSpPr/>
          <p:nvPr/>
        </p:nvSpPr>
        <p:spPr>
          <a:xfrm>
            <a:off x="9633857" y="3092911"/>
            <a:ext cx="24275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Not in BCNF, </a:t>
            </a:r>
            <a:endParaRPr/>
          </a:p>
          <a:p>
            <a:pPr indent="0" lvl="0" marL="0" marR="0" rtl="0" algn="l">
              <a:spcBef>
                <a:spcPts val="0"/>
              </a:spcBef>
              <a:spcAft>
                <a:spcPts val="0"/>
              </a:spcAft>
              <a:buNone/>
            </a:pPr>
            <a:r>
              <a:rPr b="1" lang="en-US" sz="1800">
                <a:solidFill>
                  <a:srgbClr val="CC0000"/>
                </a:solidFill>
                <a:latin typeface="Calibri"/>
                <a:ea typeface="Calibri"/>
                <a:cs typeface="Calibri"/>
                <a:sym typeface="Calibri"/>
              </a:rPr>
              <a:t>so also Not in 4NF</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4" name="Shape 1804"/>
        <p:cNvGrpSpPr/>
        <p:nvPr/>
      </p:nvGrpSpPr>
      <p:grpSpPr>
        <a:xfrm>
          <a:off x="0" y="0"/>
          <a:ext cx="0" cy="0"/>
          <a:chOff x="0" y="0"/>
          <a:chExt cx="0" cy="0"/>
        </a:xfrm>
      </p:grpSpPr>
      <p:sp>
        <p:nvSpPr>
          <p:cNvPr id="1805" name="Google Shape;1805;p111"/>
          <p:cNvSpPr txBox="1"/>
          <p:nvPr>
            <p:ph idx="1" type="body"/>
          </p:nvPr>
        </p:nvSpPr>
        <p:spPr>
          <a:xfrm>
            <a:off x="1828800" y="1143000"/>
            <a:ext cx="8610600" cy="51816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rgbClr val="CC0000"/>
              </a:buClr>
              <a:buSzPts val="2000"/>
              <a:buNone/>
            </a:pPr>
            <a:r>
              <a:rPr b="1" lang="en-US" sz="2000">
                <a:solidFill>
                  <a:srgbClr val="CC0000"/>
                </a:solidFill>
                <a:latin typeface="Arimo"/>
                <a:ea typeface="Arimo"/>
                <a:cs typeface="Arimo"/>
                <a:sym typeface="Arimo"/>
              </a:rPr>
              <a:t>Example 2  (Convert to  BCNF) </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Old Relation </a:t>
            </a:r>
            <a:r>
              <a:rPr lang="en-US" sz="1600"/>
              <a:t>🡪</a:t>
            </a:r>
            <a:r>
              <a:rPr lang="en-US" sz="1600">
                <a:latin typeface="Arimo"/>
                <a:ea typeface="Arimo"/>
                <a:cs typeface="Arimo"/>
                <a:sym typeface="Arimo"/>
              </a:rPr>
              <a:t> {MovieTitle, MovieID, PersonName, Role, Payment }</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New Relation </a:t>
            </a:r>
            <a:r>
              <a:rPr lang="en-US" sz="1600"/>
              <a:t>🡪</a:t>
            </a:r>
            <a:r>
              <a:rPr lang="en-US" sz="1600">
                <a:latin typeface="Arimo"/>
                <a:ea typeface="Arimo"/>
                <a:cs typeface="Arimo"/>
                <a:sym typeface="Arimo"/>
              </a:rPr>
              <a:t> {</a:t>
            </a:r>
            <a:r>
              <a:rPr lang="en-US" sz="1600" u="sng">
                <a:latin typeface="Arimo"/>
                <a:ea typeface="Arimo"/>
                <a:cs typeface="Arimo"/>
                <a:sym typeface="Arimo"/>
              </a:rPr>
              <a:t>MovieID, PersonName</a:t>
            </a:r>
            <a:r>
              <a:rPr lang="en-US" sz="1600">
                <a:latin typeface="Arimo"/>
                <a:ea typeface="Arimo"/>
                <a:cs typeface="Arimo"/>
                <a:sym typeface="Arimo"/>
              </a:rPr>
              <a:t>, Role, Payment}</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New Relation </a:t>
            </a:r>
            <a:r>
              <a:rPr lang="en-US" sz="1600"/>
              <a:t>🡪</a:t>
            </a:r>
            <a:r>
              <a:rPr lang="en-US" sz="1600">
                <a:latin typeface="Arimo"/>
                <a:ea typeface="Arimo"/>
                <a:cs typeface="Arimo"/>
                <a:sym typeface="Arimo"/>
              </a:rPr>
              <a:t> {</a:t>
            </a:r>
            <a:r>
              <a:rPr lang="en-US" sz="1600" u="sng">
                <a:latin typeface="Arimo"/>
                <a:ea typeface="Arimo"/>
                <a:cs typeface="Arimo"/>
                <a:sym typeface="Arimo"/>
              </a:rPr>
              <a:t>MovieTitle, PersonName</a:t>
            </a:r>
            <a:r>
              <a:rPr lang="en-US" sz="1600">
                <a:latin typeface="Arimo"/>
                <a:ea typeface="Arimo"/>
                <a:cs typeface="Arimo"/>
                <a:sym typeface="Arimo"/>
              </a:rPr>
              <a:t>}</a:t>
            </a:r>
            <a:endParaRPr/>
          </a:p>
          <a:p>
            <a:pPr indent="-609600" lvl="0" marL="609600" rtl="0" algn="l">
              <a:lnSpc>
                <a:spcPct val="90000"/>
              </a:lnSpc>
              <a:spcBef>
                <a:spcPts val="900"/>
              </a:spcBef>
              <a:spcAft>
                <a:spcPts val="0"/>
              </a:spcAft>
              <a:buClr>
                <a:schemeClr val="dk1"/>
              </a:buClr>
              <a:buSzPts val="1800"/>
              <a:buChar char="•"/>
            </a:pPr>
            <a:r>
              <a:rPr lang="en-US" sz="1800">
                <a:latin typeface="Arimo"/>
                <a:ea typeface="Arimo"/>
                <a:cs typeface="Arimo"/>
                <a:sym typeface="Arimo"/>
              </a:rPr>
              <a:t>Loss of relation {MovieID} 🡪 {MovieTitle}</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New Relation </a:t>
            </a:r>
            <a:r>
              <a:rPr lang="en-US" sz="1600"/>
              <a:t>🡪</a:t>
            </a:r>
            <a:r>
              <a:rPr lang="en-US" sz="1600">
                <a:latin typeface="Arimo"/>
                <a:ea typeface="Arimo"/>
                <a:cs typeface="Arimo"/>
                <a:sym typeface="Arimo"/>
              </a:rPr>
              <a:t> {</a:t>
            </a:r>
            <a:r>
              <a:rPr lang="en-US" sz="1600" u="sng">
                <a:latin typeface="Arimo"/>
                <a:ea typeface="Arimo"/>
                <a:cs typeface="Arimo"/>
                <a:sym typeface="Arimo"/>
              </a:rPr>
              <a:t>MovieID, PersonName</a:t>
            </a:r>
            <a:r>
              <a:rPr lang="en-US" sz="1600">
                <a:latin typeface="Arimo"/>
                <a:ea typeface="Arimo"/>
                <a:cs typeface="Arimo"/>
                <a:sym typeface="Arimo"/>
              </a:rPr>
              <a:t>, Role, Payment}</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New Relation </a:t>
            </a:r>
            <a:r>
              <a:rPr lang="en-US" sz="1600"/>
              <a:t>🡪</a:t>
            </a:r>
            <a:r>
              <a:rPr lang="en-US" sz="1600">
                <a:latin typeface="Arimo"/>
                <a:ea typeface="Arimo"/>
                <a:cs typeface="Arimo"/>
                <a:sym typeface="Arimo"/>
              </a:rPr>
              <a:t> {</a:t>
            </a:r>
            <a:r>
              <a:rPr lang="en-US" sz="1600" u="sng">
                <a:latin typeface="Arimo"/>
                <a:ea typeface="Arimo"/>
                <a:cs typeface="Arimo"/>
                <a:sym typeface="Arimo"/>
              </a:rPr>
              <a:t>MovieID, MovieTitle</a:t>
            </a:r>
            <a:r>
              <a:rPr lang="en-US" sz="1600">
                <a:latin typeface="Arimo"/>
                <a:ea typeface="Arimo"/>
                <a:cs typeface="Arimo"/>
                <a:sym typeface="Arimo"/>
              </a:rPr>
              <a:t>}</a:t>
            </a:r>
            <a:endParaRPr/>
          </a:p>
          <a:p>
            <a:pPr indent="-609600" lvl="0" marL="609600" rtl="0" algn="l">
              <a:lnSpc>
                <a:spcPct val="90000"/>
              </a:lnSpc>
              <a:spcBef>
                <a:spcPts val="900"/>
              </a:spcBef>
              <a:spcAft>
                <a:spcPts val="0"/>
              </a:spcAft>
              <a:buClr>
                <a:schemeClr val="dk1"/>
              </a:buClr>
              <a:buSzPts val="1800"/>
              <a:buChar char="•"/>
            </a:pPr>
            <a:r>
              <a:rPr lang="en-US" sz="1800">
                <a:latin typeface="Arimo"/>
                <a:ea typeface="Arimo"/>
                <a:cs typeface="Arimo"/>
                <a:sym typeface="Arimo"/>
              </a:rPr>
              <a:t>We got the {MovieID} 🡪 {MovieTitle} relationship back</a:t>
            </a:r>
            <a:endParaRPr sz="1800">
              <a:latin typeface="Arimo"/>
              <a:ea typeface="Arimo"/>
              <a:cs typeface="Arimo"/>
              <a:sym typeface="Arimo"/>
            </a:endParaRPr>
          </a:p>
          <a:p>
            <a:pPr indent="-609600" lvl="0" marL="609600" rtl="0" algn="l">
              <a:lnSpc>
                <a:spcPct val="90000"/>
              </a:lnSpc>
              <a:spcBef>
                <a:spcPts val="1000"/>
              </a:spcBef>
              <a:spcAft>
                <a:spcPts val="0"/>
              </a:spcAft>
              <a:buClr>
                <a:srgbClr val="CC0000"/>
              </a:buClr>
              <a:buSzPts val="2000"/>
              <a:buNone/>
            </a:pPr>
            <a:r>
              <a:rPr b="1" lang="en-US" sz="2000">
                <a:solidFill>
                  <a:srgbClr val="CC0000"/>
                </a:solidFill>
                <a:latin typeface="Arimo"/>
                <a:ea typeface="Arimo"/>
                <a:cs typeface="Arimo"/>
                <a:sym typeface="Arimo"/>
              </a:rPr>
              <a:t>Example 3  (Convert to  BCNF)</a:t>
            </a:r>
            <a:endParaRPr/>
          </a:p>
          <a:p>
            <a:pPr indent="-533400" lvl="1" marL="1100138" rtl="0" algn="l">
              <a:lnSpc>
                <a:spcPct val="90000"/>
              </a:lnSpc>
              <a:spcBef>
                <a:spcPts val="900"/>
              </a:spcBef>
              <a:spcAft>
                <a:spcPts val="0"/>
              </a:spcAft>
              <a:buClr>
                <a:schemeClr val="dk1"/>
              </a:buClr>
              <a:buSzPts val="1800"/>
              <a:buNone/>
            </a:pPr>
            <a:r>
              <a:rPr lang="en-US" sz="1800">
                <a:latin typeface="Arimo"/>
                <a:ea typeface="Arimo"/>
                <a:cs typeface="Arimo"/>
                <a:sym typeface="Arimo"/>
              </a:rPr>
              <a:t>Old Relation </a:t>
            </a:r>
            <a:r>
              <a:rPr lang="en-US" sz="1800"/>
              <a:t>🡪</a:t>
            </a:r>
            <a:r>
              <a:rPr lang="en-US" sz="1800">
                <a:latin typeface="Arimo"/>
                <a:ea typeface="Arimo"/>
                <a:cs typeface="Arimo"/>
                <a:sym typeface="Arimo"/>
              </a:rPr>
              <a:t> {Client, Problem, Consultant}</a:t>
            </a:r>
            <a:endParaRPr/>
          </a:p>
          <a:p>
            <a:pPr indent="-533400" lvl="1" marL="1100138" rtl="0" algn="l">
              <a:lnSpc>
                <a:spcPct val="90000"/>
              </a:lnSpc>
              <a:spcBef>
                <a:spcPts val="900"/>
              </a:spcBef>
              <a:spcAft>
                <a:spcPts val="0"/>
              </a:spcAft>
              <a:buClr>
                <a:schemeClr val="dk1"/>
              </a:buClr>
              <a:buSzPts val="1800"/>
              <a:buNone/>
            </a:pPr>
            <a:r>
              <a:rPr lang="en-US" sz="1800">
                <a:latin typeface="Arimo"/>
                <a:ea typeface="Arimo"/>
                <a:cs typeface="Arimo"/>
                <a:sym typeface="Arimo"/>
              </a:rPr>
              <a:t>New Relation </a:t>
            </a:r>
            <a:r>
              <a:rPr lang="en-US" sz="1800"/>
              <a:t>🡪</a:t>
            </a:r>
            <a:r>
              <a:rPr lang="en-US" sz="1800">
                <a:latin typeface="Arimo"/>
                <a:ea typeface="Arimo"/>
                <a:cs typeface="Arimo"/>
                <a:sym typeface="Arimo"/>
              </a:rPr>
              <a:t> {Client, Consultant}</a:t>
            </a:r>
            <a:endParaRPr/>
          </a:p>
          <a:p>
            <a:pPr indent="-533400" lvl="1" marL="1100138" rtl="0" algn="l">
              <a:lnSpc>
                <a:spcPct val="90000"/>
              </a:lnSpc>
              <a:spcBef>
                <a:spcPts val="900"/>
              </a:spcBef>
              <a:spcAft>
                <a:spcPts val="0"/>
              </a:spcAft>
              <a:buClr>
                <a:schemeClr val="dk1"/>
              </a:buClr>
              <a:buSzPts val="1800"/>
              <a:buNone/>
            </a:pPr>
            <a:r>
              <a:rPr lang="en-US" sz="1800">
                <a:latin typeface="Arimo"/>
                <a:ea typeface="Arimo"/>
                <a:cs typeface="Arimo"/>
                <a:sym typeface="Arimo"/>
              </a:rPr>
              <a:t>New Relation </a:t>
            </a:r>
            <a:r>
              <a:rPr lang="en-US" sz="1800"/>
              <a:t>🡪</a:t>
            </a:r>
            <a:r>
              <a:rPr lang="en-US" sz="1800">
                <a:latin typeface="Arimo"/>
                <a:ea typeface="Arimo"/>
                <a:cs typeface="Arimo"/>
                <a:sym typeface="Arimo"/>
              </a:rPr>
              <a:t> {Client, Problem}</a:t>
            </a:r>
            <a:endParaRPr sz="1800">
              <a:latin typeface="Arimo"/>
              <a:ea typeface="Arimo"/>
              <a:cs typeface="Arimo"/>
              <a:sym typeface="Arimo"/>
            </a:endParaRPr>
          </a:p>
          <a:p>
            <a:pPr indent="-533400" lvl="1" marL="1100138" rtl="0" algn="l">
              <a:lnSpc>
                <a:spcPct val="90000"/>
              </a:lnSpc>
              <a:spcBef>
                <a:spcPts val="900"/>
              </a:spcBef>
              <a:spcAft>
                <a:spcPts val="0"/>
              </a:spcAft>
              <a:buClr>
                <a:schemeClr val="dk1"/>
              </a:buClr>
              <a:buSzPts val="1800"/>
              <a:buNone/>
            </a:pPr>
            <a:r>
              <a:t/>
            </a:r>
            <a:endParaRPr b="1" sz="1800">
              <a:latin typeface="Arimo"/>
              <a:ea typeface="Arimo"/>
              <a:cs typeface="Arimo"/>
              <a:sym typeface="Arimo"/>
            </a:endParaRPr>
          </a:p>
        </p:txBody>
      </p:sp>
      <p:sp>
        <p:nvSpPr>
          <p:cNvPr id="1806" name="Google Shape;1806;p111"/>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BCNF - Decomposition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1" name="Shape 1811"/>
        <p:cNvGrpSpPr/>
        <p:nvPr/>
      </p:nvGrpSpPr>
      <p:grpSpPr>
        <a:xfrm>
          <a:off x="0" y="0"/>
          <a:ext cx="0" cy="0"/>
          <a:chOff x="0" y="0"/>
          <a:chExt cx="0" cy="0"/>
        </a:xfrm>
      </p:grpSpPr>
      <p:sp>
        <p:nvSpPr>
          <p:cNvPr id="1812" name="Google Shape;1812;p112"/>
          <p:cNvSpPr txBox="1"/>
          <p:nvPr>
            <p:ph idx="1" type="body"/>
          </p:nvPr>
        </p:nvSpPr>
        <p:spPr>
          <a:xfrm>
            <a:off x="1037230" y="1142999"/>
            <a:ext cx="10263116" cy="5334002"/>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CC0000"/>
              </a:buClr>
              <a:buSzPts val="2000"/>
              <a:buNone/>
            </a:pPr>
            <a:r>
              <a:rPr b="1" lang="en-US" sz="2000">
                <a:solidFill>
                  <a:srgbClr val="CC0000"/>
                </a:solidFill>
              </a:rPr>
              <a:t>Example F: 4NF ?</a:t>
            </a:r>
            <a:endParaRPr b="1" sz="2000">
              <a:solidFill>
                <a:srgbClr val="CC0000"/>
              </a:solidFill>
            </a:endParaRPr>
          </a:p>
          <a:p>
            <a:pPr indent="-609600" lvl="0" marL="609600" rtl="0" algn="just">
              <a:lnSpc>
                <a:spcPct val="90000"/>
              </a:lnSpc>
              <a:spcBef>
                <a:spcPts val="1000"/>
              </a:spcBef>
              <a:spcAft>
                <a:spcPts val="0"/>
              </a:spcAft>
              <a:buClr>
                <a:schemeClr val="dk1"/>
              </a:buClr>
              <a:buSzPts val="2400"/>
              <a:buNone/>
            </a:pPr>
            <a:r>
              <a:rPr lang="en-US" sz="2400"/>
              <a:t>Relation 🡪 {Manager, Child, Employee} </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Primary Key 🡪 {Manager, Child, Employee}</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Each manager can have more than one child </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Each manager can supervise more than one employee</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4NF Violated</a:t>
            </a:r>
            <a:endParaRPr/>
          </a:p>
          <a:p>
            <a:pPr indent="-533400" lvl="1" marL="1100138" rtl="0" algn="just">
              <a:lnSpc>
                <a:spcPct val="90000"/>
              </a:lnSpc>
              <a:spcBef>
                <a:spcPts val="500"/>
              </a:spcBef>
              <a:spcAft>
                <a:spcPts val="0"/>
              </a:spcAft>
              <a:buClr>
                <a:schemeClr val="dk1"/>
              </a:buClr>
              <a:buSzPts val="1600"/>
              <a:buNone/>
            </a:pPr>
            <a:r>
              <a:t/>
            </a:r>
            <a:endParaRPr b="1" sz="1600"/>
          </a:p>
          <a:p>
            <a:pPr indent="-609600" lvl="0" marL="609600" rtl="0" algn="just">
              <a:lnSpc>
                <a:spcPct val="90000"/>
              </a:lnSpc>
              <a:spcBef>
                <a:spcPts val="1000"/>
              </a:spcBef>
              <a:spcAft>
                <a:spcPts val="0"/>
              </a:spcAft>
              <a:buClr>
                <a:srgbClr val="CC0000"/>
              </a:buClr>
              <a:buSzPts val="2000"/>
              <a:buNone/>
            </a:pPr>
            <a:r>
              <a:rPr b="1" lang="en-US" sz="2000">
                <a:solidFill>
                  <a:srgbClr val="CC0000"/>
                </a:solidFill>
              </a:rPr>
              <a:t>Example G: 4NF ? </a:t>
            </a:r>
            <a:endParaRPr b="1" sz="2000">
              <a:solidFill>
                <a:srgbClr val="CC0000"/>
              </a:solidFill>
            </a:endParaRPr>
          </a:p>
          <a:p>
            <a:pPr indent="-609600" lvl="0" marL="609600" rtl="0" algn="just">
              <a:lnSpc>
                <a:spcPct val="90000"/>
              </a:lnSpc>
              <a:spcBef>
                <a:spcPts val="1000"/>
              </a:spcBef>
              <a:spcAft>
                <a:spcPts val="0"/>
              </a:spcAft>
              <a:buClr>
                <a:schemeClr val="dk1"/>
              </a:buClr>
              <a:buSzPts val="2400"/>
              <a:buNone/>
            </a:pPr>
            <a:r>
              <a:rPr lang="en-US" sz="2400"/>
              <a:t>Relation 🡪 {Employee, Skill, ForeignLanguage}</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Primary Key 🡪 {Employee, Skill, Language }</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Each employee can speak multiple languages</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Each employee can have multiple skills</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Thus violates 4NF</a:t>
            </a:r>
            <a:endParaRPr/>
          </a:p>
          <a:p>
            <a:pPr indent="-431800" lvl="1" marL="1100138" rtl="0" algn="just">
              <a:lnSpc>
                <a:spcPct val="90000"/>
              </a:lnSpc>
              <a:spcBef>
                <a:spcPts val="500"/>
              </a:spcBef>
              <a:spcAft>
                <a:spcPts val="0"/>
              </a:spcAft>
              <a:buClr>
                <a:schemeClr val="dk1"/>
              </a:buClr>
              <a:buSzPts val="1600"/>
              <a:buFont typeface="Calibri"/>
              <a:buNone/>
            </a:pPr>
            <a:r>
              <a:t/>
            </a:r>
            <a:endParaRPr b="1" sz="1600"/>
          </a:p>
        </p:txBody>
      </p:sp>
      <p:sp>
        <p:nvSpPr>
          <p:cNvPr id="1813" name="Google Shape;1813;p112"/>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Fourth Normal Form  (4NF) </a:t>
            </a:r>
            <a:endParaRPr/>
          </a:p>
        </p:txBody>
      </p:sp>
      <p:grpSp>
        <p:nvGrpSpPr>
          <p:cNvPr id="1814" name="Google Shape;1814;p112"/>
          <p:cNvGrpSpPr/>
          <p:nvPr/>
        </p:nvGrpSpPr>
        <p:grpSpPr>
          <a:xfrm>
            <a:off x="7924801" y="1219201"/>
            <a:ext cx="2511425" cy="1268413"/>
            <a:chOff x="3936" y="2177"/>
            <a:chExt cx="1582" cy="799"/>
          </a:xfrm>
        </p:grpSpPr>
        <p:grpSp>
          <p:nvGrpSpPr>
            <p:cNvPr id="1815" name="Google Shape;1815;p112"/>
            <p:cNvGrpSpPr/>
            <p:nvPr/>
          </p:nvGrpSpPr>
          <p:grpSpPr>
            <a:xfrm>
              <a:off x="3936" y="2177"/>
              <a:ext cx="588" cy="193"/>
              <a:chOff x="0" y="0"/>
              <a:chExt cx="150" cy="1311"/>
            </a:xfrm>
          </p:grpSpPr>
          <p:sp>
            <p:nvSpPr>
              <p:cNvPr id="1816" name="Google Shape;1816;p112"/>
              <p:cNvSpPr/>
              <p:nvPr/>
            </p:nvSpPr>
            <p:spPr>
              <a:xfrm>
                <a:off x="6" y="6"/>
                <a:ext cx="138"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Manager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17" name="Google Shape;1817;p112"/>
              <p:cNvSpPr/>
              <p:nvPr/>
            </p:nvSpPr>
            <p:spPr>
              <a:xfrm>
                <a:off x="0" y="0"/>
                <a:ext cx="150"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18" name="Google Shape;1818;p112"/>
            <p:cNvGrpSpPr/>
            <p:nvPr/>
          </p:nvGrpSpPr>
          <p:grpSpPr>
            <a:xfrm>
              <a:off x="4525" y="2177"/>
              <a:ext cx="419" cy="193"/>
              <a:chOff x="150" y="0"/>
              <a:chExt cx="150" cy="1311"/>
            </a:xfrm>
          </p:grpSpPr>
          <p:sp>
            <p:nvSpPr>
              <p:cNvPr id="1819" name="Google Shape;1819;p112"/>
              <p:cNvSpPr/>
              <p:nvPr/>
            </p:nvSpPr>
            <p:spPr>
              <a:xfrm>
                <a:off x="156" y="6"/>
                <a:ext cx="138"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Child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20" name="Google Shape;1820;p112"/>
              <p:cNvSpPr/>
              <p:nvPr/>
            </p:nvSpPr>
            <p:spPr>
              <a:xfrm>
                <a:off x="150" y="0"/>
                <a:ext cx="150"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21" name="Google Shape;1821;p112"/>
            <p:cNvGrpSpPr/>
            <p:nvPr/>
          </p:nvGrpSpPr>
          <p:grpSpPr>
            <a:xfrm>
              <a:off x="4944" y="2177"/>
              <a:ext cx="574" cy="193"/>
              <a:chOff x="300" y="0"/>
              <a:chExt cx="1227" cy="1311"/>
            </a:xfrm>
          </p:grpSpPr>
          <p:sp>
            <p:nvSpPr>
              <p:cNvPr id="1822" name="Google Shape;1822;p112"/>
              <p:cNvSpPr/>
              <p:nvPr/>
            </p:nvSpPr>
            <p:spPr>
              <a:xfrm>
                <a:off x="306" y="6"/>
                <a:ext cx="1215"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Employee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23" name="Google Shape;1823;p112"/>
              <p:cNvSpPr/>
              <p:nvPr/>
            </p:nvSpPr>
            <p:spPr>
              <a:xfrm>
                <a:off x="300" y="0"/>
                <a:ext cx="1227"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24" name="Google Shape;1824;p112"/>
            <p:cNvGrpSpPr/>
            <p:nvPr/>
          </p:nvGrpSpPr>
          <p:grpSpPr>
            <a:xfrm>
              <a:off x="3936" y="2370"/>
              <a:ext cx="588" cy="214"/>
              <a:chOff x="0" y="1323"/>
              <a:chExt cx="150" cy="736"/>
            </a:xfrm>
          </p:grpSpPr>
          <p:sp>
            <p:nvSpPr>
              <p:cNvPr id="1825" name="Google Shape;1825;p112"/>
              <p:cNvSpPr/>
              <p:nvPr/>
            </p:nvSpPr>
            <p:spPr>
              <a:xfrm>
                <a:off x="6" y="1329"/>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Jim</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26" name="Google Shape;1826;p112"/>
              <p:cNvSpPr/>
              <p:nvPr/>
            </p:nvSpPr>
            <p:spPr>
              <a:xfrm>
                <a:off x="0" y="1323"/>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27" name="Google Shape;1827;p112"/>
            <p:cNvGrpSpPr/>
            <p:nvPr/>
          </p:nvGrpSpPr>
          <p:grpSpPr>
            <a:xfrm>
              <a:off x="4525" y="2370"/>
              <a:ext cx="419" cy="214"/>
              <a:chOff x="150" y="1323"/>
              <a:chExt cx="150" cy="736"/>
            </a:xfrm>
          </p:grpSpPr>
          <p:sp>
            <p:nvSpPr>
              <p:cNvPr id="1828" name="Google Shape;1828;p112"/>
              <p:cNvSpPr/>
              <p:nvPr/>
            </p:nvSpPr>
            <p:spPr>
              <a:xfrm>
                <a:off x="156" y="1329"/>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Beth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29" name="Google Shape;1829;p112"/>
              <p:cNvSpPr/>
              <p:nvPr/>
            </p:nvSpPr>
            <p:spPr>
              <a:xfrm>
                <a:off x="150" y="1323"/>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0" name="Google Shape;1830;p112"/>
            <p:cNvGrpSpPr/>
            <p:nvPr/>
          </p:nvGrpSpPr>
          <p:grpSpPr>
            <a:xfrm>
              <a:off x="4944" y="2370"/>
              <a:ext cx="574" cy="214"/>
              <a:chOff x="300" y="1323"/>
              <a:chExt cx="1227" cy="736"/>
            </a:xfrm>
          </p:grpSpPr>
          <p:sp>
            <p:nvSpPr>
              <p:cNvPr id="1831" name="Google Shape;1831;p112"/>
              <p:cNvSpPr/>
              <p:nvPr/>
            </p:nvSpPr>
            <p:spPr>
              <a:xfrm>
                <a:off x="306" y="1329"/>
                <a:ext cx="1215"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Alice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32" name="Google Shape;1832;p112"/>
              <p:cNvSpPr/>
              <p:nvPr/>
            </p:nvSpPr>
            <p:spPr>
              <a:xfrm>
                <a:off x="300" y="1323"/>
                <a:ext cx="1227"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3" name="Google Shape;1833;p112"/>
            <p:cNvGrpSpPr/>
            <p:nvPr/>
          </p:nvGrpSpPr>
          <p:grpSpPr>
            <a:xfrm>
              <a:off x="3936" y="2584"/>
              <a:ext cx="588" cy="186"/>
              <a:chOff x="0" y="2071"/>
              <a:chExt cx="150" cy="736"/>
            </a:xfrm>
          </p:grpSpPr>
          <p:sp>
            <p:nvSpPr>
              <p:cNvPr id="1834" name="Google Shape;1834;p112"/>
              <p:cNvSpPr/>
              <p:nvPr/>
            </p:nvSpPr>
            <p:spPr>
              <a:xfrm>
                <a:off x="6" y="2077"/>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Mary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35" name="Google Shape;1835;p112"/>
              <p:cNvSpPr/>
              <p:nvPr/>
            </p:nvSpPr>
            <p:spPr>
              <a:xfrm>
                <a:off x="0" y="2071"/>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6" name="Google Shape;1836;p112"/>
            <p:cNvGrpSpPr/>
            <p:nvPr/>
          </p:nvGrpSpPr>
          <p:grpSpPr>
            <a:xfrm>
              <a:off x="4525" y="2584"/>
              <a:ext cx="419" cy="186"/>
              <a:chOff x="150" y="2071"/>
              <a:chExt cx="150" cy="736"/>
            </a:xfrm>
          </p:grpSpPr>
          <p:sp>
            <p:nvSpPr>
              <p:cNvPr id="1837" name="Google Shape;1837;p112"/>
              <p:cNvSpPr/>
              <p:nvPr/>
            </p:nvSpPr>
            <p:spPr>
              <a:xfrm>
                <a:off x="156" y="2077"/>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Bob</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38" name="Google Shape;1838;p112"/>
              <p:cNvSpPr/>
              <p:nvPr/>
            </p:nvSpPr>
            <p:spPr>
              <a:xfrm>
                <a:off x="150" y="2071"/>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9" name="Google Shape;1839;p112"/>
            <p:cNvGrpSpPr/>
            <p:nvPr/>
          </p:nvGrpSpPr>
          <p:grpSpPr>
            <a:xfrm>
              <a:off x="4944" y="2584"/>
              <a:ext cx="574" cy="186"/>
              <a:chOff x="300" y="2071"/>
              <a:chExt cx="1227" cy="736"/>
            </a:xfrm>
          </p:grpSpPr>
          <p:sp>
            <p:nvSpPr>
              <p:cNvPr id="1840" name="Google Shape;1840;p112"/>
              <p:cNvSpPr/>
              <p:nvPr/>
            </p:nvSpPr>
            <p:spPr>
              <a:xfrm>
                <a:off x="306" y="2077"/>
                <a:ext cx="1215"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Jane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41" name="Google Shape;1841;p112"/>
              <p:cNvSpPr/>
              <p:nvPr/>
            </p:nvSpPr>
            <p:spPr>
              <a:xfrm>
                <a:off x="300" y="2071"/>
                <a:ext cx="1227"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42" name="Google Shape;1842;p112"/>
            <p:cNvGrpSpPr/>
            <p:nvPr/>
          </p:nvGrpSpPr>
          <p:grpSpPr>
            <a:xfrm>
              <a:off x="3936" y="2770"/>
              <a:ext cx="588" cy="206"/>
              <a:chOff x="0" y="2819"/>
              <a:chExt cx="150" cy="736"/>
            </a:xfrm>
          </p:grpSpPr>
          <p:sp>
            <p:nvSpPr>
              <p:cNvPr id="1843" name="Google Shape;1843;p112"/>
              <p:cNvSpPr/>
              <p:nvPr/>
            </p:nvSpPr>
            <p:spPr>
              <a:xfrm>
                <a:off x="6" y="2825"/>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Mary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44" name="Google Shape;1844;p112"/>
              <p:cNvSpPr/>
              <p:nvPr/>
            </p:nvSpPr>
            <p:spPr>
              <a:xfrm>
                <a:off x="0" y="2819"/>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45" name="Google Shape;1845;p112"/>
            <p:cNvGrpSpPr/>
            <p:nvPr/>
          </p:nvGrpSpPr>
          <p:grpSpPr>
            <a:xfrm>
              <a:off x="4525" y="2770"/>
              <a:ext cx="419" cy="206"/>
              <a:chOff x="150" y="2819"/>
              <a:chExt cx="150" cy="736"/>
            </a:xfrm>
          </p:grpSpPr>
          <p:sp>
            <p:nvSpPr>
              <p:cNvPr id="1846" name="Google Shape;1846;p112"/>
              <p:cNvSpPr/>
              <p:nvPr/>
            </p:nvSpPr>
            <p:spPr>
              <a:xfrm>
                <a:off x="156" y="2825"/>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NULL</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47" name="Google Shape;1847;p112"/>
              <p:cNvSpPr/>
              <p:nvPr/>
            </p:nvSpPr>
            <p:spPr>
              <a:xfrm>
                <a:off x="150" y="2819"/>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48" name="Google Shape;1848;p112"/>
            <p:cNvGrpSpPr/>
            <p:nvPr/>
          </p:nvGrpSpPr>
          <p:grpSpPr>
            <a:xfrm>
              <a:off x="4944" y="2770"/>
              <a:ext cx="574" cy="206"/>
              <a:chOff x="300" y="2819"/>
              <a:chExt cx="1227" cy="736"/>
            </a:xfrm>
          </p:grpSpPr>
          <p:sp>
            <p:nvSpPr>
              <p:cNvPr id="1849" name="Google Shape;1849;p112"/>
              <p:cNvSpPr/>
              <p:nvPr/>
            </p:nvSpPr>
            <p:spPr>
              <a:xfrm>
                <a:off x="306" y="2825"/>
                <a:ext cx="1215"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Adam</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50" name="Google Shape;1850;p112"/>
              <p:cNvSpPr/>
              <p:nvPr/>
            </p:nvSpPr>
            <p:spPr>
              <a:xfrm>
                <a:off x="300" y="2819"/>
                <a:ext cx="1227"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851" name="Google Shape;1851;p112"/>
          <p:cNvGrpSpPr/>
          <p:nvPr/>
        </p:nvGrpSpPr>
        <p:grpSpPr>
          <a:xfrm>
            <a:off x="7704139" y="4766124"/>
            <a:ext cx="2976562" cy="1752600"/>
            <a:chOff x="3739" y="1920"/>
            <a:chExt cx="1875" cy="1104"/>
          </a:xfrm>
        </p:grpSpPr>
        <p:grpSp>
          <p:nvGrpSpPr>
            <p:cNvPr id="1852" name="Google Shape;1852;p112"/>
            <p:cNvGrpSpPr/>
            <p:nvPr/>
          </p:nvGrpSpPr>
          <p:grpSpPr>
            <a:xfrm>
              <a:off x="3739" y="1920"/>
              <a:ext cx="627" cy="191"/>
              <a:chOff x="0" y="0"/>
              <a:chExt cx="627" cy="403"/>
            </a:xfrm>
          </p:grpSpPr>
          <p:sp>
            <p:nvSpPr>
              <p:cNvPr id="1853" name="Google Shape;1853;p112"/>
              <p:cNvSpPr/>
              <p:nvPr/>
            </p:nvSpPr>
            <p:spPr>
              <a:xfrm>
                <a:off x="43" y="0"/>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Employee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54" name="Google Shape;1854;p112"/>
              <p:cNvSpPr/>
              <p:nvPr/>
            </p:nvSpPr>
            <p:spPr>
              <a:xfrm>
                <a:off x="0" y="0"/>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55" name="Google Shape;1855;p112"/>
            <p:cNvGrpSpPr/>
            <p:nvPr/>
          </p:nvGrpSpPr>
          <p:grpSpPr>
            <a:xfrm>
              <a:off x="4366" y="1920"/>
              <a:ext cx="622" cy="191"/>
              <a:chOff x="627" y="0"/>
              <a:chExt cx="622" cy="403"/>
            </a:xfrm>
          </p:grpSpPr>
          <p:sp>
            <p:nvSpPr>
              <p:cNvPr id="1856" name="Google Shape;1856;p112"/>
              <p:cNvSpPr/>
              <p:nvPr/>
            </p:nvSpPr>
            <p:spPr>
              <a:xfrm>
                <a:off x="670" y="0"/>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Skill</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57" name="Google Shape;1857;p112"/>
              <p:cNvSpPr/>
              <p:nvPr/>
            </p:nvSpPr>
            <p:spPr>
              <a:xfrm>
                <a:off x="627" y="0"/>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58" name="Google Shape;1858;p112"/>
            <p:cNvGrpSpPr/>
            <p:nvPr/>
          </p:nvGrpSpPr>
          <p:grpSpPr>
            <a:xfrm>
              <a:off x="4988" y="1920"/>
              <a:ext cx="626" cy="191"/>
              <a:chOff x="1249" y="0"/>
              <a:chExt cx="626" cy="403"/>
            </a:xfrm>
          </p:grpSpPr>
          <p:sp>
            <p:nvSpPr>
              <p:cNvPr id="1859" name="Google Shape;1859;p112"/>
              <p:cNvSpPr/>
              <p:nvPr/>
            </p:nvSpPr>
            <p:spPr>
              <a:xfrm>
                <a:off x="1292" y="0"/>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Language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60" name="Google Shape;1860;p112"/>
              <p:cNvSpPr/>
              <p:nvPr/>
            </p:nvSpPr>
            <p:spPr>
              <a:xfrm>
                <a:off x="1249" y="0"/>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1" name="Google Shape;1861;p112"/>
            <p:cNvGrpSpPr/>
            <p:nvPr/>
          </p:nvGrpSpPr>
          <p:grpSpPr>
            <a:xfrm>
              <a:off x="3739" y="2111"/>
              <a:ext cx="627" cy="193"/>
              <a:chOff x="0" y="403"/>
              <a:chExt cx="627" cy="403"/>
            </a:xfrm>
          </p:grpSpPr>
          <p:sp>
            <p:nvSpPr>
              <p:cNvPr id="1862" name="Google Shape;1862;p112"/>
              <p:cNvSpPr/>
              <p:nvPr/>
            </p:nvSpPr>
            <p:spPr>
              <a:xfrm>
                <a:off x="43" y="403"/>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1234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63" name="Google Shape;1863;p112"/>
              <p:cNvSpPr/>
              <p:nvPr/>
            </p:nvSpPr>
            <p:spPr>
              <a:xfrm>
                <a:off x="0" y="403"/>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4" name="Google Shape;1864;p112"/>
            <p:cNvGrpSpPr/>
            <p:nvPr/>
          </p:nvGrpSpPr>
          <p:grpSpPr>
            <a:xfrm>
              <a:off x="4366" y="2111"/>
              <a:ext cx="622" cy="193"/>
              <a:chOff x="627" y="403"/>
              <a:chExt cx="622" cy="403"/>
            </a:xfrm>
          </p:grpSpPr>
          <p:sp>
            <p:nvSpPr>
              <p:cNvPr id="1865" name="Google Shape;1865;p112"/>
              <p:cNvSpPr/>
              <p:nvPr/>
            </p:nvSpPr>
            <p:spPr>
              <a:xfrm>
                <a:off x="670" y="403"/>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66" name="Google Shape;1866;p112"/>
              <p:cNvSpPr/>
              <p:nvPr/>
            </p:nvSpPr>
            <p:spPr>
              <a:xfrm>
                <a:off x="627" y="403"/>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7" name="Google Shape;1867;p112"/>
            <p:cNvGrpSpPr/>
            <p:nvPr/>
          </p:nvGrpSpPr>
          <p:grpSpPr>
            <a:xfrm>
              <a:off x="4988" y="2111"/>
              <a:ext cx="626" cy="193"/>
              <a:chOff x="1249" y="403"/>
              <a:chExt cx="626" cy="403"/>
            </a:xfrm>
          </p:grpSpPr>
          <p:sp>
            <p:nvSpPr>
              <p:cNvPr id="1868" name="Google Shape;1868;p112"/>
              <p:cNvSpPr/>
              <p:nvPr/>
            </p:nvSpPr>
            <p:spPr>
              <a:xfrm>
                <a:off x="1292" y="403"/>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French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69" name="Google Shape;1869;p112"/>
              <p:cNvSpPr/>
              <p:nvPr/>
            </p:nvSpPr>
            <p:spPr>
              <a:xfrm>
                <a:off x="1249" y="403"/>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70" name="Google Shape;1870;p112"/>
            <p:cNvGrpSpPr/>
            <p:nvPr/>
          </p:nvGrpSpPr>
          <p:grpSpPr>
            <a:xfrm>
              <a:off x="3739" y="2304"/>
              <a:ext cx="627" cy="181"/>
              <a:chOff x="0" y="806"/>
              <a:chExt cx="627" cy="403"/>
            </a:xfrm>
          </p:grpSpPr>
          <p:sp>
            <p:nvSpPr>
              <p:cNvPr id="1871" name="Google Shape;1871;p112"/>
              <p:cNvSpPr/>
              <p:nvPr/>
            </p:nvSpPr>
            <p:spPr>
              <a:xfrm>
                <a:off x="43" y="806"/>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1234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72" name="Google Shape;1872;p112"/>
              <p:cNvSpPr/>
              <p:nvPr/>
            </p:nvSpPr>
            <p:spPr>
              <a:xfrm>
                <a:off x="0" y="806"/>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73" name="Google Shape;1873;p112"/>
            <p:cNvGrpSpPr/>
            <p:nvPr/>
          </p:nvGrpSpPr>
          <p:grpSpPr>
            <a:xfrm>
              <a:off x="4366" y="2304"/>
              <a:ext cx="622" cy="181"/>
              <a:chOff x="627" y="806"/>
              <a:chExt cx="622" cy="403"/>
            </a:xfrm>
          </p:grpSpPr>
          <p:sp>
            <p:nvSpPr>
              <p:cNvPr id="1874" name="Google Shape;1874;p112"/>
              <p:cNvSpPr/>
              <p:nvPr/>
            </p:nvSpPr>
            <p:spPr>
              <a:xfrm>
                <a:off x="670" y="806"/>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75" name="Google Shape;1875;p112"/>
              <p:cNvSpPr/>
              <p:nvPr/>
            </p:nvSpPr>
            <p:spPr>
              <a:xfrm>
                <a:off x="627" y="806"/>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76" name="Google Shape;1876;p112"/>
            <p:cNvGrpSpPr/>
            <p:nvPr/>
          </p:nvGrpSpPr>
          <p:grpSpPr>
            <a:xfrm>
              <a:off x="4988" y="2304"/>
              <a:ext cx="626" cy="181"/>
              <a:chOff x="1249" y="806"/>
              <a:chExt cx="626" cy="403"/>
            </a:xfrm>
          </p:grpSpPr>
          <p:sp>
            <p:nvSpPr>
              <p:cNvPr id="1877" name="Google Shape;1877;p112"/>
              <p:cNvSpPr/>
              <p:nvPr/>
            </p:nvSpPr>
            <p:spPr>
              <a:xfrm>
                <a:off x="1292" y="806"/>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German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78" name="Google Shape;1878;p112"/>
              <p:cNvSpPr/>
              <p:nvPr/>
            </p:nvSpPr>
            <p:spPr>
              <a:xfrm>
                <a:off x="1249" y="806"/>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79" name="Google Shape;1879;p112"/>
            <p:cNvGrpSpPr/>
            <p:nvPr/>
          </p:nvGrpSpPr>
          <p:grpSpPr>
            <a:xfrm>
              <a:off x="3739" y="2485"/>
              <a:ext cx="627" cy="203"/>
              <a:chOff x="0" y="1209"/>
              <a:chExt cx="627" cy="403"/>
            </a:xfrm>
          </p:grpSpPr>
          <p:sp>
            <p:nvSpPr>
              <p:cNvPr id="1880" name="Google Shape;1880;p112"/>
              <p:cNvSpPr/>
              <p:nvPr/>
            </p:nvSpPr>
            <p:spPr>
              <a:xfrm>
                <a:off x="43" y="1209"/>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1453</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81" name="Google Shape;1881;p112"/>
              <p:cNvSpPr/>
              <p:nvPr/>
            </p:nvSpPr>
            <p:spPr>
              <a:xfrm>
                <a:off x="0" y="1209"/>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2" name="Google Shape;1882;p112"/>
            <p:cNvGrpSpPr/>
            <p:nvPr/>
          </p:nvGrpSpPr>
          <p:grpSpPr>
            <a:xfrm>
              <a:off x="4366" y="2485"/>
              <a:ext cx="622" cy="203"/>
              <a:chOff x="627" y="1209"/>
              <a:chExt cx="622" cy="403"/>
            </a:xfrm>
          </p:grpSpPr>
          <p:sp>
            <p:nvSpPr>
              <p:cNvPr id="1883" name="Google Shape;1883;p112"/>
              <p:cNvSpPr/>
              <p:nvPr/>
            </p:nvSpPr>
            <p:spPr>
              <a:xfrm>
                <a:off x="670" y="1209"/>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Carpentry</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84" name="Google Shape;1884;p112"/>
              <p:cNvSpPr/>
              <p:nvPr/>
            </p:nvSpPr>
            <p:spPr>
              <a:xfrm>
                <a:off x="627" y="1209"/>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5" name="Google Shape;1885;p112"/>
            <p:cNvGrpSpPr/>
            <p:nvPr/>
          </p:nvGrpSpPr>
          <p:grpSpPr>
            <a:xfrm>
              <a:off x="4988" y="2485"/>
              <a:ext cx="626" cy="203"/>
              <a:chOff x="1249" y="1209"/>
              <a:chExt cx="626" cy="403"/>
            </a:xfrm>
          </p:grpSpPr>
          <p:sp>
            <p:nvSpPr>
              <p:cNvPr id="1886" name="Google Shape;1886;p112"/>
              <p:cNvSpPr/>
              <p:nvPr/>
            </p:nvSpPr>
            <p:spPr>
              <a:xfrm>
                <a:off x="1292" y="1209"/>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Spanish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87" name="Google Shape;1887;p112"/>
              <p:cNvSpPr/>
              <p:nvPr/>
            </p:nvSpPr>
            <p:spPr>
              <a:xfrm>
                <a:off x="1249" y="1209"/>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8" name="Google Shape;1888;p112"/>
            <p:cNvGrpSpPr/>
            <p:nvPr/>
          </p:nvGrpSpPr>
          <p:grpSpPr>
            <a:xfrm>
              <a:off x="3739" y="2688"/>
              <a:ext cx="627" cy="171"/>
              <a:chOff x="0" y="1612"/>
              <a:chExt cx="627" cy="403"/>
            </a:xfrm>
          </p:grpSpPr>
          <p:sp>
            <p:nvSpPr>
              <p:cNvPr id="1889" name="Google Shape;1889;p112"/>
              <p:cNvSpPr/>
              <p:nvPr/>
            </p:nvSpPr>
            <p:spPr>
              <a:xfrm>
                <a:off x="43" y="1612"/>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1453</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90" name="Google Shape;1890;p112"/>
              <p:cNvSpPr/>
              <p:nvPr/>
            </p:nvSpPr>
            <p:spPr>
              <a:xfrm>
                <a:off x="0" y="1612"/>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91" name="Google Shape;1891;p112"/>
            <p:cNvGrpSpPr/>
            <p:nvPr/>
          </p:nvGrpSpPr>
          <p:grpSpPr>
            <a:xfrm>
              <a:off x="4366" y="2688"/>
              <a:ext cx="622" cy="171"/>
              <a:chOff x="627" y="1612"/>
              <a:chExt cx="622" cy="403"/>
            </a:xfrm>
          </p:grpSpPr>
          <p:sp>
            <p:nvSpPr>
              <p:cNvPr id="1892" name="Google Shape;1892;p112"/>
              <p:cNvSpPr/>
              <p:nvPr/>
            </p:nvSpPr>
            <p:spPr>
              <a:xfrm>
                <a:off x="670" y="1612"/>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93" name="Google Shape;1893;p112"/>
              <p:cNvSpPr/>
              <p:nvPr/>
            </p:nvSpPr>
            <p:spPr>
              <a:xfrm>
                <a:off x="627" y="1612"/>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94" name="Google Shape;1894;p112"/>
            <p:cNvGrpSpPr/>
            <p:nvPr/>
          </p:nvGrpSpPr>
          <p:grpSpPr>
            <a:xfrm>
              <a:off x="4988" y="2688"/>
              <a:ext cx="626" cy="171"/>
              <a:chOff x="1249" y="1612"/>
              <a:chExt cx="626" cy="403"/>
            </a:xfrm>
          </p:grpSpPr>
          <p:sp>
            <p:nvSpPr>
              <p:cNvPr id="1895" name="Google Shape;1895;p112"/>
              <p:cNvSpPr/>
              <p:nvPr/>
            </p:nvSpPr>
            <p:spPr>
              <a:xfrm>
                <a:off x="1292" y="1612"/>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Spanish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96" name="Google Shape;1896;p112"/>
              <p:cNvSpPr/>
              <p:nvPr/>
            </p:nvSpPr>
            <p:spPr>
              <a:xfrm>
                <a:off x="1249" y="1612"/>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97" name="Google Shape;1897;p112"/>
            <p:cNvGrpSpPr/>
            <p:nvPr/>
          </p:nvGrpSpPr>
          <p:grpSpPr>
            <a:xfrm>
              <a:off x="3739" y="2859"/>
              <a:ext cx="627" cy="165"/>
              <a:chOff x="0" y="2015"/>
              <a:chExt cx="627" cy="403"/>
            </a:xfrm>
          </p:grpSpPr>
          <p:sp>
            <p:nvSpPr>
              <p:cNvPr id="1898" name="Google Shape;1898;p112"/>
              <p:cNvSpPr/>
              <p:nvPr/>
            </p:nvSpPr>
            <p:spPr>
              <a:xfrm>
                <a:off x="43" y="2015"/>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2345</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99" name="Google Shape;1899;p112"/>
              <p:cNvSpPr/>
              <p:nvPr/>
            </p:nvSpPr>
            <p:spPr>
              <a:xfrm>
                <a:off x="0" y="2015"/>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00" name="Google Shape;1900;p112"/>
            <p:cNvGrpSpPr/>
            <p:nvPr/>
          </p:nvGrpSpPr>
          <p:grpSpPr>
            <a:xfrm>
              <a:off x="4366" y="2859"/>
              <a:ext cx="622" cy="165"/>
              <a:chOff x="627" y="2015"/>
              <a:chExt cx="622" cy="403"/>
            </a:xfrm>
          </p:grpSpPr>
          <p:sp>
            <p:nvSpPr>
              <p:cNvPr id="1901" name="Google Shape;1901;p112"/>
              <p:cNvSpPr/>
              <p:nvPr/>
            </p:nvSpPr>
            <p:spPr>
              <a:xfrm>
                <a:off x="670" y="2015"/>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02" name="Google Shape;1902;p112"/>
              <p:cNvSpPr/>
              <p:nvPr/>
            </p:nvSpPr>
            <p:spPr>
              <a:xfrm>
                <a:off x="627" y="2015"/>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03" name="Google Shape;1903;p112"/>
            <p:cNvGrpSpPr/>
            <p:nvPr/>
          </p:nvGrpSpPr>
          <p:grpSpPr>
            <a:xfrm>
              <a:off x="4988" y="2859"/>
              <a:ext cx="626" cy="165"/>
              <a:chOff x="1249" y="2015"/>
              <a:chExt cx="626" cy="403"/>
            </a:xfrm>
          </p:grpSpPr>
          <p:sp>
            <p:nvSpPr>
              <p:cNvPr id="1904" name="Google Shape;1904;p112"/>
              <p:cNvSpPr/>
              <p:nvPr/>
            </p:nvSpPr>
            <p:spPr>
              <a:xfrm>
                <a:off x="1292" y="2015"/>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Spanish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05" name="Google Shape;1905;p112"/>
              <p:cNvSpPr/>
              <p:nvPr/>
            </p:nvSpPr>
            <p:spPr>
              <a:xfrm>
                <a:off x="1249" y="2015"/>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906" name="Google Shape;1906;p112"/>
          <p:cNvSpPr/>
          <p:nvPr/>
        </p:nvSpPr>
        <p:spPr>
          <a:xfrm>
            <a:off x="8523288" y="2590451"/>
            <a:ext cx="1200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Not in 4NF</a:t>
            </a:r>
            <a:endParaRPr sz="1800">
              <a:solidFill>
                <a:schemeClr val="dk1"/>
              </a:solidFill>
              <a:latin typeface="Calibri"/>
              <a:ea typeface="Calibri"/>
              <a:cs typeface="Calibri"/>
              <a:sym typeface="Calibri"/>
            </a:endParaRPr>
          </a:p>
        </p:txBody>
      </p:sp>
      <p:sp>
        <p:nvSpPr>
          <p:cNvPr id="1907" name="Google Shape;1907;p112"/>
          <p:cNvSpPr/>
          <p:nvPr/>
        </p:nvSpPr>
        <p:spPr>
          <a:xfrm>
            <a:off x="8554219" y="4335728"/>
            <a:ext cx="1200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Not in 4NF</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113"/>
          <p:cNvSpPr txBox="1"/>
          <p:nvPr>
            <p:ph idx="1" type="body"/>
          </p:nvPr>
        </p:nvSpPr>
        <p:spPr>
          <a:xfrm>
            <a:off x="1828800" y="1143000"/>
            <a:ext cx="8610600" cy="51816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rgbClr val="CC0000"/>
              </a:buClr>
              <a:buSzPts val="2000"/>
              <a:buNone/>
            </a:pPr>
            <a:r>
              <a:rPr b="1" lang="en-US" sz="2000">
                <a:solidFill>
                  <a:srgbClr val="CC0000"/>
                </a:solidFill>
                <a:latin typeface="Arimo"/>
                <a:ea typeface="Arimo"/>
                <a:cs typeface="Arimo"/>
                <a:sym typeface="Arimo"/>
              </a:rPr>
              <a:t>Example F: Converted to  4NF</a:t>
            </a:r>
            <a:endParaRPr b="1" sz="2000">
              <a:solidFill>
                <a:srgbClr val="CC0000"/>
              </a:solidFill>
              <a:latin typeface="Arimo"/>
              <a:ea typeface="Arimo"/>
              <a:cs typeface="Arimo"/>
              <a:sym typeface="Arimo"/>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Old Relation </a:t>
            </a:r>
            <a:r>
              <a:rPr lang="en-US" sz="1600"/>
              <a:t>🡪</a:t>
            </a:r>
            <a:r>
              <a:rPr lang="en-US" sz="1600">
                <a:latin typeface="Arimo"/>
                <a:ea typeface="Arimo"/>
                <a:cs typeface="Arimo"/>
                <a:sym typeface="Arimo"/>
              </a:rPr>
              <a:t> {Manager, Child, Employee}</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New Relation </a:t>
            </a:r>
            <a:r>
              <a:rPr lang="en-US" sz="1600"/>
              <a:t>🡪</a:t>
            </a:r>
            <a:r>
              <a:rPr lang="en-US" sz="1600">
                <a:latin typeface="Arimo"/>
                <a:ea typeface="Arimo"/>
                <a:cs typeface="Arimo"/>
                <a:sym typeface="Arimo"/>
              </a:rPr>
              <a:t> {</a:t>
            </a:r>
            <a:r>
              <a:rPr lang="en-US" sz="1600" u="sng">
                <a:latin typeface="Arimo"/>
                <a:ea typeface="Arimo"/>
                <a:cs typeface="Arimo"/>
                <a:sym typeface="Arimo"/>
              </a:rPr>
              <a:t>Manager, Child</a:t>
            </a:r>
            <a:r>
              <a:rPr lang="en-US" sz="1600">
                <a:latin typeface="Arimo"/>
                <a:ea typeface="Arimo"/>
                <a:cs typeface="Arimo"/>
                <a:sym typeface="Arimo"/>
              </a:rPr>
              <a:t>}</a:t>
            </a:r>
            <a:endParaRPr/>
          </a:p>
          <a:p>
            <a:pPr indent="-533400" lvl="1" marL="1100138" rtl="0" algn="l">
              <a:lnSpc>
                <a:spcPct val="90000"/>
              </a:lnSpc>
              <a:spcBef>
                <a:spcPts val="800"/>
              </a:spcBef>
              <a:spcAft>
                <a:spcPts val="0"/>
              </a:spcAft>
              <a:buClr>
                <a:schemeClr val="dk1"/>
              </a:buClr>
              <a:buSzPts val="1600"/>
              <a:buNone/>
            </a:pPr>
            <a:r>
              <a:rPr lang="en-US" sz="1600">
                <a:latin typeface="Arimo"/>
                <a:ea typeface="Arimo"/>
                <a:cs typeface="Arimo"/>
                <a:sym typeface="Arimo"/>
              </a:rPr>
              <a:t>New Relation </a:t>
            </a:r>
            <a:r>
              <a:rPr lang="en-US" sz="1600"/>
              <a:t>🡪</a:t>
            </a:r>
            <a:r>
              <a:rPr lang="en-US" sz="1600">
                <a:latin typeface="Arimo"/>
                <a:ea typeface="Arimo"/>
                <a:cs typeface="Arimo"/>
                <a:sym typeface="Arimo"/>
              </a:rPr>
              <a:t> {</a:t>
            </a:r>
            <a:r>
              <a:rPr lang="en-US" sz="1600" u="sng">
                <a:latin typeface="Arimo"/>
                <a:ea typeface="Arimo"/>
                <a:cs typeface="Arimo"/>
                <a:sym typeface="Arimo"/>
              </a:rPr>
              <a:t>Manager, Employee</a:t>
            </a:r>
            <a:r>
              <a:rPr lang="en-US" sz="1600">
                <a:latin typeface="Arimo"/>
                <a:ea typeface="Arimo"/>
                <a:cs typeface="Arimo"/>
                <a:sym typeface="Arimo"/>
              </a:rPr>
              <a:t>}</a:t>
            </a:r>
            <a:endParaRPr/>
          </a:p>
          <a:p>
            <a:pPr indent="-533400" lvl="1" marL="1100138" rtl="0" algn="l">
              <a:lnSpc>
                <a:spcPct val="90000"/>
              </a:lnSpc>
              <a:spcBef>
                <a:spcPts val="800"/>
              </a:spcBef>
              <a:spcAft>
                <a:spcPts val="0"/>
              </a:spcAft>
              <a:buClr>
                <a:schemeClr val="dk1"/>
              </a:buClr>
              <a:buSzPts val="1600"/>
              <a:buNone/>
            </a:pPr>
            <a:r>
              <a:t/>
            </a:r>
            <a:endParaRPr b="1" sz="1600">
              <a:latin typeface="Arimo"/>
              <a:ea typeface="Arimo"/>
              <a:cs typeface="Arimo"/>
              <a:sym typeface="Arimo"/>
            </a:endParaRPr>
          </a:p>
          <a:p>
            <a:pPr indent="-609600" lvl="0" marL="609600" rtl="0" algn="l">
              <a:lnSpc>
                <a:spcPct val="90000"/>
              </a:lnSpc>
              <a:spcBef>
                <a:spcPts val="1000"/>
              </a:spcBef>
              <a:spcAft>
                <a:spcPts val="0"/>
              </a:spcAft>
              <a:buClr>
                <a:srgbClr val="CC0000"/>
              </a:buClr>
              <a:buSzPts val="2000"/>
              <a:buNone/>
            </a:pPr>
            <a:r>
              <a:rPr b="1" lang="en-US" sz="2000">
                <a:solidFill>
                  <a:srgbClr val="CC0000"/>
                </a:solidFill>
                <a:latin typeface="Arimo"/>
                <a:ea typeface="Arimo"/>
                <a:cs typeface="Arimo"/>
                <a:sym typeface="Arimo"/>
              </a:rPr>
              <a:t>Example G  Converted to  4NF</a:t>
            </a:r>
            <a:endParaRPr b="1" sz="2000">
              <a:solidFill>
                <a:srgbClr val="CC0000"/>
              </a:solidFill>
              <a:latin typeface="Arimo"/>
              <a:ea typeface="Arimo"/>
              <a:cs typeface="Arimo"/>
              <a:sym typeface="Arimo"/>
            </a:endParaRPr>
          </a:p>
          <a:p>
            <a:pPr indent="-533400" lvl="1" marL="1100138" rtl="0" algn="l">
              <a:lnSpc>
                <a:spcPct val="90000"/>
              </a:lnSpc>
              <a:spcBef>
                <a:spcPts val="900"/>
              </a:spcBef>
              <a:spcAft>
                <a:spcPts val="0"/>
              </a:spcAft>
              <a:buClr>
                <a:schemeClr val="dk1"/>
              </a:buClr>
              <a:buSzPts val="1800"/>
              <a:buNone/>
            </a:pPr>
            <a:r>
              <a:rPr lang="en-US" sz="1800">
                <a:latin typeface="Arimo"/>
                <a:ea typeface="Arimo"/>
                <a:cs typeface="Arimo"/>
                <a:sym typeface="Arimo"/>
              </a:rPr>
              <a:t>Old Relation </a:t>
            </a:r>
            <a:r>
              <a:rPr lang="en-US" sz="1800"/>
              <a:t>🡪</a:t>
            </a:r>
            <a:r>
              <a:rPr lang="en-US" sz="1800">
                <a:latin typeface="Arimo"/>
                <a:ea typeface="Arimo"/>
                <a:cs typeface="Arimo"/>
                <a:sym typeface="Arimo"/>
              </a:rPr>
              <a:t> {Employee, Skill, ForeignLanguage}</a:t>
            </a:r>
            <a:endParaRPr/>
          </a:p>
          <a:p>
            <a:pPr indent="-533400" lvl="1" marL="1100138" rtl="0" algn="l">
              <a:lnSpc>
                <a:spcPct val="90000"/>
              </a:lnSpc>
              <a:spcBef>
                <a:spcPts val="900"/>
              </a:spcBef>
              <a:spcAft>
                <a:spcPts val="0"/>
              </a:spcAft>
              <a:buClr>
                <a:schemeClr val="dk1"/>
              </a:buClr>
              <a:buSzPts val="1800"/>
              <a:buNone/>
            </a:pPr>
            <a:r>
              <a:rPr lang="en-US" sz="1800">
                <a:latin typeface="Arimo"/>
                <a:ea typeface="Arimo"/>
                <a:cs typeface="Arimo"/>
                <a:sym typeface="Arimo"/>
              </a:rPr>
              <a:t>New Relation </a:t>
            </a:r>
            <a:r>
              <a:rPr lang="en-US" sz="1800"/>
              <a:t>🡪</a:t>
            </a:r>
            <a:r>
              <a:rPr lang="en-US" sz="1800">
                <a:latin typeface="Arimo"/>
                <a:ea typeface="Arimo"/>
                <a:cs typeface="Arimo"/>
                <a:sym typeface="Arimo"/>
              </a:rPr>
              <a:t> {Employee, Skill}</a:t>
            </a:r>
            <a:endParaRPr/>
          </a:p>
          <a:p>
            <a:pPr indent="-533400" lvl="1" marL="1100138" rtl="0" algn="l">
              <a:lnSpc>
                <a:spcPct val="90000"/>
              </a:lnSpc>
              <a:spcBef>
                <a:spcPts val="900"/>
              </a:spcBef>
              <a:spcAft>
                <a:spcPts val="0"/>
              </a:spcAft>
              <a:buClr>
                <a:schemeClr val="dk1"/>
              </a:buClr>
              <a:buSzPts val="1800"/>
              <a:buNone/>
            </a:pPr>
            <a:r>
              <a:rPr lang="en-US" sz="1800">
                <a:latin typeface="Arimo"/>
                <a:ea typeface="Arimo"/>
                <a:cs typeface="Arimo"/>
                <a:sym typeface="Arimo"/>
              </a:rPr>
              <a:t>New Relation </a:t>
            </a:r>
            <a:r>
              <a:rPr lang="en-US" sz="1800"/>
              <a:t>🡪</a:t>
            </a:r>
            <a:r>
              <a:rPr lang="en-US" sz="1800">
                <a:latin typeface="Arimo"/>
                <a:ea typeface="Arimo"/>
                <a:cs typeface="Arimo"/>
                <a:sym typeface="Arimo"/>
              </a:rPr>
              <a:t> {Employee, ForeignLanguage}</a:t>
            </a:r>
            <a:endParaRPr sz="1800">
              <a:latin typeface="Arimo"/>
              <a:ea typeface="Arimo"/>
              <a:cs typeface="Arimo"/>
              <a:sym typeface="Arimo"/>
            </a:endParaRPr>
          </a:p>
          <a:p>
            <a:pPr indent="-533400" lvl="1" marL="1100138" rtl="0" algn="l">
              <a:lnSpc>
                <a:spcPct val="90000"/>
              </a:lnSpc>
              <a:spcBef>
                <a:spcPts val="900"/>
              </a:spcBef>
              <a:spcAft>
                <a:spcPts val="0"/>
              </a:spcAft>
              <a:buClr>
                <a:schemeClr val="dk1"/>
              </a:buClr>
              <a:buSzPts val="1800"/>
              <a:buNone/>
            </a:pPr>
            <a:r>
              <a:t/>
            </a:r>
            <a:endParaRPr sz="1800">
              <a:latin typeface="Arimo"/>
              <a:ea typeface="Arimo"/>
              <a:cs typeface="Arimo"/>
              <a:sym typeface="Arimo"/>
            </a:endParaRPr>
          </a:p>
        </p:txBody>
      </p:sp>
      <p:sp>
        <p:nvSpPr>
          <p:cNvPr id="1914" name="Google Shape;1914;p11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4NF - Decomposition</a:t>
            </a:r>
            <a:endParaRPr/>
          </a:p>
        </p:txBody>
      </p:sp>
      <p:grpSp>
        <p:nvGrpSpPr>
          <p:cNvPr id="1915" name="Google Shape;1915;p113"/>
          <p:cNvGrpSpPr/>
          <p:nvPr/>
        </p:nvGrpSpPr>
        <p:grpSpPr>
          <a:xfrm>
            <a:off x="6781800" y="1344614"/>
            <a:ext cx="1600200" cy="941387"/>
            <a:chOff x="4032" y="768"/>
            <a:chExt cx="1008" cy="593"/>
          </a:xfrm>
        </p:grpSpPr>
        <p:grpSp>
          <p:nvGrpSpPr>
            <p:cNvPr id="1916" name="Google Shape;1916;p113"/>
            <p:cNvGrpSpPr/>
            <p:nvPr/>
          </p:nvGrpSpPr>
          <p:grpSpPr>
            <a:xfrm>
              <a:off x="4032" y="768"/>
              <a:ext cx="588" cy="193"/>
              <a:chOff x="0" y="0"/>
              <a:chExt cx="150" cy="1311"/>
            </a:xfrm>
          </p:grpSpPr>
          <p:sp>
            <p:nvSpPr>
              <p:cNvPr id="1917" name="Google Shape;1917;p113"/>
              <p:cNvSpPr/>
              <p:nvPr/>
            </p:nvSpPr>
            <p:spPr>
              <a:xfrm>
                <a:off x="6" y="6"/>
                <a:ext cx="138"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Manager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18" name="Google Shape;1918;p113"/>
              <p:cNvSpPr/>
              <p:nvPr/>
            </p:nvSpPr>
            <p:spPr>
              <a:xfrm>
                <a:off x="0" y="0"/>
                <a:ext cx="150"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19" name="Google Shape;1919;p113"/>
            <p:cNvGrpSpPr/>
            <p:nvPr/>
          </p:nvGrpSpPr>
          <p:grpSpPr>
            <a:xfrm>
              <a:off x="4621" y="768"/>
              <a:ext cx="419" cy="193"/>
              <a:chOff x="150" y="0"/>
              <a:chExt cx="150" cy="1311"/>
            </a:xfrm>
          </p:grpSpPr>
          <p:sp>
            <p:nvSpPr>
              <p:cNvPr id="1920" name="Google Shape;1920;p113"/>
              <p:cNvSpPr/>
              <p:nvPr/>
            </p:nvSpPr>
            <p:spPr>
              <a:xfrm>
                <a:off x="156" y="6"/>
                <a:ext cx="138"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Child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21" name="Google Shape;1921;p113"/>
              <p:cNvSpPr/>
              <p:nvPr/>
            </p:nvSpPr>
            <p:spPr>
              <a:xfrm>
                <a:off x="150" y="0"/>
                <a:ext cx="150"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22" name="Google Shape;1922;p113"/>
            <p:cNvGrpSpPr/>
            <p:nvPr/>
          </p:nvGrpSpPr>
          <p:grpSpPr>
            <a:xfrm>
              <a:off x="4032" y="961"/>
              <a:ext cx="588" cy="214"/>
              <a:chOff x="0" y="1323"/>
              <a:chExt cx="150" cy="736"/>
            </a:xfrm>
          </p:grpSpPr>
          <p:sp>
            <p:nvSpPr>
              <p:cNvPr id="1923" name="Google Shape;1923;p113"/>
              <p:cNvSpPr/>
              <p:nvPr/>
            </p:nvSpPr>
            <p:spPr>
              <a:xfrm>
                <a:off x="6" y="1329"/>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Jim</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24" name="Google Shape;1924;p113"/>
              <p:cNvSpPr/>
              <p:nvPr/>
            </p:nvSpPr>
            <p:spPr>
              <a:xfrm>
                <a:off x="0" y="1323"/>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25" name="Google Shape;1925;p113"/>
            <p:cNvGrpSpPr/>
            <p:nvPr/>
          </p:nvGrpSpPr>
          <p:grpSpPr>
            <a:xfrm>
              <a:off x="4621" y="961"/>
              <a:ext cx="419" cy="214"/>
              <a:chOff x="150" y="1323"/>
              <a:chExt cx="150" cy="736"/>
            </a:xfrm>
          </p:grpSpPr>
          <p:sp>
            <p:nvSpPr>
              <p:cNvPr id="1926" name="Google Shape;1926;p113"/>
              <p:cNvSpPr/>
              <p:nvPr/>
            </p:nvSpPr>
            <p:spPr>
              <a:xfrm>
                <a:off x="156" y="1329"/>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Beth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27" name="Google Shape;1927;p113"/>
              <p:cNvSpPr/>
              <p:nvPr/>
            </p:nvSpPr>
            <p:spPr>
              <a:xfrm>
                <a:off x="150" y="1323"/>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28" name="Google Shape;1928;p113"/>
            <p:cNvGrpSpPr/>
            <p:nvPr/>
          </p:nvGrpSpPr>
          <p:grpSpPr>
            <a:xfrm>
              <a:off x="4032" y="1175"/>
              <a:ext cx="588" cy="186"/>
              <a:chOff x="0" y="2071"/>
              <a:chExt cx="150" cy="736"/>
            </a:xfrm>
          </p:grpSpPr>
          <p:sp>
            <p:nvSpPr>
              <p:cNvPr id="1929" name="Google Shape;1929;p113"/>
              <p:cNvSpPr/>
              <p:nvPr/>
            </p:nvSpPr>
            <p:spPr>
              <a:xfrm>
                <a:off x="6" y="2077"/>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Mary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30" name="Google Shape;1930;p113"/>
              <p:cNvSpPr/>
              <p:nvPr/>
            </p:nvSpPr>
            <p:spPr>
              <a:xfrm>
                <a:off x="0" y="2071"/>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31" name="Google Shape;1931;p113"/>
            <p:cNvGrpSpPr/>
            <p:nvPr/>
          </p:nvGrpSpPr>
          <p:grpSpPr>
            <a:xfrm>
              <a:off x="4621" y="1175"/>
              <a:ext cx="419" cy="186"/>
              <a:chOff x="150" y="2071"/>
              <a:chExt cx="150" cy="736"/>
            </a:xfrm>
          </p:grpSpPr>
          <p:sp>
            <p:nvSpPr>
              <p:cNvPr id="1932" name="Google Shape;1932;p113"/>
              <p:cNvSpPr/>
              <p:nvPr/>
            </p:nvSpPr>
            <p:spPr>
              <a:xfrm>
                <a:off x="156" y="2077"/>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Bob</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33" name="Google Shape;1933;p113"/>
              <p:cNvSpPr/>
              <p:nvPr/>
            </p:nvSpPr>
            <p:spPr>
              <a:xfrm>
                <a:off x="150" y="2071"/>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934" name="Google Shape;1934;p113"/>
          <p:cNvGrpSpPr/>
          <p:nvPr/>
        </p:nvGrpSpPr>
        <p:grpSpPr>
          <a:xfrm>
            <a:off x="8594726" y="1322388"/>
            <a:ext cx="1844675" cy="1268412"/>
            <a:chOff x="4032" y="1488"/>
            <a:chExt cx="1162" cy="799"/>
          </a:xfrm>
        </p:grpSpPr>
        <p:grpSp>
          <p:nvGrpSpPr>
            <p:cNvPr id="1935" name="Google Shape;1935;p113"/>
            <p:cNvGrpSpPr/>
            <p:nvPr/>
          </p:nvGrpSpPr>
          <p:grpSpPr>
            <a:xfrm>
              <a:off x="4032" y="1488"/>
              <a:ext cx="588" cy="193"/>
              <a:chOff x="0" y="0"/>
              <a:chExt cx="150" cy="1311"/>
            </a:xfrm>
          </p:grpSpPr>
          <p:sp>
            <p:nvSpPr>
              <p:cNvPr id="1936" name="Google Shape;1936;p113"/>
              <p:cNvSpPr/>
              <p:nvPr/>
            </p:nvSpPr>
            <p:spPr>
              <a:xfrm>
                <a:off x="6" y="6"/>
                <a:ext cx="138"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Manager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37" name="Google Shape;1937;p113"/>
              <p:cNvSpPr/>
              <p:nvPr/>
            </p:nvSpPr>
            <p:spPr>
              <a:xfrm>
                <a:off x="0" y="0"/>
                <a:ext cx="150"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38" name="Google Shape;1938;p113"/>
            <p:cNvGrpSpPr/>
            <p:nvPr/>
          </p:nvGrpSpPr>
          <p:grpSpPr>
            <a:xfrm>
              <a:off x="4620" y="1488"/>
              <a:ext cx="574" cy="193"/>
              <a:chOff x="300" y="0"/>
              <a:chExt cx="1227" cy="1311"/>
            </a:xfrm>
          </p:grpSpPr>
          <p:sp>
            <p:nvSpPr>
              <p:cNvPr id="1939" name="Google Shape;1939;p113"/>
              <p:cNvSpPr/>
              <p:nvPr/>
            </p:nvSpPr>
            <p:spPr>
              <a:xfrm>
                <a:off x="306" y="6"/>
                <a:ext cx="1215" cy="1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Employee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40" name="Google Shape;1940;p113"/>
              <p:cNvSpPr/>
              <p:nvPr/>
            </p:nvSpPr>
            <p:spPr>
              <a:xfrm>
                <a:off x="300" y="0"/>
                <a:ext cx="1227" cy="1311"/>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41" name="Google Shape;1941;p113"/>
            <p:cNvGrpSpPr/>
            <p:nvPr/>
          </p:nvGrpSpPr>
          <p:grpSpPr>
            <a:xfrm>
              <a:off x="4032" y="1681"/>
              <a:ext cx="588" cy="214"/>
              <a:chOff x="0" y="1323"/>
              <a:chExt cx="150" cy="736"/>
            </a:xfrm>
          </p:grpSpPr>
          <p:sp>
            <p:nvSpPr>
              <p:cNvPr id="1942" name="Google Shape;1942;p113"/>
              <p:cNvSpPr/>
              <p:nvPr/>
            </p:nvSpPr>
            <p:spPr>
              <a:xfrm>
                <a:off x="6" y="1329"/>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Jim</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43" name="Google Shape;1943;p113"/>
              <p:cNvSpPr/>
              <p:nvPr/>
            </p:nvSpPr>
            <p:spPr>
              <a:xfrm>
                <a:off x="0" y="1323"/>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44" name="Google Shape;1944;p113"/>
            <p:cNvGrpSpPr/>
            <p:nvPr/>
          </p:nvGrpSpPr>
          <p:grpSpPr>
            <a:xfrm>
              <a:off x="4620" y="1681"/>
              <a:ext cx="574" cy="214"/>
              <a:chOff x="300" y="1323"/>
              <a:chExt cx="1227" cy="736"/>
            </a:xfrm>
          </p:grpSpPr>
          <p:sp>
            <p:nvSpPr>
              <p:cNvPr id="1945" name="Google Shape;1945;p113"/>
              <p:cNvSpPr/>
              <p:nvPr/>
            </p:nvSpPr>
            <p:spPr>
              <a:xfrm>
                <a:off x="306" y="1329"/>
                <a:ext cx="1215"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Alice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46" name="Google Shape;1946;p113"/>
              <p:cNvSpPr/>
              <p:nvPr/>
            </p:nvSpPr>
            <p:spPr>
              <a:xfrm>
                <a:off x="300" y="1323"/>
                <a:ext cx="1227"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47" name="Google Shape;1947;p113"/>
            <p:cNvGrpSpPr/>
            <p:nvPr/>
          </p:nvGrpSpPr>
          <p:grpSpPr>
            <a:xfrm>
              <a:off x="4032" y="1895"/>
              <a:ext cx="588" cy="186"/>
              <a:chOff x="0" y="2071"/>
              <a:chExt cx="150" cy="736"/>
            </a:xfrm>
          </p:grpSpPr>
          <p:sp>
            <p:nvSpPr>
              <p:cNvPr id="1948" name="Google Shape;1948;p113"/>
              <p:cNvSpPr/>
              <p:nvPr/>
            </p:nvSpPr>
            <p:spPr>
              <a:xfrm>
                <a:off x="6" y="2077"/>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Mary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49" name="Google Shape;1949;p113"/>
              <p:cNvSpPr/>
              <p:nvPr/>
            </p:nvSpPr>
            <p:spPr>
              <a:xfrm>
                <a:off x="0" y="2071"/>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50" name="Google Shape;1950;p113"/>
            <p:cNvGrpSpPr/>
            <p:nvPr/>
          </p:nvGrpSpPr>
          <p:grpSpPr>
            <a:xfrm>
              <a:off x="4620" y="1895"/>
              <a:ext cx="574" cy="186"/>
              <a:chOff x="300" y="2071"/>
              <a:chExt cx="1227" cy="736"/>
            </a:xfrm>
          </p:grpSpPr>
          <p:sp>
            <p:nvSpPr>
              <p:cNvPr id="1951" name="Google Shape;1951;p113"/>
              <p:cNvSpPr/>
              <p:nvPr/>
            </p:nvSpPr>
            <p:spPr>
              <a:xfrm>
                <a:off x="306" y="2077"/>
                <a:ext cx="1215"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Jane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52" name="Google Shape;1952;p113"/>
              <p:cNvSpPr/>
              <p:nvPr/>
            </p:nvSpPr>
            <p:spPr>
              <a:xfrm>
                <a:off x="300" y="2071"/>
                <a:ext cx="1227"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53" name="Google Shape;1953;p113"/>
            <p:cNvGrpSpPr/>
            <p:nvPr/>
          </p:nvGrpSpPr>
          <p:grpSpPr>
            <a:xfrm>
              <a:off x="4032" y="2081"/>
              <a:ext cx="588" cy="206"/>
              <a:chOff x="0" y="2819"/>
              <a:chExt cx="150" cy="736"/>
            </a:xfrm>
          </p:grpSpPr>
          <p:sp>
            <p:nvSpPr>
              <p:cNvPr id="1954" name="Google Shape;1954;p113"/>
              <p:cNvSpPr/>
              <p:nvPr/>
            </p:nvSpPr>
            <p:spPr>
              <a:xfrm>
                <a:off x="6" y="2825"/>
                <a:ext cx="138"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Mary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55" name="Google Shape;1955;p113"/>
              <p:cNvSpPr/>
              <p:nvPr/>
            </p:nvSpPr>
            <p:spPr>
              <a:xfrm>
                <a:off x="0" y="2819"/>
                <a:ext cx="150"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56" name="Google Shape;1956;p113"/>
            <p:cNvGrpSpPr/>
            <p:nvPr/>
          </p:nvGrpSpPr>
          <p:grpSpPr>
            <a:xfrm>
              <a:off x="4620" y="2081"/>
              <a:ext cx="574" cy="206"/>
              <a:chOff x="300" y="2819"/>
              <a:chExt cx="1227" cy="736"/>
            </a:xfrm>
          </p:grpSpPr>
          <p:sp>
            <p:nvSpPr>
              <p:cNvPr id="1957" name="Google Shape;1957;p113"/>
              <p:cNvSpPr/>
              <p:nvPr/>
            </p:nvSpPr>
            <p:spPr>
              <a:xfrm>
                <a:off x="306" y="2825"/>
                <a:ext cx="1215" cy="7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Adam</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58" name="Google Shape;1958;p113"/>
              <p:cNvSpPr/>
              <p:nvPr/>
            </p:nvSpPr>
            <p:spPr>
              <a:xfrm>
                <a:off x="300" y="2819"/>
                <a:ext cx="1227" cy="73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959" name="Google Shape;1959;p113"/>
          <p:cNvGrpSpPr/>
          <p:nvPr/>
        </p:nvGrpSpPr>
        <p:grpSpPr>
          <a:xfrm>
            <a:off x="5410200" y="4876800"/>
            <a:ext cx="1993900" cy="1481138"/>
            <a:chOff x="3264" y="3072"/>
            <a:chExt cx="1256" cy="933"/>
          </a:xfrm>
        </p:grpSpPr>
        <p:grpSp>
          <p:nvGrpSpPr>
            <p:cNvPr id="1960" name="Google Shape;1960;p113"/>
            <p:cNvGrpSpPr/>
            <p:nvPr/>
          </p:nvGrpSpPr>
          <p:grpSpPr>
            <a:xfrm>
              <a:off x="3264" y="3072"/>
              <a:ext cx="627" cy="191"/>
              <a:chOff x="0" y="0"/>
              <a:chExt cx="627" cy="403"/>
            </a:xfrm>
          </p:grpSpPr>
          <p:sp>
            <p:nvSpPr>
              <p:cNvPr id="1961" name="Google Shape;1961;p113"/>
              <p:cNvSpPr/>
              <p:nvPr/>
            </p:nvSpPr>
            <p:spPr>
              <a:xfrm>
                <a:off x="43" y="0"/>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Employee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62" name="Google Shape;1962;p113"/>
              <p:cNvSpPr/>
              <p:nvPr/>
            </p:nvSpPr>
            <p:spPr>
              <a:xfrm>
                <a:off x="0" y="0"/>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63" name="Google Shape;1963;p113"/>
            <p:cNvGrpSpPr/>
            <p:nvPr/>
          </p:nvGrpSpPr>
          <p:grpSpPr>
            <a:xfrm>
              <a:off x="3894" y="3072"/>
              <a:ext cx="626" cy="191"/>
              <a:chOff x="1249" y="0"/>
              <a:chExt cx="626" cy="403"/>
            </a:xfrm>
          </p:grpSpPr>
          <p:sp>
            <p:nvSpPr>
              <p:cNvPr id="1964" name="Google Shape;1964;p113"/>
              <p:cNvSpPr/>
              <p:nvPr/>
            </p:nvSpPr>
            <p:spPr>
              <a:xfrm>
                <a:off x="1292" y="0"/>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Language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65" name="Google Shape;1965;p113"/>
              <p:cNvSpPr/>
              <p:nvPr/>
            </p:nvSpPr>
            <p:spPr>
              <a:xfrm>
                <a:off x="1249" y="0"/>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66" name="Google Shape;1966;p113"/>
            <p:cNvGrpSpPr/>
            <p:nvPr/>
          </p:nvGrpSpPr>
          <p:grpSpPr>
            <a:xfrm>
              <a:off x="3264" y="3263"/>
              <a:ext cx="627" cy="193"/>
              <a:chOff x="0" y="403"/>
              <a:chExt cx="627" cy="403"/>
            </a:xfrm>
          </p:grpSpPr>
          <p:sp>
            <p:nvSpPr>
              <p:cNvPr id="1967" name="Google Shape;1967;p113"/>
              <p:cNvSpPr/>
              <p:nvPr/>
            </p:nvSpPr>
            <p:spPr>
              <a:xfrm>
                <a:off x="43" y="403"/>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1234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68" name="Google Shape;1968;p113"/>
              <p:cNvSpPr/>
              <p:nvPr/>
            </p:nvSpPr>
            <p:spPr>
              <a:xfrm>
                <a:off x="0" y="403"/>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69" name="Google Shape;1969;p113"/>
            <p:cNvGrpSpPr/>
            <p:nvPr/>
          </p:nvGrpSpPr>
          <p:grpSpPr>
            <a:xfrm>
              <a:off x="3894" y="3263"/>
              <a:ext cx="626" cy="193"/>
              <a:chOff x="1249" y="403"/>
              <a:chExt cx="626" cy="403"/>
            </a:xfrm>
          </p:grpSpPr>
          <p:sp>
            <p:nvSpPr>
              <p:cNvPr id="1970" name="Google Shape;1970;p113"/>
              <p:cNvSpPr/>
              <p:nvPr/>
            </p:nvSpPr>
            <p:spPr>
              <a:xfrm>
                <a:off x="1292" y="403"/>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French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71" name="Google Shape;1971;p113"/>
              <p:cNvSpPr/>
              <p:nvPr/>
            </p:nvSpPr>
            <p:spPr>
              <a:xfrm>
                <a:off x="1249" y="403"/>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72" name="Google Shape;1972;p113"/>
            <p:cNvGrpSpPr/>
            <p:nvPr/>
          </p:nvGrpSpPr>
          <p:grpSpPr>
            <a:xfrm>
              <a:off x="3264" y="3456"/>
              <a:ext cx="627" cy="181"/>
              <a:chOff x="0" y="806"/>
              <a:chExt cx="627" cy="403"/>
            </a:xfrm>
          </p:grpSpPr>
          <p:sp>
            <p:nvSpPr>
              <p:cNvPr id="1973" name="Google Shape;1973;p113"/>
              <p:cNvSpPr/>
              <p:nvPr/>
            </p:nvSpPr>
            <p:spPr>
              <a:xfrm>
                <a:off x="43" y="806"/>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1234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74" name="Google Shape;1974;p113"/>
              <p:cNvSpPr/>
              <p:nvPr/>
            </p:nvSpPr>
            <p:spPr>
              <a:xfrm>
                <a:off x="0" y="806"/>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75" name="Google Shape;1975;p113"/>
            <p:cNvGrpSpPr/>
            <p:nvPr/>
          </p:nvGrpSpPr>
          <p:grpSpPr>
            <a:xfrm>
              <a:off x="3894" y="3456"/>
              <a:ext cx="626" cy="181"/>
              <a:chOff x="1249" y="806"/>
              <a:chExt cx="626" cy="403"/>
            </a:xfrm>
          </p:grpSpPr>
          <p:sp>
            <p:nvSpPr>
              <p:cNvPr id="1976" name="Google Shape;1976;p113"/>
              <p:cNvSpPr/>
              <p:nvPr/>
            </p:nvSpPr>
            <p:spPr>
              <a:xfrm>
                <a:off x="1292" y="806"/>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German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77" name="Google Shape;1977;p113"/>
              <p:cNvSpPr/>
              <p:nvPr/>
            </p:nvSpPr>
            <p:spPr>
              <a:xfrm>
                <a:off x="1249" y="806"/>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78" name="Google Shape;1978;p113"/>
            <p:cNvGrpSpPr/>
            <p:nvPr/>
          </p:nvGrpSpPr>
          <p:grpSpPr>
            <a:xfrm>
              <a:off x="3264" y="3637"/>
              <a:ext cx="627" cy="203"/>
              <a:chOff x="0" y="1209"/>
              <a:chExt cx="627" cy="403"/>
            </a:xfrm>
          </p:grpSpPr>
          <p:sp>
            <p:nvSpPr>
              <p:cNvPr id="1979" name="Google Shape;1979;p113"/>
              <p:cNvSpPr/>
              <p:nvPr/>
            </p:nvSpPr>
            <p:spPr>
              <a:xfrm>
                <a:off x="43" y="1209"/>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1453</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80" name="Google Shape;1980;p113"/>
              <p:cNvSpPr/>
              <p:nvPr/>
            </p:nvSpPr>
            <p:spPr>
              <a:xfrm>
                <a:off x="0" y="1209"/>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81" name="Google Shape;1981;p113"/>
            <p:cNvGrpSpPr/>
            <p:nvPr/>
          </p:nvGrpSpPr>
          <p:grpSpPr>
            <a:xfrm>
              <a:off x="3894" y="3637"/>
              <a:ext cx="626" cy="203"/>
              <a:chOff x="1249" y="1209"/>
              <a:chExt cx="626" cy="403"/>
            </a:xfrm>
          </p:grpSpPr>
          <p:sp>
            <p:nvSpPr>
              <p:cNvPr id="1982" name="Google Shape;1982;p113"/>
              <p:cNvSpPr/>
              <p:nvPr/>
            </p:nvSpPr>
            <p:spPr>
              <a:xfrm>
                <a:off x="1292" y="1209"/>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Spanish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83" name="Google Shape;1983;p113"/>
              <p:cNvSpPr/>
              <p:nvPr/>
            </p:nvSpPr>
            <p:spPr>
              <a:xfrm>
                <a:off x="1249" y="1209"/>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84" name="Google Shape;1984;p113"/>
            <p:cNvGrpSpPr/>
            <p:nvPr/>
          </p:nvGrpSpPr>
          <p:grpSpPr>
            <a:xfrm>
              <a:off x="3264" y="3840"/>
              <a:ext cx="627" cy="165"/>
              <a:chOff x="0" y="2015"/>
              <a:chExt cx="627" cy="403"/>
            </a:xfrm>
          </p:grpSpPr>
          <p:sp>
            <p:nvSpPr>
              <p:cNvPr id="1985" name="Google Shape;1985;p113"/>
              <p:cNvSpPr/>
              <p:nvPr/>
            </p:nvSpPr>
            <p:spPr>
              <a:xfrm>
                <a:off x="43" y="2015"/>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2345</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86" name="Google Shape;1986;p113"/>
              <p:cNvSpPr/>
              <p:nvPr/>
            </p:nvSpPr>
            <p:spPr>
              <a:xfrm>
                <a:off x="0" y="2015"/>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87" name="Google Shape;1987;p113"/>
            <p:cNvGrpSpPr/>
            <p:nvPr/>
          </p:nvGrpSpPr>
          <p:grpSpPr>
            <a:xfrm>
              <a:off x="3894" y="3840"/>
              <a:ext cx="626" cy="165"/>
              <a:chOff x="1249" y="2015"/>
              <a:chExt cx="626" cy="403"/>
            </a:xfrm>
          </p:grpSpPr>
          <p:sp>
            <p:nvSpPr>
              <p:cNvPr id="1988" name="Google Shape;1988;p113"/>
              <p:cNvSpPr/>
              <p:nvPr/>
            </p:nvSpPr>
            <p:spPr>
              <a:xfrm>
                <a:off x="1292" y="2015"/>
                <a:ext cx="540"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Spanish</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89" name="Google Shape;1989;p113"/>
              <p:cNvSpPr/>
              <p:nvPr/>
            </p:nvSpPr>
            <p:spPr>
              <a:xfrm>
                <a:off x="1249" y="2015"/>
                <a:ext cx="62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990" name="Google Shape;1990;p113"/>
          <p:cNvGrpSpPr/>
          <p:nvPr/>
        </p:nvGrpSpPr>
        <p:grpSpPr>
          <a:xfrm>
            <a:off x="3048000" y="4876801"/>
            <a:ext cx="1982788" cy="1465263"/>
            <a:chOff x="960" y="3072"/>
            <a:chExt cx="1249" cy="923"/>
          </a:xfrm>
        </p:grpSpPr>
        <p:grpSp>
          <p:nvGrpSpPr>
            <p:cNvPr id="1991" name="Google Shape;1991;p113"/>
            <p:cNvGrpSpPr/>
            <p:nvPr/>
          </p:nvGrpSpPr>
          <p:grpSpPr>
            <a:xfrm>
              <a:off x="960" y="3072"/>
              <a:ext cx="627" cy="191"/>
              <a:chOff x="0" y="0"/>
              <a:chExt cx="627" cy="403"/>
            </a:xfrm>
          </p:grpSpPr>
          <p:sp>
            <p:nvSpPr>
              <p:cNvPr id="1992" name="Google Shape;1992;p113"/>
              <p:cNvSpPr/>
              <p:nvPr/>
            </p:nvSpPr>
            <p:spPr>
              <a:xfrm>
                <a:off x="43" y="0"/>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Employee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93" name="Google Shape;1993;p113"/>
              <p:cNvSpPr/>
              <p:nvPr/>
            </p:nvSpPr>
            <p:spPr>
              <a:xfrm>
                <a:off x="0" y="0"/>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94" name="Google Shape;1994;p113"/>
            <p:cNvGrpSpPr/>
            <p:nvPr/>
          </p:nvGrpSpPr>
          <p:grpSpPr>
            <a:xfrm>
              <a:off x="1587" y="3072"/>
              <a:ext cx="622" cy="191"/>
              <a:chOff x="627" y="0"/>
              <a:chExt cx="622" cy="403"/>
            </a:xfrm>
          </p:grpSpPr>
          <p:sp>
            <p:nvSpPr>
              <p:cNvPr id="1995" name="Google Shape;1995;p113"/>
              <p:cNvSpPr/>
              <p:nvPr/>
            </p:nvSpPr>
            <p:spPr>
              <a:xfrm>
                <a:off x="670" y="0"/>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Skill</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96" name="Google Shape;1996;p113"/>
              <p:cNvSpPr/>
              <p:nvPr/>
            </p:nvSpPr>
            <p:spPr>
              <a:xfrm>
                <a:off x="627" y="0"/>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97" name="Google Shape;1997;p113"/>
            <p:cNvGrpSpPr/>
            <p:nvPr/>
          </p:nvGrpSpPr>
          <p:grpSpPr>
            <a:xfrm>
              <a:off x="960" y="3263"/>
              <a:ext cx="627" cy="193"/>
              <a:chOff x="0" y="403"/>
              <a:chExt cx="627" cy="403"/>
            </a:xfrm>
          </p:grpSpPr>
          <p:sp>
            <p:nvSpPr>
              <p:cNvPr id="1998" name="Google Shape;1998;p113"/>
              <p:cNvSpPr/>
              <p:nvPr/>
            </p:nvSpPr>
            <p:spPr>
              <a:xfrm>
                <a:off x="43" y="403"/>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1234</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99" name="Google Shape;1999;p113"/>
              <p:cNvSpPr/>
              <p:nvPr/>
            </p:nvSpPr>
            <p:spPr>
              <a:xfrm>
                <a:off x="0" y="403"/>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0" name="Google Shape;2000;p113"/>
            <p:cNvGrpSpPr/>
            <p:nvPr/>
          </p:nvGrpSpPr>
          <p:grpSpPr>
            <a:xfrm>
              <a:off x="1587" y="3263"/>
              <a:ext cx="622" cy="193"/>
              <a:chOff x="627" y="403"/>
              <a:chExt cx="622" cy="403"/>
            </a:xfrm>
          </p:grpSpPr>
          <p:sp>
            <p:nvSpPr>
              <p:cNvPr id="2001" name="Google Shape;2001;p113"/>
              <p:cNvSpPr/>
              <p:nvPr/>
            </p:nvSpPr>
            <p:spPr>
              <a:xfrm>
                <a:off x="670" y="403"/>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02" name="Google Shape;2002;p113"/>
              <p:cNvSpPr/>
              <p:nvPr/>
            </p:nvSpPr>
            <p:spPr>
              <a:xfrm>
                <a:off x="627" y="403"/>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3" name="Google Shape;2003;p113"/>
            <p:cNvGrpSpPr/>
            <p:nvPr/>
          </p:nvGrpSpPr>
          <p:grpSpPr>
            <a:xfrm>
              <a:off x="960" y="3456"/>
              <a:ext cx="627" cy="203"/>
              <a:chOff x="0" y="1209"/>
              <a:chExt cx="627" cy="403"/>
            </a:xfrm>
          </p:grpSpPr>
          <p:sp>
            <p:nvSpPr>
              <p:cNvPr id="2004" name="Google Shape;2004;p113"/>
              <p:cNvSpPr/>
              <p:nvPr/>
            </p:nvSpPr>
            <p:spPr>
              <a:xfrm>
                <a:off x="43" y="1209"/>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1453</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05" name="Google Shape;2005;p113"/>
              <p:cNvSpPr/>
              <p:nvPr/>
            </p:nvSpPr>
            <p:spPr>
              <a:xfrm>
                <a:off x="0" y="1209"/>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6" name="Google Shape;2006;p113"/>
            <p:cNvGrpSpPr/>
            <p:nvPr/>
          </p:nvGrpSpPr>
          <p:grpSpPr>
            <a:xfrm>
              <a:off x="1587" y="3456"/>
              <a:ext cx="622" cy="203"/>
              <a:chOff x="627" y="1209"/>
              <a:chExt cx="622" cy="403"/>
            </a:xfrm>
          </p:grpSpPr>
          <p:sp>
            <p:nvSpPr>
              <p:cNvPr id="2007" name="Google Shape;2007;p113"/>
              <p:cNvSpPr/>
              <p:nvPr/>
            </p:nvSpPr>
            <p:spPr>
              <a:xfrm>
                <a:off x="670" y="1209"/>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Carpentry</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08" name="Google Shape;2008;p113"/>
              <p:cNvSpPr/>
              <p:nvPr/>
            </p:nvSpPr>
            <p:spPr>
              <a:xfrm>
                <a:off x="627" y="1209"/>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9" name="Google Shape;2009;p113"/>
            <p:cNvGrpSpPr/>
            <p:nvPr/>
          </p:nvGrpSpPr>
          <p:grpSpPr>
            <a:xfrm>
              <a:off x="960" y="3659"/>
              <a:ext cx="627" cy="171"/>
              <a:chOff x="0" y="1612"/>
              <a:chExt cx="627" cy="403"/>
            </a:xfrm>
          </p:grpSpPr>
          <p:sp>
            <p:nvSpPr>
              <p:cNvPr id="2010" name="Google Shape;2010;p113"/>
              <p:cNvSpPr/>
              <p:nvPr/>
            </p:nvSpPr>
            <p:spPr>
              <a:xfrm>
                <a:off x="43" y="1612"/>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1453</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11" name="Google Shape;2011;p113"/>
              <p:cNvSpPr/>
              <p:nvPr/>
            </p:nvSpPr>
            <p:spPr>
              <a:xfrm>
                <a:off x="0" y="1612"/>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12" name="Google Shape;2012;p113"/>
            <p:cNvGrpSpPr/>
            <p:nvPr/>
          </p:nvGrpSpPr>
          <p:grpSpPr>
            <a:xfrm>
              <a:off x="1587" y="3659"/>
              <a:ext cx="622" cy="171"/>
              <a:chOff x="627" y="1612"/>
              <a:chExt cx="622" cy="403"/>
            </a:xfrm>
          </p:grpSpPr>
          <p:sp>
            <p:nvSpPr>
              <p:cNvPr id="2013" name="Google Shape;2013;p113"/>
              <p:cNvSpPr/>
              <p:nvPr/>
            </p:nvSpPr>
            <p:spPr>
              <a:xfrm>
                <a:off x="670" y="1612"/>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14" name="Google Shape;2014;p113"/>
              <p:cNvSpPr/>
              <p:nvPr/>
            </p:nvSpPr>
            <p:spPr>
              <a:xfrm>
                <a:off x="627" y="1612"/>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15" name="Google Shape;2015;p113"/>
            <p:cNvGrpSpPr/>
            <p:nvPr/>
          </p:nvGrpSpPr>
          <p:grpSpPr>
            <a:xfrm>
              <a:off x="960" y="3830"/>
              <a:ext cx="627" cy="165"/>
              <a:chOff x="0" y="2015"/>
              <a:chExt cx="627" cy="403"/>
            </a:xfrm>
          </p:grpSpPr>
          <p:sp>
            <p:nvSpPr>
              <p:cNvPr id="2016" name="Google Shape;2016;p113"/>
              <p:cNvSpPr/>
              <p:nvPr/>
            </p:nvSpPr>
            <p:spPr>
              <a:xfrm>
                <a:off x="43" y="2015"/>
                <a:ext cx="54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2345</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17" name="Google Shape;2017;p113"/>
              <p:cNvSpPr/>
              <p:nvPr/>
            </p:nvSpPr>
            <p:spPr>
              <a:xfrm>
                <a:off x="0" y="2015"/>
                <a:ext cx="62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18" name="Google Shape;2018;p113"/>
            <p:cNvGrpSpPr/>
            <p:nvPr/>
          </p:nvGrpSpPr>
          <p:grpSpPr>
            <a:xfrm>
              <a:off x="1587" y="3830"/>
              <a:ext cx="622" cy="165"/>
              <a:chOff x="627" y="2015"/>
              <a:chExt cx="622" cy="403"/>
            </a:xfrm>
          </p:grpSpPr>
          <p:sp>
            <p:nvSpPr>
              <p:cNvPr id="2019" name="Google Shape;2019;p113"/>
              <p:cNvSpPr/>
              <p:nvPr/>
            </p:nvSpPr>
            <p:spPr>
              <a:xfrm>
                <a:off x="670" y="2015"/>
                <a:ext cx="536"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Cooking</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20" name="Google Shape;2020;p113"/>
              <p:cNvSpPr/>
              <p:nvPr/>
            </p:nvSpPr>
            <p:spPr>
              <a:xfrm>
                <a:off x="627" y="2015"/>
                <a:ext cx="622"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14"/>
          <p:cNvSpPr txBox="1"/>
          <p:nvPr>
            <p:ph idx="1" type="body"/>
          </p:nvPr>
        </p:nvSpPr>
        <p:spPr>
          <a:xfrm>
            <a:off x="736979" y="1143000"/>
            <a:ext cx="10645254" cy="5562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chemeClr val="dk1"/>
              </a:buClr>
              <a:buSzPts val="2400"/>
              <a:buChar char="•"/>
            </a:pPr>
            <a:r>
              <a:rPr lang="en-US" sz="2400"/>
              <a:t>Fifth normal form is satisfied when all tables are broken into as many tables as possible in order to avoid redundancy. Once it is in fifth normal form it cannot be broken into smaller relations without changing the facts or the meaning.</a:t>
            </a:r>
            <a:r>
              <a:rPr lang="en-US"/>
              <a:t> </a:t>
            </a:r>
            <a:endParaRPr/>
          </a:p>
          <a:p>
            <a:pPr indent="-609600" lvl="0" marL="609600" rtl="0" algn="just">
              <a:lnSpc>
                <a:spcPct val="90000"/>
              </a:lnSpc>
              <a:spcBef>
                <a:spcPts val="1000"/>
              </a:spcBef>
              <a:spcAft>
                <a:spcPts val="0"/>
              </a:spcAft>
              <a:buClr>
                <a:schemeClr val="dk1"/>
              </a:buClr>
              <a:buSzPts val="2800"/>
              <a:buNone/>
            </a:pPr>
            <a:r>
              <a:t/>
            </a:r>
            <a:endParaRPr/>
          </a:p>
        </p:txBody>
      </p:sp>
      <p:sp>
        <p:nvSpPr>
          <p:cNvPr id="2027" name="Google Shape;2027;p114"/>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Fifth Normal Form  (5NF) </a:t>
            </a:r>
            <a:endParaRPr/>
          </a:p>
        </p:txBody>
      </p:sp>
      <p:sp>
        <p:nvSpPr>
          <p:cNvPr id="2028" name="Google Shape;2028;p114"/>
          <p:cNvSpPr/>
          <p:nvPr/>
        </p:nvSpPr>
        <p:spPr>
          <a:xfrm>
            <a:off x="1525588" y="1189038"/>
            <a:ext cx="91440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115"/>
          <p:cNvSpPr txBox="1"/>
          <p:nvPr>
            <p:ph type="title"/>
          </p:nvPr>
        </p:nvSpPr>
        <p:spPr>
          <a:xfrm>
            <a:off x="1981200" y="76201"/>
            <a:ext cx="8686800" cy="11160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the Data Normalization Process</a:t>
            </a:r>
            <a:endParaRPr/>
          </a:p>
        </p:txBody>
      </p:sp>
      <p:sp>
        <p:nvSpPr>
          <p:cNvPr id="2034" name="Google Shape;2034;p1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
        <p:nvSpPr>
          <p:cNvPr id="2035" name="Google Shape;2035;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lt1"/>
                </a:solidFill>
                <a:latin typeface="Times New Roman"/>
                <a:ea typeface="Times New Roman"/>
                <a:cs typeface="Times New Roman"/>
                <a:sym typeface="Times New Roman"/>
              </a:rPr>
              <a:t>7-</a:t>
            </a:r>
            <a:fld id="{00000000-1234-1234-1234-123412341234}" type="slidenum">
              <a:rPr lang="en-US" sz="1400">
                <a:solidFill>
                  <a:schemeClr val="lt1"/>
                </a:solidFill>
                <a:latin typeface="Times New Roman"/>
                <a:ea typeface="Times New Roman"/>
                <a:cs typeface="Times New Roman"/>
                <a:sym typeface="Times New Roman"/>
              </a:rPr>
              <a:t>‹#›</a:t>
            </a:fld>
            <a:endParaRPr sz="1400">
              <a:solidFill>
                <a:schemeClr val="lt1"/>
              </a:solidFill>
              <a:latin typeface="Times New Roman"/>
              <a:ea typeface="Times New Roman"/>
              <a:cs typeface="Times New Roman"/>
              <a:sym typeface="Times New Roman"/>
            </a:endParaRPr>
          </a:p>
        </p:txBody>
      </p:sp>
      <p:pic>
        <p:nvPicPr>
          <p:cNvPr id="2036" name="Google Shape;2036;p115"/>
          <p:cNvPicPr preferRelativeResize="0"/>
          <p:nvPr/>
        </p:nvPicPr>
        <p:blipFill rotWithShape="1">
          <a:blip r:embed="rId3">
            <a:alphaModFix/>
          </a:blip>
          <a:srcRect b="0" l="0" r="0" t="0"/>
          <a:stretch/>
        </p:blipFill>
        <p:spPr>
          <a:xfrm>
            <a:off x="1981200" y="609600"/>
            <a:ext cx="8280400" cy="59309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116"/>
          <p:cNvSpPr txBox="1"/>
          <p:nvPr>
            <p:ph idx="1" type="body"/>
          </p:nvPr>
        </p:nvSpPr>
        <p:spPr>
          <a:xfrm>
            <a:off x="968991" y="1143000"/>
            <a:ext cx="10536072" cy="5562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chemeClr val="dk1"/>
              </a:buClr>
              <a:buSzPts val="2400"/>
              <a:buChar char="•"/>
            </a:pPr>
            <a:r>
              <a:rPr lang="en-US" sz="2400"/>
              <a:t>The relation is in DKNF when there can be no insertion or deletion anomalies in the database.</a:t>
            </a:r>
            <a:endParaRPr/>
          </a:p>
          <a:p>
            <a:pPr indent="-609600" lvl="0" marL="609600" rtl="0" algn="just">
              <a:lnSpc>
                <a:spcPct val="90000"/>
              </a:lnSpc>
              <a:spcBef>
                <a:spcPts val="1000"/>
              </a:spcBef>
              <a:spcAft>
                <a:spcPts val="0"/>
              </a:spcAft>
              <a:buClr>
                <a:schemeClr val="dk1"/>
              </a:buClr>
              <a:buSzPts val="2800"/>
              <a:buNone/>
            </a:pPr>
            <a:r>
              <a:t/>
            </a:r>
            <a:endParaRPr/>
          </a:p>
        </p:txBody>
      </p:sp>
      <p:sp>
        <p:nvSpPr>
          <p:cNvPr id="2043" name="Google Shape;2043;p116"/>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Domain Key Normal Form  (DKNF)</a:t>
            </a:r>
            <a:r>
              <a:rPr lang="en-US" sz="4400">
                <a:solidFill>
                  <a:schemeClr val="dk1"/>
                </a:solidFill>
                <a:latin typeface="Arial"/>
                <a:ea typeface="Arial"/>
                <a:cs typeface="Arial"/>
                <a:sym typeface="Arial"/>
              </a:rPr>
              <a:t> </a:t>
            </a:r>
            <a:endParaRPr/>
          </a:p>
        </p:txBody>
      </p:sp>
      <p:sp>
        <p:nvSpPr>
          <p:cNvPr id="2044" name="Google Shape;2044;p116"/>
          <p:cNvSpPr/>
          <p:nvPr/>
        </p:nvSpPr>
        <p:spPr>
          <a:xfrm>
            <a:off x="1525588" y="1189038"/>
            <a:ext cx="91440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mo"/>
                <a:ea typeface="Arimo"/>
                <a:cs typeface="Arimo"/>
                <a:sym typeface="Arimo"/>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sp>
        <p:nvSpPr>
          <p:cNvPr id="2049" name="Google Shape;2049;p117"/>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Overall Database Design Process</a:t>
            </a:r>
            <a:endParaRPr/>
          </a:p>
        </p:txBody>
      </p:sp>
      <p:sp>
        <p:nvSpPr>
          <p:cNvPr id="2050" name="Google Shape;2050;p117"/>
          <p:cNvSpPr txBox="1"/>
          <p:nvPr>
            <p:ph idx="1" type="body"/>
          </p:nvPr>
        </p:nvSpPr>
        <p:spPr>
          <a:xfrm>
            <a:off x="965771" y="1066800"/>
            <a:ext cx="10130319" cy="3746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We have assumed schema </a:t>
            </a:r>
            <a:r>
              <a:rPr i="1" lang="en-US" sz="2400"/>
              <a:t>R</a:t>
            </a:r>
            <a:r>
              <a:rPr lang="en-US" sz="2400"/>
              <a:t> is given</a:t>
            </a:r>
            <a:endParaRPr/>
          </a:p>
          <a:p>
            <a:pPr indent="-228600" lvl="1" marL="685800" rtl="0" algn="l">
              <a:lnSpc>
                <a:spcPct val="90000"/>
              </a:lnSpc>
              <a:spcBef>
                <a:spcPts val="500"/>
              </a:spcBef>
              <a:spcAft>
                <a:spcPts val="0"/>
              </a:spcAft>
              <a:buClr>
                <a:schemeClr val="dk1"/>
              </a:buClr>
              <a:buSzPts val="2400"/>
              <a:buChar char="•"/>
            </a:pPr>
            <a:r>
              <a:rPr i="1" lang="en-US"/>
              <a:t>R</a:t>
            </a:r>
            <a:r>
              <a:rPr lang="en-US"/>
              <a:t> could have been generated when converting E-R diagram to a set of tables.</a:t>
            </a:r>
            <a:endParaRPr/>
          </a:p>
          <a:p>
            <a:pPr indent="-228600" lvl="1" marL="685800" rtl="0" algn="l">
              <a:lnSpc>
                <a:spcPct val="90000"/>
              </a:lnSpc>
              <a:spcBef>
                <a:spcPts val="500"/>
              </a:spcBef>
              <a:spcAft>
                <a:spcPts val="0"/>
              </a:spcAft>
              <a:buClr>
                <a:schemeClr val="dk1"/>
              </a:buClr>
              <a:buSzPts val="2400"/>
              <a:buChar char="•"/>
            </a:pPr>
            <a:r>
              <a:rPr lang="en-US"/>
              <a:t>Normalization breaks </a:t>
            </a:r>
            <a:r>
              <a:rPr i="1" lang="en-US"/>
              <a:t>R</a:t>
            </a:r>
            <a:r>
              <a:rPr lang="en-US"/>
              <a:t> into smaller relations.</a:t>
            </a:r>
            <a:endParaRPr/>
          </a:p>
          <a:p>
            <a:pPr indent="-228600" lvl="1" marL="685800" rtl="0" algn="l">
              <a:lnSpc>
                <a:spcPct val="90000"/>
              </a:lnSpc>
              <a:spcBef>
                <a:spcPts val="500"/>
              </a:spcBef>
              <a:spcAft>
                <a:spcPts val="0"/>
              </a:spcAft>
              <a:buClr>
                <a:schemeClr val="dk1"/>
              </a:buClr>
              <a:buSzPts val="2400"/>
              <a:buChar char="•"/>
            </a:pPr>
            <a:r>
              <a:rPr i="1" lang="en-US"/>
              <a:t>R</a:t>
            </a:r>
            <a:r>
              <a:rPr lang="en-US"/>
              <a:t> could have been the result of some ad hoc design of relations, which we then test/convert to normal form.</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118"/>
          <p:cNvSpPr txBox="1"/>
          <p:nvPr>
            <p:ph type="title"/>
          </p:nvPr>
        </p:nvSpPr>
        <p:spPr>
          <a:xfrm>
            <a:off x="24384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ER Model and Normalization</a:t>
            </a:r>
            <a:endParaRPr/>
          </a:p>
        </p:txBody>
      </p:sp>
      <p:sp>
        <p:nvSpPr>
          <p:cNvPr id="2056" name="Google Shape;2056;p118"/>
          <p:cNvSpPr txBox="1"/>
          <p:nvPr>
            <p:ph idx="1" type="body"/>
          </p:nvPr>
        </p:nvSpPr>
        <p:spPr>
          <a:xfrm>
            <a:off x="1130157" y="1066801"/>
            <a:ext cx="10120045" cy="4143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When an E-R diagram is carefully designed, identifying all entities correctly, the tables generated from the E-R diagram should not need further normalization.</a:t>
            </a:r>
            <a:endParaRPr/>
          </a:p>
          <a:p>
            <a:pPr indent="-228600" lvl="0" marL="228600" rtl="0" algn="l">
              <a:lnSpc>
                <a:spcPct val="90000"/>
              </a:lnSpc>
              <a:spcBef>
                <a:spcPts val="1000"/>
              </a:spcBef>
              <a:spcAft>
                <a:spcPts val="0"/>
              </a:spcAft>
              <a:buClr>
                <a:schemeClr val="dk1"/>
              </a:buClr>
              <a:buSzPts val="2400"/>
              <a:buChar char="•"/>
            </a:pPr>
            <a:r>
              <a:rPr lang="en-US" sz="2400"/>
              <a:t>However, in a real (imperfect) design there can be FDs from non-key attributes of an entity to other attributes of the entity</a:t>
            </a:r>
            <a:endParaRPr/>
          </a:p>
          <a:p>
            <a:pPr indent="-228600" lvl="0" marL="228600" rtl="0" algn="l">
              <a:lnSpc>
                <a:spcPct val="90000"/>
              </a:lnSpc>
              <a:spcBef>
                <a:spcPts val="1000"/>
              </a:spcBef>
              <a:spcAft>
                <a:spcPts val="0"/>
              </a:spcAft>
              <a:buClr>
                <a:schemeClr val="dk1"/>
              </a:buClr>
              <a:buSzPts val="2400"/>
              <a:buChar char="•"/>
            </a:pPr>
            <a:r>
              <a:rPr lang="en-US" sz="2400"/>
              <a:t>E.g. </a:t>
            </a:r>
            <a:r>
              <a:rPr i="1" lang="en-US" sz="2400"/>
              <a:t>employee</a:t>
            </a:r>
            <a:r>
              <a:rPr lang="en-US" sz="2400"/>
              <a:t> entity with attributes </a:t>
            </a:r>
            <a:r>
              <a:rPr i="1" lang="en-US" sz="2400"/>
              <a:t>department-number  </a:t>
            </a:r>
            <a:r>
              <a:rPr lang="en-US" sz="2400"/>
              <a:t>and </a:t>
            </a:r>
            <a:r>
              <a:rPr i="1" lang="en-US" sz="2400"/>
              <a:t>department-address</a:t>
            </a:r>
            <a:r>
              <a:rPr lang="en-US" sz="2400"/>
              <a:t>, and  an FD </a:t>
            </a:r>
            <a:r>
              <a:rPr i="1" lang="en-US" sz="2400"/>
              <a:t>department-number → department-address</a:t>
            </a:r>
            <a:endParaRPr/>
          </a:p>
          <a:p>
            <a:pPr indent="-228600" lvl="1" marL="685800" rtl="0" algn="l">
              <a:lnSpc>
                <a:spcPct val="90000"/>
              </a:lnSpc>
              <a:spcBef>
                <a:spcPts val="500"/>
              </a:spcBef>
              <a:spcAft>
                <a:spcPts val="0"/>
              </a:spcAft>
              <a:buClr>
                <a:schemeClr val="dk1"/>
              </a:buClr>
              <a:buSzPts val="2400"/>
              <a:buChar char="•"/>
            </a:pPr>
            <a:r>
              <a:rPr lang="en-US"/>
              <a:t>Good design would have made department an entity</a:t>
            </a:r>
            <a:endParaRPr/>
          </a:p>
          <a:p>
            <a:pPr indent="-228600" lvl="0" marL="228600" rtl="0" algn="l">
              <a:lnSpc>
                <a:spcPct val="90000"/>
              </a:lnSpc>
              <a:spcBef>
                <a:spcPts val="1000"/>
              </a:spcBef>
              <a:spcAft>
                <a:spcPts val="0"/>
              </a:spcAft>
              <a:buClr>
                <a:schemeClr val="dk1"/>
              </a:buClr>
              <a:buSzPts val="2400"/>
              <a:buChar char="•"/>
            </a:pPr>
            <a:r>
              <a:rPr lang="en-US" sz="2400"/>
              <a:t>FDs from non-key attributes of a relationship set possible, but rare --- most relationships are binary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119"/>
          <p:cNvSpPr txBox="1"/>
          <p:nvPr>
            <p:ph type="title"/>
          </p:nvPr>
        </p:nvSpPr>
        <p:spPr>
          <a:xfrm>
            <a:off x="2209800" y="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Denormalization for Performance</a:t>
            </a:r>
            <a:endParaRPr/>
          </a:p>
        </p:txBody>
      </p:sp>
      <p:sp>
        <p:nvSpPr>
          <p:cNvPr id="2062" name="Google Shape;2062;p119"/>
          <p:cNvSpPr txBox="1"/>
          <p:nvPr>
            <p:ph idx="1" type="body"/>
          </p:nvPr>
        </p:nvSpPr>
        <p:spPr>
          <a:xfrm>
            <a:off x="1284269" y="1114425"/>
            <a:ext cx="9852918" cy="4876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May want to use non-normalized schema for performance</a:t>
            </a:r>
            <a:endParaRPr/>
          </a:p>
          <a:p>
            <a:pPr indent="-228600" lvl="0" marL="228600" rtl="0" algn="l">
              <a:lnSpc>
                <a:spcPct val="90000"/>
              </a:lnSpc>
              <a:spcBef>
                <a:spcPts val="1000"/>
              </a:spcBef>
              <a:spcAft>
                <a:spcPts val="0"/>
              </a:spcAft>
              <a:buClr>
                <a:schemeClr val="dk1"/>
              </a:buClr>
              <a:buSzPts val="2400"/>
              <a:buChar char="•"/>
            </a:pPr>
            <a:r>
              <a:rPr lang="en-US" sz="2400"/>
              <a:t>E.g. displaying </a:t>
            </a:r>
            <a:r>
              <a:rPr i="1" lang="en-US" sz="2400"/>
              <a:t>customer-name</a:t>
            </a:r>
            <a:r>
              <a:rPr lang="en-US" sz="2400"/>
              <a:t> along with </a:t>
            </a:r>
            <a:r>
              <a:rPr i="1" lang="en-US" sz="2400"/>
              <a:t>account-number</a:t>
            </a:r>
            <a:r>
              <a:rPr lang="en-US" sz="2400"/>
              <a:t> and </a:t>
            </a:r>
            <a:r>
              <a:rPr i="1" lang="en-US" sz="2400"/>
              <a:t>balance</a:t>
            </a:r>
            <a:r>
              <a:rPr lang="en-US" sz="2400"/>
              <a:t> requires join of </a:t>
            </a:r>
            <a:r>
              <a:rPr i="1" lang="en-US" sz="2400"/>
              <a:t>account</a:t>
            </a:r>
            <a:r>
              <a:rPr lang="en-US" sz="2400"/>
              <a:t> with </a:t>
            </a:r>
            <a:r>
              <a:rPr i="1" lang="en-US" sz="2400"/>
              <a:t>depositor</a:t>
            </a:r>
            <a:endParaRPr/>
          </a:p>
          <a:p>
            <a:pPr indent="-228600" lvl="0" marL="228600" rtl="0" algn="l">
              <a:lnSpc>
                <a:spcPct val="90000"/>
              </a:lnSpc>
              <a:spcBef>
                <a:spcPts val="1000"/>
              </a:spcBef>
              <a:spcAft>
                <a:spcPts val="0"/>
              </a:spcAft>
              <a:buClr>
                <a:schemeClr val="dk1"/>
              </a:buClr>
              <a:buSzPts val="2400"/>
              <a:buChar char="•"/>
            </a:pPr>
            <a:r>
              <a:rPr lang="en-US" sz="2400"/>
              <a:t>Alternative 1:  Use denormalized relation containing attributes of </a:t>
            </a:r>
            <a:r>
              <a:rPr i="1" lang="en-US" sz="2400"/>
              <a:t>account</a:t>
            </a:r>
            <a:r>
              <a:rPr lang="en-US" sz="2400"/>
              <a:t> as well as </a:t>
            </a:r>
            <a:r>
              <a:rPr i="1" lang="en-US" sz="2400"/>
              <a:t>depositor</a:t>
            </a:r>
            <a:r>
              <a:rPr lang="en-US" sz="2400"/>
              <a:t> with all above attributes</a:t>
            </a:r>
            <a:endParaRPr/>
          </a:p>
          <a:p>
            <a:pPr indent="-228600" lvl="1" marL="685800" rtl="0" algn="l">
              <a:lnSpc>
                <a:spcPct val="90000"/>
              </a:lnSpc>
              <a:spcBef>
                <a:spcPts val="500"/>
              </a:spcBef>
              <a:spcAft>
                <a:spcPts val="0"/>
              </a:spcAft>
              <a:buClr>
                <a:schemeClr val="dk1"/>
              </a:buClr>
              <a:buSzPts val="2400"/>
              <a:buChar char="•"/>
            </a:pPr>
            <a:r>
              <a:rPr lang="en-US"/>
              <a:t>Faster lookup</a:t>
            </a:r>
            <a:endParaRPr/>
          </a:p>
          <a:p>
            <a:pPr indent="-228600" lvl="1" marL="685800" rtl="0" algn="l">
              <a:lnSpc>
                <a:spcPct val="90000"/>
              </a:lnSpc>
              <a:spcBef>
                <a:spcPts val="500"/>
              </a:spcBef>
              <a:spcAft>
                <a:spcPts val="0"/>
              </a:spcAft>
              <a:buClr>
                <a:schemeClr val="dk1"/>
              </a:buClr>
              <a:buSzPts val="2400"/>
              <a:buChar char="•"/>
            </a:pPr>
            <a:r>
              <a:rPr lang="en-US"/>
              <a:t>Extra space and extra execution time for updates</a:t>
            </a:r>
            <a:endParaRPr/>
          </a:p>
          <a:p>
            <a:pPr indent="-228600" lvl="1" marL="685800" rtl="0" algn="l">
              <a:lnSpc>
                <a:spcPct val="90000"/>
              </a:lnSpc>
              <a:spcBef>
                <a:spcPts val="500"/>
              </a:spcBef>
              <a:spcAft>
                <a:spcPts val="0"/>
              </a:spcAft>
              <a:buClr>
                <a:schemeClr val="dk1"/>
              </a:buClr>
              <a:buSzPts val="2400"/>
              <a:buChar char="•"/>
            </a:pPr>
            <a:r>
              <a:rPr lang="en-US"/>
              <a:t>Extra coding work for programmer and possibility of error in extra code</a:t>
            </a:r>
            <a:endParaRPr/>
          </a:p>
          <a:p>
            <a:pPr indent="-228600" lvl="0" marL="228600" rtl="0" algn="l">
              <a:lnSpc>
                <a:spcPct val="90000"/>
              </a:lnSpc>
              <a:spcBef>
                <a:spcPts val="1000"/>
              </a:spcBef>
              <a:spcAft>
                <a:spcPts val="0"/>
              </a:spcAft>
              <a:buClr>
                <a:schemeClr val="dk1"/>
              </a:buClr>
              <a:buSzPts val="2400"/>
              <a:buChar char="•"/>
            </a:pPr>
            <a:r>
              <a:rPr lang="en-US" sz="2400"/>
              <a:t>Alternative 2: use a materialized view defined as</a:t>
            </a:r>
            <a:br>
              <a:rPr lang="en-US" sz="2400"/>
            </a:br>
            <a:r>
              <a:rPr lang="en-US" sz="2400"/>
              <a:t>          account      depositor</a:t>
            </a:r>
            <a:endParaRPr/>
          </a:p>
          <a:p>
            <a:pPr indent="-228600" lvl="1" marL="685800" rtl="0" algn="l">
              <a:lnSpc>
                <a:spcPct val="90000"/>
              </a:lnSpc>
              <a:spcBef>
                <a:spcPts val="500"/>
              </a:spcBef>
              <a:spcAft>
                <a:spcPts val="0"/>
              </a:spcAft>
              <a:buClr>
                <a:schemeClr val="dk1"/>
              </a:buClr>
              <a:buSzPts val="2400"/>
              <a:buChar char="•"/>
            </a:pPr>
            <a:r>
              <a:rPr lang="en-US"/>
              <a:t>Benefits and drawbacks same as above, except no extra coding work for programmer and avoids possible errors</a:t>
            </a:r>
            <a:endParaRPr/>
          </a:p>
        </p:txBody>
      </p:sp>
      <p:sp>
        <p:nvSpPr>
          <p:cNvPr id="2063" name="Google Shape;2063;p119"/>
          <p:cNvSpPr/>
          <p:nvPr/>
        </p:nvSpPr>
        <p:spPr>
          <a:xfrm flipH="1">
            <a:off x="3390471" y="4746661"/>
            <a:ext cx="174661" cy="185686"/>
          </a:xfrm>
          <a:custGeom>
            <a:rect b="b" l="l" r="r" t="t"/>
            <a:pathLst>
              <a:path extrusionOk="0" h="182" w="182">
                <a:moveTo>
                  <a:pt x="0" y="0"/>
                </a:moveTo>
                <a:lnTo>
                  <a:pt x="0" y="182"/>
                </a:lnTo>
                <a:lnTo>
                  <a:pt x="182" y="0"/>
                </a:lnTo>
                <a:lnTo>
                  <a:pt x="182" y="182"/>
                </a:lnTo>
                <a:lnTo>
                  <a:pt x="0" y="0"/>
                </a:lnTo>
                <a:close/>
              </a:path>
            </a:pathLst>
          </a:custGeom>
          <a:no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2"/>
          <p:cNvPicPr preferRelativeResize="0"/>
          <p:nvPr/>
        </p:nvPicPr>
        <p:blipFill rotWithShape="1">
          <a:blip r:embed="rId3">
            <a:alphaModFix/>
          </a:blip>
          <a:srcRect b="-7389" l="0" r="0" t="-13192"/>
          <a:stretch/>
        </p:blipFill>
        <p:spPr>
          <a:xfrm>
            <a:off x="3079568" y="2239766"/>
            <a:ext cx="4876800" cy="934949"/>
          </a:xfrm>
          <a:prstGeom prst="rect">
            <a:avLst/>
          </a:prstGeom>
          <a:noFill/>
          <a:ln>
            <a:noFill/>
          </a:ln>
        </p:spPr>
      </p:pic>
      <p:sp>
        <p:nvSpPr>
          <p:cNvPr id="182" name="Google Shape;182;p12"/>
          <p:cNvSpPr txBox="1"/>
          <p:nvPr>
            <p:ph type="title"/>
          </p:nvPr>
        </p:nvSpPr>
        <p:spPr>
          <a:xfrm>
            <a:off x="491320" y="484188"/>
            <a:ext cx="10862480" cy="11160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a:t>
            </a:r>
            <a:endParaRPr/>
          </a:p>
        </p:txBody>
      </p:sp>
      <p:sp>
        <p:nvSpPr>
          <p:cNvPr id="183" name="Google Shape;183;p12"/>
          <p:cNvSpPr txBox="1"/>
          <p:nvPr>
            <p:ph idx="1" type="body"/>
          </p:nvPr>
        </p:nvSpPr>
        <p:spPr>
          <a:xfrm>
            <a:off x="1492359" y="3581400"/>
            <a:ext cx="9971760" cy="3276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595959"/>
              </a:buClr>
              <a:buSzPts val="2800"/>
              <a:buChar char="•"/>
            </a:pPr>
            <a:r>
              <a:rPr lang="en-US">
                <a:solidFill>
                  <a:srgbClr val="595959"/>
                </a:solidFill>
              </a:rPr>
              <a:t>The value of Dept_Name </a:t>
            </a:r>
            <a:r>
              <a:rPr i="1" lang="en-US">
                <a:solidFill>
                  <a:srgbClr val="595959"/>
                </a:solidFill>
              </a:rPr>
              <a:t>determines</a:t>
            </a:r>
            <a:r>
              <a:rPr lang="en-US">
                <a:solidFill>
                  <a:srgbClr val="595959"/>
                </a:solidFill>
              </a:rPr>
              <a:t> the value of Budget</a:t>
            </a:r>
            <a:endParaRPr/>
          </a:p>
          <a:p>
            <a:pPr indent="-50800" lvl="0" marL="228600" rtl="0" algn="l">
              <a:lnSpc>
                <a:spcPct val="90000"/>
              </a:lnSpc>
              <a:spcBef>
                <a:spcPts val="1000"/>
              </a:spcBef>
              <a:spcAft>
                <a:spcPts val="0"/>
              </a:spcAft>
              <a:buClr>
                <a:schemeClr val="dk1"/>
              </a:buClr>
              <a:buSzPts val="2800"/>
              <a:buNone/>
            </a:pPr>
            <a:r>
              <a:t/>
            </a:r>
            <a:endParaRPr sz="2800">
              <a:solidFill>
                <a:srgbClr val="595959"/>
              </a:solidFill>
            </a:endParaRPr>
          </a:p>
          <a:p>
            <a:pPr indent="-228600" lvl="0" marL="228600" rtl="0" algn="l">
              <a:lnSpc>
                <a:spcPct val="90000"/>
              </a:lnSpc>
              <a:spcBef>
                <a:spcPts val="1000"/>
              </a:spcBef>
              <a:spcAft>
                <a:spcPts val="0"/>
              </a:spcAft>
              <a:buClr>
                <a:srgbClr val="595959"/>
              </a:buClr>
              <a:buSzPts val="2800"/>
              <a:buChar char="•"/>
            </a:pPr>
            <a:r>
              <a:rPr lang="en-US" sz="2800">
                <a:solidFill>
                  <a:srgbClr val="595959"/>
                </a:solidFill>
              </a:rPr>
              <a:t>Dept_Name is the </a:t>
            </a:r>
            <a:r>
              <a:rPr b="1" lang="en-US" sz="2800">
                <a:solidFill>
                  <a:srgbClr val="595959"/>
                </a:solidFill>
              </a:rPr>
              <a:t>determinant</a:t>
            </a:r>
            <a:endParaRPr sz="2800">
              <a:solidFill>
                <a:srgbClr val="595959"/>
              </a:solidFill>
            </a:endParaRPr>
          </a:p>
          <a:p>
            <a:pPr indent="-50800" lvl="0" marL="228600" rtl="0" algn="l">
              <a:lnSpc>
                <a:spcPct val="90000"/>
              </a:lnSpc>
              <a:spcBef>
                <a:spcPts val="1000"/>
              </a:spcBef>
              <a:spcAft>
                <a:spcPts val="0"/>
              </a:spcAft>
              <a:buClr>
                <a:schemeClr val="dk1"/>
              </a:buClr>
              <a:buSzPts val="2800"/>
              <a:buNone/>
            </a:pPr>
            <a:r>
              <a:t/>
            </a:r>
            <a:endParaRPr sz="2800">
              <a:solidFill>
                <a:srgbClr val="595959"/>
              </a:solidFill>
            </a:endParaRPr>
          </a:p>
          <a:p>
            <a:pPr indent="-228600" lvl="0" marL="228600" rtl="0" algn="l">
              <a:lnSpc>
                <a:spcPct val="90000"/>
              </a:lnSpc>
              <a:spcBef>
                <a:spcPts val="1000"/>
              </a:spcBef>
              <a:spcAft>
                <a:spcPts val="0"/>
              </a:spcAft>
              <a:buClr>
                <a:srgbClr val="595959"/>
              </a:buClr>
              <a:buSzPts val="2800"/>
              <a:buChar char="•"/>
            </a:pPr>
            <a:r>
              <a:rPr lang="en-US">
                <a:solidFill>
                  <a:srgbClr val="595959"/>
                </a:solidFill>
              </a:rPr>
              <a:t>Budget </a:t>
            </a:r>
            <a:r>
              <a:rPr lang="en-US" sz="2800">
                <a:solidFill>
                  <a:srgbClr val="595959"/>
                </a:solidFill>
              </a:rPr>
              <a:t>is </a:t>
            </a:r>
            <a:r>
              <a:rPr b="1" lang="en-US" sz="2800">
                <a:solidFill>
                  <a:srgbClr val="595959"/>
                </a:solidFill>
              </a:rPr>
              <a:t>functionally dependent</a:t>
            </a:r>
            <a:r>
              <a:rPr lang="en-US" sz="2800">
                <a:solidFill>
                  <a:srgbClr val="595959"/>
                </a:solidFill>
              </a:rPr>
              <a:t> on </a:t>
            </a:r>
            <a:r>
              <a:rPr lang="en-US">
                <a:solidFill>
                  <a:srgbClr val="595959"/>
                </a:solidFill>
              </a:rPr>
              <a:t>Dept_Name</a:t>
            </a:r>
            <a:endParaRPr sz="2800">
              <a:solidFill>
                <a:srgbClr val="595959"/>
              </a:solidFill>
            </a:endParaRPr>
          </a:p>
        </p:txBody>
      </p:sp>
      <p:sp>
        <p:nvSpPr>
          <p:cNvPr id="184" name="Google Shape;1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7F7F7F"/>
                </a:solidFill>
                <a:latin typeface="Times New Roman"/>
                <a:ea typeface="Times New Roman"/>
                <a:cs typeface="Times New Roman"/>
                <a:sym typeface="Times New Roman"/>
              </a:rPr>
              <a:t>‹#›</a:t>
            </a:fld>
            <a:endParaRPr sz="1400">
              <a:solidFill>
                <a:srgbClr val="7F7F7F"/>
              </a:solidFill>
              <a:latin typeface="Times New Roman"/>
              <a:ea typeface="Times New Roman"/>
              <a:cs typeface="Times New Roman"/>
              <a:sym typeface="Times New Roman"/>
            </a:endParaRPr>
          </a:p>
        </p:txBody>
      </p:sp>
      <p:sp>
        <p:nvSpPr>
          <p:cNvPr id="185" name="Google Shape;185;p12"/>
          <p:cNvSpPr txBox="1"/>
          <p:nvPr/>
        </p:nvSpPr>
        <p:spPr>
          <a:xfrm>
            <a:off x="6768268" y="1882005"/>
            <a:ext cx="99738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Budget</a:t>
            </a:r>
            <a:endParaRPr sz="2000">
              <a:solidFill>
                <a:schemeClr val="dk1"/>
              </a:solidFill>
              <a:latin typeface="Arial"/>
              <a:ea typeface="Arial"/>
              <a:cs typeface="Arial"/>
              <a:sym typeface="Arial"/>
            </a:endParaRPr>
          </a:p>
        </p:txBody>
      </p:sp>
      <p:sp>
        <p:nvSpPr>
          <p:cNvPr id="186" name="Google Shape;186;p12"/>
          <p:cNvSpPr txBox="1"/>
          <p:nvPr/>
        </p:nvSpPr>
        <p:spPr>
          <a:xfrm>
            <a:off x="2920465" y="1835036"/>
            <a:ext cx="155363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Dept_Name</a:t>
            </a:r>
            <a:endParaRPr sz="2000">
              <a:solidFill>
                <a:schemeClr val="dk1"/>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End of Presentation</a:t>
            </a:r>
            <a:endParaRPr/>
          </a:p>
        </p:txBody>
      </p:sp>
      <p:sp>
        <p:nvSpPr>
          <p:cNvPr id="2069" name="Google Shape;2069;p1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070" name="Google Shape;2070;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Dependencies</a:t>
            </a:r>
            <a:endParaRPr/>
          </a:p>
        </p:txBody>
      </p:sp>
      <p:sp>
        <p:nvSpPr>
          <p:cNvPr id="192" name="Google Shape;19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Rules help to recognize situations where a schema ought to be split, or decomposed, into two or more schemas</a:t>
            </a:r>
            <a:endParaRPr/>
          </a:p>
          <a:p>
            <a:pPr indent="-228600" lvl="0" marL="228600" rtl="0" algn="l">
              <a:lnSpc>
                <a:spcPct val="90000"/>
              </a:lnSpc>
              <a:spcBef>
                <a:spcPts val="1000"/>
              </a:spcBef>
              <a:spcAft>
                <a:spcPts val="0"/>
              </a:spcAft>
              <a:buClr>
                <a:schemeClr val="dk1"/>
              </a:buClr>
              <a:buSzPts val="3200"/>
              <a:buChar char="•"/>
            </a:pPr>
            <a:r>
              <a:rPr lang="en-US" sz="3200"/>
              <a:t>Finding the right decomposition is much harder for schemas with a large number of attributes and several functional dependencies</a:t>
            </a:r>
            <a:endParaRPr/>
          </a:p>
          <a:p>
            <a:pPr indent="-228600" lvl="0" marL="228600" rtl="0" algn="l">
              <a:lnSpc>
                <a:spcPct val="90000"/>
              </a:lnSpc>
              <a:spcBef>
                <a:spcPts val="1000"/>
              </a:spcBef>
              <a:spcAft>
                <a:spcPts val="0"/>
              </a:spcAft>
              <a:buClr>
                <a:schemeClr val="dk1"/>
              </a:buClr>
              <a:buSzPts val="3200"/>
              <a:buChar char="•"/>
            </a:pPr>
            <a:r>
              <a:rPr lang="en-US" sz="3200"/>
              <a:t>To deal with this, required to study a formal methodology</a:t>
            </a:r>
            <a:endParaRPr sz="3200"/>
          </a:p>
        </p:txBody>
      </p:sp>
      <p:sp>
        <p:nvSpPr>
          <p:cNvPr id="193" name="Google Shape;19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Keys and Functional Dependencies</a:t>
            </a:r>
            <a:endParaRPr/>
          </a:p>
        </p:txBody>
      </p:sp>
      <p:sp>
        <p:nvSpPr>
          <p:cNvPr id="199" name="Google Shape;19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database models a set of entities and relationships in the real world </a:t>
            </a:r>
            <a:endParaRPr/>
          </a:p>
          <a:p>
            <a:pPr indent="-228600" lvl="0" marL="228600" rtl="0" algn="l">
              <a:lnSpc>
                <a:spcPct val="90000"/>
              </a:lnSpc>
              <a:spcBef>
                <a:spcPts val="1000"/>
              </a:spcBef>
              <a:spcAft>
                <a:spcPts val="0"/>
              </a:spcAft>
              <a:buClr>
                <a:schemeClr val="dk1"/>
              </a:buClr>
              <a:buSzPts val="2800"/>
              <a:buChar char="•"/>
            </a:pPr>
            <a:r>
              <a:rPr lang="en-US"/>
              <a:t>But, there are variety of constraints (rules) on the data also</a:t>
            </a:r>
            <a:endParaRPr/>
          </a:p>
          <a:p>
            <a:pPr indent="-228600" lvl="1" marL="685800" rtl="0" algn="l">
              <a:lnSpc>
                <a:spcPct val="90000"/>
              </a:lnSpc>
              <a:spcBef>
                <a:spcPts val="500"/>
              </a:spcBef>
              <a:spcAft>
                <a:spcPts val="0"/>
              </a:spcAft>
              <a:buClr>
                <a:schemeClr val="dk1"/>
              </a:buClr>
              <a:buSzPts val="2400"/>
              <a:buChar char="•"/>
            </a:pPr>
            <a:r>
              <a:rPr lang="en-US"/>
              <a:t>For example, some of the constraints for a university database are:</a:t>
            </a:r>
            <a:endParaRPr/>
          </a:p>
          <a:p>
            <a:pPr indent="-457200" lvl="1" marL="914400" rtl="0" algn="l">
              <a:lnSpc>
                <a:spcPct val="90000"/>
              </a:lnSpc>
              <a:spcBef>
                <a:spcPts val="500"/>
              </a:spcBef>
              <a:spcAft>
                <a:spcPts val="0"/>
              </a:spcAft>
              <a:buClr>
                <a:schemeClr val="dk1"/>
              </a:buClr>
              <a:buSzPts val="2400"/>
              <a:buAutoNum type="arabicPeriod"/>
            </a:pPr>
            <a:r>
              <a:rPr lang="en-US"/>
              <a:t>Students and instructors are uniquely identified by their ID</a:t>
            </a:r>
            <a:endParaRPr/>
          </a:p>
          <a:p>
            <a:pPr indent="-457200" lvl="1" marL="914400" rtl="0" algn="l">
              <a:lnSpc>
                <a:spcPct val="90000"/>
              </a:lnSpc>
              <a:spcBef>
                <a:spcPts val="500"/>
              </a:spcBef>
              <a:spcAft>
                <a:spcPts val="0"/>
              </a:spcAft>
              <a:buClr>
                <a:schemeClr val="dk1"/>
              </a:buClr>
              <a:buSzPts val="2400"/>
              <a:buAutoNum type="arabicPeriod"/>
            </a:pPr>
            <a:r>
              <a:rPr lang="en-US"/>
              <a:t>Each student and instructor has only one name</a:t>
            </a:r>
            <a:endParaRPr/>
          </a:p>
          <a:p>
            <a:pPr indent="-457200" lvl="1" marL="914400" rtl="0" algn="l">
              <a:lnSpc>
                <a:spcPct val="90000"/>
              </a:lnSpc>
              <a:spcBef>
                <a:spcPts val="500"/>
              </a:spcBef>
              <a:spcAft>
                <a:spcPts val="0"/>
              </a:spcAft>
              <a:buClr>
                <a:schemeClr val="dk1"/>
              </a:buClr>
              <a:buSzPts val="2400"/>
              <a:buAutoNum type="arabicPeriod"/>
            </a:pPr>
            <a:r>
              <a:rPr lang="en-US"/>
              <a:t>Each instructor and student is (primarily) associated with only one department</a:t>
            </a:r>
            <a:endParaRPr/>
          </a:p>
          <a:p>
            <a:pPr indent="-457200" lvl="1" marL="914400" rtl="0" algn="l">
              <a:lnSpc>
                <a:spcPct val="90000"/>
              </a:lnSpc>
              <a:spcBef>
                <a:spcPts val="500"/>
              </a:spcBef>
              <a:spcAft>
                <a:spcPts val="0"/>
              </a:spcAft>
              <a:buClr>
                <a:schemeClr val="dk1"/>
              </a:buClr>
              <a:buSzPts val="2400"/>
              <a:buAutoNum type="arabicPeriod"/>
            </a:pPr>
            <a:r>
              <a:rPr lang="en-US"/>
              <a:t>Each department has only one value for its budget, and only one associated building</a:t>
            </a:r>
            <a:endParaRPr/>
          </a:p>
        </p:txBody>
      </p:sp>
      <p:sp>
        <p:nvSpPr>
          <p:cNvPr id="200" name="Google Shape;2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Keys and Functional Dependencies</a:t>
            </a:r>
            <a:endParaRPr/>
          </a:p>
        </p:txBody>
      </p:sp>
      <p:sp>
        <p:nvSpPr>
          <p:cNvPr id="206" name="Google Shape;206;p15"/>
          <p:cNvSpPr txBox="1"/>
          <p:nvPr>
            <p:ph idx="1" type="body"/>
          </p:nvPr>
        </p:nvSpPr>
        <p:spPr>
          <a:xfrm>
            <a:off x="838199" y="1825625"/>
            <a:ext cx="1112091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Legal instance of the relation</a:t>
            </a:r>
            <a:endParaRPr/>
          </a:p>
          <a:p>
            <a:pPr indent="-228600" lvl="1" marL="685800" rtl="0" algn="l">
              <a:lnSpc>
                <a:spcPct val="90000"/>
              </a:lnSpc>
              <a:spcBef>
                <a:spcPts val="500"/>
              </a:spcBef>
              <a:spcAft>
                <a:spcPts val="0"/>
              </a:spcAft>
              <a:buClr>
                <a:schemeClr val="dk1"/>
              </a:buClr>
              <a:buSzPts val="2400"/>
              <a:buChar char="•"/>
            </a:pPr>
            <a:r>
              <a:rPr lang="en-US"/>
              <a:t>An instance of a relation that satisfies all such real-world constraints</a:t>
            </a:r>
            <a:endParaRPr/>
          </a:p>
          <a:p>
            <a:pPr indent="-228600" lvl="0" marL="228600" rtl="0" algn="l">
              <a:lnSpc>
                <a:spcPct val="90000"/>
              </a:lnSpc>
              <a:spcBef>
                <a:spcPts val="1000"/>
              </a:spcBef>
              <a:spcAft>
                <a:spcPts val="0"/>
              </a:spcAft>
              <a:buClr>
                <a:schemeClr val="dk1"/>
              </a:buClr>
              <a:buSzPts val="2800"/>
              <a:buChar char="•"/>
            </a:pPr>
            <a:r>
              <a:rPr lang="en-US"/>
              <a:t>Legal instance of a database</a:t>
            </a:r>
            <a:endParaRPr/>
          </a:p>
          <a:p>
            <a:pPr indent="-228600" lvl="1" marL="685800" rtl="0" algn="l">
              <a:lnSpc>
                <a:spcPct val="90000"/>
              </a:lnSpc>
              <a:spcBef>
                <a:spcPts val="500"/>
              </a:spcBef>
              <a:spcAft>
                <a:spcPts val="0"/>
              </a:spcAft>
              <a:buClr>
                <a:schemeClr val="dk1"/>
              </a:buClr>
              <a:buSzPts val="2400"/>
              <a:buChar char="•"/>
            </a:pPr>
            <a:r>
              <a:rPr lang="en-US"/>
              <a:t>An instance of a database where all the relation instances are legal instances</a:t>
            </a:r>
            <a:endParaRPr/>
          </a:p>
          <a:p>
            <a:pPr indent="-228600" lvl="0" marL="228600" rtl="0" algn="l">
              <a:lnSpc>
                <a:spcPct val="90000"/>
              </a:lnSpc>
              <a:spcBef>
                <a:spcPts val="1000"/>
              </a:spcBef>
              <a:spcAft>
                <a:spcPts val="0"/>
              </a:spcAft>
              <a:buClr>
                <a:schemeClr val="dk1"/>
              </a:buClr>
              <a:buSzPts val="2800"/>
              <a:buChar char="•"/>
            </a:pPr>
            <a:r>
              <a:rPr lang="en-US"/>
              <a:t>Some of the most commonly used </a:t>
            </a:r>
            <a:r>
              <a:rPr lang="en-US">
                <a:solidFill>
                  <a:srgbClr val="C00000"/>
                </a:solidFill>
              </a:rPr>
              <a:t>types of real-world constraints can be represented formally </a:t>
            </a:r>
            <a:r>
              <a:rPr lang="en-US">
                <a:solidFill>
                  <a:srgbClr val="0070C0"/>
                </a:solidFill>
              </a:rPr>
              <a:t>as</a:t>
            </a:r>
            <a:r>
              <a:rPr lang="en-US">
                <a:solidFill>
                  <a:srgbClr val="C00000"/>
                </a:solidFill>
              </a:rPr>
              <a:t> </a:t>
            </a:r>
            <a:r>
              <a:rPr lang="en-US" sz="2800">
                <a:solidFill>
                  <a:srgbClr val="0070C0"/>
                </a:solidFill>
              </a:rPr>
              <a:t>Keys (super key, candidate key and primary key), </a:t>
            </a:r>
            <a:r>
              <a:rPr lang="en-US" sz="2800"/>
              <a:t>or </a:t>
            </a:r>
            <a:r>
              <a:rPr lang="en-US" sz="2800">
                <a:solidFill>
                  <a:srgbClr val="0070C0"/>
                </a:solidFill>
              </a:rPr>
              <a:t>as functional dependencies</a:t>
            </a:r>
            <a:endParaRPr sz="2800">
              <a:solidFill>
                <a:srgbClr val="0070C0"/>
              </a:solidFill>
            </a:endParaRPr>
          </a:p>
        </p:txBody>
      </p:sp>
      <p:sp>
        <p:nvSpPr>
          <p:cNvPr id="207" name="Google Shape;20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Guidelines for Relational Schemas </a:t>
            </a:r>
            <a:endParaRPr/>
          </a:p>
        </p:txBody>
      </p:sp>
      <p:sp>
        <p:nvSpPr>
          <p:cNvPr id="213" name="Google Shape;21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Informal measures of quality for relation schema design </a:t>
            </a:r>
            <a:endParaRPr/>
          </a:p>
          <a:p>
            <a:pPr indent="-228600" lvl="1" marL="685800" rtl="0" algn="l">
              <a:lnSpc>
                <a:spcPct val="90000"/>
              </a:lnSpc>
              <a:spcBef>
                <a:spcPts val="500"/>
              </a:spcBef>
              <a:spcAft>
                <a:spcPts val="0"/>
              </a:spcAft>
              <a:buClr>
                <a:schemeClr val="dk1"/>
              </a:buClr>
              <a:buSzPts val="2400"/>
              <a:buChar char="•"/>
            </a:pPr>
            <a:r>
              <a:rPr lang="en-US"/>
              <a:t>Semantics of the attributes </a:t>
            </a:r>
            <a:endParaRPr/>
          </a:p>
          <a:p>
            <a:pPr indent="-228600" lvl="1" marL="685800" rtl="0" algn="l">
              <a:lnSpc>
                <a:spcPct val="90000"/>
              </a:lnSpc>
              <a:spcBef>
                <a:spcPts val="500"/>
              </a:spcBef>
              <a:spcAft>
                <a:spcPts val="0"/>
              </a:spcAft>
              <a:buClr>
                <a:schemeClr val="dk1"/>
              </a:buClr>
              <a:buSzPts val="2400"/>
              <a:buChar char="•"/>
            </a:pPr>
            <a:r>
              <a:rPr lang="en-US"/>
              <a:t>Reducing the redundant values in tuples </a:t>
            </a:r>
            <a:endParaRPr/>
          </a:p>
          <a:p>
            <a:pPr indent="-228600" lvl="1" marL="685800" rtl="0" algn="l">
              <a:lnSpc>
                <a:spcPct val="90000"/>
              </a:lnSpc>
              <a:spcBef>
                <a:spcPts val="500"/>
              </a:spcBef>
              <a:spcAft>
                <a:spcPts val="0"/>
              </a:spcAft>
              <a:buClr>
                <a:schemeClr val="dk1"/>
              </a:buClr>
              <a:buSzPts val="2400"/>
              <a:buChar char="•"/>
            </a:pPr>
            <a:r>
              <a:rPr lang="en-US"/>
              <a:t>Disallowing the possibility of generating spurious tuples </a:t>
            </a:r>
            <a:endParaRPr/>
          </a:p>
          <a:p>
            <a:pPr indent="-228600" lvl="0" marL="228600" rtl="0" algn="l">
              <a:lnSpc>
                <a:spcPct val="90000"/>
              </a:lnSpc>
              <a:spcBef>
                <a:spcPts val="1000"/>
              </a:spcBef>
              <a:spcAft>
                <a:spcPts val="0"/>
              </a:spcAft>
              <a:buClr>
                <a:schemeClr val="dk1"/>
              </a:buClr>
              <a:buSzPts val="2800"/>
              <a:buChar char="•"/>
            </a:pPr>
            <a:r>
              <a:rPr lang="en-US"/>
              <a:t>These measures are not always independent of one another</a:t>
            </a:r>
            <a:endParaRPr/>
          </a:p>
        </p:txBody>
      </p:sp>
      <p:sp>
        <p:nvSpPr>
          <p:cNvPr id="214" name="Google Shape;2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Guidelines for Relational Schemas </a:t>
            </a:r>
            <a:endParaRPr/>
          </a:p>
        </p:txBody>
      </p:sp>
      <p:sp>
        <p:nvSpPr>
          <p:cNvPr id="220" name="Google Shape;220;p17"/>
          <p:cNvSpPr txBox="1"/>
          <p:nvPr>
            <p:ph idx="1" type="body"/>
          </p:nvPr>
        </p:nvSpPr>
        <p:spPr>
          <a:xfrm>
            <a:off x="838200" y="1825625"/>
            <a:ext cx="10930128" cy="493179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Semantics of the attributes </a:t>
            </a:r>
            <a:endParaRPr/>
          </a:p>
          <a:p>
            <a:pPr indent="-228600" lvl="1" marL="685800" rtl="0" algn="l">
              <a:lnSpc>
                <a:spcPct val="90000"/>
              </a:lnSpc>
              <a:spcBef>
                <a:spcPts val="500"/>
              </a:spcBef>
              <a:spcAft>
                <a:spcPts val="0"/>
              </a:spcAft>
              <a:buClr>
                <a:schemeClr val="dk1"/>
              </a:buClr>
              <a:buSzPts val="2800"/>
              <a:buChar char="•"/>
            </a:pPr>
            <a:r>
              <a:rPr lang="en-US" sz="2800"/>
              <a:t>How the attribute values in a tuple relate to one another</a:t>
            </a:r>
            <a:endParaRPr/>
          </a:p>
          <a:p>
            <a:pPr indent="-228600" lvl="1" marL="685800" rtl="0" algn="l">
              <a:lnSpc>
                <a:spcPct val="90000"/>
              </a:lnSpc>
              <a:spcBef>
                <a:spcPts val="500"/>
              </a:spcBef>
              <a:spcAft>
                <a:spcPts val="0"/>
              </a:spcAft>
              <a:buClr>
                <a:schemeClr val="dk1"/>
              </a:buClr>
              <a:buSzPts val="2800"/>
              <a:buChar char="•"/>
            </a:pPr>
            <a:r>
              <a:rPr lang="en-US" sz="2800"/>
              <a:t>Do not combine attributes from multiple entity types and relationship types into a single relation</a:t>
            </a:r>
            <a:endParaRPr/>
          </a:p>
          <a:p>
            <a:pPr indent="-228600" lvl="2" marL="1143000" rtl="0" algn="l">
              <a:lnSpc>
                <a:spcPct val="90000"/>
              </a:lnSpc>
              <a:spcBef>
                <a:spcPts val="500"/>
              </a:spcBef>
              <a:spcAft>
                <a:spcPts val="0"/>
              </a:spcAft>
              <a:buClr>
                <a:schemeClr val="dk1"/>
              </a:buClr>
              <a:buSzPts val="2200"/>
              <a:buChar char="•"/>
            </a:pPr>
            <a:r>
              <a:rPr lang="en-US" sz="2200"/>
              <a:t>A relation schema corresponds to one entity type or one relation </a:t>
            </a:r>
            <a:endParaRPr/>
          </a:p>
          <a:p>
            <a:pPr indent="0" lvl="1" marL="457200" rtl="0" algn="l">
              <a:lnSpc>
                <a:spcPct val="90000"/>
              </a:lnSpc>
              <a:spcBef>
                <a:spcPts val="500"/>
              </a:spcBef>
              <a:spcAft>
                <a:spcPts val="0"/>
              </a:spcAft>
              <a:buClr>
                <a:schemeClr val="dk1"/>
              </a:buClr>
              <a:buSzPts val="2800"/>
              <a:buNone/>
            </a:pPr>
            <a:r>
              <a:t/>
            </a:r>
            <a:endParaRPr sz="2800"/>
          </a:p>
        </p:txBody>
      </p:sp>
      <p:sp>
        <p:nvSpPr>
          <p:cNvPr id="221" name="Google Shape;22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838200" y="365126"/>
            <a:ext cx="10515600" cy="6417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Design Guidelines for Relational Schemas </a:t>
            </a:r>
            <a:endParaRPr/>
          </a:p>
        </p:txBody>
      </p:sp>
      <p:sp>
        <p:nvSpPr>
          <p:cNvPr id="227" name="Google Shape;227;p18"/>
          <p:cNvSpPr txBox="1"/>
          <p:nvPr>
            <p:ph idx="1" type="body"/>
          </p:nvPr>
        </p:nvSpPr>
        <p:spPr>
          <a:xfrm>
            <a:off x="184934" y="1006868"/>
            <a:ext cx="12007065" cy="57505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Reducing the redundant values in tuples</a:t>
            </a:r>
            <a:endParaRPr/>
          </a:p>
          <a:p>
            <a:pPr indent="-228600" lvl="1" marL="685800" rtl="0" algn="l">
              <a:lnSpc>
                <a:spcPct val="90000"/>
              </a:lnSpc>
              <a:spcBef>
                <a:spcPts val="500"/>
              </a:spcBef>
              <a:spcAft>
                <a:spcPts val="0"/>
              </a:spcAft>
              <a:buClr>
                <a:schemeClr val="dk1"/>
              </a:buClr>
              <a:buSzPts val="2800"/>
              <a:buChar char="•"/>
            </a:pPr>
            <a:r>
              <a:rPr lang="en-US" sz="2800"/>
              <a:t>Redundant information in more than one place within a database, creating problems: </a:t>
            </a:r>
            <a:endParaRPr/>
          </a:p>
          <a:p>
            <a:pPr indent="-228600" lvl="2" marL="1143000" rtl="0" algn="l">
              <a:lnSpc>
                <a:spcPct val="90000"/>
              </a:lnSpc>
              <a:spcBef>
                <a:spcPts val="500"/>
              </a:spcBef>
              <a:spcAft>
                <a:spcPts val="0"/>
              </a:spcAft>
              <a:buClr>
                <a:srgbClr val="C00000"/>
              </a:buClr>
              <a:buSzPts val="2200"/>
              <a:buChar char="•"/>
            </a:pPr>
            <a:r>
              <a:rPr b="1" lang="en-US" sz="2200">
                <a:solidFill>
                  <a:srgbClr val="C00000"/>
                </a:solidFill>
              </a:rPr>
              <a:t>Redundant Storage: Some information is stored repeatedly</a:t>
            </a:r>
            <a:endParaRPr/>
          </a:p>
          <a:p>
            <a:pPr indent="-228600" lvl="2" marL="1143000" rtl="0" algn="l">
              <a:lnSpc>
                <a:spcPct val="90000"/>
              </a:lnSpc>
              <a:spcBef>
                <a:spcPts val="500"/>
              </a:spcBef>
              <a:spcAft>
                <a:spcPts val="0"/>
              </a:spcAft>
              <a:buClr>
                <a:srgbClr val="0070C0"/>
              </a:buClr>
              <a:buSzPts val="2200"/>
              <a:buChar char="•"/>
            </a:pPr>
            <a:r>
              <a:rPr b="1" lang="en-US" sz="2200">
                <a:solidFill>
                  <a:srgbClr val="0070C0"/>
                </a:solidFill>
              </a:rPr>
              <a:t>Update Anomalies: If one copy of such repeated data is updated, an inconsistency is created unless all copies are similarly updated</a:t>
            </a:r>
            <a:endParaRPr/>
          </a:p>
          <a:p>
            <a:pPr indent="-228600" lvl="2" marL="1143000" rtl="0" algn="l">
              <a:lnSpc>
                <a:spcPct val="90000"/>
              </a:lnSpc>
              <a:spcBef>
                <a:spcPts val="500"/>
              </a:spcBef>
              <a:spcAft>
                <a:spcPts val="0"/>
              </a:spcAft>
              <a:buClr>
                <a:srgbClr val="C00000"/>
              </a:buClr>
              <a:buSzPts val="2200"/>
              <a:buChar char="•"/>
            </a:pPr>
            <a:r>
              <a:rPr b="1" lang="en-US" sz="2200">
                <a:solidFill>
                  <a:srgbClr val="C00000"/>
                </a:solidFill>
              </a:rPr>
              <a:t>Insertion Anomalies: It may not be possible to store certain information unless some other, unrelated, information is stored as well</a:t>
            </a:r>
            <a:endParaRPr/>
          </a:p>
          <a:p>
            <a:pPr indent="-228600" lvl="2" marL="1143000" rtl="0" algn="l">
              <a:lnSpc>
                <a:spcPct val="90000"/>
              </a:lnSpc>
              <a:spcBef>
                <a:spcPts val="500"/>
              </a:spcBef>
              <a:spcAft>
                <a:spcPts val="0"/>
              </a:spcAft>
              <a:buClr>
                <a:srgbClr val="0070C0"/>
              </a:buClr>
              <a:buSzPts val="2200"/>
              <a:buChar char="•"/>
            </a:pPr>
            <a:r>
              <a:rPr b="1" lang="en-US" sz="2200">
                <a:solidFill>
                  <a:srgbClr val="0070C0"/>
                </a:solidFill>
              </a:rPr>
              <a:t>Deletion Anomalies: It may not be possible to delete certain information without losing some other, unrelated, information as well</a:t>
            </a:r>
            <a:endParaRPr/>
          </a:p>
          <a:p>
            <a:pPr indent="-228600" lvl="1" marL="685800" rtl="0" algn="l">
              <a:lnSpc>
                <a:spcPct val="90000"/>
              </a:lnSpc>
              <a:spcBef>
                <a:spcPts val="500"/>
              </a:spcBef>
              <a:spcAft>
                <a:spcPts val="0"/>
              </a:spcAft>
              <a:buClr>
                <a:schemeClr val="dk1"/>
              </a:buClr>
              <a:buSzPts val="2800"/>
              <a:buChar char="•"/>
            </a:pPr>
            <a:r>
              <a:rPr lang="en-US" sz="2800"/>
              <a:t>Design the base relation schemas by replacing the schema so that no insertion, deletion, or modification anomalies are present in the relations</a:t>
            </a:r>
            <a:endParaRPr/>
          </a:p>
          <a:p>
            <a:pPr indent="-228600" lvl="1" marL="685800" rtl="0" algn="l">
              <a:lnSpc>
                <a:spcPct val="90000"/>
              </a:lnSpc>
              <a:spcBef>
                <a:spcPts val="500"/>
              </a:spcBef>
              <a:spcAft>
                <a:spcPts val="0"/>
              </a:spcAft>
              <a:buClr>
                <a:schemeClr val="dk1"/>
              </a:buClr>
              <a:buSzPts val="2800"/>
              <a:buChar char="•"/>
            </a:pPr>
            <a:r>
              <a:rPr lang="en-US" sz="2800"/>
              <a:t>If any anomalies are present, note them clearly and make sure that the programs that update the database will operate correctly </a:t>
            </a:r>
            <a:endParaRPr/>
          </a:p>
        </p:txBody>
      </p:sp>
      <p:sp>
        <p:nvSpPr>
          <p:cNvPr id="228" name="Google Shape;2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Guidelines for Relational Schemas </a:t>
            </a:r>
            <a:endParaRPr/>
          </a:p>
        </p:txBody>
      </p:sp>
      <p:sp>
        <p:nvSpPr>
          <p:cNvPr id="234" name="Google Shape;234;p19"/>
          <p:cNvSpPr txBox="1"/>
          <p:nvPr>
            <p:ph idx="1" type="body"/>
          </p:nvPr>
        </p:nvSpPr>
        <p:spPr>
          <a:xfrm>
            <a:off x="838200" y="1583139"/>
            <a:ext cx="10515600" cy="45938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Disallowing the possibility of generating spurious tuples </a:t>
            </a:r>
            <a:endParaRPr/>
          </a:p>
          <a:p>
            <a:pPr indent="-228600" lvl="1" marL="685800" rtl="0" algn="l">
              <a:lnSpc>
                <a:spcPct val="90000"/>
              </a:lnSpc>
              <a:spcBef>
                <a:spcPts val="500"/>
              </a:spcBef>
              <a:spcAft>
                <a:spcPts val="0"/>
              </a:spcAft>
              <a:buClr>
                <a:srgbClr val="C00000"/>
              </a:buClr>
              <a:buSzPts val="2800"/>
              <a:buChar char="•"/>
            </a:pPr>
            <a:r>
              <a:rPr lang="en-US" sz="2800">
                <a:solidFill>
                  <a:srgbClr val="C00000"/>
                </a:solidFill>
              </a:rPr>
              <a:t>Design relation schemas so that they can be joined</a:t>
            </a:r>
            <a:r>
              <a:rPr lang="en-US" sz="2800"/>
              <a:t> with equality conditions on attributes that are </a:t>
            </a:r>
            <a:r>
              <a:rPr lang="en-US" sz="2800">
                <a:solidFill>
                  <a:srgbClr val="C00000"/>
                </a:solidFill>
              </a:rPr>
              <a:t>either primary keys or foreign keys </a:t>
            </a:r>
            <a:r>
              <a:rPr lang="en-US" sz="2800"/>
              <a:t>in a way that guarantees that no spurious tuples are generated</a:t>
            </a:r>
            <a:endParaRPr/>
          </a:p>
          <a:p>
            <a:pPr indent="-228600" lvl="1" marL="685800" rtl="0" algn="l">
              <a:lnSpc>
                <a:spcPct val="90000"/>
              </a:lnSpc>
              <a:spcBef>
                <a:spcPts val="500"/>
              </a:spcBef>
              <a:spcAft>
                <a:spcPts val="0"/>
              </a:spcAft>
              <a:buClr>
                <a:srgbClr val="C00000"/>
              </a:buClr>
              <a:buSzPts val="2800"/>
              <a:buChar char="•"/>
            </a:pPr>
            <a:r>
              <a:rPr lang="en-US" sz="2800">
                <a:solidFill>
                  <a:srgbClr val="C00000"/>
                </a:solidFill>
              </a:rPr>
              <a:t>Avoid relations that contain matching attributes that are not (foreign key, primary key) </a:t>
            </a:r>
            <a:r>
              <a:rPr lang="en-US" sz="2800"/>
              <a:t>combinations, because joining on such attributes may produce spurious tuples</a:t>
            </a:r>
            <a:endParaRPr/>
          </a:p>
        </p:txBody>
      </p:sp>
      <p:sp>
        <p:nvSpPr>
          <p:cNvPr id="235" name="Google Shape;2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endParaRPr/>
          </a:p>
        </p:txBody>
      </p:sp>
      <p:sp>
        <p:nvSpPr>
          <p:cNvPr id="103" name="Google Shape;103;p2"/>
          <p:cNvSpPr txBox="1"/>
          <p:nvPr>
            <p:ph idx="1" type="body"/>
          </p:nvPr>
        </p:nvSpPr>
        <p:spPr>
          <a:xfrm>
            <a:off x="838199" y="1825625"/>
            <a:ext cx="10898875" cy="4351338"/>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3200"/>
              <a:buChar char="•"/>
            </a:pPr>
            <a:r>
              <a:rPr lang="en-US" sz="3200"/>
              <a:t>To generate a set of relation schemas, that allows us to </a:t>
            </a:r>
            <a:endParaRPr sz="3200"/>
          </a:p>
          <a:p>
            <a:pPr indent="-228600" lvl="2" marL="1143000" rtl="0" algn="l">
              <a:lnSpc>
                <a:spcPct val="90000"/>
              </a:lnSpc>
              <a:spcBef>
                <a:spcPts val="500"/>
              </a:spcBef>
              <a:spcAft>
                <a:spcPts val="0"/>
              </a:spcAft>
              <a:buClr>
                <a:srgbClr val="C00000"/>
              </a:buClr>
              <a:buSzPts val="2800"/>
              <a:buChar char="•"/>
            </a:pPr>
            <a:r>
              <a:rPr lang="en-US" sz="2800">
                <a:solidFill>
                  <a:srgbClr val="C00000"/>
                </a:solidFill>
              </a:rPr>
              <a:t>Store information without unnecessary redundancy, yet </a:t>
            </a:r>
            <a:endParaRPr sz="2800">
              <a:solidFill>
                <a:srgbClr val="C00000"/>
              </a:solidFill>
            </a:endParaRPr>
          </a:p>
          <a:p>
            <a:pPr indent="-228600" lvl="2" marL="1143000" rtl="0" algn="l">
              <a:lnSpc>
                <a:spcPct val="90000"/>
              </a:lnSpc>
              <a:spcBef>
                <a:spcPts val="500"/>
              </a:spcBef>
              <a:spcAft>
                <a:spcPts val="0"/>
              </a:spcAft>
              <a:buClr>
                <a:srgbClr val="C00000"/>
              </a:buClr>
              <a:buSzPts val="2800"/>
              <a:buChar char="•"/>
            </a:pPr>
            <a:r>
              <a:rPr lang="en-US" sz="2800">
                <a:solidFill>
                  <a:srgbClr val="C00000"/>
                </a:solidFill>
              </a:rPr>
              <a:t>Also allows us to retrieve information easily</a:t>
            </a:r>
            <a:endParaRPr/>
          </a:p>
          <a:p>
            <a:pPr indent="-228600" lvl="1" marL="685800" rtl="0" algn="l">
              <a:lnSpc>
                <a:spcPct val="90000"/>
              </a:lnSpc>
              <a:spcBef>
                <a:spcPts val="500"/>
              </a:spcBef>
              <a:spcAft>
                <a:spcPts val="0"/>
              </a:spcAft>
              <a:buClr>
                <a:schemeClr val="dk1"/>
              </a:buClr>
              <a:buSzPts val="3200"/>
              <a:buChar char="•"/>
            </a:pPr>
            <a:r>
              <a:rPr lang="en-US" sz="3200"/>
              <a:t>To design schemas in an appropriate normal form</a:t>
            </a:r>
            <a:endParaRPr/>
          </a:p>
          <a:p>
            <a:pPr indent="-228600" lvl="2" marL="1143000" rtl="0" algn="l">
              <a:lnSpc>
                <a:spcPct val="90000"/>
              </a:lnSpc>
              <a:spcBef>
                <a:spcPts val="500"/>
              </a:spcBef>
              <a:spcAft>
                <a:spcPts val="0"/>
              </a:spcAft>
              <a:buClr>
                <a:schemeClr val="dk1"/>
              </a:buClr>
              <a:buSzPts val="2400"/>
              <a:buChar char="•"/>
            </a:pPr>
            <a:r>
              <a:rPr lang="en-US" sz="2400"/>
              <a:t>Need information of real-world enterprise information</a:t>
            </a:r>
            <a:endParaRPr/>
          </a:p>
          <a:p>
            <a:pPr indent="-228600" lvl="2" marL="1143000" rtl="0" algn="l">
              <a:lnSpc>
                <a:spcPct val="90000"/>
              </a:lnSpc>
              <a:spcBef>
                <a:spcPts val="500"/>
              </a:spcBef>
              <a:spcAft>
                <a:spcPts val="0"/>
              </a:spcAft>
              <a:buClr>
                <a:schemeClr val="dk1"/>
              </a:buClr>
              <a:buSzPts val="2400"/>
              <a:buChar char="•"/>
            </a:pPr>
            <a:r>
              <a:rPr lang="en-US" sz="2400"/>
              <a:t>Some of this information exists in a well-designed E-R diagram, but additional information about the enterprise may be needed as well</a:t>
            </a:r>
            <a:endParaRPr/>
          </a:p>
          <a:p>
            <a:pPr indent="-228600" lvl="2" marL="1143000" rtl="0" algn="l">
              <a:lnSpc>
                <a:spcPct val="90000"/>
              </a:lnSpc>
              <a:spcBef>
                <a:spcPts val="500"/>
              </a:spcBef>
              <a:spcAft>
                <a:spcPts val="0"/>
              </a:spcAft>
              <a:buClr>
                <a:srgbClr val="C00000"/>
              </a:buClr>
              <a:buSzPts val="2400"/>
              <a:buChar char="•"/>
            </a:pPr>
            <a:r>
              <a:rPr lang="en-US" sz="2400">
                <a:solidFill>
                  <a:srgbClr val="C00000"/>
                </a:solidFill>
              </a:rPr>
              <a:t>Require formal approach to relational database design based on the notion of functional dependencies to define normal forms in terms of functional dependencies and other types of data dependencies</a:t>
            </a:r>
            <a:endParaRPr/>
          </a:p>
        </p:txBody>
      </p:sp>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Data Normalization Process</a:t>
            </a:r>
            <a:endParaRPr/>
          </a:p>
        </p:txBody>
      </p:sp>
      <p:sp>
        <p:nvSpPr>
          <p:cNvPr id="241" name="Google Shape;24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methodology for organizing attributes into tables so that redundancy among the non-key attributes is eliminated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The output of the data normalization process is a properly structured relational database</a:t>
            </a:r>
            <a:endParaRPr/>
          </a:p>
        </p:txBody>
      </p:sp>
      <p:sp>
        <p:nvSpPr>
          <p:cNvPr id="242" name="Google Shape;24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7F7F7F"/>
                </a:solidFill>
                <a:latin typeface="Times New Roman"/>
                <a:ea typeface="Times New Roman"/>
                <a:cs typeface="Times New Roman"/>
                <a:sym typeface="Times New Roman"/>
              </a:rPr>
              <a:t>‹#›</a:t>
            </a:fld>
            <a:endParaRPr sz="1400">
              <a:solidFill>
                <a:srgbClr val="7F7F7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Normalization Technique</a:t>
            </a:r>
            <a:endParaRPr/>
          </a:p>
        </p:txBody>
      </p:sp>
      <p:sp>
        <p:nvSpPr>
          <p:cNvPr id="248" name="Google Shape;24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Input:</a:t>
            </a:r>
            <a:endParaRPr/>
          </a:p>
          <a:p>
            <a:pPr indent="-228600" lvl="1" marL="685800" rtl="0" algn="l">
              <a:lnSpc>
                <a:spcPct val="90000"/>
              </a:lnSpc>
              <a:spcBef>
                <a:spcPts val="500"/>
              </a:spcBef>
              <a:spcAft>
                <a:spcPts val="0"/>
              </a:spcAft>
              <a:buClr>
                <a:srgbClr val="8FA1CF"/>
              </a:buClr>
              <a:buSzPts val="2400"/>
              <a:buChar char="•"/>
            </a:pPr>
            <a:r>
              <a:rPr lang="en-US" sz="2400"/>
              <a:t>All the attributes that must be incorporated into the database</a:t>
            </a:r>
            <a:endParaRPr/>
          </a:p>
          <a:p>
            <a:pPr indent="-76200" lvl="1" marL="685800" rtl="0" algn="l">
              <a:lnSpc>
                <a:spcPct val="90000"/>
              </a:lnSpc>
              <a:spcBef>
                <a:spcPts val="500"/>
              </a:spcBef>
              <a:spcAft>
                <a:spcPts val="0"/>
              </a:spcAft>
              <a:buClr>
                <a:srgbClr val="8FA1CF"/>
              </a:buClr>
              <a:buSzPts val="2400"/>
              <a:buNone/>
            </a:pPr>
            <a:r>
              <a:t/>
            </a:r>
            <a:endParaRPr sz="2400"/>
          </a:p>
          <a:p>
            <a:pPr indent="-228600" lvl="1" marL="685800" rtl="0" algn="l">
              <a:lnSpc>
                <a:spcPct val="90000"/>
              </a:lnSpc>
              <a:spcBef>
                <a:spcPts val="500"/>
              </a:spcBef>
              <a:spcAft>
                <a:spcPts val="0"/>
              </a:spcAft>
              <a:buClr>
                <a:srgbClr val="8FA1CF"/>
              </a:buClr>
              <a:buSzPts val="2400"/>
              <a:buChar char="•"/>
            </a:pPr>
            <a:r>
              <a:rPr lang="en-US" sz="2400"/>
              <a:t>A list of all the defining associations between the attributes (i.e., the </a:t>
            </a:r>
            <a:r>
              <a:rPr b="1" lang="en-US" sz="2400"/>
              <a:t>functional dependencies</a:t>
            </a:r>
            <a:r>
              <a:rPr lang="en-US" sz="2400"/>
              <a:t>)</a:t>
            </a:r>
            <a:endParaRPr sz="2400"/>
          </a:p>
          <a:p>
            <a:pPr indent="-228600" lvl="2" marL="1143000" rtl="0" algn="l">
              <a:lnSpc>
                <a:spcPct val="90000"/>
              </a:lnSpc>
              <a:spcBef>
                <a:spcPts val="500"/>
              </a:spcBef>
              <a:spcAft>
                <a:spcPts val="0"/>
              </a:spcAft>
              <a:buClr>
                <a:schemeClr val="dk1"/>
              </a:buClr>
              <a:buSzPts val="2200"/>
              <a:buChar char="•"/>
            </a:pPr>
            <a:r>
              <a:rPr lang="en-US" sz="2200"/>
              <a:t>A means of expressing that the value of one particular attribute is associated with a single, specific value of another attribute</a:t>
            </a:r>
            <a:endParaRPr sz="2200"/>
          </a:p>
          <a:p>
            <a:pPr indent="-228600" lvl="2" marL="1143000" rtl="0" algn="l">
              <a:lnSpc>
                <a:spcPct val="90000"/>
              </a:lnSpc>
              <a:spcBef>
                <a:spcPts val="500"/>
              </a:spcBef>
              <a:spcAft>
                <a:spcPts val="0"/>
              </a:spcAft>
              <a:buClr>
                <a:schemeClr val="dk1"/>
              </a:buClr>
              <a:buSzPts val="2200"/>
              <a:buChar char="•"/>
            </a:pPr>
            <a:r>
              <a:rPr lang="en-US" sz="2200"/>
              <a:t>If we know the value of A and we examine the relation that holds this dependency, we will find only one value of B in all of the tuples that have a given value of A, at any moment in time</a:t>
            </a:r>
            <a:endParaRPr/>
          </a:p>
          <a:p>
            <a:pPr indent="-228600" lvl="2" marL="1143000" rtl="0" algn="l">
              <a:lnSpc>
                <a:spcPct val="90000"/>
              </a:lnSpc>
              <a:spcBef>
                <a:spcPts val="500"/>
              </a:spcBef>
              <a:spcAft>
                <a:spcPts val="0"/>
              </a:spcAft>
              <a:buClr>
                <a:schemeClr val="dk1"/>
              </a:buClr>
              <a:buSzPts val="2200"/>
              <a:buChar char="•"/>
            </a:pPr>
            <a:r>
              <a:rPr lang="en-US" sz="2200"/>
              <a:t>However, that for a given value of B there may be several different values of A </a:t>
            </a:r>
            <a:endParaRPr/>
          </a:p>
        </p:txBody>
      </p:sp>
      <p:sp>
        <p:nvSpPr>
          <p:cNvPr id="249" name="Google Shape;2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7F7F7F"/>
                </a:solidFill>
                <a:latin typeface="Times New Roman"/>
                <a:ea typeface="Times New Roman"/>
                <a:cs typeface="Times New Roman"/>
                <a:sym typeface="Times New Roman"/>
              </a:rPr>
              <a:t>‹#›</a:t>
            </a:fld>
            <a:endParaRPr sz="1400">
              <a:solidFill>
                <a:srgbClr val="7F7F7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595959"/>
              </a:buClr>
              <a:buSzPts val="4400"/>
              <a:buFont typeface="Calibri"/>
              <a:buNone/>
            </a:pPr>
            <a:r>
              <a:rPr b="1" lang="en-US">
                <a:solidFill>
                  <a:srgbClr val="595959"/>
                </a:solidFill>
              </a:rPr>
              <a:t>Functional Dependencies (FDs)</a:t>
            </a:r>
            <a:endParaRPr/>
          </a:p>
        </p:txBody>
      </p:sp>
      <p:sp>
        <p:nvSpPr>
          <p:cNvPr id="255" name="Google Shape;255;p22"/>
          <p:cNvSpPr txBox="1"/>
          <p:nvPr>
            <p:ph idx="1" type="body"/>
          </p:nvPr>
        </p:nvSpPr>
        <p:spPr>
          <a:xfrm>
            <a:off x="838200" y="1825625"/>
            <a:ext cx="113538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Example:  Consider </a:t>
            </a:r>
            <a:r>
              <a:rPr i="1" lang="en-US"/>
              <a:t>r</a:t>
            </a:r>
            <a:r>
              <a:rPr lang="en-US"/>
              <a:t>(A</a:t>
            </a:r>
            <a:r>
              <a:rPr i="1" lang="en-US"/>
              <a:t>, B</a:t>
            </a:r>
            <a:r>
              <a:rPr lang="en-US"/>
              <a:t>) with the following instance of </a:t>
            </a:r>
            <a:r>
              <a:rPr i="1" lang="en-US"/>
              <a:t>r</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On this instance, </a:t>
            </a:r>
            <a:r>
              <a:rPr i="1" lang="en-US"/>
              <a:t>A</a:t>
            </a:r>
            <a:r>
              <a:rPr lang="en-US"/>
              <a:t> → </a:t>
            </a:r>
            <a:r>
              <a:rPr i="1" lang="en-US"/>
              <a:t>B</a:t>
            </a:r>
            <a:r>
              <a:rPr lang="en-US"/>
              <a:t> does </a:t>
            </a:r>
            <a:r>
              <a:rPr b="1" lang="en-US"/>
              <a:t>NOT</a:t>
            </a:r>
            <a:r>
              <a:rPr lang="en-US"/>
              <a:t> hold, but  </a:t>
            </a:r>
            <a:r>
              <a:rPr i="1" lang="en-US"/>
              <a:t>B</a:t>
            </a:r>
            <a:r>
              <a:rPr lang="en-US"/>
              <a:t> → </a:t>
            </a:r>
            <a:r>
              <a:rPr i="1" lang="en-US"/>
              <a:t>A</a:t>
            </a:r>
            <a:r>
              <a:rPr lang="en-US"/>
              <a:t> does hold</a:t>
            </a:r>
            <a:endParaRPr/>
          </a:p>
          <a:p>
            <a:pPr indent="-228600" lvl="0" marL="228600" rtl="0" algn="l">
              <a:lnSpc>
                <a:spcPct val="90000"/>
              </a:lnSpc>
              <a:spcBef>
                <a:spcPts val="1000"/>
              </a:spcBef>
              <a:spcAft>
                <a:spcPts val="0"/>
              </a:spcAft>
              <a:buClr>
                <a:schemeClr val="dk1"/>
              </a:buClr>
              <a:buSzPts val="2800"/>
              <a:buChar char="•"/>
            </a:pPr>
            <a:r>
              <a:rPr lang="en-US"/>
              <a:t>Reason to identify FDs that hold for all possible values for attributes of a relation </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These represent the types of integrity constraints that we need to identify</a:t>
            </a:r>
            <a:endParaRPr/>
          </a:p>
          <a:p>
            <a:pPr indent="-228600" lvl="1" marL="685800" rtl="0" algn="l">
              <a:lnSpc>
                <a:spcPct val="90000"/>
              </a:lnSpc>
              <a:spcBef>
                <a:spcPts val="500"/>
              </a:spcBef>
              <a:spcAft>
                <a:spcPts val="0"/>
              </a:spcAft>
              <a:buClr>
                <a:srgbClr val="0070C0"/>
              </a:buClr>
              <a:buSzPts val="2400"/>
              <a:buChar char="•"/>
            </a:pPr>
            <a:r>
              <a:rPr lang="en-US">
                <a:solidFill>
                  <a:srgbClr val="0070C0"/>
                </a:solidFill>
              </a:rPr>
              <a:t>Such constraints indicate the limitations on the values that a relation can legitimately assume</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In other words, they identify the legal instances which are possible</a:t>
            </a:r>
            <a:endParaRPr>
              <a:solidFill>
                <a:srgbClr val="C00000"/>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256" name="Google Shape;256;p22"/>
          <p:cNvSpPr txBox="1"/>
          <p:nvPr/>
        </p:nvSpPr>
        <p:spPr>
          <a:xfrm>
            <a:off x="4150467" y="2347472"/>
            <a:ext cx="777875" cy="9255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ctr">
              <a:spcBef>
                <a:spcPts val="0"/>
              </a:spcBef>
              <a:spcAft>
                <a:spcPts val="0"/>
              </a:spcAft>
              <a:buClr>
                <a:schemeClr val="dk1"/>
              </a:buClr>
              <a:buSzPts val="1800"/>
              <a:buFont typeface="Helvetica Neue"/>
              <a:buAutoNum type="arabicPlain"/>
            </a:pPr>
            <a:r>
              <a:rPr lang="en-US" sz="1800">
                <a:solidFill>
                  <a:schemeClr val="dk1"/>
                </a:solidFill>
                <a:latin typeface="Helvetica Neue"/>
                <a:ea typeface="Helvetica Neue"/>
                <a:cs typeface="Helvetica Neue"/>
                <a:sym typeface="Helvetica Neue"/>
              </a:rPr>
              <a:t>4</a:t>
            </a:r>
            <a:endParaRPr/>
          </a:p>
          <a:p>
            <a:pPr indent="-457200" lvl="0" marL="457200" marR="0" rtl="0" algn="ctr">
              <a:spcBef>
                <a:spcPts val="0"/>
              </a:spcBef>
              <a:spcAft>
                <a:spcPts val="0"/>
              </a:spcAft>
              <a:buNone/>
            </a:pPr>
            <a:r>
              <a:rPr lang="en-US" sz="1800">
                <a:solidFill>
                  <a:schemeClr val="dk1"/>
                </a:solidFill>
                <a:latin typeface="Helvetica Neue"/>
                <a:ea typeface="Helvetica Neue"/>
                <a:cs typeface="Helvetica Neue"/>
                <a:sym typeface="Helvetica Neue"/>
              </a:rPr>
              <a:t>1     5</a:t>
            </a:r>
            <a:endParaRPr/>
          </a:p>
          <a:p>
            <a:pPr indent="-457200" lvl="0" marL="457200" marR="0" rtl="0" algn="ctr">
              <a:spcBef>
                <a:spcPts val="0"/>
              </a:spcBef>
              <a:spcAft>
                <a:spcPts val="0"/>
              </a:spcAft>
              <a:buNone/>
            </a:pPr>
            <a:r>
              <a:rPr lang="en-US" sz="1800">
                <a:solidFill>
                  <a:schemeClr val="dk1"/>
                </a:solidFill>
                <a:latin typeface="Helvetica Neue"/>
                <a:ea typeface="Helvetica Neue"/>
                <a:cs typeface="Helvetica Neue"/>
                <a:sym typeface="Helvetica Neue"/>
              </a:rPr>
              <a:t>3     7</a:t>
            </a:r>
            <a:endParaRPr/>
          </a:p>
        </p:txBody>
      </p:sp>
      <p:sp>
        <p:nvSpPr>
          <p:cNvPr id="257" name="Google Shape;2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 - Check</a:t>
            </a:r>
            <a:endParaRPr/>
          </a:p>
        </p:txBody>
      </p:sp>
      <p:sp>
        <p:nvSpPr>
          <p:cNvPr id="263" name="Google Shape;26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a:t>Given the following relation instance.</a:t>
            </a:r>
            <a:endParaRPr/>
          </a:p>
          <a:p>
            <a:pPr indent="0" lvl="0" marL="0" rtl="0" algn="ctr">
              <a:lnSpc>
                <a:spcPct val="90000"/>
              </a:lnSpc>
              <a:spcBef>
                <a:spcPts val="1000"/>
              </a:spcBef>
              <a:spcAft>
                <a:spcPts val="0"/>
              </a:spcAft>
              <a:buClr>
                <a:schemeClr val="dk1"/>
              </a:buClr>
              <a:buSzPct val="100000"/>
              <a:buNone/>
            </a:pPr>
            <a:r>
              <a:rPr lang="en-US" u="sng"/>
              <a:t>X  Y  Z</a:t>
            </a:r>
            <a:endParaRPr/>
          </a:p>
          <a:p>
            <a:pPr indent="0" lvl="0" marL="0" rtl="0" algn="ctr">
              <a:lnSpc>
                <a:spcPct val="90000"/>
              </a:lnSpc>
              <a:spcBef>
                <a:spcPts val="1000"/>
              </a:spcBef>
              <a:spcAft>
                <a:spcPts val="0"/>
              </a:spcAft>
              <a:buClr>
                <a:schemeClr val="dk1"/>
              </a:buClr>
              <a:buSzPct val="100000"/>
              <a:buNone/>
            </a:pPr>
            <a:r>
              <a:rPr lang="en-US"/>
              <a:t>1  4  2</a:t>
            </a:r>
            <a:endParaRPr/>
          </a:p>
          <a:p>
            <a:pPr indent="0" lvl="0" marL="0" rtl="0" algn="ctr">
              <a:lnSpc>
                <a:spcPct val="90000"/>
              </a:lnSpc>
              <a:spcBef>
                <a:spcPts val="1000"/>
              </a:spcBef>
              <a:spcAft>
                <a:spcPts val="0"/>
              </a:spcAft>
              <a:buClr>
                <a:schemeClr val="dk1"/>
              </a:buClr>
              <a:buSzPct val="100000"/>
              <a:buNone/>
            </a:pPr>
            <a:r>
              <a:rPr lang="en-US"/>
              <a:t>1  5  3</a:t>
            </a:r>
            <a:endParaRPr/>
          </a:p>
          <a:p>
            <a:pPr indent="0" lvl="0" marL="0" rtl="0" algn="ctr">
              <a:lnSpc>
                <a:spcPct val="90000"/>
              </a:lnSpc>
              <a:spcBef>
                <a:spcPts val="1000"/>
              </a:spcBef>
              <a:spcAft>
                <a:spcPts val="0"/>
              </a:spcAft>
              <a:buClr>
                <a:schemeClr val="dk1"/>
              </a:buClr>
              <a:buSzPct val="100000"/>
              <a:buNone/>
            </a:pPr>
            <a:r>
              <a:rPr lang="en-US"/>
              <a:t>1  6  3</a:t>
            </a:r>
            <a:endParaRPr/>
          </a:p>
          <a:p>
            <a:pPr indent="0" lvl="0" marL="0" rtl="0" algn="ctr">
              <a:lnSpc>
                <a:spcPct val="90000"/>
              </a:lnSpc>
              <a:spcBef>
                <a:spcPts val="1000"/>
              </a:spcBef>
              <a:spcAft>
                <a:spcPts val="0"/>
              </a:spcAft>
              <a:buClr>
                <a:schemeClr val="dk1"/>
              </a:buClr>
              <a:buSzPct val="100000"/>
              <a:buNone/>
            </a:pPr>
            <a:r>
              <a:rPr lang="en-US" u="sng"/>
              <a:t>3  2  2</a:t>
            </a:r>
            <a:endParaRPr/>
          </a:p>
          <a:p>
            <a:pPr indent="0" lvl="0" marL="0" rtl="0" algn="l">
              <a:lnSpc>
                <a:spcPct val="90000"/>
              </a:lnSpc>
              <a:spcBef>
                <a:spcPts val="1000"/>
              </a:spcBef>
              <a:spcAft>
                <a:spcPts val="0"/>
              </a:spcAft>
              <a:buClr>
                <a:schemeClr val="dk1"/>
              </a:buClr>
              <a:buSzPct val="100000"/>
              <a:buNone/>
            </a:pPr>
            <a:r>
              <a:rPr lang="en-US"/>
              <a:t>Which of the following functional dependencies are satisfied by the instance?</a:t>
            </a:r>
            <a:endParaRPr/>
          </a:p>
          <a:p>
            <a:pPr indent="-514350" lvl="0" marL="514350" rtl="0" algn="l">
              <a:lnSpc>
                <a:spcPct val="90000"/>
              </a:lnSpc>
              <a:spcBef>
                <a:spcPts val="1000"/>
              </a:spcBef>
              <a:spcAft>
                <a:spcPts val="0"/>
              </a:spcAft>
              <a:buClr>
                <a:schemeClr val="dk1"/>
              </a:buClr>
              <a:buSzPct val="100000"/>
              <a:buAutoNum type="alphaLcParenBoth"/>
            </a:pPr>
            <a:r>
              <a:rPr b="1" lang="en-US"/>
              <a:t>X -&gt; Y	 (b) Y -&gt; Z  	(c) X -&gt; Z 		(d) Y -&gt; X 		(e) Z -&gt; X 		(f) Z -&gt; Y</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In option (a), its given X-&gt;Y, it means that the value of X uniquely determines the value of Y. But, here the value 1 of X, gives three different values of Y i.e. 4, 5 and 6. Therefore this FD is not satisfied by the instance.</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(a) X -&gt; Y		</a:t>
            </a:r>
            <a:r>
              <a:rPr lang="en-US">
                <a:solidFill>
                  <a:srgbClr val="00B050"/>
                </a:solidFill>
              </a:rPr>
              <a:t>(b) Y -&gt; Z</a:t>
            </a:r>
            <a:r>
              <a:rPr lang="en-US"/>
              <a:t>		</a:t>
            </a:r>
            <a:r>
              <a:rPr b="1" lang="en-US">
                <a:solidFill>
                  <a:srgbClr val="FF0000"/>
                </a:solidFill>
              </a:rPr>
              <a:t>(c) X -&gt; Z   	</a:t>
            </a:r>
            <a:r>
              <a:rPr lang="en-US">
                <a:solidFill>
                  <a:srgbClr val="00B050"/>
                </a:solidFill>
              </a:rPr>
              <a:t> (d)  Y -&gt; X	</a:t>
            </a:r>
            <a:r>
              <a:rPr b="1" lang="en-US">
                <a:solidFill>
                  <a:srgbClr val="FF0000"/>
                </a:solidFill>
              </a:rPr>
              <a:t>(e) Z -&gt; X    	(f) Z -&gt; Y  		</a:t>
            </a:r>
            <a:r>
              <a:rPr lang="en-US"/>
              <a:t>	</a:t>
            </a:r>
            <a:br>
              <a:rPr lang="en-US"/>
            </a:br>
            <a:endParaRPr/>
          </a:p>
        </p:txBody>
      </p:sp>
      <p:sp>
        <p:nvSpPr>
          <p:cNvPr id="264" name="Google Shape;2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 - Check</a:t>
            </a:r>
            <a:endParaRPr/>
          </a:p>
        </p:txBody>
      </p:sp>
      <p:sp>
        <p:nvSpPr>
          <p:cNvPr id="270" name="Google Shape;27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Given the following relation instance.</a:t>
            </a:r>
            <a:endParaRPr/>
          </a:p>
          <a:p>
            <a:pPr indent="0" lvl="0" marL="0" rtl="0" algn="ctr">
              <a:lnSpc>
                <a:spcPct val="90000"/>
              </a:lnSpc>
              <a:spcBef>
                <a:spcPts val="1000"/>
              </a:spcBef>
              <a:spcAft>
                <a:spcPts val="0"/>
              </a:spcAft>
              <a:buClr>
                <a:schemeClr val="dk1"/>
              </a:buClr>
              <a:buSzPct val="100000"/>
              <a:buNone/>
            </a:pPr>
            <a:r>
              <a:rPr lang="en-US" u="sng"/>
              <a:t>X  Y  Z</a:t>
            </a:r>
            <a:endParaRPr/>
          </a:p>
          <a:p>
            <a:pPr indent="0" lvl="0" marL="0" rtl="0" algn="ctr">
              <a:lnSpc>
                <a:spcPct val="90000"/>
              </a:lnSpc>
              <a:spcBef>
                <a:spcPts val="1000"/>
              </a:spcBef>
              <a:spcAft>
                <a:spcPts val="0"/>
              </a:spcAft>
              <a:buClr>
                <a:schemeClr val="dk1"/>
              </a:buClr>
              <a:buSzPct val="100000"/>
              <a:buNone/>
            </a:pPr>
            <a:r>
              <a:rPr lang="en-US"/>
              <a:t>1  4  2</a:t>
            </a:r>
            <a:endParaRPr/>
          </a:p>
          <a:p>
            <a:pPr indent="0" lvl="0" marL="0" rtl="0" algn="ctr">
              <a:lnSpc>
                <a:spcPct val="90000"/>
              </a:lnSpc>
              <a:spcBef>
                <a:spcPts val="1000"/>
              </a:spcBef>
              <a:spcAft>
                <a:spcPts val="0"/>
              </a:spcAft>
              <a:buClr>
                <a:schemeClr val="dk1"/>
              </a:buClr>
              <a:buSzPct val="100000"/>
              <a:buNone/>
            </a:pPr>
            <a:r>
              <a:rPr lang="en-US"/>
              <a:t>1  5  3</a:t>
            </a:r>
            <a:endParaRPr/>
          </a:p>
          <a:p>
            <a:pPr indent="0" lvl="0" marL="0" rtl="0" algn="ctr">
              <a:lnSpc>
                <a:spcPct val="90000"/>
              </a:lnSpc>
              <a:spcBef>
                <a:spcPts val="1000"/>
              </a:spcBef>
              <a:spcAft>
                <a:spcPts val="0"/>
              </a:spcAft>
              <a:buClr>
                <a:schemeClr val="dk1"/>
              </a:buClr>
              <a:buSzPct val="100000"/>
              <a:buNone/>
            </a:pPr>
            <a:r>
              <a:rPr lang="en-US"/>
              <a:t>1  6  3</a:t>
            </a:r>
            <a:endParaRPr/>
          </a:p>
          <a:p>
            <a:pPr indent="0" lvl="0" marL="0" rtl="0" algn="ctr">
              <a:lnSpc>
                <a:spcPct val="90000"/>
              </a:lnSpc>
              <a:spcBef>
                <a:spcPts val="1000"/>
              </a:spcBef>
              <a:spcAft>
                <a:spcPts val="0"/>
              </a:spcAft>
              <a:buClr>
                <a:schemeClr val="dk1"/>
              </a:buClr>
              <a:buSzPct val="100000"/>
              <a:buNone/>
            </a:pPr>
            <a:r>
              <a:rPr lang="en-US" u="sng"/>
              <a:t>3  2  2</a:t>
            </a:r>
            <a:endParaRPr/>
          </a:p>
          <a:p>
            <a:pPr indent="0" lvl="0" marL="0" rtl="0" algn="l">
              <a:lnSpc>
                <a:spcPct val="90000"/>
              </a:lnSpc>
              <a:spcBef>
                <a:spcPts val="1000"/>
              </a:spcBef>
              <a:spcAft>
                <a:spcPts val="0"/>
              </a:spcAft>
              <a:buClr>
                <a:schemeClr val="dk1"/>
              </a:buClr>
              <a:buSzPct val="100000"/>
              <a:buNone/>
            </a:pPr>
            <a:r>
              <a:rPr lang="en-US"/>
              <a:t>Which of the following functional dependencies are satisfied by the instance?</a:t>
            </a:r>
            <a:endParaRPr/>
          </a:p>
          <a:p>
            <a:pPr indent="-514350" lvl="0" marL="514350" rtl="0" algn="l">
              <a:lnSpc>
                <a:spcPct val="90000"/>
              </a:lnSpc>
              <a:spcBef>
                <a:spcPts val="1000"/>
              </a:spcBef>
              <a:spcAft>
                <a:spcPts val="0"/>
              </a:spcAft>
              <a:buClr>
                <a:schemeClr val="dk1"/>
              </a:buClr>
              <a:buSzPct val="100000"/>
              <a:buAutoNum type="alphaLcParenBoth"/>
            </a:pPr>
            <a:r>
              <a:rPr lang="en-US"/>
              <a:t>XY -&gt; Z and Z -&gt; Y 		 (b) YZ -&gt; X and X -&gt; Z		</a:t>
            </a:r>
            <a:endParaRPr/>
          </a:p>
          <a:p>
            <a:pPr indent="0" lvl="0" marL="0" rtl="0" algn="l">
              <a:lnSpc>
                <a:spcPct val="90000"/>
              </a:lnSpc>
              <a:spcBef>
                <a:spcPts val="1000"/>
              </a:spcBef>
              <a:spcAft>
                <a:spcPts val="0"/>
              </a:spcAft>
              <a:buClr>
                <a:schemeClr val="dk1"/>
              </a:buClr>
              <a:buSzPct val="100000"/>
              <a:buNone/>
            </a:pPr>
            <a:r>
              <a:rPr lang="en-US"/>
              <a:t>(c)    YZ -&gt; X and Y -&gt; Z		 (d) XZ -&gt; Y and Y -&gt; X</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br>
              <a:rPr lang="en-US"/>
            </a:br>
            <a:endParaRPr/>
          </a:p>
        </p:txBody>
      </p:sp>
      <p:sp>
        <p:nvSpPr>
          <p:cNvPr id="271" name="Google Shape;2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 - Check</a:t>
            </a:r>
            <a:endParaRPr/>
          </a:p>
        </p:txBody>
      </p:sp>
      <p:sp>
        <p:nvSpPr>
          <p:cNvPr id="277" name="Google Shape;27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chemeClr val="dk1"/>
              </a:buClr>
              <a:buSzPct val="100000"/>
              <a:buNone/>
            </a:pPr>
            <a:r>
              <a:rPr lang="en-US" u="sng"/>
              <a:t>X  Y  Z</a:t>
            </a:r>
            <a:endParaRPr/>
          </a:p>
          <a:p>
            <a:pPr indent="0" lvl="0" marL="0" rtl="0" algn="ctr">
              <a:lnSpc>
                <a:spcPct val="90000"/>
              </a:lnSpc>
              <a:spcBef>
                <a:spcPts val="1000"/>
              </a:spcBef>
              <a:spcAft>
                <a:spcPts val="0"/>
              </a:spcAft>
              <a:buClr>
                <a:schemeClr val="dk1"/>
              </a:buClr>
              <a:buSzPct val="100000"/>
              <a:buNone/>
            </a:pPr>
            <a:r>
              <a:rPr lang="en-US"/>
              <a:t>1  4  2</a:t>
            </a:r>
            <a:endParaRPr/>
          </a:p>
          <a:p>
            <a:pPr indent="0" lvl="0" marL="0" rtl="0" algn="ctr">
              <a:lnSpc>
                <a:spcPct val="90000"/>
              </a:lnSpc>
              <a:spcBef>
                <a:spcPts val="1000"/>
              </a:spcBef>
              <a:spcAft>
                <a:spcPts val="0"/>
              </a:spcAft>
              <a:buClr>
                <a:schemeClr val="dk1"/>
              </a:buClr>
              <a:buSzPct val="100000"/>
              <a:buNone/>
            </a:pPr>
            <a:r>
              <a:rPr lang="en-US"/>
              <a:t>1  5  3</a:t>
            </a:r>
            <a:endParaRPr/>
          </a:p>
          <a:p>
            <a:pPr indent="0" lvl="0" marL="0" rtl="0" algn="ctr">
              <a:lnSpc>
                <a:spcPct val="90000"/>
              </a:lnSpc>
              <a:spcBef>
                <a:spcPts val="1000"/>
              </a:spcBef>
              <a:spcAft>
                <a:spcPts val="0"/>
              </a:spcAft>
              <a:buClr>
                <a:schemeClr val="dk1"/>
              </a:buClr>
              <a:buSzPct val="100000"/>
              <a:buNone/>
            </a:pPr>
            <a:r>
              <a:rPr lang="en-US"/>
              <a:t>1  6  3</a:t>
            </a:r>
            <a:endParaRPr/>
          </a:p>
          <a:p>
            <a:pPr indent="0" lvl="0" marL="0" rtl="0" algn="ctr">
              <a:lnSpc>
                <a:spcPct val="90000"/>
              </a:lnSpc>
              <a:spcBef>
                <a:spcPts val="1000"/>
              </a:spcBef>
              <a:spcAft>
                <a:spcPts val="0"/>
              </a:spcAft>
              <a:buClr>
                <a:schemeClr val="dk1"/>
              </a:buClr>
              <a:buSzPct val="100000"/>
              <a:buNone/>
            </a:pPr>
            <a:r>
              <a:rPr lang="en-US" u="sng"/>
              <a:t>3  2  2</a:t>
            </a:r>
            <a:endParaRPr/>
          </a:p>
          <a:p>
            <a:pPr indent="-228600" lvl="0" marL="228600" rtl="0" algn="l">
              <a:lnSpc>
                <a:spcPct val="90000"/>
              </a:lnSpc>
              <a:spcBef>
                <a:spcPts val="1000"/>
              </a:spcBef>
              <a:spcAft>
                <a:spcPts val="0"/>
              </a:spcAft>
              <a:buClr>
                <a:schemeClr val="dk1"/>
              </a:buClr>
              <a:buSzPct val="100000"/>
              <a:buChar char="•"/>
            </a:pPr>
            <a:r>
              <a:rPr lang="en-US"/>
              <a:t>Option (a): XY -&gt; Z and Z -&gt; Y</a:t>
            </a:r>
            <a:endParaRPr/>
          </a:p>
          <a:p>
            <a:pPr indent="-228600" lvl="1" marL="685800" rtl="0" algn="l">
              <a:lnSpc>
                <a:spcPct val="90000"/>
              </a:lnSpc>
              <a:spcBef>
                <a:spcPts val="500"/>
              </a:spcBef>
              <a:spcAft>
                <a:spcPts val="0"/>
              </a:spcAft>
              <a:buClr>
                <a:schemeClr val="dk1"/>
              </a:buClr>
              <a:buSzPct val="100000"/>
              <a:buChar char="•"/>
            </a:pPr>
            <a:r>
              <a:rPr lang="en-US"/>
              <a:t>Given Z-&gt;Y, it means that the value of Z uniquely determines the value of Y. But here the value 2 of Z, gives two different values of Y i.e. 4 and 2. </a:t>
            </a:r>
            <a:r>
              <a:rPr lang="en-US">
                <a:solidFill>
                  <a:srgbClr val="FF0000"/>
                </a:solidFill>
              </a:rPr>
              <a:t>Therefore this FD is not satisfied by the instance.</a:t>
            </a:r>
            <a:endParaRPr/>
          </a:p>
          <a:p>
            <a:pPr indent="-228600" lvl="0" marL="228600" rtl="0" algn="l">
              <a:lnSpc>
                <a:spcPct val="90000"/>
              </a:lnSpc>
              <a:spcBef>
                <a:spcPts val="1000"/>
              </a:spcBef>
              <a:spcAft>
                <a:spcPts val="0"/>
              </a:spcAft>
              <a:buClr>
                <a:schemeClr val="dk1"/>
              </a:buClr>
              <a:buSzPct val="100000"/>
              <a:buChar char="•"/>
            </a:pPr>
            <a:r>
              <a:rPr lang="en-US"/>
              <a:t>Option (b): YZ -&gt; X and X -&gt; Z</a:t>
            </a:r>
            <a:endParaRPr/>
          </a:p>
          <a:p>
            <a:pPr indent="-228600" lvl="1" marL="685800" rtl="0" algn="l">
              <a:lnSpc>
                <a:spcPct val="90000"/>
              </a:lnSpc>
              <a:spcBef>
                <a:spcPts val="500"/>
              </a:spcBef>
              <a:spcAft>
                <a:spcPts val="0"/>
              </a:spcAft>
              <a:buClr>
                <a:schemeClr val="dk1"/>
              </a:buClr>
              <a:buSzPct val="100000"/>
              <a:buChar char="•"/>
            </a:pPr>
            <a:r>
              <a:rPr lang="en-US"/>
              <a:t>Given X-&gt;Z, it means that the value of X uniquely determines the value of Z. But here the value 1 of X, gives two different values of Z i.e. 2 and 3. </a:t>
            </a:r>
            <a:r>
              <a:rPr lang="en-US">
                <a:solidFill>
                  <a:srgbClr val="FF0000"/>
                </a:solidFill>
              </a:rPr>
              <a:t>Therefore this FD is not satisfied by the instance.</a:t>
            </a:r>
            <a:endParaRPr>
              <a:solidFill>
                <a:srgbClr val="FF0000"/>
              </a:solidFill>
            </a:endParaRPr>
          </a:p>
        </p:txBody>
      </p:sp>
      <p:sp>
        <p:nvSpPr>
          <p:cNvPr id="278" name="Google Shape;27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 - Check</a:t>
            </a:r>
            <a:endParaRPr/>
          </a:p>
        </p:txBody>
      </p:sp>
      <p:sp>
        <p:nvSpPr>
          <p:cNvPr id="284" name="Google Shape;28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90000"/>
              </a:lnSpc>
              <a:spcBef>
                <a:spcPts val="0"/>
              </a:spcBef>
              <a:spcAft>
                <a:spcPts val="0"/>
              </a:spcAft>
              <a:buClr>
                <a:schemeClr val="dk1"/>
              </a:buClr>
              <a:buSzPct val="100000"/>
              <a:buNone/>
            </a:pPr>
            <a:r>
              <a:rPr lang="en-US" u="sng"/>
              <a:t>X  Y  Z</a:t>
            </a:r>
            <a:endParaRPr/>
          </a:p>
          <a:p>
            <a:pPr indent="0" lvl="0" marL="0" rtl="0" algn="ctr">
              <a:lnSpc>
                <a:spcPct val="90000"/>
              </a:lnSpc>
              <a:spcBef>
                <a:spcPts val="1000"/>
              </a:spcBef>
              <a:spcAft>
                <a:spcPts val="0"/>
              </a:spcAft>
              <a:buClr>
                <a:schemeClr val="dk1"/>
              </a:buClr>
              <a:buSzPct val="100000"/>
              <a:buNone/>
            </a:pPr>
            <a:r>
              <a:rPr lang="en-US"/>
              <a:t>1  4  2</a:t>
            </a:r>
            <a:endParaRPr/>
          </a:p>
          <a:p>
            <a:pPr indent="0" lvl="0" marL="0" rtl="0" algn="ctr">
              <a:lnSpc>
                <a:spcPct val="90000"/>
              </a:lnSpc>
              <a:spcBef>
                <a:spcPts val="1000"/>
              </a:spcBef>
              <a:spcAft>
                <a:spcPts val="0"/>
              </a:spcAft>
              <a:buClr>
                <a:schemeClr val="dk1"/>
              </a:buClr>
              <a:buSzPct val="100000"/>
              <a:buNone/>
            </a:pPr>
            <a:r>
              <a:rPr lang="en-US"/>
              <a:t>1  5  3</a:t>
            </a:r>
            <a:endParaRPr/>
          </a:p>
          <a:p>
            <a:pPr indent="0" lvl="0" marL="0" rtl="0" algn="ctr">
              <a:lnSpc>
                <a:spcPct val="90000"/>
              </a:lnSpc>
              <a:spcBef>
                <a:spcPts val="1000"/>
              </a:spcBef>
              <a:spcAft>
                <a:spcPts val="0"/>
              </a:spcAft>
              <a:buClr>
                <a:schemeClr val="dk1"/>
              </a:buClr>
              <a:buSzPct val="100000"/>
              <a:buNone/>
            </a:pPr>
            <a:r>
              <a:rPr lang="en-US"/>
              <a:t>1  6  3</a:t>
            </a:r>
            <a:endParaRPr/>
          </a:p>
          <a:p>
            <a:pPr indent="0" lvl="0" marL="0" rtl="0" algn="ctr">
              <a:lnSpc>
                <a:spcPct val="90000"/>
              </a:lnSpc>
              <a:spcBef>
                <a:spcPts val="1000"/>
              </a:spcBef>
              <a:spcAft>
                <a:spcPts val="0"/>
              </a:spcAft>
              <a:buClr>
                <a:schemeClr val="dk1"/>
              </a:buClr>
              <a:buSzPct val="100000"/>
              <a:buNone/>
            </a:pPr>
            <a:r>
              <a:rPr lang="en-US" u="sng"/>
              <a:t>3  2  2</a:t>
            </a:r>
            <a:endParaRPr/>
          </a:p>
          <a:p>
            <a:pPr indent="-228600" lvl="0" marL="228600" rtl="0" algn="l">
              <a:lnSpc>
                <a:spcPct val="90000"/>
              </a:lnSpc>
              <a:spcBef>
                <a:spcPts val="1000"/>
              </a:spcBef>
              <a:spcAft>
                <a:spcPts val="0"/>
              </a:spcAft>
              <a:buClr>
                <a:schemeClr val="dk1"/>
              </a:buClr>
              <a:buSzPct val="100000"/>
              <a:buChar char="•"/>
            </a:pPr>
            <a:r>
              <a:rPr lang="en-US"/>
              <a:t>Option (c): YZ -&gt; X and Y -&gt; Z</a:t>
            </a:r>
            <a:endParaRPr/>
          </a:p>
          <a:p>
            <a:pPr indent="-228600" lvl="1" marL="685800" rtl="0" algn="l">
              <a:lnSpc>
                <a:spcPct val="90000"/>
              </a:lnSpc>
              <a:spcBef>
                <a:spcPts val="500"/>
              </a:spcBef>
              <a:spcAft>
                <a:spcPts val="0"/>
              </a:spcAft>
              <a:buClr>
                <a:schemeClr val="dk1"/>
              </a:buClr>
              <a:buSzPct val="100000"/>
              <a:buChar char="•"/>
            </a:pPr>
            <a:r>
              <a:rPr lang="en-US"/>
              <a:t>Given Y-&gt; Z, here the value of Y uniquely determines the value of Z. Therefore this </a:t>
            </a:r>
            <a:r>
              <a:rPr lang="en-US">
                <a:solidFill>
                  <a:srgbClr val="00B050"/>
                </a:solidFill>
              </a:rPr>
              <a:t>FD is satisfied by the instance.</a:t>
            </a:r>
            <a:r>
              <a:rPr lang="en-US"/>
              <a:t> </a:t>
            </a:r>
            <a:endParaRPr/>
          </a:p>
          <a:p>
            <a:pPr indent="-228600" lvl="1" marL="685800" rtl="0" algn="l">
              <a:lnSpc>
                <a:spcPct val="90000"/>
              </a:lnSpc>
              <a:spcBef>
                <a:spcPts val="500"/>
              </a:spcBef>
              <a:spcAft>
                <a:spcPts val="0"/>
              </a:spcAft>
              <a:buClr>
                <a:schemeClr val="dk1"/>
              </a:buClr>
              <a:buSzPct val="100000"/>
              <a:buChar char="•"/>
            </a:pPr>
            <a:r>
              <a:rPr lang="en-US"/>
              <a:t>Now take FD YZ-&gt; X, here (4,2), (5,3), (6,3), (2,2) uniquely determine the value of X.</a:t>
            </a:r>
            <a:r>
              <a:rPr lang="en-US">
                <a:solidFill>
                  <a:srgbClr val="FF0000"/>
                </a:solidFill>
              </a:rPr>
              <a:t> </a:t>
            </a:r>
            <a:r>
              <a:rPr lang="en-US">
                <a:solidFill>
                  <a:srgbClr val="00B050"/>
                </a:solidFill>
              </a:rPr>
              <a:t>Therefore this FD (YZ-&gt;X) is satisfied by the instance.</a:t>
            </a:r>
            <a:endParaRPr/>
          </a:p>
          <a:p>
            <a:pPr indent="-121919" lvl="1" marL="685800" rtl="0" algn="l">
              <a:lnSpc>
                <a:spcPct val="90000"/>
              </a:lnSpc>
              <a:spcBef>
                <a:spcPts val="500"/>
              </a:spcBef>
              <a:spcAft>
                <a:spcPts val="0"/>
              </a:spcAft>
              <a:buClr>
                <a:schemeClr val="dk1"/>
              </a:buClr>
              <a:buSzPct val="100000"/>
              <a:buNone/>
            </a:pPr>
            <a:r>
              <a:t/>
            </a:r>
            <a:endParaRPr>
              <a:solidFill>
                <a:srgbClr val="00B050"/>
              </a:solidFill>
            </a:endParaRPr>
          </a:p>
          <a:p>
            <a:pPr indent="-228600" lvl="0" marL="228600" rtl="0" algn="l">
              <a:lnSpc>
                <a:spcPct val="90000"/>
              </a:lnSpc>
              <a:spcBef>
                <a:spcPts val="1000"/>
              </a:spcBef>
              <a:spcAft>
                <a:spcPts val="0"/>
              </a:spcAft>
              <a:buClr>
                <a:schemeClr val="dk1"/>
              </a:buClr>
              <a:buSzPct val="100000"/>
              <a:buChar char="•"/>
            </a:pPr>
            <a:r>
              <a:rPr lang="en-US"/>
              <a:t>Option (d): XZ -&gt; Y and Y -&gt; X</a:t>
            </a:r>
            <a:endParaRPr/>
          </a:p>
          <a:p>
            <a:pPr indent="-228600" lvl="1" marL="685800" rtl="0" algn="l">
              <a:lnSpc>
                <a:spcPct val="90000"/>
              </a:lnSpc>
              <a:spcBef>
                <a:spcPts val="500"/>
              </a:spcBef>
              <a:spcAft>
                <a:spcPts val="0"/>
              </a:spcAft>
              <a:buClr>
                <a:schemeClr val="dk1"/>
              </a:buClr>
              <a:buSzPct val="100000"/>
              <a:buChar char="•"/>
            </a:pPr>
            <a:r>
              <a:rPr lang="en-US"/>
              <a:t>Given Y-&gt;X, here the value of Y uniquely determines the value of X. Therefore this FD is satisfied by the instance. </a:t>
            </a:r>
            <a:endParaRPr/>
          </a:p>
          <a:p>
            <a:pPr indent="-228600" lvl="1" marL="685800" rtl="0" algn="l">
              <a:lnSpc>
                <a:spcPct val="90000"/>
              </a:lnSpc>
              <a:spcBef>
                <a:spcPts val="500"/>
              </a:spcBef>
              <a:spcAft>
                <a:spcPts val="0"/>
              </a:spcAft>
              <a:buClr>
                <a:schemeClr val="dk1"/>
              </a:buClr>
              <a:buSzPct val="100000"/>
              <a:buChar char="•"/>
            </a:pPr>
            <a:r>
              <a:rPr lang="en-US"/>
              <a:t>Now take FD XZ-&gt;Y, here (1,3) cannot uniquely determine the value of Y. (1,3) gives two values for Y i.e. 5 and 6.</a:t>
            </a:r>
            <a:r>
              <a:rPr lang="en-US">
                <a:solidFill>
                  <a:srgbClr val="FF0000"/>
                </a:solidFill>
              </a:rPr>
              <a:t> Therefore this FD (XZ-&gt;Y) is not satisfied by the instance.</a:t>
            </a:r>
            <a:endParaRPr>
              <a:solidFill>
                <a:srgbClr val="FF0000"/>
              </a:solidFill>
            </a:endParaRPr>
          </a:p>
        </p:txBody>
      </p:sp>
      <p:sp>
        <p:nvSpPr>
          <p:cNvPr id="285" name="Google Shape;28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a:t>
            </a:r>
            <a:endParaRPr/>
          </a:p>
        </p:txBody>
      </p:sp>
      <p:sp>
        <p:nvSpPr>
          <p:cNvPr id="291" name="Google Shape;291;p27"/>
          <p:cNvSpPr txBox="1"/>
          <p:nvPr>
            <p:ph idx="1" type="body"/>
          </p:nvPr>
        </p:nvSpPr>
        <p:spPr>
          <a:xfrm>
            <a:off x="838200" y="1825625"/>
            <a:ext cx="5593422"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Possible FDs</a:t>
            </a:r>
            <a:endParaRPr/>
          </a:p>
          <a:p>
            <a:pPr indent="-228600" lvl="1" marL="685800" rtl="0" algn="l">
              <a:lnSpc>
                <a:spcPct val="90000"/>
              </a:lnSpc>
              <a:spcBef>
                <a:spcPts val="500"/>
              </a:spcBef>
              <a:spcAft>
                <a:spcPts val="0"/>
              </a:spcAft>
              <a:buClr>
                <a:schemeClr val="dk1"/>
              </a:buClr>
              <a:buSzPts val="2400"/>
              <a:buChar char="•"/>
            </a:pPr>
            <a:r>
              <a:rPr lang="en-US"/>
              <a:t>STUD_NO is unique for each student</a:t>
            </a:r>
            <a:endParaRPr/>
          </a:p>
          <a:p>
            <a:pPr indent="-228600" lvl="2" marL="1143000" rtl="0" algn="l">
              <a:lnSpc>
                <a:spcPct val="90000"/>
              </a:lnSpc>
              <a:spcBef>
                <a:spcPts val="500"/>
              </a:spcBef>
              <a:spcAft>
                <a:spcPts val="0"/>
              </a:spcAft>
              <a:buClr>
                <a:schemeClr val="dk1"/>
              </a:buClr>
              <a:buSzPts val="2000"/>
              <a:buChar char="•"/>
            </a:pPr>
            <a:r>
              <a:rPr lang="en-US"/>
              <a:t>STUD_NO</a:t>
            </a:r>
            <a:r>
              <a:rPr lang="en-US">
                <a:solidFill>
                  <a:srgbClr val="40424E"/>
                </a:solidFill>
                <a:latin typeface="Arial"/>
                <a:ea typeface="Arial"/>
                <a:cs typeface="Arial"/>
                <a:sym typeface="Arial"/>
              </a:rPr>
              <a:t> 🡪 </a:t>
            </a:r>
            <a:r>
              <a:rPr lang="en-US"/>
              <a:t>STUD_NAME</a:t>
            </a:r>
            <a:endParaRPr/>
          </a:p>
          <a:p>
            <a:pPr indent="-228600" lvl="2" marL="1143000" rtl="0" algn="l">
              <a:lnSpc>
                <a:spcPct val="90000"/>
              </a:lnSpc>
              <a:spcBef>
                <a:spcPts val="500"/>
              </a:spcBef>
              <a:spcAft>
                <a:spcPts val="0"/>
              </a:spcAft>
              <a:buClr>
                <a:schemeClr val="dk1"/>
              </a:buClr>
              <a:buSzPts val="2000"/>
              <a:buChar char="•"/>
            </a:pPr>
            <a:r>
              <a:rPr lang="en-US"/>
              <a:t>STUD_NO</a:t>
            </a:r>
            <a:r>
              <a:rPr lang="en-US">
                <a:solidFill>
                  <a:srgbClr val="40424E"/>
                </a:solidFill>
                <a:latin typeface="Arial"/>
                <a:ea typeface="Arial"/>
                <a:cs typeface="Arial"/>
                <a:sym typeface="Arial"/>
              </a:rPr>
              <a:t> 🡪 </a:t>
            </a:r>
            <a:r>
              <a:rPr lang="en-US"/>
              <a:t>STUD_PHONE</a:t>
            </a:r>
            <a:endParaRPr/>
          </a:p>
          <a:p>
            <a:pPr indent="-228600" lvl="2" marL="1143000" rtl="0" algn="l">
              <a:lnSpc>
                <a:spcPct val="90000"/>
              </a:lnSpc>
              <a:spcBef>
                <a:spcPts val="500"/>
              </a:spcBef>
              <a:spcAft>
                <a:spcPts val="0"/>
              </a:spcAft>
              <a:buClr>
                <a:schemeClr val="dk1"/>
              </a:buClr>
              <a:buSzPts val="2000"/>
              <a:buChar char="•"/>
            </a:pPr>
            <a:r>
              <a:rPr lang="en-US"/>
              <a:t>STUD_NO</a:t>
            </a:r>
            <a:r>
              <a:rPr lang="en-US">
                <a:solidFill>
                  <a:srgbClr val="40424E"/>
                </a:solidFill>
                <a:latin typeface="Arial"/>
                <a:ea typeface="Arial"/>
                <a:cs typeface="Arial"/>
                <a:sym typeface="Arial"/>
              </a:rPr>
              <a:t> 🡪 </a:t>
            </a:r>
            <a:r>
              <a:rPr lang="en-US"/>
              <a:t>STUD_STATE</a:t>
            </a:r>
            <a:endParaRPr/>
          </a:p>
          <a:p>
            <a:pPr indent="-228600" lvl="2" marL="1143000" rtl="0" algn="l">
              <a:lnSpc>
                <a:spcPct val="90000"/>
              </a:lnSpc>
              <a:spcBef>
                <a:spcPts val="500"/>
              </a:spcBef>
              <a:spcAft>
                <a:spcPts val="0"/>
              </a:spcAft>
              <a:buClr>
                <a:schemeClr val="dk1"/>
              </a:buClr>
              <a:buSzPts val="2000"/>
              <a:buChar char="•"/>
            </a:pPr>
            <a:r>
              <a:rPr lang="en-US"/>
              <a:t>STUD_NO</a:t>
            </a:r>
            <a:r>
              <a:rPr lang="en-US">
                <a:solidFill>
                  <a:srgbClr val="40424E"/>
                </a:solidFill>
                <a:latin typeface="Arial"/>
                <a:ea typeface="Arial"/>
                <a:cs typeface="Arial"/>
                <a:sym typeface="Arial"/>
              </a:rPr>
              <a:t> 🡪 </a:t>
            </a:r>
            <a:r>
              <a:rPr lang="en-US"/>
              <a:t>STUD_COUNTRY</a:t>
            </a:r>
            <a:endParaRPr/>
          </a:p>
          <a:p>
            <a:pPr indent="-228600" lvl="2" marL="1143000" rtl="0" algn="l">
              <a:lnSpc>
                <a:spcPct val="90000"/>
              </a:lnSpc>
              <a:spcBef>
                <a:spcPts val="500"/>
              </a:spcBef>
              <a:spcAft>
                <a:spcPts val="0"/>
              </a:spcAft>
              <a:buClr>
                <a:schemeClr val="dk1"/>
              </a:buClr>
              <a:buSzPts val="2000"/>
              <a:buChar char="•"/>
            </a:pPr>
            <a:r>
              <a:rPr lang="en-US"/>
              <a:t>STUD_NO </a:t>
            </a:r>
            <a:r>
              <a:rPr lang="en-US">
                <a:solidFill>
                  <a:srgbClr val="40424E"/>
                </a:solidFill>
                <a:latin typeface="Arial"/>
                <a:ea typeface="Arial"/>
                <a:cs typeface="Arial"/>
                <a:sym typeface="Arial"/>
              </a:rPr>
              <a:t>🡪</a:t>
            </a:r>
            <a:r>
              <a:rPr lang="en-US"/>
              <a:t> STUD_AGE</a:t>
            </a:r>
            <a:endParaRPr/>
          </a:p>
          <a:p>
            <a:pPr indent="-228600" lvl="2" marL="1143000" rtl="0" algn="l">
              <a:lnSpc>
                <a:spcPct val="90000"/>
              </a:lnSpc>
              <a:spcBef>
                <a:spcPts val="500"/>
              </a:spcBef>
              <a:spcAft>
                <a:spcPts val="0"/>
              </a:spcAft>
              <a:buClr>
                <a:srgbClr val="0070C0"/>
              </a:buClr>
              <a:buSzPts val="2000"/>
              <a:buChar char="•"/>
            </a:pPr>
            <a:r>
              <a:rPr lang="en-US">
                <a:solidFill>
                  <a:srgbClr val="0070C0"/>
                </a:solidFill>
                <a:latin typeface="Arial"/>
                <a:ea typeface="Arial"/>
                <a:cs typeface="Arial"/>
                <a:sym typeface="Arial"/>
              </a:rPr>
              <a:t>STUD_STATE 🡪 STUD_COUNTRY</a:t>
            </a:r>
            <a:endParaRPr>
              <a:solidFill>
                <a:srgbClr val="0070C0"/>
              </a:solidFill>
            </a:endParaRPr>
          </a:p>
        </p:txBody>
      </p:sp>
      <p:sp>
        <p:nvSpPr>
          <p:cNvPr id="292" name="Google Shape;29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2" id="293" name="Google Shape;293;p27"/>
          <p:cNvPicPr preferRelativeResize="0"/>
          <p:nvPr/>
        </p:nvPicPr>
        <p:blipFill rotWithShape="1">
          <a:blip r:embed="rId3">
            <a:alphaModFix/>
          </a:blip>
          <a:srcRect b="16101" l="0" r="0" t="0"/>
          <a:stretch/>
        </p:blipFill>
        <p:spPr>
          <a:xfrm>
            <a:off x="2837130" y="1475995"/>
            <a:ext cx="6962775" cy="1534333"/>
          </a:xfrm>
          <a:prstGeom prst="rect">
            <a:avLst/>
          </a:prstGeom>
          <a:noFill/>
          <a:ln>
            <a:noFill/>
          </a:ln>
        </p:spPr>
      </p:pic>
      <p:sp>
        <p:nvSpPr>
          <p:cNvPr id="294" name="Google Shape;294;p27"/>
          <p:cNvSpPr/>
          <p:nvPr/>
        </p:nvSpPr>
        <p:spPr>
          <a:xfrm>
            <a:off x="6657654" y="3475038"/>
            <a:ext cx="534256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0424E"/>
                </a:solidFill>
                <a:latin typeface="Arial"/>
                <a:ea typeface="Arial"/>
                <a:cs typeface="Arial"/>
                <a:sym typeface="Arial"/>
              </a:rPr>
              <a:t>Check FD: STUD_STATE 🡪 STUD_COUNTRY ?</a:t>
            </a:r>
            <a:endParaRPr/>
          </a:p>
          <a:p>
            <a:pPr indent="0" lvl="0" marL="0" marR="0" rtl="0" algn="l">
              <a:spcBef>
                <a:spcPts val="0"/>
              </a:spcBef>
              <a:spcAft>
                <a:spcPts val="0"/>
              </a:spcAft>
              <a:buNone/>
            </a:pPr>
            <a:r>
              <a:t/>
            </a:r>
            <a:endParaRPr sz="1800">
              <a:solidFill>
                <a:srgbClr val="40424E"/>
              </a:solidFill>
              <a:latin typeface="Arial"/>
              <a:ea typeface="Arial"/>
              <a:cs typeface="Arial"/>
              <a:sym typeface="Arial"/>
            </a:endParaRPr>
          </a:p>
          <a:p>
            <a:pPr indent="0" lvl="0" marL="0" marR="0" rtl="0" algn="l">
              <a:spcBef>
                <a:spcPts val="0"/>
              </a:spcBef>
              <a:spcAft>
                <a:spcPts val="0"/>
              </a:spcAft>
              <a:buNone/>
            </a:pPr>
            <a:r>
              <a:rPr lang="en-US" sz="1800">
                <a:solidFill>
                  <a:srgbClr val="40424E"/>
                </a:solidFill>
                <a:latin typeface="Arial"/>
                <a:ea typeface="Arial"/>
                <a:cs typeface="Arial"/>
                <a:sym typeface="Arial"/>
              </a:rPr>
              <a:t>Yes, possible FD, as if two records have same STUD_STATE, they will have same STUD_COUNTRY as well</a:t>
            </a:r>
            <a:endParaRPr sz="1800">
              <a:solidFill>
                <a:schemeClr val="dk1"/>
              </a:solidFill>
              <a:latin typeface="Calibri"/>
              <a:ea typeface="Calibri"/>
              <a:cs typeface="Calibri"/>
              <a:sym typeface="Calibri"/>
            </a:endParaRPr>
          </a:p>
        </p:txBody>
      </p:sp>
      <p:sp>
        <p:nvSpPr>
          <p:cNvPr id="295" name="Google Shape;295;p27"/>
          <p:cNvSpPr/>
          <p:nvPr/>
        </p:nvSpPr>
        <p:spPr>
          <a:xfrm>
            <a:off x="6733069" y="5184254"/>
            <a:ext cx="4962418" cy="1172096"/>
          </a:xfrm>
          <a:prstGeom prst="rect">
            <a:avLst/>
          </a:prstGeom>
          <a:no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Chec</a:t>
            </a:r>
            <a:r>
              <a:rPr lang="en-US" sz="1800">
                <a:solidFill>
                  <a:schemeClr val="dk1"/>
                </a:solidFill>
                <a:latin typeface="Arial"/>
                <a:ea typeface="Arial"/>
                <a:cs typeface="Arial"/>
                <a:sym typeface="Arial"/>
              </a:rPr>
              <a:t>k FD: </a:t>
            </a:r>
            <a:r>
              <a:rPr b="0" i="0" lang="en-US" sz="1800" u="none" cap="none" strike="noStrike">
                <a:solidFill>
                  <a:schemeClr val="dk1"/>
                </a:solidFill>
                <a:latin typeface="Arial"/>
                <a:ea typeface="Arial"/>
                <a:cs typeface="Arial"/>
                <a:sym typeface="Arial"/>
              </a:rPr>
              <a:t>STUD_NAME</a:t>
            </a:r>
            <a:r>
              <a:rPr b="0" i="0" lang="en-US" sz="1800" u="none" cap="none" strike="noStrike">
                <a:solidFill>
                  <a:schemeClr val="dk1"/>
                </a:solidFill>
                <a:latin typeface="Arial"/>
                <a:ea typeface="Arial"/>
                <a:cs typeface="Arial"/>
                <a:sym typeface="Arial"/>
              </a:rPr>
              <a:t> 🡪 </a:t>
            </a:r>
            <a:r>
              <a:rPr b="0" i="0" lang="en-US" sz="1800" u="none" cap="none" strike="noStrike">
                <a:solidFill>
                  <a:schemeClr val="dk1"/>
                </a:solidFill>
                <a:latin typeface="Arial"/>
                <a:ea typeface="Arial"/>
                <a:cs typeface="Arial"/>
                <a:sym typeface="Arial"/>
              </a:rPr>
              <a:t>STUD_ADDR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No, Not possible, as two students’ having same name, determines two different States.</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a:t>
            </a:r>
            <a:endParaRPr/>
          </a:p>
        </p:txBody>
      </p:sp>
      <p:sp>
        <p:nvSpPr>
          <p:cNvPr id="301" name="Google Shape;301;p28"/>
          <p:cNvSpPr txBox="1"/>
          <p:nvPr>
            <p:ph idx="1" type="body"/>
          </p:nvPr>
        </p:nvSpPr>
        <p:spPr>
          <a:xfrm>
            <a:off x="838199" y="1825625"/>
            <a:ext cx="9035265"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FDs set: Set of all FDs present in the relation</a:t>
            </a:r>
            <a:endParaRPr/>
          </a:p>
          <a:p>
            <a:pPr indent="0" lvl="0" marL="0" rtl="0" algn="l">
              <a:lnSpc>
                <a:spcPct val="90000"/>
              </a:lnSpc>
              <a:spcBef>
                <a:spcPts val="1000"/>
              </a:spcBef>
              <a:spcAft>
                <a:spcPts val="0"/>
              </a:spcAft>
              <a:buClr>
                <a:schemeClr val="dk1"/>
              </a:buClr>
              <a:buSzPts val="2800"/>
              <a:buNone/>
            </a:pPr>
            <a:r>
              <a:rPr lang="en-US"/>
              <a:t>	{</a:t>
            </a:r>
            <a:r>
              <a:rPr lang="en-US" sz="2000"/>
              <a:t>STUD_NO 🡪 STUD_NAME, </a:t>
            </a:r>
            <a:endParaRPr/>
          </a:p>
          <a:p>
            <a:pPr indent="0" lvl="2" marL="914400" rtl="0" algn="l">
              <a:lnSpc>
                <a:spcPct val="90000"/>
              </a:lnSpc>
              <a:spcBef>
                <a:spcPts val="500"/>
              </a:spcBef>
              <a:spcAft>
                <a:spcPts val="0"/>
              </a:spcAft>
              <a:buClr>
                <a:schemeClr val="dk1"/>
              </a:buClr>
              <a:buSzPts val="2000"/>
              <a:buNone/>
            </a:pPr>
            <a:r>
              <a:rPr lang="en-US"/>
              <a:t>  STUD_NO 🡪 STUD_PHONE</a:t>
            </a:r>
            <a:endParaRPr/>
          </a:p>
          <a:p>
            <a:pPr indent="0" lvl="2" marL="914400" rtl="0" algn="l">
              <a:lnSpc>
                <a:spcPct val="90000"/>
              </a:lnSpc>
              <a:spcBef>
                <a:spcPts val="500"/>
              </a:spcBef>
              <a:spcAft>
                <a:spcPts val="0"/>
              </a:spcAft>
              <a:buClr>
                <a:schemeClr val="dk1"/>
              </a:buClr>
              <a:buSzPts val="2000"/>
              <a:buNone/>
            </a:pPr>
            <a:r>
              <a:rPr lang="en-US"/>
              <a:t>  STUD_NO</a:t>
            </a:r>
            <a:r>
              <a:rPr lang="en-US">
                <a:solidFill>
                  <a:srgbClr val="40424E"/>
                </a:solidFill>
                <a:latin typeface="Arial"/>
                <a:ea typeface="Arial"/>
                <a:cs typeface="Arial"/>
                <a:sym typeface="Arial"/>
              </a:rPr>
              <a:t> 🡪 </a:t>
            </a:r>
            <a:r>
              <a:rPr lang="en-US"/>
              <a:t>STUD_STATE</a:t>
            </a:r>
            <a:endParaRPr/>
          </a:p>
          <a:p>
            <a:pPr indent="0" lvl="2" marL="914400" rtl="0" algn="l">
              <a:lnSpc>
                <a:spcPct val="90000"/>
              </a:lnSpc>
              <a:spcBef>
                <a:spcPts val="500"/>
              </a:spcBef>
              <a:spcAft>
                <a:spcPts val="0"/>
              </a:spcAft>
              <a:buClr>
                <a:schemeClr val="dk1"/>
              </a:buClr>
              <a:buSzPts val="2000"/>
              <a:buNone/>
            </a:pPr>
            <a:r>
              <a:rPr lang="en-US"/>
              <a:t>  STUD_NO</a:t>
            </a:r>
            <a:r>
              <a:rPr lang="en-US">
                <a:solidFill>
                  <a:srgbClr val="40424E"/>
                </a:solidFill>
                <a:latin typeface="Arial"/>
                <a:ea typeface="Arial"/>
                <a:cs typeface="Arial"/>
                <a:sym typeface="Arial"/>
              </a:rPr>
              <a:t> 🡪 </a:t>
            </a:r>
            <a:r>
              <a:rPr lang="en-US"/>
              <a:t>STUD_COUNTRY</a:t>
            </a:r>
            <a:endParaRPr/>
          </a:p>
          <a:p>
            <a:pPr indent="0" lvl="2" marL="914400" rtl="0" algn="l">
              <a:lnSpc>
                <a:spcPct val="90000"/>
              </a:lnSpc>
              <a:spcBef>
                <a:spcPts val="500"/>
              </a:spcBef>
              <a:spcAft>
                <a:spcPts val="0"/>
              </a:spcAft>
              <a:buClr>
                <a:schemeClr val="dk1"/>
              </a:buClr>
              <a:buSzPts val="2000"/>
              <a:buNone/>
            </a:pPr>
            <a:r>
              <a:rPr lang="en-US"/>
              <a:t>  STUD_NO </a:t>
            </a:r>
            <a:r>
              <a:rPr lang="en-US">
                <a:solidFill>
                  <a:srgbClr val="40424E"/>
                </a:solidFill>
                <a:latin typeface="Arial"/>
                <a:ea typeface="Arial"/>
                <a:cs typeface="Arial"/>
                <a:sym typeface="Arial"/>
              </a:rPr>
              <a:t>🡪</a:t>
            </a:r>
            <a:r>
              <a:rPr lang="en-US"/>
              <a:t> STUD_AGE</a:t>
            </a:r>
            <a:endParaRPr/>
          </a:p>
          <a:p>
            <a:pPr indent="0" lvl="2" marL="914400" rtl="0" algn="l">
              <a:lnSpc>
                <a:spcPct val="90000"/>
              </a:lnSpc>
              <a:spcBef>
                <a:spcPts val="500"/>
              </a:spcBef>
              <a:spcAft>
                <a:spcPts val="0"/>
              </a:spcAft>
              <a:buClr>
                <a:schemeClr val="dk1"/>
              </a:buClr>
              <a:buSzPts val="2000"/>
              <a:buFont typeface="Arial"/>
              <a:buNone/>
            </a:pPr>
            <a:r>
              <a:rPr lang="en-US"/>
              <a:t>  STUD_STATE 🡪 STUD_COUNTRY</a:t>
            </a:r>
            <a:endParaRPr/>
          </a:p>
          <a:p>
            <a:pPr indent="0" lvl="2" marL="914400" rtl="0" algn="l">
              <a:lnSpc>
                <a:spcPct val="90000"/>
              </a:lnSpc>
              <a:spcBef>
                <a:spcPts val="500"/>
              </a:spcBef>
              <a:spcAft>
                <a:spcPts val="0"/>
              </a:spcAft>
              <a:buClr>
                <a:schemeClr val="dk1"/>
              </a:buClr>
              <a:buSzPts val="2000"/>
              <a:buFont typeface="Arial"/>
              <a:buNone/>
            </a:pPr>
            <a:r>
              <a:rPr lang="en-US"/>
              <a:t>}</a:t>
            </a:r>
            <a:endParaRPr/>
          </a:p>
        </p:txBody>
      </p:sp>
      <p:sp>
        <p:nvSpPr>
          <p:cNvPr id="302" name="Google Shape;30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2" id="303" name="Google Shape;303;p28"/>
          <p:cNvPicPr preferRelativeResize="0"/>
          <p:nvPr/>
        </p:nvPicPr>
        <p:blipFill rotWithShape="1">
          <a:blip r:embed="rId3">
            <a:alphaModFix/>
          </a:blip>
          <a:srcRect b="16101" l="0" r="0" t="0"/>
          <a:stretch/>
        </p:blipFill>
        <p:spPr>
          <a:xfrm>
            <a:off x="2837130" y="1475995"/>
            <a:ext cx="6962775" cy="15343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a:t>
            </a:r>
            <a:endParaRPr/>
          </a:p>
        </p:txBody>
      </p:sp>
      <p:sp>
        <p:nvSpPr>
          <p:cNvPr id="309" name="Google Shape;309;p29"/>
          <p:cNvSpPr txBox="1"/>
          <p:nvPr>
            <p:ph idx="1" type="body"/>
          </p:nvPr>
        </p:nvSpPr>
        <p:spPr>
          <a:xfrm>
            <a:off x="838200" y="1825625"/>
            <a:ext cx="3646714" cy="4782004"/>
          </a:xfrm>
          <a:prstGeom prst="rect">
            <a:avLst/>
          </a:prstGeom>
          <a:noFill/>
          <a:ln>
            <a:noFill/>
          </a:ln>
        </p:spPr>
        <p:txBody>
          <a:bodyPr anchorCtr="0" anchor="t" bIns="45700" lIns="91425" spcFirstLastPara="1" rIns="91425" wrap="square" tIns="45700">
            <a:normAutofit fontScale="77500" lnSpcReduction="20000"/>
          </a:bodyPr>
          <a:lstStyle/>
          <a:p>
            <a:pPr indent="-90804" lvl="0" marL="228600" rtl="0" algn="l">
              <a:lnSpc>
                <a:spcPct val="90000"/>
              </a:lnSpc>
              <a:spcBef>
                <a:spcPts val="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a:p>
            <a:pPr indent="-90804"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FD Set:  ?</a:t>
            </a:r>
            <a:endParaRPr/>
          </a:p>
          <a:p>
            <a:pPr indent="0" lvl="0" marL="1077913" rtl="0" algn="l">
              <a:lnSpc>
                <a:spcPct val="90000"/>
              </a:lnSpc>
              <a:spcBef>
                <a:spcPts val="1000"/>
              </a:spcBef>
              <a:spcAft>
                <a:spcPts val="0"/>
              </a:spcAft>
              <a:buClr>
                <a:schemeClr val="dk1"/>
              </a:buClr>
              <a:buSzPct val="100000"/>
              <a:buNone/>
            </a:pPr>
            <a:r>
              <a:rPr lang="en-US"/>
              <a:t> { </a:t>
            </a:r>
            <a:endParaRPr/>
          </a:p>
          <a:p>
            <a:pPr indent="0" lvl="0" marL="1077913" rtl="0" algn="l">
              <a:lnSpc>
                <a:spcPct val="90000"/>
              </a:lnSpc>
              <a:spcBef>
                <a:spcPts val="1000"/>
              </a:spcBef>
              <a:spcAft>
                <a:spcPts val="0"/>
              </a:spcAft>
              <a:buClr>
                <a:schemeClr val="dk1"/>
              </a:buClr>
              <a:buSzPct val="100000"/>
              <a:buNone/>
            </a:pPr>
            <a:r>
              <a:rPr lang="en-US"/>
              <a:t>   C🡪B</a:t>
            </a:r>
            <a:endParaRPr/>
          </a:p>
          <a:p>
            <a:pPr indent="0" lvl="0" marL="1246188" rtl="0" algn="l">
              <a:lnSpc>
                <a:spcPct val="90000"/>
              </a:lnSpc>
              <a:spcBef>
                <a:spcPts val="1000"/>
              </a:spcBef>
              <a:spcAft>
                <a:spcPts val="0"/>
              </a:spcAft>
              <a:buClr>
                <a:schemeClr val="dk1"/>
              </a:buClr>
              <a:buSzPct val="100000"/>
              <a:buNone/>
            </a:pPr>
            <a:r>
              <a:rPr lang="en-US"/>
              <a:t>AB🡪C</a:t>
            </a:r>
            <a:endParaRPr/>
          </a:p>
          <a:p>
            <a:pPr indent="0" lvl="0" marL="1246188" rtl="0" algn="l">
              <a:lnSpc>
                <a:spcPct val="90000"/>
              </a:lnSpc>
              <a:spcBef>
                <a:spcPts val="1000"/>
              </a:spcBef>
              <a:spcAft>
                <a:spcPts val="0"/>
              </a:spcAft>
              <a:buClr>
                <a:schemeClr val="dk1"/>
              </a:buClr>
              <a:buSzPct val="100000"/>
              <a:buNone/>
            </a:pPr>
            <a:r>
              <a:rPr lang="en-US"/>
              <a:t>AB🡪D</a:t>
            </a:r>
            <a:endParaRPr/>
          </a:p>
          <a:p>
            <a:pPr indent="0" lvl="0" marL="1246188" rtl="0" algn="l">
              <a:lnSpc>
                <a:spcPct val="90000"/>
              </a:lnSpc>
              <a:spcBef>
                <a:spcPts val="1000"/>
              </a:spcBef>
              <a:spcAft>
                <a:spcPts val="0"/>
              </a:spcAft>
              <a:buClr>
                <a:schemeClr val="dk1"/>
              </a:buClr>
              <a:buSzPct val="100000"/>
              <a:buNone/>
            </a:pPr>
            <a:r>
              <a:rPr lang="en-US"/>
              <a:t>CD🡪B</a:t>
            </a:r>
            <a:endParaRPr/>
          </a:p>
          <a:p>
            <a:pPr indent="0" lvl="0" marL="1246188" rtl="0" algn="l">
              <a:lnSpc>
                <a:spcPct val="90000"/>
              </a:lnSpc>
              <a:spcBef>
                <a:spcPts val="1000"/>
              </a:spcBef>
              <a:spcAft>
                <a:spcPts val="0"/>
              </a:spcAft>
              <a:buClr>
                <a:schemeClr val="dk1"/>
              </a:buClr>
              <a:buSzPct val="100000"/>
              <a:buNone/>
            </a:pPr>
            <a:r>
              <a:rPr lang="en-US"/>
              <a:t>}</a:t>
            </a:r>
            <a:endParaRPr/>
          </a:p>
        </p:txBody>
      </p:sp>
      <p:sp>
        <p:nvSpPr>
          <p:cNvPr id="310" name="Google Shape;3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1" name="Google Shape;311;p29"/>
          <p:cNvPicPr preferRelativeResize="0"/>
          <p:nvPr/>
        </p:nvPicPr>
        <p:blipFill rotWithShape="1">
          <a:blip r:embed="rId3">
            <a:alphaModFix/>
          </a:blip>
          <a:srcRect b="41582" l="18333" r="20002" t="32828"/>
          <a:stretch/>
        </p:blipFill>
        <p:spPr>
          <a:xfrm>
            <a:off x="457200" y="1221869"/>
            <a:ext cx="11277600" cy="2632365"/>
          </a:xfrm>
          <a:prstGeom prst="rect">
            <a:avLst/>
          </a:prstGeom>
          <a:noFill/>
          <a:ln>
            <a:noFill/>
          </a:ln>
        </p:spPr>
      </p:pic>
      <p:sp>
        <p:nvSpPr>
          <p:cNvPr id="312" name="Google Shape;312;p29"/>
          <p:cNvSpPr txBox="1"/>
          <p:nvPr/>
        </p:nvSpPr>
        <p:spPr>
          <a:xfrm>
            <a:off x="4724400" y="1983012"/>
            <a:ext cx="6495288" cy="4782004"/>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Check FDs?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A🡪B    </a:t>
            </a:r>
            <a:endParaRPr/>
          </a:p>
          <a:p>
            <a:pPr indent="0" lvl="2" marL="9144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(Violating Tuples: 1 and 2)</a:t>
            </a:r>
            <a:endParaRPr b="0" i="0" sz="20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    </a:t>
            </a:r>
            <a:endParaRPr/>
          </a:p>
          <a:p>
            <a:pPr indent="0" lvl="2" marL="9144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(Violating Tuples: 2 and 3)</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D🡪C     </a:t>
            </a:r>
            <a:endParaRPr/>
          </a:p>
          <a:p>
            <a:pPr indent="0" lvl="2" marL="914400" marR="0" rtl="0" algn="l">
              <a:lnSpc>
                <a:spcPct val="9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(Violating Tuples: 3 and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Redundancy and Normalisation</a:t>
            </a:r>
            <a:endParaRPr/>
          </a:p>
        </p:txBody>
      </p:sp>
      <p:sp>
        <p:nvSpPr>
          <p:cNvPr id="110" name="Google Shape;110;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Redundant data</a:t>
            </a:r>
            <a:endParaRPr/>
          </a:p>
          <a:p>
            <a:pPr indent="-228600" lvl="1" marL="685800" rtl="0" algn="l">
              <a:lnSpc>
                <a:spcPct val="150000"/>
              </a:lnSpc>
              <a:spcBef>
                <a:spcPts val="500"/>
              </a:spcBef>
              <a:spcAft>
                <a:spcPts val="0"/>
              </a:spcAft>
              <a:buClr>
                <a:schemeClr val="dk1"/>
              </a:buClr>
              <a:buSzPts val="2000"/>
              <a:buChar char="•"/>
            </a:pPr>
            <a:r>
              <a:rPr lang="en-US" sz="2000"/>
              <a:t>Can be determined from other data in the database</a:t>
            </a:r>
            <a:endParaRPr/>
          </a:p>
          <a:p>
            <a:pPr indent="-228600" lvl="1" marL="685800" rtl="0" algn="l">
              <a:lnSpc>
                <a:spcPct val="150000"/>
              </a:lnSpc>
              <a:spcBef>
                <a:spcPts val="500"/>
              </a:spcBef>
              <a:spcAft>
                <a:spcPts val="0"/>
              </a:spcAft>
              <a:buClr>
                <a:schemeClr val="dk1"/>
              </a:buClr>
              <a:buSzPts val="2000"/>
              <a:buChar char="•"/>
            </a:pPr>
            <a:r>
              <a:rPr lang="en-US" sz="2000"/>
              <a:t>Leads to various problems</a:t>
            </a:r>
            <a:endParaRPr/>
          </a:p>
          <a:p>
            <a:pPr indent="-228600" lvl="2" marL="1143000" rtl="0" algn="l">
              <a:lnSpc>
                <a:spcPct val="150000"/>
              </a:lnSpc>
              <a:spcBef>
                <a:spcPts val="500"/>
              </a:spcBef>
              <a:spcAft>
                <a:spcPts val="0"/>
              </a:spcAft>
              <a:buClr>
                <a:schemeClr val="dk1"/>
              </a:buClr>
              <a:buSzPts val="1800"/>
              <a:buChar char="•"/>
            </a:pPr>
            <a:r>
              <a:rPr lang="en-US" sz="1800"/>
              <a:t>INSERT anomalies</a:t>
            </a:r>
            <a:endParaRPr/>
          </a:p>
          <a:p>
            <a:pPr indent="-228600" lvl="2" marL="1143000" rtl="0" algn="l">
              <a:lnSpc>
                <a:spcPct val="150000"/>
              </a:lnSpc>
              <a:spcBef>
                <a:spcPts val="500"/>
              </a:spcBef>
              <a:spcAft>
                <a:spcPts val="0"/>
              </a:spcAft>
              <a:buClr>
                <a:schemeClr val="dk1"/>
              </a:buClr>
              <a:buSzPts val="1800"/>
              <a:buChar char="•"/>
            </a:pPr>
            <a:r>
              <a:rPr lang="en-US" sz="1800"/>
              <a:t>UPDATE anomalies</a:t>
            </a:r>
            <a:endParaRPr/>
          </a:p>
          <a:p>
            <a:pPr indent="-228600" lvl="2" marL="1143000" rtl="0" algn="l">
              <a:lnSpc>
                <a:spcPct val="150000"/>
              </a:lnSpc>
              <a:spcBef>
                <a:spcPts val="500"/>
              </a:spcBef>
              <a:spcAft>
                <a:spcPts val="0"/>
              </a:spcAft>
              <a:buClr>
                <a:schemeClr val="dk1"/>
              </a:buClr>
              <a:buSzPts val="1800"/>
              <a:buChar char="•"/>
            </a:pPr>
            <a:r>
              <a:rPr lang="en-US" sz="1800"/>
              <a:t>DELETE anomalies</a:t>
            </a:r>
            <a:endParaRPr sz="1800"/>
          </a:p>
          <a:p>
            <a:pPr indent="-50800" lvl="0" marL="228600" rtl="0" algn="l">
              <a:lnSpc>
                <a:spcPct val="90000"/>
              </a:lnSpc>
              <a:spcBef>
                <a:spcPts val="1000"/>
              </a:spcBef>
              <a:spcAft>
                <a:spcPts val="0"/>
              </a:spcAft>
              <a:buClr>
                <a:schemeClr val="dk1"/>
              </a:buClr>
              <a:buSzPts val="2800"/>
              <a:buNone/>
            </a:pPr>
            <a:r>
              <a:t/>
            </a:r>
            <a:endParaRPr/>
          </a:p>
        </p:txBody>
      </p:sp>
      <p:sp>
        <p:nvSpPr>
          <p:cNvPr id="111" name="Google Shape;111;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Normalisation</a:t>
            </a:r>
            <a:endParaRPr/>
          </a:p>
          <a:p>
            <a:pPr indent="-228600" lvl="1" marL="685800" rtl="0" algn="l">
              <a:lnSpc>
                <a:spcPct val="150000"/>
              </a:lnSpc>
              <a:spcBef>
                <a:spcPts val="500"/>
              </a:spcBef>
              <a:spcAft>
                <a:spcPts val="0"/>
              </a:spcAft>
              <a:buClr>
                <a:schemeClr val="dk1"/>
              </a:buClr>
              <a:buSzPts val="2000"/>
              <a:buChar char="•"/>
            </a:pPr>
            <a:r>
              <a:rPr lang="en-US" sz="2000"/>
              <a:t>Aims to reduce data redundancy</a:t>
            </a:r>
            <a:endParaRPr/>
          </a:p>
          <a:p>
            <a:pPr indent="-228600" lvl="1" marL="685800" rtl="0" algn="l">
              <a:lnSpc>
                <a:spcPct val="150000"/>
              </a:lnSpc>
              <a:spcBef>
                <a:spcPts val="500"/>
              </a:spcBef>
              <a:spcAft>
                <a:spcPts val="0"/>
              </a:spcAft>
              <a:buClr>
                <a:schemeClr val="dk1"/>
              </a:buClr>
              <a:buSzPts val="2000"/>
              <a:buChar char="•"/>
            </a:pPr>
            <a:r>
              <a:rPr lang="en-US" sz="2000"/>
              <a:t>Redundancy is expressed in terms of dependencies</a:t>
            </a:r>
            <a:endParaRPr/>
          </a:p>
          <a:p>
            <a:pPr indent="-228600" lvl="1" marL="685800" rtl="0" algn="l">
              <a:lnSpc>
                <a:spcPct val="150000"/>
              </a:lnSpc>
              <a:spcBef>
                <a:spcPts val="500"/>
              </a:spcBef>
              <a:spcAft>
                <a:spcPts val="0"/>
              </a:spcAft>
              <a:buClr>
                <a:schemeClr val="dk1"/>
              </a:buClr>
              <a:buSzPts val="2000"/>
              <a:buChar char="•"/>
            </a:pPr>
            <a:r>
              <a:rPr lang="en-US" sz="2000"/>
              <a:t>Normal forms are defined that do not have certain types of dependency</a:t>
            </a:r>
            <a:endParaRPr sz="2000"/>
          </a:p>
          <a:p>
            <a:pPr indent="-50800" lvl="0" marL="228600" rtl="0" algn="l">
              <a:lnSpc>
                <a:spcPct val="150000"/>
              </a:lnSpc>
              <a:spcBef>
                <a:spcPts val="1000"/>
              </a:spcBef>
              <a:spcAft>
                <a:spcPts val="0"/>
              </a:spcAft>
              <a:buClr>
                <a:schemeClr val="dk1"/>
              </a:buClr>
              <a:buSzPts val="2800"/>
              <a:buNone/>
            </a:pPr>
            <a:r>
              <a:t/>
            </a:r>
            <a:endParaRPr/>
          </a:p>
        </p:txBody>
      </p:sp>
      <p:sp>
        <p:nvSpPr>
          <p:cNvPr id="112" name="Google Shape;1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Dependencies (FDs)</a:t>
            </a:r>
            <a:endParaRPr/>
          </a:p>
        </p:txBody>
      </p:sp>
      <p:sp>
        <p:nvSpPr>
          <p:cNvPr id="319" name="Google Shape;31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i="1" lang="en-US" sz="3200"/>
              <a:t>A </a:t>
            </a:r>
            <a:r>
              <a:rPr lang="en-US" sz="3200"/>
              <a:t>functional dependency is </a:t>
            </a:r>
            <a:r>
              <a:rPr b="1" lang="en-US" sz="3200">
                <a:solidFill>
                  <a:srgbClr val="000099"/>
                </a:solidFill>
              </a:rPr>
              <a:t>trivial</a:t>
            </a:r>
            <a:r>
              <a:rPr lang="en-US" sz="3200"/>
              <a:t> if it is satisfied by all instances of a relation</a:t>
            </a:r>
            <a:endParaRPr/>
          </a:p>
          <a:p>
            <a:pPr indent="-228600" lvl="1" marL="685800" rtl="0" algn="l">
              <a:lnSpc>
                <a:spcPct val="90000"/>
              </a:lnSpc>
              <a:spcBef>
                <a:spcPts val="500"/>
              </a:spcBef>
              <a:spcAft>
                <a:spcPts val="0"/>
              </a:spcAft>
              <a:buClr>
                <a:schemeClr val="dk1"/>
              </a:buClr>
              <a:buSzPts val="2800"/>
              <a:buChar char="•"/>
            </a:pPr>
            <a:r>
              <a:rPr lang="en-US" sz="2800"/>
              <a:t>Example</a:t>
            </a:r>
            <a:r>
              <a:rPr i="1" lang="en-US" sz="2800"/>
              <a:t>:</a:t>
            </a:r>
            <a:endParaRPr/>
          </a:p>
          <a:p>
            <a:pPr indent="-228600" lvl="2" marL="1143000" rtl="0" algn="l">
              <a:lnSpc>
                <a:spcPct val="90000"/>
              </a:lnSpc>
              <a:spcBef>
                <a:spcPts val="500"/>
              </a:spcBef>
              <a:spcAft>
                <a:spcPts val="0"/>
              </a:spcAft>
              <a:buClr>
                <a:schemeClr val="dk1"/>
              </a:buClr>
              <a:buSzPts val="2400"/>
              <a:buChar char="•"/>
            </a:pPr>
            <a:r>
              <a:rPr i="1" lang="en-US" sz="2400"/>
              <a:t> ID, name </a:t>
            </a:r>
            <a:r>
              <a:rPr lang="en-US" sz="2400"/>
              <a:t>→ </a:t>
            </a:r>
            <a:r>
              <a:rPr i="1" lang="en-US" sz="2400"/>
              <a:t>ID</a:t>
            </a:r>
            <a:endParaRPr/>
          </a:p>
          <a:p>
            <a:pPr indent="-228600" lvl="2" marL="1143000" rtl="0" algn="l">
              <a:lnSpc>
                <a:spcPct val="90000"/>
              </a:lnSpc>
              <a:spcBef>
                <a:spcPts val="500"/>
              </a:spcBef>
              <a:spcAft>
                <a:spcPts val="0"/>
              </a:spcAft>
              <a:buClr>
                <a:schemeClr val="dk1"/>
              </a:buClr>
              <a:buSzPts val="2400"/>
              <a:buChar char="•"/>
            </a:pPr>
            <a:r>
              <a:rPr i="1" lang="en-US" sz="2400"/>
              <a:t> name </a:t>
            </a:r>
            <a:r>
              <a:rPr lang="en-US" sz="2400"/>
              <a:t>→ </a:t>
            </a:r>
            <a:r>
              <a:rPr i="1" lang="en-US" sz="2400"/>
              <a:t>name</a:t>
            </a:r>
            <a:endParaRPr/>
          </a:p>
          <a:p>
            <a:pPr indent="-228600" lvl="1" marL="685800" rtl="0" algn="l">
              <a:lnSpc>
                <a:spcPct val="90000"/>
              </a:lnSpc>
              <a:spcBef>
                <a:spcPts val="500"/>
              </a:spcBef>
              <a:spcAft>
                <a:spcPts val="0"/>
              </a:spcAft>
              <a:buClr>
                <a:schemeClr val="dk1"/>
              </a:buClr>
              <a:buSzPts val="2800"/>
              <a:buChar char="•"/>
            </a:pPr>
            <a:r>
              <a:rPr lang="en-US" sz="2800"/>
              <a:t>In general, α → </a:t>
            </a:r>
            <a:r>
              <a:rPr i="1" lang="en-US" sz="2800"/>
              <a:t>β </a:t>
            </a:r>
            <a:r>
              <a:rPr lang="en-US" sz="2800"/>
              <a:t>is trivial if</a:t>
            </a:r>
            <a:r>
              <a:rPr i="1" lang="en-US" sz="2800"/>
              <a:t> β</a:t>
            </a:r>
            <a:r>
              <a:rPr lang="en-US" sz="2800"/>
              <a:t> ⊆ α </a:t>
            </a:r>
            <a:endParaRPr/>
          </a:p>
          <a:p>
            <a:pPr indent="-228600" lvl="1" marL="685800" rtl="0" algn="l">
              <a:lnSpc>
                <a:spcPct val="90000"/>
              </a:lnSpc>
              <a:spcBef>
                <a:spcPts val="500"/>
              </a:spcBef>
              <a:spcAft>
                <a:spcPts val="0"/>
              </a:spcAft>
              <a:buClr>
                <a:schemeClr val="dk1"/>
              </a:buClr>
              <a:buSzPts val="2800"/>
              <a:buChar char="•"/>
            </a:pPr>
            <a:r>
              <a:rPr lang="en-US" sz="2800"/>
              <a:t>Although </a:t>
            </a:r>
            <a:r>
              <a:rPr lang="en-US" sz="2800">
                <a:solidFill>
                  <a:srgbClr val="C00000"/>
                </a:solidFill>
              </a:rPr>
              <a:t>trivial Fds are valid, they offer no additional information about integrity constraints for the relation</a:t>
            </a:r>
            <a:endParaRPr/>
          </a:p>
          <a:p>
            <a:pPr indent="-228600" lvl="1" marL="685800" rtl="0" algn="l">
              <a:lnSpc>
                <a:spcPct val="90000"/>
              </a:lnSpc>
              <a:spcBef>
                <a:spcPts val="500"/>
              </a:spcBef>
              <a:spcAft>
                <a:spcPts val="0"/>
              </a:spcAft>
              <a:buClr>
                <a:schemeClr val="dk1"/>
              </a:buClr>
              <a:buSzPts val="2800"/>
              <a:buChar char="•"/>
            </a:pPr>
            <a:r>
              <a:rPr lang="en-US" sz="2800"/>
              <a:t>As far as normalization is concerned, </a:t>
            </a:r>
            <a:r>
              <a:rPr lang="en-US" sz="2800">
                <a:solidFill>
                  <a:srgbClr val="C00000"/>
                </a:solidFill>
              </a:rPr>
              <a:t>trivial Fds are ignored</a:t>
            </a:r>
            <a:br>
              <a:rPr i="1" lang="en-US" sz="2800">
                <a:solidFill>
                  <a:srgbClr val="C00000"/>
                </a:solidFill>
              </a:rPr>
            </a:br>
            <a:r>
              <a:rPr i="1" lang="en-US" sz="2800"/>
              <a:t> </a:t>
            </a:r>
            <a:endParaRPr/>
          </a:p>
          <a:p>
            <a:pPr indent="-25400" lvl="0" marL="228600" rtl="0" algn="l">
              <a:lnSpc>
                <a:spcPct val="90000"/>
              </a:lnSpc>
              <a:spcBef>
                <a:spcPts val="1000"/>
              </a:spcBef>
              <a:spcAft>
                <a:spcPts val="0"/>
              </a:spcAft>
              <a:buClr>
                <a:schemeClr val="dk1"/>
              </a:buClr>
              <a:buSzPts val="3200"/>
              <a:buNone/>
            </a:pPr>
            <a:r>
              <a:t/>
            </a:r>
            <a:endParaRPr sz="3200"/>
          </a:p>
        </p:txBody>
      </p:sp>
      <p:sp>
        <p:nvSpPr>
          <p:cNvPr id="320" name="Google Shape;3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630936" y="600075"/>
            <a:ext cx="9427464"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Closure of a Set of Functional Dependencies</a:t>
            </a:r>
            <a:endParaRPr/>
          </a:p>
        </p:txBody>
      </p:sp>
      <p:sp>
        <p:nvSpPr>
          <p:cNvPr id="327" name="Google Shape;327;p31"/>
          <p:cNvSpPr txBox="1"/>
          <p:nvPr>
            <p:ph idx="1" type="body"/>
          </p:nvPr>
        </p:nvSpPr>
        <p:spPr>
          <a:xfrm>
            <a:off x="630936" y="1468438"/>
            <a:ext cx="11045952" cy="47244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Given a set </a:t>
            </a:r>
            <a:r>
              <a:rPr i="1" lang="en-US"/>
              <a:t>F</a:t>
            </a:r>
            <a:r>
              <a:rPr lang="en-US"/>
              <a:t>  of functional dependencies, there are certain other functional dependencies that are logically implied by </a:t>
            </a:r>
            <a:r>
              <a:rPr i="1" lang="en-US"/>
              <a:t>F</a:t>
            </a:r>
            <a:r>
              <a:rPr lang="en-US"/>
              <a:t> which can be inferred or deduced from the Fds in F</a:t>
            </a:r>
            <a:endParaRPr/>
          </a:p>
          <a:p>
            <a:pPr indent="-228600" lvl="0" marL="228600" rtl="0" algn="just">
              <a:lnSpc>
                <a:spcPct val="90000"/>
              </a:lnSpc>
              <a:spcBef>
                <a:spcPts val="1000"/>
              </a:spcBef>
              <a:spcAft>
                <a:spcPts val="0"/>
              </a:spcAft>
              <a:buClr>
                <a:schemeClr val="dk1"/>
              </a:buClr>
              <a:buSzPts val="2800"/>
              <a:buChar char="•"/>
            </a:pPr>
            <a:r>
              <a:rPr lang="en-US"/>
              <a:t>For example: </a:t>
            </a:r>
            <a:r>
              <a:rPr lang="en-US">
                <a:solidFill>
                  <a:srgbClr val="0070C0"/>
                </a:solidFill>
              </a:rPr>
              <a:t>If we know that Kristi is older than Debi and that Debi is older than Traci</a:t>
            </a:r>
            <a:r>
              <a:rPr lang="en-US"/>
              <a:t>, </a:t>
            </a:r>
            <a:r>
              <a:rPr lang="en-US">
                <a:solidFill>
                  <a:srgbClr val="C00000"/>
                </a:solidFill>
              </a:rPr>
              <a:t>we are able to infer that Kristi is older than Traci. </a:t>
            </a:r>
            <a:endParaRPr/>
          </a:p>
          <a:p>
            <a:pPr indent="-228600" lvl="1" marL="685800" rtl="0" algn="just">
              <a:lnSpc>
                <a:spcPct val="90000"/>
              </a:lnSpc>
              <a:spcBef>
                <a:spcPts val="500"/>
              </a:spcBef>
              <a:spcAft>
                <a:spcPts val="0"/>
              </a:spcAft>
              <a:buClr>
                <a:schemeClr val="dk1"/>
              </a:buClr>
              <a:buSzPts val="2400"/>
              <a:buChar char="•"/>
            </a:pPr>
            <a:r>
              <a:rPr lang="en-US"/>
              <a:t>How did we make this inference? </a:t>
            </a:r>
            <a:endParaRPr/>
          </a:p>
          <a:p>
            <a:pPr indent="-228600" lvl="1" marL="685800" rtl="0" algn="just">
              <a:lnSpc>
                <a:spcPct val="90000"/>
              </a:lnSpc>
              <a:spcBef>
                <a:spcPts val="500"/>
              </a:spcBef>
              <a:spcAft>
                <a:spcPts val="0"/>
              </a:spcAft>
              <a:buClr>
                <a:schemeClr val="dk1"/>
              </a:buClr>
              <a:buSzPts val="2400"/>
              <a:buChar char="•"/>
            </a:pPr>
            <a:r>
              <a:rPr lang="en-US"/>
              <a:t>Without thinking about it or maybe knowing about it, we utilized a transitivity rule to make this inference: </a:t>
            </a:r>
            <a:r>
              <a:rPr lang="en-US">
                <a:solidFill>
                  <a:srgbClr val="0070C0"/>
                </a:solidFill>
              </a:rPr>
              <a:t>Kristi &gt;  Debi,  Debi &gt; Traci, then Kristi  &gt; Traci</a:t>
            </a:r>
            <a:endParaRPr/>
          </a:p>
        </p:txBody>
      </p:sp>
      <p:sp>
        <p:nvSpPr>
          <p:cNvPr id="328" name="Google Shape;32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630936" y="600075"/>
            <a:ext cx="9427464"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Closure of a Set of Functional Dependencies</a:t>
            </a:r>
            <a:endParaRPr/>
          </a:p>
        </p:txBody>
      </p:sp>
      <p:sp>
        <p:nvSpPr>
          <p:cNvPr id="335" name="Google Shape;335;p32"/>
          <p:cNvSpPr txBox="1"/>
          <p:nvPr>
            <p:ph idx="1" type="body"/>
          </p:nvPr>
        </p:nvSpPr>
        <p:spPr>
          <a:xfrm>
            <a:off x="630936" y="1468438"/>
            <a:ext cx="11045952" cy="47244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US"/>
              <a:t>For example:  If  </a:t>
            </a:r>
            <a:r>
              <a:rPr i="1" lang="en-US"/>
              <a:t>A</a:t>
            </a:r>
            <a:r>
              <a:rPr lang="en-US"/>
              <a:t> → </a:t>
            </a:r>
            <a:r>
              <a:rPr i="1" lang="en-US"/>
              <a:t>B</a:t>
            </a:r>
            <a:r>
              <a:rPr lang="en-US"/>
              <a:t> and  </a:t>
            </a:r>
            <a:r>
              <a:rPr i="1" lang="en-US"/>
              <a:t>B</a:t>
            </a:r>
            <a:r>
              <a:rPr lang="en-US"/>
              <a:t> → </a:t>
            </a:r>
            <a:r>
              <a:rPr i="1" lang="en-US"/>
              <a:t>C</a:t>
            </a:r>
            <a:r>
              <a:rPr lang="en-US"/>
              <a:t>,  then we can infer that </a:t>
            </a:r>
            <a:r>
              <a:rPr i="1" lang="en-US"/>
              <a:t>A</a:t>
            </a:r>
            <a:r>
              <a:rPr lang="en-US"/>
              <a:t> → </a:t>
            </a:r>
            <a:r>
              <a:rPr i="1" lang="en-US"/>
              <a:t>C</a:t>
            </a:r>
            <a:endParaRPr/>
          </a:p>
          <a:p>
            <a:pPr indent="-228600" lvl="0" marL="228600" rtl="0" algn="just">
              <a:lnSpc>
                <a:spcPct val="90000"/>
              </a:lnSpc>
              <a:spcBef>
                <a:spcPts val="1000"/>
              </a:spcBef>
              <a:spcAft>
                <a:spcPts val="0"/>
              </a:spcAft>
              <a:buClr>
                <a:schemeClr val="dk1"/>
              </a:buClr>
              <a:buSzPts val="2800"/>
              <a:buChar char="•"/>
            </a:pPr>
            <a:r>
              <a:rPr lang="en-US"/>
              <a:t>The set of </a:t>
            </a:r>
            <a:r>
              <a:rPr b="1" lang="en-US">
                <a:solidFill>
                  <a:srgbClr val="000099"/>
                </a:solidFill>
              </a:rPr>
              <a:t>all</a:t>
            </a:r>
            <a:r>
              <a:rPr lang="en-US"/>
              <a:t> functional dependencies logically implied by </a:t>
            </a:r>
            <a:r>
              <a:rPr i="1" lang="en-US"/>
              <a:t>F</a:t>
            </a:r>
            <a:r>
              <a:rPr lang="en-US"/>
              <a:t> is the </a:t>
            </a:r>
            <a:r>
              <a:rPr b="1" lang="en-US">
                <a:solidFill>
                  <a:srgbClr val="000099"/>
                </a:solidFill>
              </a:rPr>
              <a:t>closure</a:t>
            </a:r>
            <a:r>
              <a:rPr lang="en-US"/>
              <a:t> of </a:t>
            </a:r>
            <a:r>
              <a:rPr i="1" lang="en-US"/>
              <a:t>F </a:t>
            </a:r>
            <a:endParaRPr/>
          </a:p>
          <a:p>
            <a:pPr indent="-228600" lvl="0" marL="228600" rtl="0" algn="just">
              <a:lnSpc>
                <a:spcPct val="90000"/>
              </a:lnSpc>
              <a:spcBef>
                <a:spcPts val="1000"/>
              </a:spcBef>
              <a:spcAft>
                <a:spcPts val="0"/>
              </a:spcAft>
              <a:buClr>
                <a:schemeClr val="dk1"/>
              </a:buClr>
              <a:buSzPts val="2800"/>
              <a:buChar char="•"/>
            </a:pPr>
            <a:r>
              <a:rPr lang="en-US"/>
              <a:t>We denote the </a:t>
            </a:r>
            <a:r>
              <a:rPr i="1" lang="en-US"/>
              <a:t>closure </a:t>
            </a:r>
            <a:r>
              <a:rPr lang="en-US"/>
              <a:t>of </a:t>
            </a:r>
            <a:r>
              <a:rPr i="1" lang="en-US"/>
              <a:t>F</a:t>
            </a:r>
            <a:r>
              <a:rPr lang="en-US"/>
              <a:t> by </a:t>
            </a:r>
            <a:r>
              <a:rPr b="1" lang="en-US">
                <a:solidFill>
                  <a:srgbClr val="000099"/>
                </a:solidFill>
              </a:rPr>
              <a:t>F</a:t>
            </a:r>
            <a:r>
              <a:rPr b="1" baseline="30000" i="1" lang="en-US">
                <a:solidFill>
                  <a:srgbClr val="000099"/>
                </a:solidFill>
              </a:rPr>
              <a:t>+</a:t>
            </a:r>
            <a:endParaRPr i="1"/>
          </a:p>
          <a:p>
            <a:pPr indent="-228600" lvl="0" marL="228600" rtl="0" algn="just">
              <a:lnSpc>
                <a:spcPct val="90000"/>
              </a:lnSpc>
              <a:spcBef>
                <a:spcPts val="1000"/>
              </a:spcBef>
              <a:spcAft>
                <a:spcPts val="0"/>
              </a:spcAft>
              <a:buClr>
                <a:schemeClr val="dk1"/>
              </a:buClr>
              <a:buSzPts val="2800"/>
              <a:buChar char="•"/>
            </a:pPr>
            <a:r>
              <a:rPr lang="en-US"/>
              <a:t>F</a:t>
            </a:r>
            <a:r>
              <a:rPr baseline="30000" lang="en-US"/>
              <a:t>+</a:t>
            </a:r>
            <a:r>
              <a:rPr lang="en-US"/>
              <a:t> is a superset of </a:t>
            </a:r>
            <a:r>
              <a:rPr i="1" lang="en-US"/>
              <a:t>F</a:t>
            </a:r>
            <a:endParaRPr/>
          </a:p>
        </p:txBody>
      </p:sp>
      <p:sp>
        <p:nvSpPr>
          <p:cNvPr id="336" name="Google Shape;33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630936" y="600075"/>
            <a:ext cx="9427464"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Closure of a Set of Functional Dependencies</a:t>
            </a:r>
            <a:endParaRPr/>
          </a:p>
        </p:txBody>
      </p:sp>
      <p:sp>
        <p:nvSpPr>
          <p:cNvPr id="343" name="Google Shape;343;p33"/>
          <p:cNvSpPr txBox="1"/>
          <p:nvPr>
            <p:ph idx="1" type="body"/>
          </p:nvPr>
        </p:nvSpPr>
        <p:spPr>
          <a:xfrm>
            <a:off x="630936" y="1468438"/>
            <a:ext cx="10762487" cy="4724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To infer {</a:t>
            </a:r>
            <a:r>
              <a:rPr i="1" lang="en-US"/>
              <a:t>A</a:t>
            </a:r>
            <a:r>
              <a:rPr lang="en-US"/>
              <a:t> → </a:t>
            </a:r>
            <a:r>
              <a:rPr i="1" lang="en-US"/>
              <a:t>C} </a:t>
            </a:r>
            <a:r>
              <a:rPr lang="en-US"/>
              <a:t>from {{</a:t>
            </a:r>
            <a:r>
              <a:rPr i="1" lang="en-US"/>
              <a:t>A</a:t>
            </a:r>
            <a:r>
              <a:rPr lang="en-US"/>
              <a:t> → </a:t>
            </a:r>
            <a:r>
              <a:rPr i="1" lang="en-US"/>
              <a:t>B</a:t>
            </a:r>
            <a:r>
              <a:rPr lang="en-US"/>
              <a:t>}, {</a:t>
            </a:r>
            <a:r>
              <a:rPr i="1" lang="en-US"/>
              <a:t>B</a:t>
            </a:r>
            <a:r>
              <a:rPr lang="en-US"/>
              <a:t> → </a:t>
            </a:r>
            <a:r>
              <a:rPr i="1" lang="en-US"/>
              <a:t>C}}</a:t>
            </a:r>
            <a:endParaRPr/>
          </a:p>
          <a:p>
            <a:pPr indent="-228600" lvl="0" marL="228600" rtl="0" algn="just">
              <a:lnSpc>
                <a:spcPct val="90000"/>
              </a:lnSpc>
              <a:spcBef>
                <a:spcPts val="1000"/>
              </a:spcBef>
              <a:spcAft>
                <a:spcPts val="0"/>
              </a:spcAft>
              <a:buClr>
                <a:schemeClr val="dk1"/>
              </a:buClr>
              <a:buSzPts val="2800"/>
              <a:buChar char="•"/>
            </a:pPr>
            <a:r>
              <a:rPr i="1" lang="en-US"/>
              <a:t>Require a</a:t>
            </a:r>
            <a:r>
              <a:rPr lang="en-US"/>
              <a:t> set of inference rules to infer the set of Fds in F+</a:t>
            </a:r>
            <a:endParaRPr/>
          </a:p>
          <a:p>
            <a:pPr indent="-228600" lvl="0" marL="228600" rtl="0" algn="just">
              <a:lnSpc>
                <a:spcPct val="90000"/>
              </a:lnSpc>
              <a:spcBef>
                <a:spcPts val="1000"/>
              </a:spcBef>
              <a:spcAft>
                <a:spcPts val="0"/>
              </a:spcAft>
              <a:buClr>
                <a:schemeClr val="dk1"/>
              </a:buClr>
              <a:buSzPts val="2800"/>
              <a:buChar char="•"/>
            </a:pPr>
            <a:r>
              <a:rPr lang="en-US"/>
              <a:t>Armstrong provided a set of inference rules</a:t>
            </a:r>
            <a:endParaRPr/>
          </a:p>
        </p:txBody>
      </p:sp>
      <p:sp>
        <p:nvSpPr>
          <p:cNvPr id="344" name="Google Shape;34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4"/>
          <p:cNvSpPr txBox="1"/>
          <p:nvPr>
            <p:ph type="title"/>
          </p:nvPr>
        </p:nvSpPr>
        <p:spPr>
          <a:xfrm>
            <a:off x="530352" y="600075"/>
            <a:ext cx="9528048"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Closure of a Set of Functional Dependencies</a:t>
            </a:r>
            <a:endParaRPr/>
          </a:p>
        </p:txBody>
      </p:sp>
      <p:sp>
        <p:nvSpPr>
          <p:cNvPr id="351" name="Google Shape;351;p34"/>
          <p:cNvSpPr txBox="1"/>
          <p:nvPr>
            <p:ph idx="1" type="body"/>
          </p:nvPr>
        </p:nvSpPr>
        <p:spPr>
          <a:xfrm>
            <a:off x="530352" y="1477964"/>
            <a:ext cx="10753344" cy="47148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We can find F</a:t>
            </a:r>
            <a:r>
              <a:rPr baseline="30000" i="1" lang="en-US"/>
              <a:t>+, </a:t>
            </a:r>
            <a:r>
              <a:rPr lang="en-US"/>
              <a:t> the closure of F, by repeatedly applying </a:t>
            </a:r>
            <a:br>
              <a:rPr lang="en-US"/>
            </a:br>
            <a:r>
              <a:rPr b="1" lang="en-US">
                <a:solidFill>
                  <a:srgbClr val="000099"/>
                </a:solidFill>
              </a:rPr>
              <a:t>Armstrong’s Axioms:</a:t>
            </a:r>
            <a:endParaRPr/>
          </a:p>
          <a:p>
            <a:pPr indent="-228600" lvl="1" marL="685800" rtl="0" algn="just">
              <a:lnSpc>
                <a:spcPct val="90000"/>
              </a:lnSpc>
              <a:spcBef>
                <a:spcPts val="500"/>
              </a:spcBef>
              <a:spcAft>
                <a:spcPts val="0"/>
              </a:spcAft>
              <a:buClr>
                <a:srgbClr val="000099"/>
              </a:buClr>
              <a:buSzPts val="2400"/>
              <a:buChar char="•"/>
            </a:pPr>
            <a:r>
              <a:rPr b="1" lang="en-US">
                <a:solidFill>
                  <a:srgbClr val="000099"/>
                </a:solidFill>
              </a:rPr>
              <a:t>Main </a:t>
            </a:r>
            <a:r>
              <a:rPr lang="en-US"/>
              <a:t>(sufficient set of inference rules for generating closure set of FDs)</a:t>
            </a:r>
            <a:endParaRPr/>
          </a:p>
          <a:p>
            <a:pPr indent="-228600" lvl="2" marL="1143000" rtl="0" algn="l">
              <a:lnSpc>
                <a:spcPct val="90000"/>
              </a:lnSpc>
              <a:spcBef>
                <a:spcPts val="500"/>
              </a:spcBef>
              <a:spcAft>
                <a:spcPts val="0"/>
              </a:spcAft>
              <a:buClr>
                <a:schemeClr val="dk1"/>
              </a:buClr>
              <a:buSzPts val="2000"/>
              <a:buChar char="•"/>
            </a:pPr>
            <a:r>
              <a:rPr lang="en-US"/>
              <a:t>if </a:t>
            </a:r>
            <a:r>
              <a:rPr i="1" lang="en-US"/>
              <a:t>β</a:t>
            </a:r>
            <a:r>
              <a:rPr lang="en-US"/>
              <a:t> ⊆ α, then α → </a:t>
            </a:r>
            <a:r>
              <a:rPr i="1" lang="en-US"/>
              <a:t>β                         </a:t>
            </a:r>
            <a:r>
              <a:rPr b="1" lang="en-US"/>
              <a:t>(</a:t>
            </a:r>
            <a:r>
              <a:rPr b="1" lang="en-US">
                <a:solidFill>
                  <a:srgbClr val="000099"/>
                </a:solidFill>
              </a:rPr>
              <a:t>Reflexivity</a:t>
            </a:r>
            <a:r>
              <a:rPr b="1" lang="en-US"/>
              <a:t>)</a:t>
            </a:r>
            <a:endParaRPr/>
          </a:p>
          <a:p>
            <a:pPr indent="-228600" lvl="2" marL="1143000" rtl="0" algn="l">
              <a:lnSpc>
                <a:spcPct val="90000"/>
              </a:lnSpc>
              <a:spcBef>
                <a:spcPts val="500"/>
              </a:spcBef>
              <a:spcAft>
                <a:spcPts val="0"/>
              </a:spcAft>
              <a:buClr>
                <a:schemeClr val="dk1"/>
              </a:buClr>
              <a:buSzPts val="2000"/>
              <a:buChar char="•"/>
            </a:pPr>
            <a:r>
              <a:rPr lang="en-US"/>
              <a:t>if α → </a:t>
            </a:r>
            <a:r>
              <a:rPr i="1" lang="en-US"/>
              <a:t>β, </a:t>
            </a:r>
            <a:r>
              <a:rPr lang="en-US"/>
              <a:t>then γ α →  γ </a:t>
            </a:r>
            <a:r>
              <a:rPr i="1" lang="en-US"/>
              <a:t>β                 </a:t>
            </a:r>
            <a:r>
              <a:rPr b="1" lang="en-US"/>
              <a:t>(</a:t>
            </a:r>
            <a:r>
              <a:rPr b="1" lang="en-US">
                <a:solidFill>
                  <a:srgbClr val="000099"/>
                </a:solidFill>
              </a:rPr>
              <a:t>Augmentation</a:t>
            </a:r>
            <a:r>
              <a:rPr b="1" lang="en-US"/>
              <a:t>)</a:t>
            </a:r>
            <a:endParaRPr/>
          </a:p>
          <a:p>
            <a:pPr indent="-228600" lvl="2" marL="1143000" rtl="0" algn="l">
              <a:lnSpc>
                <a:spcPct val="90000"/>
              </a:lnSpc>
              <a:spcBef>
                <a:spcPts val="500"/>
              </a:spcBef>
              <a:spcAft>
                <a:spcPts val="0"/>
              </a:spcAft>
              <a:buClr>
                <a:schemeClr val="dk1"/>
              </a:buClr>
              <a:buSzPts val="2000"/>
              <a:buChar char="•"/>
            </a:pPr>
            <a:r>
              <a:rPr lang="en-US"/>
              <a:t>if α → </a:t>
            </a:r>
            <a:r>
              <a:rPr i="1" lang="en-US"/>
              <a:t>β, </a:t>
            </a:r>
            <a:r>
              <a:rPr lang="en-US"/>
              <a:t>and </a:t>
            </a:r>
            <a:r>
              <a:rPr i="1" lang="en-US"/>
              <a:t>β </a:t>
            </a:r>
            <a:r>
              <a:rPr lang="en-US"/>
              <a:t>→ γ, then α →  γ   </a:t>
            </a:r>
            <a:r>
              <a:rPr b="1" lang="en-US"/>
              <a:t>(</a:t>
            </a:r>
            <a:r>
              <a:rPr b="1" lang="en-US">
                <a:solidFill>
                  <a:srgbClr val="000099"/>
                </a:solidFill>
              </a:rPr>
              <a:t>Transitivity</a:t>
            </a:r>
            <a:r>
              <a:rPr b="1" lang="en-US"/>
              <a:t>)</a:t>
            </a:r>
            <a:endParaRPr/>
          </a:p>
          <a:p>
            <a:pPr indent="-228600" lvl="1" marL="685800" rtl="0" algn="just">
              <a:lnSpc>
                <a:spcPct val="90000"/>
              </a:lnSpc>
              <a:spcBef>
                <a:spcPts val="500"/>
              </a:spcBef>
              <a:spcAft>
                <a:spcPts val="0"/>
              </a:spcAft>
              <a:buClr>
                <a:srgbClr val="000099"/>
              </a:buClr>
              <a:buSzPts val="2400"/>
              <a:buChar char="•"/>
            </a:pPr>
            <a:r>
              <a:rPr b="1" lang="en-US">
                <a:solidFill>
                  <a:srgbClr val="000099"/>
                </a:solidFill>
              </a:rPr>
              <a:t>Others </a:t>
            </a:r>
            <a:r>
              <a:rPr lang="en-US" sz="2000"/>
              <a:t>(Can be derived from main)</a:t>
            </a:r>
            <a:endParaRPr/>
          </a:p>
          <a:p>
            <a:pPr indent="-228600" lvl="2" marL="1143000" rtl="0" algn="l">
              <a:lnSpc>
                <a:spcPct val="90000"/>
              </a:lnSpc>
              <a:spcBef>
                <a:spcPts val="500"/>
              </a:spcBef>
              <a:spcAft>
                <a:spcPts val="0"/>
              </a:spcAft>
              <a:buClr>
                <a:schemeClr val="dk1"/>
              </a:buClr>
              <a:buSzPts val="2000"/>
              <a:buChar char="•"/>
            </a:pPr>
            <a:r>
              <a:rPr lang="en-US"/>
              <a:t>if α →  γ </a:t>
            </a:r>
            <a:r>
              <a:rPr i="1" lang="en-US"/>
              <a:t>β , </a:t>
            </a:r>
            <a:r>
              <a:rPr lang="en-US"/>
              <a:t>then α →  γ and α → </a:t>
            </a:r>
            <a:r>
              <a:rPr i="1" lang="en-US"/>
              <a:t>β      </a:t>
            </a:r>
            <a:r>
              <a:rPr b="1" lang="en-US"/>
              <a:t>(</a:t>
            </a:r>
            <a:r>
              <a:rPr b="1" lang="en-US">
                <a:solidFill>
                  <a:srgbClr val="000099"/>
                </a:solidFill>
              </a:rPr>
              <a:t>Projection</a:t>
            </a:r>
            <a:r>
              <a:rPr b="1" lang="en-US"/>
              <a:t>)</a:t>
            </a:r>
            <a:endParaRPr/>
          </a:p>
          <a:p>
            <a:pPr indent="-228600" lvl="2" marL="1143000" rtl="0" algn="l">
              <a:lnSpc>
                <a:spcPct val="90000"/>
              </a:lnSpc>
              <a:spcBef>
                <a:spcPts val="500"/>
              </a:spcBef>
              <a:spcAft>
                <a:spcPts val="0"/>
              </a:spcAft>
              <a:buClr>
                <a:schemeClr val="dk1"/>
              </a:buClr>
              <a:buSzPts val="2000"/>
              <a:buChar char="•"/>
            </a:pPr>
            <a:r>
              <a:rPr lang="en-US"/>
              <a:t>if α → γ </a:t>
            </a:r>
            <a:r>
              <a:rPr i="1" lang="en-US"/>
              <a:t>and </a:t>
            </a:r>
            <a:r>
              <a:rPr lang="en-US"/>
              <a:t>α → </a:t>
            </a:r>
            <a:r>
              <a:rPr i="1" lang="en-US"/>
              <a:t>β, </a:t>
            </a:r>
            <a:r>
              <a:rPr lang="en-US"/>
              <a:t>then α →  γ </a:t>
            </a:r>
            <a:r>
              <a:rPr i="1" lang="en-US"/>
              <a:t>β        </a:t>
            </a:r>
            <a:r>
              <a:rPr b="1" lang="en-US"/>
              <a:t>(</a:t>
            </a:r>
            <a:r>
              <a:rPr b="1" lang="en-US">
                <a:solidFill>
                  <a:srgbClr val="000099"/>
                </a:solidFill>
              </a:rPr>
              <a:t>Additive</a:t>
            </a:r>
            <a:r>
              <a:rPr b="1" lang="en-US"/>
              <a:t>)</a:t>
            </a:r>
            <a:endParaRPr/>
          </a:p>
          <a:p>
            <a:pPr indent="-228600" lvl="2" marL="1143000" rtl="0" algn="l">
              <a:lnSpc>
                <a:spcPct val="90000"/>
              </a:lnSpc>
              <a:spcBef>
                <a:spcPts val="500"/>
              </a:spcBef>
              <a:spcAft>
                <a:spcPts val="0"/>
              </a:spcAft>
              <a:buClr>
                <a:schemeClr val="dk1"/>
              </a:buClr>
              <a:buSzPts val="2000"/>
              <a:buChar char="•"/>
            </a:pPr>
            <a:r>
              <a:rPr lang="en-US"/>
              <a:t>if α → </a:t>
            </a:r>
            <a:r>
              <a:rPr i="1" lang="en-US"/>
              <a:t>β, </a:t>
            </a:r>
            <a:r>
              <a:rPr lang="en-US"/>
              <a:t>and </a:t>
            </a:r>
            <a:r>
              <a:rPr i="1" lang="en-US"/>
              <a:t>β </a:t>
            </a:r>
            <a:r>
              <a:rPr lang="en-US"/>
              <a:t>γ→ </a:t>
            </a:r>
            <a:r>
              <a:rPr i="1" lang="en-US">
                <a:latin typeface="Arial"/>
                <a:ea typeface="Arial"/>
                <a:cs typeface="Arial"/>
                <a:sym typeface="Arial"/>
              </a:rPr>
              <a:t>l</a:t>
            </a:r>
            <a:r>
              <a:rPr lang="en-US"/>
              <a:t>, then αγ  → </a:t>
            </a:r>
            <a:r>
              <a:rPr i="1" lang="en-US">
                <a:latin typeface="Arial"/>
                <a:ea typeface="Arial"/>
                <a:cs typeface="Arial"/>
                <a:sym typeface="Arial"/>
              </a:rPr>
              <a:t>l </a:t>
            </a:r>
            <a:r>
              <a:rPr lang="en-US"/>
              <a:t> </a:t>
            </a:r>
            <a:r>
              <a:rPr b="1" lang="en-US"/>
              <a:t>(</a:t>
            </a:r>
            <a:r>
              <a:rPr b="1" lang="en-US">
                <a:solidFill>
                  <a:srgbClr val="000099"/>
                </a:solidFill>
              </a:rPr>
              <a:t>Pseudo Transitivity</a:t>
            </a:r>
            <a:r>
              <a:rPr b="1" lang="en-US"/>
              <a:t>)</a:t>
            </a:r>
            <a:endParaRPr/>
          </a:p>
          <a:p>
            <a:pPr indent="-228600" lvl="0" marL="228600" rtl="0" algn="l">
              <a:lnSpc>
                <a:spcPct val="90000"/>
              </a:lnSpc>
              <a:spcBef>
                <a:spcPts val="1000"/>
              </a:spcBef>
              <a:spcAft>
                <a:spcPts val="0"/>
              </a:spcAft>
              <a:buClr>
                <a:schemeClr val="dk1"/>
              </a:buClr>
              <a:buSzPts val="2800"/>
              <a:buChar char="•"/>
            </a:pPr>
            <a:r>
              <a:rPr lang="en-US"/>
              <a:t>These rules are </a:t>
            </a:r>
            <a:endParaRPr/>
          </a:p>
          <a:p>
            <a:pPr indent="-228600" lvl="1" marL="685800" rtl="0" algn="l">
              <a:lnSpc>
                <a:spcPct val="90000"/>
              </a:lnSpc>
              <a:spcBef>
                <a:spcPts val="500"/>
              </a:spcBef>
              <a:spcAft>
                <a:spcPts val="0"/>
              </a:spcAft>
              <a:buClr>
                <a:srgbClr val="000099"/>
              </a:buClr>
              <a:buSzPts val="2400"/>
              <a:buChar char="•"/>
            </a:pPr>
            <a:r>
              <a:rPr b="1" lang="en-US">
                <a:solidFill>
                  <a:srgbClr val="000099"/>
                </a:solidFill>
              </a:rPr>
              <a:t>sound</a:t>
            </a:r>
            <a:r>
              <a:rPr lang="en-US"/>
              <a:t> (generate only functional dependencies that actually hold),  and </a:t>
            </a:r>
            <a:endParaRPr/>
          </a:p>
          <a:p>
            <a:pPr indent="-228600" lvl="1" marL="685800" rtl="0" algn="l">
              <a:lnSpc>
                <a:spcPct val="90000"/>
              </a:lnSpc>
              <a:spcBef>
                <a:spcPts val="500"/>
              </a:spcBef>
              <a:spcAft>
                <a:spcPts val="0"/>
              </a:spcAft>
              <a:buClr>
                <a:srgbClr val="000099"/>
              </a:buClr>
              <a:buSzPts val="2400"/>
              <a:buChar char="•"/>
            </a:pPr>
            <a:r>
              <a:rPr b="1" lang="en-US">
                <a:solidFill>
                  <a:srgbClr val="000099"/>
                </a:solidFill>
              </a:rPr>
              <a:t>complete</a:t>
            </a:r>
            <a:r>
              <a:rPr lang="en-US"/>
              <a:t> (generate all functional dependencies that hold)</a:t>
            </a:r>
            <a:endParaRPr/>
          </a:p>
        </p:txBody>
      </p:sp>
      <p:sp>
        <p:nvSpPr>
          <p:cNvPr id="352" name="Google Shape;35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642257" y="365125"/>
            <a:ext cx="10711543" cy="788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Closure of a Set of Functional Dependencies</a:t>
            </a:r>
            <a:endParaRPr/>
          </a:p>
        </p:txBody>
      </p:sp>
      <p:sp>
        <p:nvSpPr>
          <p:cNvPr id="359" name="Google Shape;359;p35"/>
          <p:cNvSpPr txBox="1"/>
          <p:nvPr>
            <p:ph idx="1" type="body"/>
          </p:nvPr>
        </p:nvSpPr>
        <p:spPr>
          <a:xfrm>
            <a:off x="642257" y="1153886"/>
            <a:ext cx="10025743" cy="56104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R = (A, B, C, G, H, I)</a:t>
            </a:r>
            <a:br>
              <a:rPr i="1" lang="en-US"/>
            </a:br>
            <a:r>
              <a:rPr i="1" lang="en-US"/>
              <a:t>F = </a:t>
            </a:r>
            <a:r>
              <a:rPr lang="en-US"/>
              <a:t>{  </a:t>
            </a:r>
            <a:r>
              <a:rPr i="1" lang="en-US"/>
              <a:t>A </a:t>
            </a:r>
            <a:r>
              <a:rPr lang="en-US"/>
              <a:t>→ </a:t>
            </a:r>
            <a:r>
              <a:rPr i="1" lang="en-US"/>
              <a:t>B</a:t>
            </a:r>
            <a:br>
              <a:rPr i="1" lang="en-US"/>
            </a:br>
            <a:r>
              <a:rPr i="1" lang="en-US"/>
              <a:t>	  A </a:t>
            </a:r>
            <a:r>
              <a:rPr lang="en-US"/>
              <a:t>→ </a:t>
            </a:r>
            <a:r>
              <a:rPr i="1" lang="en-US"/>
              <a:t>C</a:t>
            </a:r>
            <a:br>
              <a:rPr i="1" lang="en-US"/>
            </a:br>
            <a:r>
              <a:rPr i="1" lang="en-US"/>
              <a:t>	CG </a:t>
            </a:r>
            <a:r>
              <a:rPr lang="en-US"/>
              <a:t>→ </a:t>
            </a:r>
            <a:r>
              <a:rPr i="1" lang="en-US"/>
              <a:t>H</a:t>
            </a:r>
            <a:br>
              <a:rPr i="1" lang="en-US"/>
            </a:br>
            <a:r>
              <a:rPr i="1" lang="en-US"/>
              <a:t>	CG </a:t>
            </a:r>
            <a:r>
              <a:rPr lang="en-US"/>
              <a:t>→ </a:t>
            </a:r>
            <a:r>
              <a:rPr i="1" lang="en-US"/>
              <a:t>I</a:t>
            </a:r>
            <a:br>
              <a:rPr i="1" lang="en-US"/>
            </a:br>
            <a:r>
              <a:rPr i="1" lang="en-US"/>
              <a:t>	  B </a:t>
            </a:r>
            <a:r>
              <a:rPr lang="en-US"/>
              <a:t>→ </a:t>
            </a:r>
            <a:r>
              <a:rPr i="1" lang="en-US"/>
              <a:t>H</a:t>
            </a:r>
            <a:r>
              <a:rPr lang="en-US"/>
              <a:t>}</a:t>
            </a:r>
            <a:endParaRPr/>
          </a:p>
          <a:p>
            <a:pPr indent="-228600" lvl="0" marL="228600" rtl="0" algn="l">
              <a:lnSpc>
                <a:spcPct val="90000"/>
              </a:lnSpc>
              <a:spcBef>
                <a:spcPts val="1000"/>
              </a:spcBef>
              <a:spcAft>
                <a:spcPts val="0"/>
              </a:spcAft>
              <a:buClr>
                <a:schemeClr val="dk1"/>
              </a:buClr>
              <a:buSzPts val="2800"/>
              <a:buChar char="•"/>
            </a:pPr>
            <a:r>
              <a:rPr lang="en-US"/>
              <a:t>Some members of </a:t>
            </a:r>
            <a:r>
              <a:rPr i="1" lang="en-US"/>
              <a:t>F</a:t>
            </a:r>
            <a:r>
              <a:rPr baseline="30000" lang="en-US"/>
              <a:t>+ </a:t>
            </a:r>
            <a:r>
              <a:rPr lang="en-US"/>
              <a:t>: {</a:t>
            </a:r>
            <a:r>
              <a:rPr i="1" lang="en-US"/>
              <a:t>A </a:t>
            </a:r>
            <a:r>
              <a:rPr lang="en-US"/>
              <a:t>→ </a:t>
            </a:r>
            <a:r>
              <a:rPr i="1" lang="en-US"/>
              <a:t>H, AG </a:t>
            </a:r>
            <a:r>
              <a:rPr lang="en-US"/>
              <a:t>→ </a:t>
            </a:r>
            <a:r>
              <a:rPr i="1" lang="en-US"/>
              <a:t>I} ?   </a:t>
            </a:r>
            <a:endParaRPr/>
          </a:p>
          <a:p>
            <a:pPr indent="-228600" lvl="1" marL="685800" rtl="0" algn="l">
              <a:lnSpc>
                <a:spcPct val="90000"/>
              </a:lnSpc>
              <a:spcBef>
                <a:spcPts val="500"/>
              </a:spcBef>
              <a:spcAft>
                <a:spcPts val="0"/>
              </a:spcAft>
              <a:buClr>
                <a:schemeClr val="dk1"/>
              </a:buClr>
              <a:buSzPts val="3000"/>
              <a:buChar char="•"/>
            </a:pPr>
            <a:r>
              <a:rPr i="1" lang="en-US" sz="3000"/>
              <a:t>A </a:t>
            </a:r>
            <a:r>
              <a:rPr lang="en-US" sz="3000"/>
              <a:t>→ </a:t>
            </a:r>
            <a:r>
              <a:rPr i="1" lang="en-US" sz="3000"/>
              <a:t>H        </a:t>
            </a:r>
            <a:endParaRPr/>
          </a:p>
          <a:p>
            <a:pPr indent="-228600" lvl="2" marL="1143000" rtl="0" algn="l">
              <a:lnSpc>
                <a:spcPct val="90000"/>
              </a:lnSpc>
              <a:spcBef>
                <a:spcPts val="500"/>
              </a:spcBef>
              <a:spcAft>
                <a:spcPts val="0"/>
              </a:spcAft>
              <a:buClr>
                <a:schemeClr val="dk1"/>
              </a:buClr>
              <a:buSzPts val="2600"/>
              <a:buChar char="•"/>
            </a:pPr>
            <a:r>
              <a:rPr lang="en-US" sz="2600"/>
              <a:t>Achieved by:</a:t>
            </a:r>
            <a:endParaRPr/>
          </a:p>
          <a:p>
            <a:pPr indent="0" lvl="3" marL="1371600" rtl="0" algn="l">
              <a:lnSpc>
                <a:spcPct val="90000"/>
              </a:lnSpc>
              <a:spcBef>
                <a:spcPts val="500"/>
              </a:spcBef>
              <a:spcAft>
                <a:spcPts val="0"/>
              </a:spcAft>
              <a:buClr>
                <a:schemeClr val="dk1"/>
              </a:buClr>
              <a:buSzPts val="2400"/>
              <a:buNone/>
            </a:pPr>
            <a:r>
              <a:rPr lang="en-US" sz="2400"/>
              <a:t>1) transitivity from </a:t>
            </a:r>
            <a:r>
              <a:rPr i="1" lang="en-US" sz="2400"/>
              <a:t>A </a:t>
            </a:r>
            <a:r>
              <a:rPr lang="en-US" sz="2400"/>
              <a:t>→ </a:t>
            </a:r>
            <a:r>
              <a:rPr i="1" lang="en-US" sz="2400"/>
              <a:t>B </a:t>
            </a:r>
            <a:endParaRPr/>
          </a:p>
          <a:p>
            <a:pPr indent="0" lvl="3" marL="1371600" rtl="0" algn="l">
              <a:lnSpc>
                <a:spcPct val="90000"/>
              </a:lnSpc>
              <a:spcBef>
                <a:spcPts val="500"/>
              </a:spcBef>
              <a:spcAft>
                <a:spcPts val="0"/>
              </a:spcAft>
              <a:buClr>
                <a:schemeClr val="dk1"/>
              </a:buClr>
              <a:buSzPts val="2400"/>
              <a:buNone/>
            </a:pPr>
            <a:r>
              <a:rPr i="1" lang="en-US" sz="2400"/>
              <a:t>2) </a:t>
            </a:r>
            <a:r>
              <a:rPr lang="en-US" sz="2400"/>
              <a:t>transitivity from </a:t>
            </a:r>
            <a:r>
              <a:rPr i="1" lang="en-US" sz="2400"/>
              <a:t>B </a:t>
            </a:r>
            <a:r>
              <a:rPr lang="en-US" sz="2400"/>
              <a:t>→ </a:t>
            </a:r>
            <a:r>
              <a:rPr i="1" lang="en-US" sz="2400"/>
              <a:t>H</a:t>
            </a:r>
            <a:endParaRPr/>
          </a:p>
        </p:txBody>
      </p:sp>
      <p:sp>
        <p:nvSpPr>
          <p:cNvPr id="360" name="Google Shape;3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642257" y="365125"/>
            <a:ext cx="10711543" cy="7887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Closure of a Set of Functional Dependencies</a:t>
            </a:r>
            <a:endParaRPr/>
          </a:p>
        </p:txBody>
      </p:sp>
      <p:sp>
        <p:nvSpPr>
          <p:cNvPr id="367" name="Google Shape;367;p36"/>
          <p:cNvSpPr txBox="1"/>
          <p:nvPr>
            <p:ph idx="1" type="body"/>
          </p:nvPr>
        </p:nvSpPr>
        <p:spPr>
          <a:xfrm>
            <a:off x="642257" y="1153886"/>
            <a:ext cx="10025743" cy="56104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R = (A, B, C, G, H, I)</a:t>
            </a:r>
            <a:br>
              <a:rPr i="1" lang="en-US"/>
            </a:br>
            <a:r>
              <a:rPr i="1" lang="en-US"/>
              <a:t>F = </a:t>
            </a:r>
            <a:r>
              <a:rPr lang="en-US"/>
              <a:t>{  </a:t>
            </a:r>
            <a:r>
              <a:rPr i="1" lang="en-US"/>
              <a:t>A </a:t>
            </a:r>
            <a:r>
              <a:rPr lang="en-US"/>
              <a:t>→ </a:t>
            </a:r>
            <a:r>
              <a:rPr i="1" lang="en-US"/>
              <a:t>B</a:t>
            </a:r>
            <a:br>
              <a:rPr i="1" lang="en-US"/>
            </a:br>
            <a:r>
              <a:rPr i="1" lang="en-US"/>
              <a:t>	  A </a:t>
            </a:r>
            <a:r>
              <a:rPr lang="en-US"/>
              <a:t>→ </a:t>
            </a:r>
            <a:r>
              <a:rPr i="1" lang="en-US"/>
              <a:t>C</a:t>
            </a:r>
            <a:br>
              <a:rPr i="1" lang="en-US"/>
            </a:br>
            <a:r>
              <a:rPr i="1" lang="en-US"/>
              <a:t>	CG </a:t>
            </a:r>
            <a:r>
              <a:rPr lang="en-US"/>
              <a:t>→ </a:t>
            </a:r>
            <a:r>
              <a:rPr i="1" lang="en-US"/>
              <a:t>H</a:t>
            </a:r>
            <a:br>
              <a:rPr i="1" lang="en-US"/>
            </a:br>
            <a:r>
              <a:rPr i="1" lang="en-US"/>
              <a:t>	CG </a:t>
            </a:r>
            <a:r>
              <a:rPr lang="en-US"/>
              <a:t>→ </a:t>
            </a:r>
            <a:r>
              <a:rPr i="1" lang="en-US"/>
              <a:t>I</a:t>
            </a:r>
            <a:br>
              <a:rPr i="1" lang="en-US"/>
            </a:br>
            <a:r>
              <a:rPr i="1" lang="en-US"/>
              <a:t>	  B </a:t>
            </a:r>
            <a:r>
              <a:rPr lang="en-US"/>
              <a:t>→ </a:t>
            </a:r>
            <a:r>
              <a:rPr i="1" lang="en-US"/>
              <a:t>H</a:t>
            </a:r>
            <a:r>
              <a:rPr lang="en-US"/>
              <a:t>}</a:t>
            </a:r>
            <a:endParaRPr/>
          </a:p>
          <a:p>
            <a:pPr indent="-228600" lvl="0" marL="228600" rtl="0" algn="l">
              <a:lnSpc>
                <a:spcPct val="90000"/>
              </a:lnSpc>
              <a:spcBef>
                <a:spcPts val="1000"/>
              </a:spcBef>
              <a:spcAft>
                <a:spcPts val="0"/>
              </a:spcAft>
              <a:buClr>
                <a:schemeClr val="dk1"/>
              </a:buClr>
              <a:buSzPts val="2800"/>
              <a:buChar char="•"/>
            </a:pPr>
            <a:r>
              <a:rPr lang="en-US"/>
              <a:t>Some members of </a:t>
            </a:r>
            <a:r>
              <a:rPr i="1" lang="en-US"/>
              <a:t>F</a:t>
            </a:r>
            <a:r>
              <a:rPr baseline="30000" lang="en-US"/>
              <a:t>+ </a:t>
            </a:r>
            <a:r>
              <a:rPr lang="en-US"/>
              <a:t>: {</a:t>
            </a:r>
            <a:r>
              <a:rPr i="1" lang="en-US"/>
              <a:t>A </a:t>
            </a:r>
            <a:r>
              <a:rPr lang="en-US"/>
              <a:t>→ </a:t>
            </a:r>
            <a:r>
              <a:rPr i="1" lang="en-US"/>
              <a:t>H, AG </a:t>
            </a:r>
            <a:r>
              <a:rPr lang="en-US"/>
              <a:t>→ </a:t>
            </a:r>
            <a:r>
              <a:rPr i="1" lang="en-US"/>
              <a:t>I} ?   </a:t>
            </a:r>
            <a:endParaRPr/>
          </a:p>
          <a:p>
            <a:pPr indent="-228600" lvl="1" marL="685800" rtl="0" algn="l">
              <a:lnSpc>
                <a:spcPct val="90000"/>
              </a:lnSpc>
              <a:spcBef>
                <a:spcPts val="500"/>
              </a:spcBef>
              <a:spcAft>
                <a:spcPts val="0"/>
              </a:spcAft>
              <a:buClr>
                <a:schemeClr val="dk1"/>
              </a:buClr>
              <a:buSzPts val="3000"/>
              <a:buChar char="•"/>
            </a:pPr>
            <a:r>
              <a:rPr i="1" lang="en-US" sz="3000"/>
              <a:t>AG </a:t>
            </a:r>
            <a:r>
              <a:rPr lang="en-US" sz="3000"/>
              <a:t>→ </a:t>
            </a:r>
            <a:r>
              <a:rPr i="1" lang="en-US" sz="3000"/>
              <a:t>I       </a:t>
            </a:r>
            <a:endParaRPr sz="3000"/>
          </a:p>
          <a:p>
            <a:pPr indent="-228600" lvl="2" marL="1143000" rtl="0" algn="l">
              <a:lnSpc>
                <a:spcPct val="90000"/>
              </a:lnSpc>
              <a:spcBef>
                <a:spcPts val="500"/>
              </a:spcBef>
              <a:spcAft>
                <a:spcPts val="0"/>
              </a:spcAft>
              <a:buClr>
                <a:schemeClr val="dk1"/>
              </a:buClr>
              <a:buSzPts val="2600"/>
              <a:buChar char="•"/>
            </a:pPr>
            <a:r>
              <a:rPr lang="en-US" sz="2600"/>
              <a:t>Achieved by </a:t>
            </a:r>
            <a:endParaRPr/>
          </a:p>
          <a:p>
            <a:pPr indent="0" lvl="3" marL="1371600" rtl="0" algn="l">
              <a:lnSpc>
                <a:spcPct val="90000"/>
              </a:lnSpc>
              <a:spcBef>
                <a:spcPts val="500"/>
              </a:spcBef>
              <a:spcAft>
                <a:spcPts val="0"/>
              </a:spcAft>
              <a:buClr>
                <a:schemeClr val="dk1"/>
              </a:buClr>
              <a:buSzPts val="2400"/>
              <a:buNone/>
            </a:pPr>
            <a:r>
              <a:rPr lang="en-US" sz="2400"/>
              <a:t>1) augmenting </a:t>
            </a:r>
            <a:r>
              <a:rPr i="1" lang="en-US" sz="2400"/>
              <a:t>A </a:t>
            </a:r>
            <a:r>
              <a:rPr lang="en-US" sz="2400"/>
              <a:t>→ </a:t>
            </a:r>
            <a:r>
              <a:rPr i="1" lang="en-US" sz="2400"/>
              <a:t>C </a:t>
            </a:r>
            <a:r>
              <a:rPr lang="en-US" sz="2400"/>
              <a:t>with G, to get </a:t>
            </a:r>
            <a:r>
              <a:rPr i="1" lang="en-US" sz="2400"/>
              <a:t>AG </a:t>
            </a:r>
            <a:r>
              <a:rPr lang="en-US" sz="2400"/>
              <a:t>→ </a:t>
            </a:r>
            <a:r>
              <a:rPr i="1" lang="en-US" sz="2400"/>
              <a:t>CG </a:t>
            </a:r>
            <a:endParaRPr i="1" sz="2400"/>
          </a:p>
          <a:p>
            <a:pPr indent="0" lvl="3" marL="1371600" rtl="0" algn="l">
              <a:lnSpc>
                <a:spcPct val="90000"/>
              </a:lnSpc>
              <a:spcBef>
                <a:spcPts val="500"/>
              </a:spcBef>
              <a:spcAft>
                <a:spcPts val="0"/>
              </a:spcAft>
              <a:buClr>
                <a:schemeClr val="dk1"/>
              </a:buClr>
              <a:buSzPts val="2400"/>
              <a:buNone/>
            </a:pPr>
            <a:r>
              <a:rPr i="1" lang="en-US" sz="2400"/>
              <a:t>2</a:t>
            </a:r>
            <a:r>
              <a:rPr lang="en-US" sz="2400"/>
              <a:t>) transitivity with </a:t>
            </a:r>
            <a:r>
              <a:rPr i="1" lang="en-US" sz="2400"/>
              <a:t>CG </a:t>
            </a:r>
            <a:r>
              <a:rPr lang="en-US" sz="2400"/>
              <a:t>→ </a:t>
            </a:r>
            <a:r>
              <a:rPr i="1" lang="en-US" sz="2400"/>
              <a:t>I </a:t>
            </a:r>
            <a:endParaRPr/>
          </a:p>
        </p:txBody>
      </p:sp>
      <p:sp>
        <p:nvSpPr>
          <p:cNvPr id="368" name="Google Shape;36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530352" y="600075"/>
            <a:ext cx="9528048"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Closure of a Set of Functional Dependencies</a:t>
            </a:r>
            <a:endParaRPr/>
          </a:p>
        </p:txBody>
      </p:sp>
      <p:sp>
        <p:nvSpPr>
          <p:cNvPr id="375" name="Google Shape;375;p37"/>
          <p:cNvSpPr txBox="1"/>
          <p:nvPr>
            <p:ph idx="1" type="body"/>
          </p:nvPr>
        </p:nvSpPr>
        <p:spPr>
          <a:xfrm>
            <a:off x="530352" y="1477964"/>
            <a:ext cx="10753344" cy="471487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Given R = (A,B,C,D,E,F,G,H, I, J) and</a:t>
            </a:r>
            <a:endParaRPr/>
          </a:p>
          <a:p>
            <a:pPr indent="-228600" lvl="0" marL="228600" rtl="0" algn="just">
              <a:lnSpc>
                <a:spcPct val="90000"/>
              </a:lnSpc>
              <a:spcBef>
                <a:spcPts val="1000"/>
              </a:spcBef>
              <a:spcAft>
                <a:spcPts val="0"/>
              </a:spcAft>
              <a:buClr>
                <a:schemeClr val="dk1"/>
              </a:buClr>
              <a:buSzPts val="2800"/>
              <a:buChar char="•"/>
            </a:pPr>
            <a:r>
              <a:rPr lang="en-US"/>
              <a:t>F = {AB → E, AG → J, BE → I, E → G, GI → H}</a:t>
            </a:r>
            <a:endParaRPr/>
          </a:p>
          <a:p>
            <a:pPr indent="-228600" lvl="0" marL="228600" rtl="0" algn="just">
              <a:lnSpc>
                <a:spcPct val="90000"/>
              </a:lnSpc>
              <a:spcBef>
                <a:spcPts val="1000"/>
              </a:spcBef>
              <a:spcAft>
                <a:spcPts val="0"/>
              </a:spcAft>
              <a:buClr>
                <a:schemeClr val="dk1"/>
              </a:buClr>
              <a:buSzPts val="2800"/>
              <a:buChar char="•"/>
            </a:pPr>
            <a:r>
              <a:rPr lang="en-US"/>
              <a:t>Does F+ : {AB → GH} ?</a:t>
            </a:r>
            <a:endParaRPr/>
          </a:p>
        </p:txBody>
      </p:sp>
      <p:sp>
        <p:nvSpPr>
          <p:cNvPr id="376" name="Google Shape;37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530352" y="600075"/>
            <a:ext cx="9528048"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Closure of a Set of FDs</a:t>
            </a:r>
            <a:endParaRPr/>
          </a:p>
        </p:txBody>
      </p:sp>
      <p:sp>
        <p:nvSpPr>
          <p:cNvPr id="383" name="Google Shape;383;p38"/>
          <p:cNvSpPr txBox="1"/>
          <p:nvPr>
            <p:ph idx="1" type="body"/>
          </p:nvPr>
        </p:nvSpPr>
        <p:spPr>
          <a:xfrm>
            <a:off x="530352" y="1477964"/>
            <a:ext cx="11228832" cy="471487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t>Given R = (A,B,C,D,E,F,G,H, I, J) and F = {AB → E, AG → J, BE → I, E → G, GI → H}, Does F+: {AB → GH}?</a:t>
            </a:r>
            <a:endParaRPr/>
          </a:p>
          <a:p>
            <a:pPr indent="-228600" lvl="0" marL="228600" rtl="0" algn="just">
              <a:lnSpc>
                <a:spcPct val="90000"/>
              </a:lnSpc>
              <a:spcBef>
                <a:spcPts val="1000"/>
              </a:spcBef>
              <a:spcAft>
                <a:spcPts val="0"/>
              </a:spcAft>
              <a:buClr>
                <a:schemeClr val="dk1"/>
              </a:buClr>
              <a:buSzPts val="2400"/>
              <a:buChar char="•"/>
            </a:pPr>
            <a:r>
              <a:rPr lang="en-US" sz="2400"/>
              <a:t>Proof</a:t>
            </a:r>
            <a:endParaRPr/>
          </a:p>
          <a:p>
            <a:pPr indent="0" lvl="0" marL="0" rtl="0" algn="just">
              <a:lnSpc>
                <a:spcPct val="170000"/>
              </a:lnSpc>
              <a:spcBef>
                <a:spcPts val="1000"/>
              </a:spcBef>
              <a:spcAft>
                <a:spcPts val="0"/>
              </a:spcAft>
              <a:buClr>
                <a:schemeClr val="dk1"/>
              </a:buClr>
              <a:buSzPts val="2000"/>
              <a:buNone/>
            </a:pPr>
            <a:r>
              <a:rPr lang="en-US" sz="2000"/>
              <a:t> 1. AB → E, given in F</a:t>
            </a:r>
            <a:endParaRPr/>
          </a:p>
          <a:p>
            <a:pPr indent="0" lvl="0" marL="0" rtl="0" algn="just">
              <a:lnSpc>
                <a:spcPct val="170000"/>
              </a:lnSpc>
              <a:spcBef>
                <a:spcPts val="1000"/>
              </a:spcBef>
              <a:spcAft>
                <a:spcPts val="0"/>
              </a:spcAft>
              <a:buClr>
                <a:schemeClr val="dk1"/>
              </a:buClr>
              <a:buSzPts val="2000"/>
              <a:buNone/>
            </a:pPr>
            <a:r>
              <a:rPr lang="en-US" sz="2000"/>
              <a:t> 2. AB → AB, reflexive rule IR1</a:t>
            </a:r>
            <a:endParaRPr/>
          </a:p>
          <a:p>
            <a:pPr indent="0" lvl="0" marL="0" rtl="0" algn="just">
              <a:lnSpc>
                <a:spcPct val="170000"/>
              </a:lnSpc>
              <a:spcBef>
                <a:spcPts val="1000"/>
              </a:spcBef>
              <a:spcAft>
                <a:spcPts val="0"/>
              </a:spcAft>
              <a:buClr>
                <a:schemeClr val="dk1"/>
              </a:buClr>
              <a:buSzPts val="2000"/>
              <a:buNone/>
            </a:pPr>
            <a:r>
              <a:rPr lang="en-US" sz="2000"/>
              <a:t> 3. AB → B, projective rule IR4 from step 2</a:t>
            </a:r>
            <a:endParaRPr/>
          </a:p>
          <a:p>
            <a:pPr indent="0" lvl="0" marL="0" rtl="0" algn="just">
              <a:lnSpc>
                <a:spcPct val="170000"/>
              </a:lnSpc>
              <a:spcBef>
                <a:spcPts val="1000"/>
              </a:spcBef>
              <a:spcAft>
                <a:spcPts val="0"/>
              </a:spcAft>
              <a:buClr>
                <a:schemeClr val="dk1"/>
              </a:buClr>
              <a:buSzPts val="2000"/>
              <a:buNone/>
            </a:pPr>
            <a:r>
              <a:rPr lang="en-US" sz="2000"/>
              <a:t> 4. AB → BE, additive rule IR5 from steps 1 and 3</a:t>
            </a:r>
            <a:endParaRPr/>
          </a:p>
          <a:p>
            <a:pPr indent="0" lvl="0" marL="0" rtl="0" algn="just">
              <a:lnSpc>
                <a:spcPct val="170000"/>
              </a:lnSpc>
              <a:spcBef>
                <a:spcPts val="1000"/>
              </a:spcBef>
              <a:spcAft>
                <a:spcPts val="0"/>
              </a:spcAft>
              <a:buClr>
                <a:schemeClr val="dk1"/>
              </a:buClr>
              <a:buSzPts val="2000"/>
              <a:buNone/>
            </a:pPr>
            <a:r>
              <a:rPr lang="en-US" sz="2000"/>
              <a:t> 5. BE → I, given in F</a:t>
            </a:r>
            <a:endParaRPr/>
          </a:p>
          <a:p>
            <a:pPr indent="0" lvl="0" marL="0" rtl="0" algn="just">
              <a:lnSpc>
                <a:spcPct val="170000"/>
              </a:lnSpc>
              <a:spcBef>
                <a:spcPts val="1000"/>
              </a:spcBef>
              <a:spcAft>
                <a:spcPts val="0"/>
              </a:spcAft>
              <a:buClr>
                <a:schemeClr val="dk1"/>
              </a:buClr>
              <a:buSzPts val="2000"/>
              <a:buNone/>
            </a:pPr>
            <a:r>
              <a:rPr lang="en-US" sz="2000"/>
              <a:t> 6. AB → I, transitive rule IR3 from steps 4 and 5</a:t>
            </a:r>
            <a:endParaRPr/>
          </a:p>
          <a:p>
            <a:pPr indent="0" lvl="1" marL="457200" rtl="0" algn="just">
              <a:lnSpc>
                <a:spcPct val="170000"/>
              </a:lnSpc>
              <a:spcBef>
                <a:spcPts val="500"/>
              </a:spcBef>
              <a:spcAft>
                <a:spcPts val="0"/>
              </a:spcAft>
              <a:buClr>
                <a:schemeClr val="dk1"/>
              </a:buClr>
              <a:buSzPts val="1800"/>
              <a:buNone/>
            </a:pPr>
            <a:r>
              <a:rPr lang="en-US" sz="1800"/>
              <a:t> </a:t>
            </a:r>
            <a:endParaRPr/>
          </a:p>
        </p:txBody>
      </p:sp>
      <p:sp>
        <p:nvSpPr>
          <p:cNvPr id="384" name="Google Shape;384;p38"/>
          <p:cNvSpPr/>
          <p:nvPr/>
        </p:nvSpPr>
        <p:spPr>
          <a:xfrm>
            <a:off x="5654813" y="2228677"/>
            <a:ext cx="6424411" cy="3964162"/>
          </a:xfrm>
          <a:prstGeom prst="rect">
            <a:avLst/>
          </a:prstGeom>
          <a:noFill/>
          <a:ln>
            <a:noFill/>
          </a:ln>
        </p:spPr>
        <p:txBody>
          <a:bodyPr anchorCtr="0" anchor="t" bIns="45700" lIns="91425" spcFirstLastPara="1" rIns="91425" wrap="square" tIns="45700">
            <a:spAutoFit/>
          </a:bodyPr>
          <a:lstStyle/>
          <a:p>
            <a:pPr indent="0" lvl="1" marL="457200" marR="0" rtl="0" algn="just">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7. E → G, given in F</a:t>
            </a:r>
            <a:endParaRPr/>
          </a:p>
          <a:p>
            <a:pPr indent="0" lvl="1" marL="457200" marR="0" rtl="0" algn="just">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 8. AB → G, transitive rule IR3 from steps 1 and 7</a:t>
            </a:r>
            <a:endParaRPr/>
          </a:p>
          <a:p>
            <a:pPr indent="0" lvl="1" marL="457200" marR="0" rtl="0" algn="just">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 9. AB → GI, additive rule IR5 from steps 6 and 8</a:t>
            </a:r>
            <a:endParaRPr/>
          </a:p>
          <a:p>
            <a:pPr indent="0" lvl="1" marL="457200" marR="0" rtl="0" algn="just">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 10. GI → H, given in F</a:t>
            </a:r>
            <a:endParaRPr/>
          </a:p>
          <a:p>
            <a:pPr indent="0" lvl="1" marL="457200" marR="0" rtl="0" algn="just">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 11. AB → H, transitive rule IR3 from steps 9 and 10</a:t>
            </a:r>
            <a:endParaRPr/>
          </a:p>
          <a:p>
            <a:pPr indent="0" lvl="1" marL="457200" marR="0" rtl="0" algn="just">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 12. AB → GH, additive rule IR5 from steps 8 and 11</a:t>
            </a:r>
            <a:endParaRPr/>
          </a:p>
          <a:p>
            <a:pPr indent="0" lvl="1" marL="457200" marR="0" rtl="0" algn="ctr">
              <a:lnSpc>
                <a:spcPct val="170000"/>
              </a:lnSpc>
              <a:spcBef>
                <a:spcPts val="0"/>
              </a:spcBef>
              <a:spcAft>
                <a:spcPts val="0"/>
              </a:spcAft>
              <a:buNone/>
            </a:pPr>
            <a:r>
              <a:rPr b="0" i="0" lang="en-US" sz="20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 proven </a:t>
            </a:r>
            <a:endParaRPr b="1" i="0" sz="2000" u="none" cap="none" strike="noStrike">
              <a:solidFill>
                <a:schemeClr val="dk1"/>
              </a:solidFill>
              <a:latin typeface="Calibri"/>
              <a:ea typeface="Calibri"/>
              <a:cs typeface="Calibri"/>
              <a:sym typeface="Calibri"/>
            </a:endParaRPr>
          </a:p>
        </p:txBody>
      </p:sp>
      <p:sp>
        <p:nvSpPr>
          <p:cNvPr id="385" name="Google Shape;38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6" name="Google Shape;386;p38"/>
          <p:cNvSpPr/>
          <p:nvPr/>
        </p:nvSpPr>
        <p:spPr>
          <a:xfrm>
            <a:off x="6144768" y="0"/>
            <a:ext cx="6254496" cy="1477328"/>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a:t>
            </a:r>
            <a:r>
              <a:rPr b="0" i="1" lang="en-US" sz="1800" u="none" cap="none" strike="noStrike">
                <a:solidFill>
                  <a:schemeClr val="dk1"/>
                </a:solidFill>
                <a:latin typeface="Calibri"/>
                <a:ea typeface="Calibri"/>
                <a:cs typeface="Calibri"/>
                <a:sym typeface="Calibri"/>
              </a:rPr>
              <a:t>β</a:t>
            </a:r>
            <a:r>
              <a:rPr b="0" i="0" lang="en-US" sz="1800" u="none" cap="none" strike="noStrike">
                <a:solidFill>
                  <a:schemeClr val="dk1"/>
                </a:solidFill>
                <a:latin typeface="Calibri"/>
                <a:ea typeface="Calibri"/>
                <a:cs typeface="Calibri"/>
                <a:sym typeface="Calibri"/>
              </a:rPr>
              <a:t> ⊆ α, then α → </a:t>
            </a:r>
            <a:r>
              <a:rPr b="0" i="1" lang="en-US" sz="1800" u="none" cap="none" strike="noStrike">
                <a:solidFill>
                  <a:schemeClr val="dk1"/>
                </a:solidFill>
                <a:latin typeface="Calibri"/>
                <a:ea typeface="Calibri"/>
                <a:cs typeface="Calibri"/>
                <a:sym typeface="Calibri"/>
              </a:rPr>
              <a:t>β                         </a:t>
            </a:r>
            <a:r>
              <a:rPr b="1" i="0" lang="en-US" sz="1800" u="none" cap="none" strike="noStrike">
                <a:solidFill>
                  <a:schemeClr val="dk1"/>
                </a:solidFill>
                <a:latin typeface="Calibri"/>
                <a:ea typeface="Calibri"/>
                <a:cs typeface="Calibri"/>
                <a:sym typeface="Calibri"/>
              </a:rPr>
              <a:t>(</a:t>
            </a:r>
            <a:r>
              <a:rPr b="1" i="0" lang="en-US" sz="1800" u="none" cap="none" strike="noStrike">
                <a:solidFill>
                  <a:srgbClr val="000099"/>
                </a:solidFill>
                <a:latin typeface="Calibri"/>
                <a:ea typeface="Calibri"/>
                <a:cs typeface="Calibri"/>
                <a:sym typeface="Calibri"/>
              </a:rPr>
              <a:t>Reflexivity</a:t>
            </a:r>
            <a:r>
              <a:rPr b="1"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α → </a:t>
            </a:r>
            <a:r>
              <a:rPr b="0" i="1" lang="en-US" sz="1800" u="none" cap="none" strike="noStrike">
                <a:solidFill>
                  <a:schemeClr val="dk1"/>
                </a:solidFill>
                <a:latin typeface="Calibri"/>
                <a:ea typeface="Calibri"/>
                <a:cs typeface="Calibri"/>
                <a:sym typeface="Calibri"/>
              </a:rPr>
              <a:t>β, </a:t>
            </a:r>
            <a:r>
              <a:rPr b="0" i="0" lang="en-US" sz="1800" u="none" cap="none" strike="noStrike">
                <a:solidFill>
                  <a:schemeClr val="dk1"/>
                </a:solidFill>
                <a:latin typeface="Calibri"/>
                <a:ea typeface="Calibri"/>
                <a:cs typeface="Calibri"/>
                <a:sym typeface="Calibri"/>
              </a:rPr>
              <a:t>then γ α →  γ </a:t>
            </a:r>
            <a:r>
              <a:rPr b="0" i="1" lang="en-US" sz="1800" u="none" cap="none" strike="noStrike">
                <a:solidFill>
                  <a:schemeClr val="dk1"/>
                </a:solidFill>
                <a:latin typeface="Calibri"/>
                <a:ea typeface="Calibri"/>
                <a:cs typeface="Calibri"/>
                <a:sym typeface="Calibri"/>
              </a:rPr>
              <a:t>β                 </a:t>
            </a:r>
            <a:r>
              <a:rPr b="1" i="0" lang="en-US" sz="1800" u="none" cap="none" strike="noStrike">
                <a:solidFill>
                  <a:schemeClr val="dk1"/>
                </a:solidFill>
                <a:latin typeface="Calibri"/>
                <a:ea typeface="Calibri"/>
                <a:cs typeface="Calibri"/>
                <a:sym typeface="Calibri"/>
              </a:rPr>
              <a:t>(</a:t>
            </a:r>
            <a:r>
              <a:rPr b="1" i="0" lang="en-US" sz="1800" u="none" cap="none" strike="noStrike">
                <a:solidFill>
                  <a:srgbClr val="000099"/>
                </a:solidFill>
                <a:latin typeface="Calibri"/>
                <a:ea typeface="Calibri"/>
                <a:cs typeface="Calibri"/>
                <a:sym typeface="Calibri"/>
              </a:rPr>
              <a:t>Augmentation</a:t>
            </a:r>
            <a:r>
              <a:rPr b="1"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α → </a:t>
            </a:r>
            <a:r>
              <a:rPr b="0" i="1" lang="en-US" sz="1800" u="none" cap="none" strike="noStrike">
                <a:solidFill>
                  <a:schemeClr val="dk1"/>
                </a:solidFill>
                <a:latin typeface="Calibri"/>
                <a:ea typeface="Calibri"/>
                <a:cs typeface="Calibri"/>
                <a:sym typeface="Calibri"/>
              </a:rPr>
              <a:t>β, </a:t>
            </a:r>
            <a:r>
              <a:rPr b="0" i="0" lang="en-US" sz="1800" u="none" cap="none" strike="noStrike">
                <a:solidFill>
                  <a:schemeClr val="dk1"/>
                </a:solidFill>
                <a:latin typeface="Calibri"/>
                <a:ea typeface="Calibri"/>
                <a:cs typeface="Calibri"/>
                <a:sym typeface="Calibri"/>
              </a:rPr>
              <a:t>and </a:t>
            </a:r>
            <a:r>
              <a:rPr b="0" i="1" lang="en-US" sz="1800" u="none" cap="none" strike="noStrike">
                <a:solidFill>
                  <a:schemeClr val="dk1"/>
                </a:solidFill>
                <a:latin typeface="Calibri"/>
                <a:ea typeface="Calibri"/>
                <a:cs typeface="Calibri"/>
                <a:sym typeface="Calibri"/>
              </a:rPr>
              <a:t>β </a:t>
            </a:r>
            <a:r>
              <a:rPr b="0" i="0" lang="en-US" sz="1800" u="none" cap="none" strike="noStrike">
                <a:solidFill>
                  <a:schemeClr val="dk1"/>
                </a:solidFill>
                <a:latin typeface="Calibri"/>
                <a:ea typeface="Calibri"/>
                <a:cs typeface="Calibri"/>
                <a:sym typeface="Calibri"/>
              </a:rPr>
              <a:t>→ γ, then α →  γ   </a:t>
            </a:r>
            <a:r>
              <a:rPr b="1" i="0" lang="en-US" sz="1800" u="none" cap="none" strike="noStrike">
                <a:solidFill>
                  <a:schemeClr val="dk1"/>
                </a:solidFill>
                <a:latin typeface="Calibri"/>
                <a:ea typeface="Calibri"/>
                <a:cs typeface="Calibri"/>
                <a:sym typeface="Calibri"/>
              </a:rPr>
              <a:t>(</a:t>
            </a:r>
            <a:r>
              <a:rPr b="1" i="0" lang="en-US" sz="1800" u="none" cap="none" strike="noStrike">
                <a:solidFill>
                  <a:srgbClr val="000099"/>
                </a:solidFill>
                <a:latin typeface="Calibri"/>
                <a:ea typeface="Calibri"/>
                <a:cs typeface="Calibri"/>
                <a:sym typeface="Calibri"/>
              </a:rPr>
              <a:t>Transitivity</a:t>
            </a:r>
            <a:r>
              <a:rPr b="1" i="0" lang="en-US" sz="1800" u="none" cap="none" strike="noStrike">
                <a:solidFill>
                  <a:schemeClr val="dk1"/>
                </a:solidFill>
                <a:latin typeface="Calibri"/>
                <a:ea typeface="Calibri"/>
                <a:cs typeface="Calibri"/>
                <a:sym typeface="Calibri"/>
              </a:rPr>
              <a:t>)</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α →  γ </a:t>
            </a:r>
            <a:r>
              <a:rPr b="0" i="1" lang="en-US" sz="1800" u="none" cap="none" strike="noStrike">
                <a:solidFill>
                  <a:schemeClr val="dk1"/>
                </a:solidFill>
                <a:latin typeface="Calibri"/>
                <a:ea typeface="Calibri"/>
                <a:cs typeface="Calibri"/>
                <a:sym typeface="Calibri"/>
              </a:rPr>
              <a:t>β , </a:t>
            </a:r>
            <a:r>
              <a:rPr b="0" i="0" lang="en-US" sz="1800" u="none" cap="none" strike="noStrike">
                <a:solidFill>
                  <a:schemeClr val="dk1"/>
                </a:solidFill>
                <a:latin typeface="Calibri"/>
                <a:ea typeface="Calibri"/>
                <a:cs typeface="Calibri"/>
                <a:sym typeface="Calibri"/>
              </a:rPr>
              <a:t>then α →  γ and α → </a:t>
            </a:r>
            <a:r>
              <a:rPr b="0" i="1" lang="en-US" sz="1800" u="none" cap="none" strike="noStrike">
                <a:solidFill>
                  <a:schemeClr val="dk1"/>
                </a:solidFill>
                <a:latin typeface="Calibri"/>
                <a:ea typeface="Calibri"/>
                <a:cs typeface="Calibri"/>
                <a:sym typeface="Calibri"/>
              </a:rPr>
              <a:t>β      </a:t>
            </a:r>
            <a:r>
              <a:rPr b="1" i="0" lang="en-US" sz="1800" u="none" cap="none" strike="noStrike">
                <a:solidFill>
                  <a:schemeClr val="dk1"/>
                </a:solidFill>
                <a:latin typeface="Calibri"/>
                <a:ea typeface="Calibri"/>
                <a:cs typeface="Calibri"/>
                <a:sym typeface="Calibri"/>
              </a:rPr>
              <a:t>(</a:t>
            </a:r>
            <a:r>
              <a:rPr b="1" i="0" lang="en-US" sz="1800" u="none" cap="none" strike="noStrike">
                <a:solidFill>
                  <a:srgbClr val="000099"/>
                </a:solidFill>
                <a:latin typeface="Calibri"/>
                <a:ea typeface="Calibri"/>
                <a:cs typeface="Calibri"/>
                <a:sym typeface="Calibri"/>
              </a:rPr>
              <a:t>Projection</a:t>
            </a:r>
            <a:r>
              <a:rPr b="1"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if α → γ </a:t>
            </a:r>
            <a:r>
              <a:rPr b="0" i="1" lang="en-US" sz="1800" u="none" cap="none" strike="noStrike">
                <a:solidFill>
                  <a:schemeClr val="dk1"/>
                </a:solidFill>
                <a:latin typeface="Calibri"/>
                <a:ea typeface="Calibri"/>
                <a:cs typeface="Calibri"/>
                <a:sym typeface="Calibri"/>
              </a:rPr>
              <a:t>and </a:t>
            </a:r>
            <a:r>
              <a:rPr b="0" i="0" lang="en-US" sz="1800" u="none" cap="none" strike="noStrike">
                <a:solidFill>
                  <a:schemeClr val="dk1"/>
                </a:solidFill>
                <a:latin typeface="Calibri"/>
                <a:ea typeface="Calibri"/>
                <a:cs typeface="Calibri"/>
                <a:sym typeface="Calibri"/>
              </a:rPr>
              <a:t>α → </a:t>
            </a:r>
            <a:r>
              <a:rPr b="0" i="1" lang="en-US" sz="1800" u="none" cap="none" strike="noStrike">
                <a:solidFill>
                  <a:schemeClr val="dk1"/>
                </a:solidFill>
                <a:latin typeface="Calibri"/>
                <a:ea typeface="Calibri"/>
                <a:cs typeface="Calibri"/>
                <a:sym typeface="Calibri"/>
              </a:rPr>
              <a:t>β, </a:t>
            </a:r>
            <a:r>
              <a:rPr b="0" i="0" lang="en-US" sz="1800" u="none" cap="none" strike="noStrike">
                <a:solidFill>
                  <a:schemeClr val="dk1"/>
                </a:solidFill>
                <a:latin typeface="Calibri"/>
                <a:ea typeface="Calibri"/>
                <a:cs typeface="Calibri"/>
                <a:sym typeface="Calibri"/>
              </a:rPr>
              <a:t>then α →  γ </a:t>
            </a:r>
            <a:r>
              <a:rPr b="0" i="1" lang="en-US" sz="1800" u="none" cap="none" strike="noStrike">
                <a:solidFill>
                  <a:schemeClr val="dk1"/>
                </a:solidFill>
                <a:latin typeface="Calibri"/>
                <a:ea typeface="Calibri"/>
                <a:cs typeface="Calibri"/>
                <a:sym typeface="Calibri"/>
              </a:rPr>
              <a:t>β        </a:t>
            </a:r>
            <a:r>
              <a:rPr b="1" i="0" lang="en-US" sz="1800" u="none" cap="none" strike="noStrike">
                <a:solidFill>
                  <a:schemeClr val="dk1"/>
                </a:solidFill>
                <a:latin typeface="Calibri"/>
                <a:ea typeface="Calibri"/>
                <a:cs typeface="Calibri"/>
                <a:sym typeface="Calibri"/>
              </a:rPr>
              <a:t>(</a:t>
            </a:r>
            <a:r>
              <a:rPr b="1" i="0" lang="en-US" sz="1800" u="none" cap="none" strike="noStrike">
                <a:solidFill>
                  <a:srgbClr val="000099"/>
                </a:solidFill>
                <a:latin typeface="Calibri"/>
                <a:ea typeface="Calibri"/>
                <a:cs typeface="Calibri"/>
                <a:sym typeface="Calibri"/>
              </a:rPr>
              <a:t>Additive</a:t>
            </a:r>
            <a:r>
              <a:rPr b="1"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title"/>
          </p:nvPr>
        </p:nvSpPr>
        <p:spPr>
          <a:xfrm>
            <a:off x="838200" y="365126"/>
            <a:ext cx="10515600" cy="9738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Procedure for Computing F</a:t>
            </a:r>
            <a:r>
              <a:rPr baseline="30000" lang="en-US"/>
              <a:t>+</a:t>
            </a:r>
            <a:endParaRPr/>
          </a:p>
        </p:txBody>
      </p:sp>
      <p:sp>
        <p:nvSpPr>
          <p:cNvPr id="393" name="Google Shape;393;p39"/>
          <p:cNvSpPr txBox="1"/>
          <p:nvPr>
            <p:ph idx="4294967295" type="body"/>
          </p:nvPr>
        </p:nvSpPr>
        <p:spPr>
          <a:xfrm>
            <a:off x="936171" y="1420360"/>
            <a:ext cx="9396867" cy="490378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To compute the closure of a set of functional dependencies F:</a:t>
            </a:r>
            <a:br>
              <a:rPr lang="en-US"/>
            </a:br>
            <a:endParaRPr i="1"/>
          </a:p>
          <a:p>
            <a:pPr indent="-228600" lvl="0" marL="228600" rtl="0" algn="l">
              <a:lnSpc>
                <a:spcPct val="90000"/>
              </a:lnSpc>
              <a:spcBef>
                <a:spcPts val="1000"/>
              </a:spcBef>
              <a:spcAft>
                <a:spcPts val="0"/>
              </a:spcAft>
              <a:buClr>
                <a:schemeClr val="dk1"/>
              </a:buClr>
              <a:buSzPct val="100000"/>
              <a:buFont typeface="Arial"/>
              <a:buNone/>
            </a:pPr>
            <a:r>
              <a:rPr i="1" lang="en-US"/>
              <a:t>     F </a:t>
            </a:r>
            <a:r>
              <a:rPr baseline="30000" lang="en-US"/>
              <a:t>+</a:t>
            </a:r>
            <a:r>
              <a:rPr lang="en-US"/>
              <a:t> = </a:t>
            </a:r>
            <a:r>
              <a:rPr i="1" lang="en-US"/>
              <a:t>F</a:t>
            </a:r>
            <a:br>
              <a:rPr lang="en-US"/>
            </a:br>
            <a:r>
              <a:rPr b="1" lang="en-US"/>
              <a:t>repeat</a:t>
            </a:r>
            <a:br>
              <a:rPr lang="en-US"/>
            </a:br>
            <a:r>
              <a:rPr lang="en-US"/>
              <a:t>	</a:t>
            </a:r>
            <a:r>
              <a:rPr b="1" lang="en-US"/>
              <a:t>for each</a:t>
            </a:r>
            <a:r>
              <a:rPr lang="en-US"/>
              <a:t> functional dependency </a:t>
            </a:r>
            <a:r>
              <a:rPr i="1" lang="en-US"/>
              <a:t>f</a:t>
            </a:r>
            <a:r>
              <a:rPr lang="en-US"/>
              <a:t> in </a:t>
            </a:r>
            <a:r>
              <a:rPr i="1" lang="en-US"/>
              <a:t>F</a:t>
            </a:r>
            <a:r>
              <a:rPr baseline="30000" lang="en-US"/>
              <a:t>+</a:t>
            </a:r>
            <a:br>
              <a:rPr baseline="30000" lang="en-US"/>
            </a:br>
            <a:r>
              <a:rPr baseline="30000" lang="en-US"/>
              <a:t>	</a:t>
            </a:r>
            <a:r>
              <a:rPr lang="en-US"/>
              <a:t>       apply reflexivity and augmentation rules on </a:t>
            </a:r>
            <a:r>
              <a:rPr i="1" lang="en-US"/>
              <a:t>f</a:t>
            </a:r>
            <a:br>
              <a:rPr i="1" lang="en-US"/>
            </a:br>
            <a:r>
              <a:rPr i="1" lang="en-US"/>
              <a:t>	       </a:t>
            </a:r>
            <a:r>
              <a:rPr lang="en-US"/>
              <a:t>add the resulting functional dependencies to </a:t>
            </a:r>
            <a:r>
              <a:rPr i="1" lang="en-US"/>
              <a:t>F </a:t>
            </a:r>
            <a:r>
              <a:rPr baseline="30000" lang="en-US"/>
              <a:t>+</a:t>
            </a:r>
            <a:br>
              <a:rPr baseline="30000" lang="en-US"/>
            </a:br>
            <a:r>
              <a:rPr baseline="30000" lang="en-US"/>
              <a:t>	</a:t>
            </a:r>
            <a:r>
              <a:rPr b="1" lang="en-US"/>
              <a:t>for each </a:t>
            </a:r>
            <a:r>
              <a:rPr lang="en-US"/>
              <a:t>pair of functional dependencies </a:t>
            </a:r>
            <a:r>
              <a:rPr i="1" lang="en-US"/>
              <a:t>f</a:t>
            </a:r>
            <a:r>
              <a:rPr baseline="-25000" lang="en-US"/>
              <a:t>1</a:t>
            </a:r>
            <a:r>
              <a:rPr lang="en-US"/>
              <a:t>and </a:t>
            </a:r>
            <a:r>
              <a:rPr i="1" lang="en-US"/>
              <a:t>f</a:t>
            </a:r>
            <a:r>
              <a:rPr baseline="-25000" lang="en-US"/>
              <a:t>2</a:t>
            </a:r>
            <a:r>
              <a:rPr lang="en-US"/>
              <a:t> in </a:t>
            </a:r>
            <a:r>
              <a:rPr i="1" lang="en-US"/>
              <a:t>F </a:t>
            </a:r>
            <a:r>
              <a:rPr baseline="30000" lang="en-US"/>
              <a:t>+</a:t>
            </a:r>
            <a:br>
              <a:rPr baseline="30000" lang="en-US"/>
            </a:br>
            <a:r>
              <a:rPr baseline="30000" lang="en-US"/>
              <a:t>	</a:t>
            </a:r>
            <a:r>
              <a:rPr lang="en-US"/>
              <a:t>       </a:t>
            </a:r>
            <a:r>
              <a:rPr b="1" lang="en-US"/>
              <a:t>if</a:t>
            </a:r>
            <a:r>
              <a:rPr lang="en-US"/>
              <a:t> </a:t>
            </a:r>
            <a:r>
              <a:rPr i="1" lang="en-US"/>
              <a:t>f</a:t>
            </a:r>
            <a:r>
              <a:rPr baseline="-25000" lang="en-US"/>
              <a:t>1</a:t>
            </a:r>
            <a:r>
              <a:rPr lang="en-US"/>
              <a:t> and </a:t>
            </a:r>
            <a:r>
              <a:rPr i="1" lang="en-US"/>
              <a:t>f</a:t>
            </a:r>
            <a:r>
              <a:rPr baseline="-25000" lang="en-US"/>
              <a:t>2</a:t>
            </a:r>
            <a:r>
              <a:rPr lang="en-US"/>
              <a:t> can be combined using transitivity</a:t>
            </a:r>
            <a:br>
              <a:rPr lang="en-US"/>
            </a:br>
            <a:r>
              <a:rPr lang="en-US"/>
              <a:t>		 </a:t>
            </a:r>
            <a:r>
              <a:rPr b="1" lang="en-US"/>
              <a:t>then</a:t>
            </a:r>
            <a:r>
              <a:rPr lang="en-US"/>
              <a:t> add the resulting functional dependency to </a:t>
            </a:r>
            <a:r>
              <a:rPr i="1" lang="en-US"/>
              <a:t>F </a:t>
            </a:r>
            <a:r>
              <a:rPr baseline="30000" lang="en-US"/>
              <a:t>+</a:t>
            </a:r>
            <a:br>
              <a:rPr baseline="30000" lang="en-US"/>
            </a:br>
            <a:r>
              <a:rPr b="1" lang="en-US"/>
              <a:t>until </a:t>
            </a:r>
            <a:r>
              <a:rPr i="1" lang="en-US"/>
              <a:t>F </a:t>
            </a:r>
            <a:r>
              <a:rPr baseline="30000" lang="en-US"/>
              <a:t>+</a:t>
            </a:r>
            <a:r>
              <a:rPr lang="en-US"/>
              <a:t> does not change any further</a:t>
            </a:r>
            <a:endParaRPr/>
          </a:p>
          <a:p>
            <a:pPr indent="-228600" lvl="0" marL="228600" rtl="0" algn="l">
              <a:lnSpc>
                <a:spcPct val="90000"/>
              </a:lnSpc>
              <a:spcBef>
                <a:spcPts val="1000"/>
              </a:spcBef>
              <a:spcAft>
                <a:spcPts val="0"/>
              </a:spcAft>
              <a:buClr>
                <a:schemeClr val="dk1"/>
              </a:buClr>
              <a:buSzPct val="100000"/>
              <a:buFont typeface="Arial"/>
              <a:buNone/>
            </a:pPr>
            <a:r>
              <a:t/>
            </a:r>
            <a:endParaRPr/>
          </a:p>
          <a:p>
            <a:pPr indent="-228600" lvl="0" marL="228600" rtl="0" algn="l">
              <a:lnSpc>
                <a:spcPct val="90000"/>
              </a:lnSpc>
              <a:spcBef>
                <a:spcPts val="1000"/>
              </a:spcBef>
              <a:spcAft>
                <a:spcPts val="0"/>
              </a:spcAft>
              <a:buClr>
                <a:schemeClr val="dk1"/>
              </a:buClr>
              <a:buSzPct val="100000"/>
              <a:buFont typeface="Arial"/>
              <a:buNone/>
            </a:pPr>
            <a:r>
              <a:rPr b="1" lang="en-US"/>
              <a:t>     NOTE</a:t>
            </a:r>
            <a:r>
              <a:rPr lang="en-US"/>
              <a:t>:  We shall see an alternative procedure for this task later</a:t>
            </a:r>
            <a:endParaRPr baseline="-25000" i="1"/>
          </a:p>
          <a:p>
            <a:pPr indent="-228600" lvl="0" marL="228600" rtl="0" algn="l">
              <a:lnSpc>
                <a:spcPct val="90000"/>
              </a:lnSpc>
              <a:spcBef>
                <a:spcPts val="1000"/>
              </a:spcBef>
              <a:spcAft>
                <a:spcPts val="0"/>
              </a:spcAft>
              <a:buClr>
                <a:schemeClr val="dk1"/>
              </a:buClr>
              <a:buSzPct val="100000"/>
              <a:buFont typeface="Arial"/>
              <a:buNone/>
            </a:pPr>
            <a:r>
              <a:t/>
            </a:r>
            <a:endParaRPr baseline="30000"/>
          </a:p>
        </p:txBody>
      </p:sp>
      <p:sp>
        <p:nvSpPr>
          <p:cNvPr id="394" name="Google Shape;39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Dependencies</a:t>
            </a:r>
            <a:endParaRPr/>
          </a:p>
        </p:txBody>
      </p:sp>
      <p:sp>
        <p:nvSpPr>
          <p:cNvPr id="118" name="Google Shape;118;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t>Redundancy is often caused by a functional dependency</a:t>
            </a:r>
            <a:endParaRPr/>
          </a:p>
          <a:p>
            <a:pPr indent="-228600" lvl="0" marL="228600" rtl="0" algn="l">
              <a:lnSpc>
                <a:spcPct val="150000"/>
              </a:lnSpc>
              <a:spcBef>
                <a:spcPts val="1000"/>
              </a:spcBef>
              <a:spcAft>
                <a:spcPts val="0"/>
              </a:spcAft>
              <a:buClr>
                <a:schemeClr val="dk1"/>
              </a:buClr>
              <a:buSzPts val="2000"/>
              <a:buChar char="•"/>
            </a:pPr>
            <a:r>
              <a:rPr lang="en-US" sz="2000"/>
              <a:t>A functional dependency (FD) is a link between two sets of attributes in a relation</a:t>
            </a:r>
            <a:endParaRPr/>
          </a:p>
          <a:p>
            <a:pPr indent="-228600" lvl="0" marL="228600" rtl="0" algn="l">
              <a:lnSpc>
                <a:spcPct val="150000"/>
              </a:lnSpc>
              <a:spcBef>
                <a:spcPts val="1000"/>
              </a:spcBef>
              <a:spcAft>
                <a:spcPts val="0"/>
              </a:spcAft>
              <a:buClr>
                <a:schemeClr val="dk1"/>
              </a:buClr>
              <a:buSzPts val="2000"/>
              <a:buChar char="•"/>
            </a:pPr>
            <a:r>
              <a:rPr lang="en-US" sz="2000"/>
              <a:t>We can normalise a relation by removing undesirable FDs</a:t>
            </a:r>
            <a:endParaRPr sz="2400"/>
          </a:p>
        </p:txBody>
      </p:sp>
      <p:sp>
        <p:nvSpPr>
          <p:cNvPr id="119" name="Google Shape;119;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t>A set of attributes, A, </a:t>
            </a:r>
            <a:r>
              <a:rPr lang="en-US" sz="2000">
                <a:solidFill>
                  <a:schemeClr val="folHlink"/>
                </a:solidFill>
              </a:rPr>
              <a:t>functionally determines</a:t>
            </a:r>
            <a:r>
              <a:rPr lang="en-US" sz="2000"/>
              <a:t> another set, B, or: there exists </a:t>
            </a:r>
            <a:r>
              <a:rPr lang="en-US" sz="2000">
                <a:solidFill>
                  <a:schemeClr val="folHlink"/>
                </a:solidFill>
              </a:rPr>
              <a:t>a functional dependency</a:t>
            </a:r>
            <a:r>
              <a:rPr lang="en-US" sz="2000"/>
              <a:t> between A and B (</a:t>
            </a:r>
            <a:r>
              <a:rPr lang="en-US" sz="2000">
                <a:solidFill>
                  <a:schemeClr val="folHlink"/>
                </a:solidFill>
              </a:rPr>
              <a:t>A → B</a:t>
            </a:r>
            <a:r>
              <a:rPr lang="en-US" sz="2000"/>
              <a:t>), if whenever two rows of the relation have the same values for all the attributes in A, then they also have the same values for all the attributes in B.</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Company Database</a:t>
            </a:r>
            <a:endParaRPr/>
          </a:p>
        </p:txBody>
      </p:sp>
      <p:sp>
        <p:nvSpPr>
          <p:cNvPr id="400" name="Google Shape;400;p40"/>
          <p:cNvSpPr txBox="1"/>
          <p:nvPr>
            <p:ph idx="1" type="body"/>
          </p:nvPr>
        </p:nvSpPr>
        <p:spPr>
          <a:xfrm>
            <a:off x="1142660" y="1524000"/>
            <a:ext cx="445475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Salesperson is working at an office. Salesperson sells the products to the customers. </a:t>
            </a:r>
            <a:endParaRPr sz="2000"/>
          </a:p>
        </p:txBody>
      </p:sp>
      <p:sp>
        <p:nvSpPr>
          <p:cNvPr id="401" name="Google Shape;40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7F7F7F"/>
                </a:solidFill>
                <a:latin typeface="Times New Roman"/>
                <a:ea typeface="Times New Roman"/>
                <a:cs typeface="Times New Roman"/>
                <a:sym typeface="Times New Roman"/>
              </a:rPr>
              <a:t>‹#›</a:t>
            </a:fld>
            <a:endParaRPr sz="1400">
              <a:solidFill>
                <a:srgbClr val="7F7F7F"/>
              </a:solidFill>
              <a:latin typeface="Times New Roman"/>
              <a:ea typeface="Times New Roman"/>
              <a:cs typeface="Times New Roman"/>
              <a:sym typeface="Times New Roman"/>
            </a:endParaRPr>
          </a:p>
        </p:txBody>
      </p:sp>
      <p:graphicFrame>
        <p:nvGraphicFramePr>
          <p:cNvPr id="402" name="Google Shape;402;p40"/>
          <p:cNvGraphicFramePr/>
          <p:nvPr/>
        </p:nvGraphicFramePr>
        <p:xfrm>
          <a:off x="1431472" y="2895601"/>
          <a:ext cx="5448300" cy="715962"/>
        </p:xfrm>
        <a:graphic>
          <a:graphicData uri="http://schemas.openxmlformats.org/presentationml/2006/ole">
            <mc:AlternateContent>
              <mc:Choice Requires="v">
                <p:oleObj r:id="rId4" imgH="715962" imgW="5448300" progId="" spid="_x0000_s1">
                  <p:embed/>
                </p:oleObj>
              </mc:Choice>
              <mc:Fallback>
                <p:oleObj r:id="rId5" imgH="715962" imgW="5448300" progId="">
                  <p:embed/>
                  <p:pic>
                    <p:nvPicPr>
                      <p:cNvPr id="402" name="Google Shape;402;p40"/>
                      <p:cNvPicPr preferRelativeResize="0"/>
                      <p:nvPr/>
                    </p:nvPicPr>
                    <p:blipFill rotWithShape="1">
                      <a:blip r:embed="rId6">
                        <a:alphaModFix/>
                      </a:blip>
                      <a:srcRect b="0" l="0" r="0" t="0"/>
                      <a:stretch/>
                    </p:blipFill>
                    <p:spPr>
                      <a:xfrm>
                        <a:off x="1431472" y="2895601"/>
                        <a:ext cx="5448300" cy="715962"/>
                      </a:xfrm>
                      <a:prstGeom prst="rect">
                        <a:avLst/>
                      </a:prstGeom>
                      <a:noFill/>
                      <a:ln>
                        <a:noFill/>
                      </a:ln>
                    </p:spPr>
                  </p:pic>
                </p:oleObj>
              </mc:Fallback>
            </mc:AlternateContent>
          </a:graphicData>
        </a:graphic>
      </p:graphicFrame>
      <p:graphicFrame>
        <p:nvGraphicFramePr>
          <p:cNvPr id="403" name="Google Shape;403;p40"/>
          <p:cNvGraphicFramePr/>
          <p:nvPr/>
        </p:nvGraphicFramePr>
        <p:xfrm>
          <a:off x="7415212" y="4571887"/>
          <a:ext cx="3938588" cy="715962"/>
        </p:xfrm>
        <a:graphic>
          <a:graphicData uri="http://schemas.openxmlformats.org/presentationml/2006/ole">
            <mc:AlternateContent>
              <mc:Choice Requires="v">
                <p:oleObj r:id="rId7" imgH="715962" imgW="3938588" progId="" spid="_x0000_s2">
                  <p:embed/>
                </p:oleObj>
              </mc:Choice>
              <mc:Fallback>
                <p:oleObj r:id="rId8" imgH="715962" imgW="3938588" progId="">
                  <p:embed/>
                  <p:pic>
                    <p:nvPicPr>
                      <p:cNvPr id="403" name="Google Shape;403;p40"/>
                      <p:cNvPicPr preferRelativeResize="0"/>
                      <p:nvPr/>
                    </p:nvPicPr>
                    <p:blipFill rotWithShape="1">
                      <a:blip r:embed="rId9">
                        <a:alphaModFix/>
                      </a:blip>
                      <a:srcRect b="0" l="0" r="0" t="0"/>
                      <a:stretch/>
                    </p:blipFill>
                    <p:spPr>
                      <a:xfrm>
                        <a:off x="7415212" y="4571887"/>
                        <a:ext cx="3938588" cy="715962"/>
                      </a:xfrm>
                      <a:prstGeom prst="rect">
                        <a:avLst/>
                      </a:prstGeom>
                      <a:noFill/>
                      <a:ln>
                        <a:noFill/>
                      </a:ln>
                    </p:spPr>
                  </p:pic>
                </p:oleObj>
              </mc:Fallback>
            </mc:AlternateContent>
          </a:graphicData>
        </a:graphic>
      </p:graphicFrame>
      <p:graphicFrame>
        <p:nvGraphicFramePr>
          <p:cNvPr id="404" name="Google Shape;404;p40"/>
          <p:cNvGraphicFramePr/>
          <p:nvPr/>
        </p:nvGraphicFramePr>
        <p:xfrm>
          <a:off x="7907338" y="2952297"/>
          <a:ext cx="2703512" cy="715962"/>
        </p:xfrm>
        <a:graphic>
          <a:graphicData uri="http://schemas.openxmlformats.org/presentationml/2006/ole">
            <mc:AlternateContent>
              <mc:Choice Requires="v">
                <p:oleObj r:id="rId10" imgH="715962" imgW="2703512" progId="" spid="_x0000_s3">
                  <p:embed/>
                </p:oleObj>
              </mc:Choice>
              <mc:Fallback>
                <p:oleObj r:id="rId11" imgH="715962" imgW="2703512" progId="">
                  <p:embed/>
                  <p:pic>
                    <p:nvPicPr>
                      <p:cNvPr id="404" name="Google Shape;404;p40"/>
                      <p:cNvPicPr preferRelativeResize="0"/>
                      <p:nvPr/>
                    </p:nvPicPr>
                    <p:blipFill rotWithShape="1">
                      <a:blip r:embed="rId12">
                        <a:alphaModFix/>
                      </a:blip>
                      <a:srcRect b="0" l="0" r="0" t="0"/>
                      <a:stretch/>
                    </p:blipFill>
                    <p:spPr>
                      <a:xfrm>
                        <a:off x="7907338" y="2952297"/>
                        <a:ext cx="2703512" cy="715962"/>
                      </a:xfrm>
                      <a:prstGeom prst="rect">
                        <a:avLst/>
                      </a:prstGeom>
                      <a:noFill/>
                      <a:ln>
                        <a:noFill/>
                      </a:ln>
                    </p:spPr>
                  </p:pic>
                </p:oleObj>
              </mc:Fallback>
            </mc:AlternateContent>
          </a:graphicData>
        </a:graphic>
      </p:graphicFrame>
      <p:graphicFrame>
        <p:nvGraphicFramePr>
          <p:cNvPr id="405" name="Google Shape;405;p40"/>
          <p:cNvGraphicFramePr/>
          <p:nvPr/>
        </p:nvGraphicFramePr>
        <p:xfrm>
          <a:off x="2922815" y="4571887"/>
          <a:ext cx="2840038" cy="715962"/>
        </p:xfrm>
        <a:graphic>
          <a:graphicData uri="http://schemas.openxmlformats.org/presentationml/2006/ole">
            <mc:AlternateContent>
              <mc:Choice Requires="v">
                <p:oleObj r:id="rId13" imgH="715962" imgW="2840038" progId="" spid="_x0000_s4">
                  <p:embed/>
                </p:oleObj>
              </mc:Choice>
              <mc:Fallback>
                <p:oleObj r:id="rId14" imgH="715962" imgW="2840038" progId="">
                  <p:embed/>
                  <p:pic>
                    <p:nvPicPr>
                      <p:cNvPr id="405" name="Google Shape;405;p40"/>
                      <p:cNvPicPr preferRelativeResize="0"/>
                      <p:nvPr/>
                    </p:nvPicPr>
                    <p:blipFill rotWithShape="1">
                      <a:blip r:embed="rId15">
                        <a:alphaModFix/>
                      </a:blip>
                      <a:srcRect b="0" l="0" r="0" t="0"/>
                      <a:stretch/>
                    </p:blipFill>
                    <p:spPr>
                      <a:xfrm>
                        <a:off x="2922815" y="4571887"/>
                        <a:ext cx="2840038" cy="715962"/>
                      </a:xfrm>
                      <a:prstGeom prst="rect">
                        <a:avLst/>
                      </a:prstGeom>
                      <a:noFill/>
                      <a:ln>
                        <a:noFill/>
                      </a:ln>
                    </p:spPr>
                  </p:pic>
                </p:oleObj>
              </mc:Fallback>
            </mc:AlternateContent>
          </a:graphicData>
        </a:graphic>
      </p:graphicFrame>
      <p:graphicFrame>
        <p:nvGraphicFramePr>
          <p:cNvPr id="406" name="Google Shape;406;p40"/>
          <p:cNvGraphicFramePr/>
          <p:nvPr/>
        </p:nvGraphicFramePr>
        <p:xfrm>
          <a:off x="6392750" y="1690688"/>
          <a:ext cx="2428875" cy="715962"/>
        </p:xfrm>
        <a:graphic>
          <a:graphicData uri="http://schemas.openxmlformats.org/presentationml/2006/ole">
            <mc:AlternateContent>
              <mc:Choice Requires="v">
                <p:oleObj r:id="rId16" imgH="715962" imgW="2428875" progId="" spid="_x0000_s5">
                  <p:embed/>
                </p:oleObj>
              </mc:Choice>
              <mc:Fallback>
                <p:oleObj r:id="rId17" imgH="715962" imgW="2428875" progId="">
                  <p:embed/>
                  <p:pic>
                    <p:nvPicPr>
                      <p:cNvPr id="406" name="Google Shape;406;p40"/>
                      <p:cNvPicPr preferRelativeResize="0"/>
                      <p:nvPr/>
                    </p:nvPicPr>
                    <p:blipFill rotWithShape="1">
                      <a:blip r:embed="rId18">
                        <a:alphaModFix/>
                      </a:blip>
                      <a:srcRect b="0" l="0" r="0" t="0"/>
                      <a:stretch/>
                    </p:blipFill>
                    <p:spPr>
                      <a:xfrm>
                        <a:off x="6392750" y="1690688"/>
                        <a:ext cx="2428875" cy="715962"/>
                      </a:xfrm>
                      <a:prstGeom prst="rect">
                        <a:avLst/>
                      </a:prstGeom>
                      <a:noFill/>
                      <a:ln>
                        <a:noFill/>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Company: </a:t>
            </a:r>
            <a:br>
              <a:rPr lang="en-US"/>
            </a:br>
            <a:r>
              <a:rPr lang="en-US"/>
              <a:t>SALESPERSON and PRODUCT</a:t>
            </a:r>
            <a:endParaRPr/>
          </a:p>
        </p:txBody>
      </p:sp>
      <p:graphicFrame>
        <p:nvGraphicFramePr>
          <p:cNvPr id="412" name="Google Shape;412;p41"/>
          <p:cNvGraphicFramePr/>
          <p:nvPr/>
        </p:nvGraphicFramePr>
        <p:xfrm>
          <a:off x="2582620" y="2727568"/>
          <a:ext cx="2356703" cy="2086709"/>
        </p:xfrm>
        <a:graphic>
          <a:graphicData uri="http://schemas.openxmlformats.org/presentationml/2006/ole">
            <mc:AlternateContent>
              <mc:Choice Requires="v">
                <p:oleObj r:id="rId4" imgH="2086709" imgW="2356703" progId="" spid="_x0000_s1">
                  <p:embed/>
                </p:oleObj>
              </mc:Choice>
              <mc:Fallback>
                <p:oleObj r:id="rId5" imgH="2086709" imgW="2356703" progId="">
                  <p:embed/>
                  <p:pic>
                    <p:nvPicPr>
                      <p:cNvPr id="412" name="Google Shape;412;p41"/>
                      <p:cNvPicPr preferRelativeResize="0"/>
                      <p:nvPr/>
                    </p:nvPicPr>
                    <p:blipFill rotWithShape="1">
                      <a:blip r:embed="rId6">
                        <a:alphaModFix/>
                      </a:blip>
                      <a:srcRect b="0" l="0" r="0" t="0"/>
                      <a:stretch/>
                    </p:blipFill>
                    <p:spPr>
                      <a:xfrm>
                        <a:off x="2582620" y="2727568"/>
                        <a:ext cx="2356703" cy="2086709"/>
                      </a:xfrm>
                      <a:prstGeom prst="rect">
                        <a:avLst/>
                      </a:prstGeom>
                      <a:noFill/>
                      <a:ln>
                        <a:noFill/>
                      </a:ln>
                    </p:spPr>
                  </p:pic>
                </p:oleObj>
              </mc:Fallback>
            </mc:AlternateContent>
          </a:graphicData>
        </a:graphic>
      </p:graphicFrame>
      <p:sp>
        <p:nvSpPr>
          <p:cNvPr id="413" name="Google Shape;413;p41"/>
          <p:cNvSpPr txBox="1"/>
          <p:nvPr>
            <p:ph idx="2" type="body"/>
          </p:nvPr>
        </p:nvSpPr>
        <p:spPr>
          <a:xfrm>
            <a:off x="5513696" y="2989694"/>
            <a:ext cx="6387151" cy="15624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List out the functional dependencies.</a:t>
            </a:r>
            <a:endParaRPr sz="2800"/>
          </a:p>
        </p:txBody>
      </p:sp>
      <p:sp>
        <p:nvSpPr>
          <p:cNvPr id="414" name="Google Shape;4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lt1"/>
                </a:solidFill>
                <a:latin typeface="Times New Roman"/>
                <a:ea typeface="Times New Roman"/>
                <a:cs typeface="Times New Roman"/>
                <a:sym typeface="Times New Roman"/>
              </a:rPr>
              <a:t>7-</a:t>
            </a:r>
            <a:fld id="{00000000-1234-1234-1234-123412341234}" type="slidenum">
              <a:rPr lang="en-US" sz="1400">
                <a:solidFill>
                  <a:schemeClr val="lt1"/>
                </a:solidFill>
                <a:latin typeface="Times New Roman"/>
                <a:ea typeface="Times New Roman"/>
                <a:cs typeface="Times New Roman"/>
                <a:sym typeface="Times New Roman"/>
              </a:rPr>
              <a:t>‹#›</a:t>
            </a:fld>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1524000" y="277814"/>
            <a:ext cx="8915400" cy="14747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Hardware Company: </a:t>
            </a:r>
            <a:br>
              <a:rPr lang="en-US"/>
            </a:br>
            <a:r>
              <a:rPr lang="en-US"/>
              <a:t>SALESPERSON and PRODUCT</a:t>
            </a:r>
            <a:endParaRPr/>
          </a:p>
        </p:txBody>
      </p:sp>
      <p:graphicFrame>
        <p:nvGraphicFramePr>
          <p:cNvPr id="420" name="Google Shape;420;p42"/>
          <p:cNvGraphicFramePr/>
          <p:nvPr/>
        </p:nvGraphicFramePr>
        <p:xfrm>
          <a:off x="2097333" y="2491765"/>
          <a:ext cx="1865067" cy="2309445"/>
        </p:xfrm>
        <a:graphic>
          <a:graphicData uri="http://schemas.openxmlformats.org/presentationml/2006/ole">
            <mc:AlternateContent>
              <mc:Choice Requires="v">
                <p:oleObj r:id="rId4" imgH="2309445" imgW="1865067" progId="" spid="_x0000_s1">
                  <p:embed/>
                </p:oleObj>
              </mc:Choice>
              <mc:Fallback>
                <p:oleObj r:id="rId5" imgH="2309445" imgW="1865067" progId="">
                  <p:embed/>
                  <p:pic>
                    <p:nvPicPr>
                      <p:cNvPr id="420" name="Google Shape;420;p42"/>
                      <p:cNvPicPr preferRelativeResize="0"/>
                      <p:nvPr/>
                    </p:nvPicPr>
                    <p:blipFill rotWithShape="1">
                      <a:blip r:embed="rId6">
                        <a:alphaModFix/>
                      </a:blip>
                      <a:srcRect b="0" l="0" r="0" t="0"/>
                      <a:stretch/>
                    </p:blipFill>
                    <p:spPr>
                      <a:xfrm>
                        <a:off x="2097333" y="2491765"/>
                        <a:ext cx="1865067" cy="2309445"/>
                      </a:xfrm>
                      <a:prstGeom prst="rect">
                        <a:avLst/>
                      </a:prstGeom>
                      <a:noFill/>
                      <a:ln>
                        <a:noFill/>
                      </a:ln>
                    </p:spPr>
                  </p:pic>
                </p:oleObj>
              </mc:Fallback>
            </mc:AlternateContent>
          </a:graphicData>
        </a:graphic>
      </p:graphicFrame>
      <p:sp>
        <p:nvSpPr>
          <p:cNvPr id="421" name="Google Shape;42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400">
                <a:solidFill>
                  <a:schemeClr val="lt1"/>
                </a:solidFill>
                <a:latin typeface="Times New Roman"/>
                <a:ea typeface="Times New Roman"/>
                <a:cs typeface="Times New Roman"/>
                <a:sym typeface="Times New Roman"/>
              </a:rPr>
              <a:t>7-</a:t>
            </a:r>
            <a:fld id="{00000000-1234-1234-1234-123412341234}" type="slidenum">
              <a:rPr lang="en-US" sz="1400">
                <a:solidFill>
                  <a:schemeClr val="lt1"/>
                </a:solidFill>
                <a:latin typeface="Times New Roman"/>
                <a:ea typeface="Times New Roman"/>
                <a:cs typeface="Times New Roman"/>
                <a:sym typeface="Times New Roman"/>
              </a:rPr>
              <a:t>‹#›</a:t>
            </a:fld>
            <a:endParaRPr sz="1400">
              <a:solidFill>
                <a:schemeClr val="lt1"/>
              </a:solidFill>
              <a:latin typeface="Times New Roman"/>
              <a:ea typeface="Times New Roman"/>
              <a:cs typeface="Times New Roman"/>
              <a:sym typeface="Times New Roman"/>
            </a:endParaRPr>
          </a:p>
        </p:txBody>
      </p:sp>
      <p:graphicFrame>
        <p:nvGraphicFramePr>
          <p:cNvPr id="422" name="Google Shape;422;p42"/>
          <p:cNvGraphicFramePr/>
          <p:nvPr/>
        </p:nvGraphicFramePr>
        <p:xfrm>
          <a:off x="5257800" y="2590801"/>
          <a:ext cx="5030788" cy="2111375"/>
        </p:xfrm>
        <a:graphic>
          <a:graphicData uri="http://schemas.openxmlformats.org/presentationml/2006/ole">
            <mc:AlternateContent>
              <mc:Choice Requires="v">
                <p:oleObj r:id="rId7" imgH="2111375" imgW="5030788" progId="" spid="_x0000_s2">
                  <p:embed/>
                </p:oleObj>
              </mc:Choice>
              <mc:Fallback>
                <p:oleObj r:id="rId8" imgH="2111375" imgW="5030788" progId="">
                  <p:embed/>
                  <p:pic>
                    <p:nvPicPr>
                      <p:cNvPr id="422" name="Google Shape;422;p42"/>
                      <p:cNvPicPr preferRelativeResize="0"/>
                      <p:nvPr/>
                    </p:nvPicPr>
                    <p:blipFill rotWithShape="1">
                      <a:blip r:embed="rId9">
                        <a:alphaModFix/>
                      </a:blip>
                      <a:srcRect b="0" l="0" r="0" t="0"/>
                      <a:stretch/>
                    </p:blipFill>
                    <p:spPr>
                      <a:xfrm>
                        <a:off x="5257800" y="2590801"/>
                        <a:ext cx="5030788" cy="2111375"/>
                      </a:xfrm>
                      <a:prstGeom prst="rect">
                        <a:avLst/>
                      </a:prstGeom>
                      <a:no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Functional Dependency - Advantages</a:t>
            </a:r>
            <a:endParaRPr/>
          </a:p>
        </p:txBody>
      </p:sp>
      <p:sp>
        <p:nvSpPr>
          <p:cNvPr id="428" name="Google Shape;42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Removes data redundancy where the same values should not be repeated at multiple locations in the same database table</a:t>
            </a:r>
            <a:endParaRPr/>
          </a:p>
          <a:p>
            <a:pPr indent="-228600" lvl="0" marL="228600" rtl="0" algn="l">
              <a:lnSpc>
                <a:spcPct val="90000"/>
              </a:lnSpc>
              <a:spcBef>
                <a:spcPts val="1000"/>
              </a:spcBef>
              <a:spcAft>
                <a:spcPts val="0"/>
              </a:spcAft>
              <a:buClr>
                <a:schemeClr val="dk1"/>
              </a:buClr>
              <a:buSzPts val="2800"/>
              <a:buChar char="•"/>
            </a:pPr>
            <a:r>
              <a:rPr lang="en-US"/>
              <a:t>Maintains the quality of data in the database</a:t>
            </a:r>
            <a:endParaRPr/>
          </a:p>
          <a:p>
            <a:pPr indent="-228600" lvl="0" marL="228600" rtl="0" algn="l">
              <a:lnSpc>
                <a:spcPct val="90000"/>
              </a:lnSpc>
              <a:spcBef>
                <a:spcPts val="1000"/>
              </a:spcBef>
              <a:spcAft>
                <a:spcPts val="0"/>
              </a:spcAft>
              <a:buClr>
                <a:schemeClr val="dk1"/>
              </a:buClr>
              <a:buSzPts val="2800"/>
              <a:buChar char="•"/>
            </a:pPr>
            <a:r>
              <a:rPr lang="en-US"/>
              <a:t>Allows clearly defined meanings and constraints of databases</a:t>
            </a:r>
            <a:endParaRPr/>
          </a:p>
          <a:p>
            <a:pPr indent="-228600" lvl="0" marL="228600" rtl="0" algn="l">
              <a:lnSpc>
                <a:spcPct val="90000"/>
              </a:lnSpc>
              <a:spcBef>
                <a:spcPts val="1000"/>
              </a:spcBef>
              <a:spcAft>
                <a:spcPts val="0"/>
              </a:spcAft>
              <a:buClr>
                <a:schemeClr val="dk1"/>
              </a:buClr>
              <a:buSzPts val="2800"/>
              <a:buChar char="•"/>
            </a:pPr>
            <a:r>
              <a:rPr lang="en-US"/>
              <a:t>Helps in identifying bad designs of the database</a:t>
            </a:r>
            <a:endParaRPr/>
          </a:p>
          <a:p>
            <a:pPr indent="-228600" lvl="0" marL="228600" rtl="0" algn="l">
              <a:lnSpc>
                <a:spcPct val="90000"/>
              </a:lnSpc>
              <a:spcBef>
                <a:spcPts val="1000"/>
              </a:spcBef>
              <a:spcAft>
                <a:spcPts val="0"/>
              </a:spcAft>
              <a:buClr>
                <a:schemeClr val="dk1"/>
              </a:buClr>
              <a:buSzPts val="2800"/>
              <a:buChar char="•"/>
            </a:pPr>
            <a:r>
              <a:rPr lang="en-US"/>
              <a:t>Expresses the facts about the database design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29" name="Google Shape;42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Attributes Closure</a:t>
            </a:r>
            <a:endParaRPr/>
          </a:p>
        </p:txBody>
      </p:sp>
      <p:sp>
        <p:nvSpPr>
          <p:cNvPr id="435" name="Google Shape;435;p44"/>
          <p:cNvSpPr txBox="1"/>
          <p:nvPr>
            <p:ph idx="1" type="body"/>
          </p:nvPr>
        </p:nvSpPr>
        <p:spPr>
          <a:xfrm>
            <a:off x="838200" y="1825625"/>
            <a:ext cx="10680510" cy="441140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200"/>
              <a:buChar char="•"/>
            </a:pPr>
            <a:r>
              <a:rPr lang="en-US" sz="3200"/>
              <a:t>An attribute B is functionally determined by α, if α → B</a:t>
            </a:r>
            <a:endParaRPr/>
          </a:p>
          <a:p>
            <a:pPr indent="-228600" lvl="0" marL="228600" rtl="0" algn="l">
              <a:lnSpc>
                <a:spcPct val="90000"/>
              </a:lnSpc>
              <a:spcBef>
                <a:spcPts val="1000"/>
              </a:spcBef>
              <a:spcAft>
                <a:spcPts val="0"/>
              </a:spcAft>
              <a:buClr>
                <a:schemeClr val="dk1"/>
              </a:buClr>
              <a:buSzPts val="3200"/>
              <a:buChar char="•"/>
            </a:pPr>
            <a:r>
              <a:rPr lang="en-US" sz="3200"/>
              <a:t>To test whether a set α is a super key</a:t>
            </a:r>
            <a:endParaRPr/>
          </a:p>
          <a:p>
            <a:pPr indent="-228600" lvl="1" marL="685800" rtl="0" algn="l">
              <a:lnSpc>
                <a:spcPct val="90000"/>
              </a:lnSpc>
              <a:spcBef>
                <a:spcPts val="500"/>
              </a:spcBef>
              <a:spcAft>
                <a:spcPts val="0"/>
              </a:spcAft>
              <a:buClr>
                <a:schemeClr val="dk1"/>
              </a:buClr>
              <a:buSzPts val="2800"/>
              <a:buChar char="•"/>
            </a:pPr>
            <a:r>
              <a:rPr lang="en-US" sz="2800"/>
              <a:t>Devise an algorithm for computing the set of attributes functionally determined by α</a:t>
            </a:r>
            <a:endParaRPr/>
          </a:p>
          <a:p>
            <a:pPr indent="-228600" lvl="2" marL="1143000" rtl="0" algn="l">
              <a:lnSpc>
                <a:spcPct val="90000"/>
              </a:lnSpc>
              <a:spcBef>
                <a:spcPts val="500"/>
              </a:spcBef>
              <a:spcAft>
                <a:spcPts val="0"/>
              </a:spcAft>
              <a:buClr>
                <a:schemeClr val="dk1"/>
              </a:buClr>
              <a:buSzPts val="2400"/>
              <a:buChar char="•"/>
            </a:pPr>
            <a:r>
              <a:rPr lang="en-US" sz="2400"/>
              <a:t>Using FDs</a:t>
            </a:r>
            <a:endParaRPr/>
          </a:p>
          <a:p>
            <a:pPr indent="-228600" lvl="3" marL="1600200" rtl="0" algn="l">
              <a:lnSpc>
                <a:spcPct val="90000"/>
              </a:lnSpc>
              <a:spcBef>
                <a:spcPts val="500"/>
              </a:spcBef>
              <a:spcAft>
                <a:spcPts val="0"/>
              </a:spcAft>
              <a:buClr>
                <a:schemeClr val="dk1"/>
              </a:buClr>
              <a:buSzPts val="2200"/>
              <a:buChar char="•"/>
            </a:pPr>
            <a:r>
              <a:rPr lang="en-US" sz="2200"/>
              <a:t>One way of doing this is to compute F</a:t>
            </a:r>
            <a:r>
              <a:rPr baseline="30000" lang="en-US" sz="3400"/>
              <a:t>+</a:t>
            </a:r>
            <a:r>
              <a:rPr lang="en-US" sz="2200"/>
              <a:t>, take all functional dependencies with as the left-hand side, and take the union of the right-hand sides of all such dependencies</a:t>
            </a:r>
            <a:endParaRPr/>
          </a:p>
          <a:p>
            <a:pPr indent="-228600" lvl="2" marL="1143000" rtl="0" algn="l">
              <a:lnSpc>
                <a:spcPct val="90000"/>
              </a:lnSpc>
              <a:spcBef>
                <a:spcPts val="500"/>
              </a:spcBef>
              <a:spcAft>
                <a:spcPts val="0"/>
              </a:spcAft>
              <a:buClr>
                <a:schemeClr val="dk1"/>
              </a:buClr>
              <a:buSzPts val="2400"/>
              <a:buChar char="•"/>
            </a:pPr>
            <a:r>
              <a:rPr lang="en-US" sz="2400"/>
              <a:t>Expensive, since F</a:t>
            </a:r>
            <a:r>
              <a:rPr baseline="30000" lang="en-US" sz="3200"/>
              <a:t>+</a:t>
            </a:r>
            <a:r>
              <a:rPr lang="en-US" sz="2400"/>
              <a:t> can be large</a:t>
            </a:r>
            <a:endParaRPr/>
          </a:p>
          <a:p>
            <a:pPr indent="-228600" lvl="1" marL="685800" rtl="0" algn="l">
              <a:lnSpc>
                <a:spcPct val="90000"/>
              </a:lnSpc>
              <a:spcBef>
                <a:spcPts val="500"/>
              </a:spcBef>
              <a:spcAft>
                <a:spcPts val="0"/>
              </a:spcAft>
              <a:buClr>
                <a:schemeClr val="dk1"/>
              </a:buClr>
              <a:buSzPts val="2800"/>
              <a:buChar char="•"/>
            </a:pPr>
            <a:r>
              <a:rPr lang="en-US" sz="2800"/>
              <a:t>Solution</a:t>
            </a:r>
            <a:endParaRPr/>
          </a:p>
          <a:p>
            <a:pPr indent="-228600" lvl="2" marL="1143000" rtl="0" algn="l">
              <a:lnSpc>
                <a:spcPct val="90000"/>
              </a:lnSpc>
              <a:spcBef>
                <a:spcPts val="500"/>
              </a:spcBef>
              <a:spcAft>
                <a:spcPts val="0"/>
              </a:spcAft>
              <a:buClr>
                <a:schemeClr val="dk1"/>
              </a:buClr>
              <a:buSzPts val="2400"/>
              <a:buChar char="•"/>
            </a:pPr>
            <a:r>
              <a:rPr lang="en-US" sz="2400"/>
              <a:t>Attributes Set Closure</a:t>
            </a:r>
            <a:endParaRPr/>
          </a:p>
        </p:txBody>
      </p:sp>
      <p:sp>
        <p:nvSpPr>
          <p:cNvPr id="436" name="Google Shape;43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5"/>
          <p:cNvSpPr txBox="1"/>
          <p:nvPr>
            <p:ph type="title"/>
          </p:nvPr>
        </p:nvSpPr>
        <p:spPr>
          <a:xfrm>
            <a:off x="838200" y="691470"/>
            <a:ext cx="8077200"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Uses of Attributes Set Closure</a:t>
            </a:r>
            <a:endParaRPr/>
          </a:p>
        </p:txBody>
      </p:sp>
      <p:sp>
        <p:nvSpPr>
          <p:cNvPr id="443" name="Google Shape;443;p45"/>
          <p:cNvSpPr txBox="1"/>
          <p:nvPr>
            <p:ph idx="4294967295" type="body"/>
          </p:nvPr>
        </p:nvSpPr>
        <p:spPr>
          <a:xfrm>
            <a:off x="838199" y="1460310"/>
            <a:ext cx="10776045" cy="471665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Testing for super key:</a:t>
            </a:r>
            <a:endParaRPr/>
          </a:p>
          <a:p>
            <a:pPr indent="-228600" lvl="1" marL="685800" rtl="0" algn="l">
              <a:lnSpc>
                <a:spcPct val="90000"/>
              </a:lnSpc>
              <a:spcBef>
                <a:spcPts val="500"/>
              </a:spcBef>
              <a:spcAft>
                <a:spcPts val="0"/>
              </a:spcAft>
              <a:buClr>
                <a:schemeClr val="dk1"/>
              </a:buClr>
              <a:buSzPts val="2800"/>
              <a:buChar char="•"/>
            </a:pPr>
            <a:r>
              <a:rPr lang="en-US" sz="2800"/>
              <a:t>To test if α is a super key, compute α</a:t>
            </a:r>
            <a:r>
              <a:rPr baseline="30000" lang="en-US" sz="2800"/>
              <a:t>+,</a:t>
            </a:r>
            <a:r>
              <a:rPr lang="en-US" sz="2800"/>
              <a:t> and check if α</a:t>
            </a:r>
            <a:r>
              <a:rPr baseline="30000" lang="en-US" sz="2800"/>
              <a:t>+ </a:t>
            </a:r>
            <a:r>
              <a:rPr lang="en-US" sz="2800"/>
              <a:t>contains all attributes of </a:t>
            </a:r>
            <a:r>
              <a:rPr i="1" lang="en-US" sz="2800"/>
              <a:t>R</a:t>
            </a:r>
            <a:endParaRPr sz="2800"/>
          </a:p>
          <a:p>
            <a:pPr indent="-228600" lvl="0" marL="228600" rtl="0" algn="l">
              <a:lnSpc>
                <a:spcPct val="90000"/>
              </a:lnSpc>
              <a:spcBef>
                <a:spcPts val="1000"/>
              </a:spcBef>
              <a:spcAft>
                <a:spcPts val="0"/>
              </a:spcAft>
              <a:buClr>
                <a:schemeClr val="dk1"/>
              </a:buClr>
              <a:buSzPts val="3200"/>
              <a:buChar char="•"/>
            </a:pPr>
            <a:r>
              <a:rPr lang="en-US" sz="3200"/>
              <a:t>Testing functional dependencies</a:t>
            </a:r>
            <a:endParaRPr/>
          </a:p>
          <a:p>
            <a:pPr indent="-228600" lvl="1" marL="685800" rtl="0" algn="l">
              <a:lnSpc>
                <a:spcPct val="90000"/>
              </a:lnSpc>
              <a:spcBef>
                <a:spcPts val="500"/>
              </a:spcBef>
              <a:spcAft>
                <a:spcPts val="0"/>
              </a:spcAft>
              <a:buClr>
                <a:schemeClr val="dk1"/>
              </a:buClr>
              <a:buSzPts val="2800"/>
              <a:buChar char="•"/>
            </a:pPr>
            <a:r>
              <a:rPr lang="en-US" sz="2800"/>
              <a:t>To check if a functional dependency α → β holds (or, in other words, is in </a:t>
            </a:r>
            <a:r>
              <a:rPr i="1" lang="en-US" sz="2800"/>
              <a:t>F</a:t>
            </a:r>
            <a:r>
              <a:rPr baseline="30000" lang="en-US" sz="2800"/>
              <a:t>+</a:t>
            </a:r>
            <a:r>
              <a:rPr lang="en-US" sz="2800"/>
              <a:t>), just check if β ⊆ α</a:t>
            </a:r>
            <a:r>
              <a:rPr baseline="30000" lang="en-US" sz="2800"/>
              <a:t>+</a:t>
            </a:r>
            <a:endParaRPr sz="2800"/>
          </a:p>
          <a:p>
            <a:pPr indent="-228600" lvl="2" marL="1143000" rtl="0" algn="l">
              <a:lnSpc>
                <a:spcPct val="90000"/>
              </a:lnSpc>
              <a:spcBef>
                <a:spcPts val="500"/>
              </a:spcBef>
              <a:spcAft>
                <a:spcPts val="0"/>
              </a:spcAft>
              <a:buClr>
                <a:schemeClr val="dk1"/>
              </a:buClr>
              <a:buSzPts val="2400"/>
              <a:buChar char="•"/>
            </a:pPr>
            <a:r>
              <a:rPr lang="en-US" sz="2400"/>
              <a:t>Compute α</a:t>
            </a:r>
            <a:r>
              <a:rPr baseline="30000" lang="en-US" sz="2400"/>
              <a:t>+ </a:t>
            </a:r>
            <a:r>
              <a:rPr lang="en-US" sz="2400"/>
              <a:t>by using attribute closure, and then check if it contains β</a:t>
            </a:r>
            <a:endParaRPr/>
          </a:p>
          <a:p>
            <a:pPr indent="-228600" lvl="1" marL="685800" rtl="0" algn="l">
              <a:lnSpc>
                <a:spcPct val="90000"/>
              </a:lnSpc>
              <a:spcBef>
                <a:spcPts val="500"/>
              </a:spcBef>
              <a:spcAft>
                <a:spcPts val="0"/>
              </a:spcAft>
              <a:buClr>
                <a:schemeClr val="dk1"/>
              </a:buClr>
              <a:buSzPts val="2800"/>
              <a:buChar char="•"/>
            </a:pPr>
            <a:r>
              <a:rPr lang="en-US" sz="2800"/>
              <a:t>Is a simple and cheap test, and very useful</a:t>
            </a:r>
            <a:endParaRPr/>
          </a:p>
          <a:p>
            <a:pPr indent="-228600" lvl="0" marL="228600" rtl="0" algn="l">
              <a:lnSpc>
                <a:spcPct val="90000"/>
              </a:lnSpc>
              <a:spcBef>
                <a:spcPts val="1000"/>
              </a:spcBef>
              <a:spcAft>
                <a:spcPts val="0"/>
              </a:spcAft>
              <a:buClr>
                <a:schemeClr val="dk1"/>
              </a:buClr>
              <a:buSzPts val="3200"/>
              <a:buChar char="•"/>
            </a:pPr>
            <a:r>
              <a:rPr lang="en-US" sz="3200"/>
              <a:t>Computing closure of F</a:t>
            </a:r>
            <a:endParaRPr/>
          </a:p>
          <a:p>
            <a:pPr indent="-228600" lvl="1" marL="685800" rtl="0" algn="l">
              <a:lnSpc>
                <a:spcPct val="90000"/>
              </a:lnSpc>
              <a:spcBef>
                <a:spcPts val="500"/>
              </a:spcBef>
              <a:spcAft>
                <a:spcPts val="0"/>
              </a:spcAft>
              <a:buClr>
                <a:schemeClr val="dk1"/>
              </a:buClr>
              <a:buSzPts val="2800"/>
              <a:buChar char="•"/>
            </a:pPr>
            <a:r>
              <a:rPr lang="en-US" sz="2800"/>
              <a:t>For each γ ⊆ </a:t>
            </a:r>
            <a:r>
              <a:rPr i="1" lang="en-US" sz="2800"/>
              <a:t>R, </a:t>
            </a:r>
            <a:r>
              <a:rPr lang="en-US" sz="2800"/>
              <a:t>find the closure γ</a:t>
            </a:r>
            <a:r>
              <a:rPr baseline="30000" lang="en-US" sz="2800"/>
              <a:t>+</a:t>
            </a:r>
            <a:r>
              <a:rPr lang="en-US" sz="2800"/>
              <a:t>, and for each </a:t>
            </a:r>
            <a:r>
              <a:rPr i="1" lang="en-US" sz="2800"/>
              <a:t>S</a:t>
            </a:r>
            <a:r>
              <a:rPr lang="en-US" sz="2800"/>
              <a:t> ⊆ γ</a:t>
            </a:r>
            <a:r>
              <a:rPr baseline="30000" lang="en-US" sz="2800"/>
              <a:t>+</a:t>
            </a:r>
            <a:r>
              <a:rPr lang="en-US" sz="2800"/>
              <a:t>, output a functional dependency γ → </a:t>
            </a:r>
            <a:r>
              <a:rPr i="1" lang="en-US" sz="2800"/>
              <a:t>S</a:t>
            </a:r>
            <a:endParaRPr sz="2800"/>
          </a:p>
        </p:txBody>
      </p:sp>
      <p:sp>
        <p:nvSpPr>
          <p:cNvPr id="444" name="Google Shape;44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Closure of Attribute Sets</a:t>
            </a:r>
            <a:endParaRPr/>
          </a:p>
        </p:txBody>
      </p:sp>
      <p:sp>
        <p:nvSpPr>
          <p:cNvPr id="451" name="Google Shape;45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Given a set of attributes </a:t>
            </a:r>
            <a:r>
              <a:rPr lang="en-US">
                <a:latin typeface="Noto Sans Symbols"/>
                <a:ea typeface="Noto Sans Symbols"/>
                <a:cs typeface="Noto Sans Symbols"/>
                <a:sym typeface="Noto Sans Symbols"/>
              </a:rPr>
              <a:t>α,</a:t>
            </a:r>
            <a:r>
              <a:rPr lang="en-US"/>
              <a:t> define the </a:t>
            </a:r>
            <a:r>
              <a:rPr b="1" i="1" lang="en-US">
                <a:solidFill>
                  <a:srgbClr val="000099"/>
                </a:solidFill>
              </a:rPr>
              <a:t>closure</a:t>
            </a:r>
            <a:r>
              <a:rPr i="1" lang="en-US"/>
              <a:t> </a:t>
            </a:r>
            <a:r>
              <a:rPr lang="en-US"/>
              <a:t>of </a:t>
            </a:r>
            <a:r>
              <a:rPr lang="en-US">
                <a:latin typeface="Noto Sans Symbols"/>
                <a:ea typeface="Noto Sans Symbols"/>
                <a:cs typeface="Noto Sans Symbols"/>
                <a:sym typeface="Noto Sans Symbols"/>
              </a:rPr>
              <a:t>α</a:t>
            </a:r>
            <a:r>
              <a:rPr lang="en-US"/>
              <a:t> </a:t>
            </a:r>
            <a:r>
              <a:rPr b="1" lang="en-US">
                <a:solidFill>
                  <a:srgbClr val="000099"/>
                </a:solidFill>
              </a:rPr>
              <a:t>under</a:t>
            </a:r>
            <a:r>
              <a:rPr lang="en-US"/>
              <a:t> </a:t>
            </a:r>
            <a:r>
              <a:rPr i="1" lang="en-US"/>
              <a:t>F</a:t>
            </a:r>
            <a:r>
              <a:rPr lang="en-US"/>
              <a:t> (denoted by </a:t>
            </a:r>
            <a:r>
              <a:rPr lang="en-US">
                <a:latin typeface="Noto Sans Symbols"/>
                <a:ea typeface="Noto Sans Symbols"/>
                <a:cs typeface="Noto Sans Symbols"/>
                <a:sym typeface="Noto Sans Symbols"/>
              </a:rPr>
              <a:t>α</a:t>
            </a:r>
            <a:r>
              <a:rPr baseline="30000" lang="en-US"/>
              <a:t>+</a:t>
            </a:r>
            <a:r>
              <a:rPr lang="en-US"/>
              <a:t>) as the set of attributes that are functionally determined by </a:t>
            </a:r>
            <a:r>
              <a:rPr lang="en-US">
                <a:latin typeface="Noto Sans Symbols"/>
                <a:ea typeface="Noto Sans Symbols"/>
                <a:cs typeface="Noto Sans Symbols"/>
                <a:sym typeface="Noto Sans Symbols"/>
              </a:rPr>
              <a:t>α</a:t>
            </a:r>
            <a:r>
              <a:rPr lang="en-US"/>
              <a:t> under </a:t>
            </a:r>
            <a:r>
              <a:rPr i="1" lang="en-US"/>
              <a:t>F</a:t>
            </a:r>
            <a:endParaRPr/>
          </a:p>
          <a:p>
            <a:pPr indent="-228600" lvl="0" marL="228600" rtl="0" algn="l">
              <a:lnSpc>
                <a:spcPct val="90000"/>
              </a:lnSpc>
              <a:spcBef>
                <a:spcPts val="1000"/>
              </a:spcBef>
              <a:spcAft>
                <a:spcPts val="0"/>
              </a:spcAft>
              <a:buClr>
                <a:schemeClr val="dk1"/>
              </a:buClr>
              <a:buSzPts val="2800"/>
              <a:buChar char="•"/>
            </a:pPr>
            <a:r>
              <a:rPr lang="en-US"/>
              <a:t> Algorithm to compute </a:t>
            </a:r>
            <a:r>
              <a:rPr lang="en-US">
                <a:latin typeface="Noto Sans Symbols"/>
                <a:ea typeface="Noto Sans Symbols"/>
                <a:cs typeface="Noto Sans Symbols"/>
                <a:sym typeface="Noto Sans Symbols"/>
              </a:rPr>
              <a:t>α</a:t>
            </a:r>
            <a:r>
              <a:rPr baseline="30000" lang="en-US"/>
              <a:t>+</a:t>
            </a:r>
            <a:r>
              <a:rPr lang="en-US"/>
              <a:t>, the closure of </a:t>
            </a:r>
            <a:r>
              <a:rPr lang="en-US">
                <a:latin typeface="Noto Sans Symbols"/>
                <a:ea typeface="Noto Sans Symbols"/>
                <a:cs typeface="Noto Sans Symbols"/>
                <a:sym typeface="Noto Sans Symbols"/>
              </a:rPr>
              <a:t>α</a:t>
            </a:r>
            <a:r>
              <a:rPr lang="en-US"/>
              <a:t> under </a:t>
            </a:r>
            <a:r>
              <a:rPr i="1" lang="en-US"/>
              <a:t>F</a:t>
            </a:r>
            <a:br>
              <a:rPr i="1" lang="en-US"/>
            </a:br>
            <a:r>
              <a:rPr i="1" lang="en-US"/>
              <a:t>      	result </a:t>
            </a:r>
            <a:r>
              <a:rPr lang="en-US"/>
              <a:t>:= </a:t>
            </a:r>
            <a:r>
              <a:rPr lang="en-US">
                <a:latin typeface="Noto Sans Symbols"/>
                <a:ea typeface="Noto Sans Symbols"/>
                <a:cs typeface="Noto Sans Symbols"/>
                <a:sym typeface="Noto Sans Symbols"/>
              </a:rPr>
              <a:t>α</a:t>
            </a:r>
            <a:r>
              <a:rPr lang="en-US"/>
              <a:t>;</a:t>
            </a:r>
            <a:br>
              <a:rPr lang="en-US"/>
            </a:br>
            <a:r>
              <a:rPr lang="en-US"/>
              <a:t>	</a:t>
            </a:r>
            <a:r>
              <a:rPr b="1" lang="en-US"/>
              <a:t>while</a:t>
            </a:r>
            <a:r>
              <a:rPr lang="en-US"/>
              <a:t> (changes to </a:t>
            </a:r>
            <a:r>
              <a:rPr i="1" lang="en-US"/>
              <a:t>result</a:t>
            </a:r>
            <a:r>
              <a:rPr lang="en-US"/>
              <a:t>) </a:t>
            </a:r>
            <a:r>
              <a:rPr b="1" lang="en-US"/>
              <a:t>do</a:t>
            </a:r>
            <a:br>
              <a:rPr b="1" lang="en-US"/>
            </a:br>
            <a:r>
              <a:rPr b="1" lang="en-US"/>
              <a:t>		for each </a:t>
            </a:r>
            <a:r>
              <a:rPr lang="en-US"/>
              <a:t>β</a:t>
            </a:r>
            <a:r>
              <a:rPr i="1" lang="en-US"/>
              <a:t> </a:t>
            </a:r>
            <a:r>
              <a:rPr lang="en-US"/>
              <a:t>→ γ </a:t>
            </a:r>
            <a:r>
              <a:rPr b="1" lang="en-US"/>
              <a:t>in</a:t>
            </a:r>
            <a:r>
              <a:rPr i="1" lang="en-US"/>
              <a:t> F</a:t>
            </a:r>
            <a:r>
              <a:rPr b="1" lang="en-US"/>
              <a:t> do</a:t>
            </a:r>
            <a:br>
              <a:rPr b="1" lang="en-US"/>
            </a:br>
            <a:r>
              <a:rPr b="1" lang="en-US"/>
              <a:t>			begin</a:t>
            </a:r>
            <a:br>
              <a:rPr b="1" lang="en-US"/>
            </a:br>
            <a:r>
              <a:rPr b="1" lang="en-US"/>
              <a:t>				if </a:t>
            </a:r>
            <a:r>
              <a:rPr lang="en-US"/>
              <a:t>β</a:t>
            </a:r>
            <a:r>
              <a:rPr i="1" lang="en-US"/>
              <a:t> </a:t>
            </a:r>
            <a:r>
              <a:rPr lang="en-US"/>
              <a:t>⊆ </a:t>
            </a:r>
            <a:r>
              <a:rPr i="1" lang="en-US"/>
              <a:t>result</a:t>
            </a:r>
            <a:r>
              <a:rPr b="1" lang="en-US"/>
              <a:t> then </a:t>
            </a:r>
            <a:r>
              <a:rPr i="1" lang="en-US"/>
              <a:t> result </a:t>
            </a:r>
            <a:r>
              <a:rPr lang="en-US"/>
              <a:t>:= </a:t>
            </a:r>
            <a:r>
              <a:rPr i="1" lang="en-US"/>
              <a:t>result </a:t>
            </a:r>
            <a:r>
              <a:rPr lang="en-US"/>
              <a:t>∪ γ </a:t>
            </a:r>
            <a:br>
              <a:rPr lang="en-US"/>
            </a:br>
            <a:r>
              <a:rPr lang="en-US"/>
              <a:t>			</a:t>
            </a:r>
            <a:r>
              <a:rPr b="1" lang="en-US"/>
              <a:t>end</a:t>
            </a:r>
            <a:endParaRPr/>
          </a:p>
          <a:p>
            <a:pPr indent="-2286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000"/>
              <a:buNone/>
            </a:pPr>
            <a:r>
              <a:t/>
            </a:r>
            <a:endParaRPr b="1" sz="2000"/>
          </a:p>
        </p:txBody>
      </p:sp>
      <p:sp>
        <p:nvSpPr>
          <p:cNvPr id="452" name="Google Shape;45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7"/>
          <p:cNvSpPr txBox="1"/>
          <p:nvPr>
            <p:ph type="title"/>
          </p:nvPr>
        </p:nvSpPr>
        <p:spPr>
          <a:xfrm>
            <a:off x="838200" y="359229"/>
            <a:ext cx="10515600" cy="4027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of Attribute Set Closure</a:t>
            </a:r>
            <a:endParaRPr/>
          </a:p>
        </p:txBody>
      </p:sp>
      <p:sp>
        <p:nvSpPr>
          <p:cNvPr id="459" name="Google Shape;459;p47"/>
          <p:cNvSpPr txBox="1"/>
          <p:nvPr>
            <p:ph idx="1" type="body"/>
          </p:nvPr>
        </p:nvSpPr>
        <p:spPr>
          <a:xfrm>
            <a:off x="1023257" y="1121229"/>
            <a:ext cx="10973125" cy="533354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i="1" lang="en-US"/>
              <a:t>R = (A, B, C, G, H, I)</a:t>
            </a:r>
            <a:endParaRPr/>
          </a:p>
          <a:p>
            <a:pPr indent="-228600" lvl="0" marL="228600" rtl="0" algn="l">
              <a:lnSpc>
                <a:spcPct val="90000"/>
              </a:lnSpc>
              <a:spcBef>
                <a:spcPts val="1000"/>
              </a:spcBef>
              <a:spcAft>
                <a:spcPts val="0"/>
              </a:spcAft>
              <a:buClr>
                <a:schemeClr val="dk1"/>
              </a:buClr>
              <a:buSzPct val="100000"/>
              <a:buChar char="•"/>
            </a:pPr>
            <a:r>
              <a:rPr i="1" lang="en-US"/>
              <a:t>F = </a:t>
            </a:r>
            <a:r>
              <a:rPr lang="en-US"/>
              <a:t>{</a:t>
            </a:r>
            <a:r>
              <a:rPr i="1" lang="en-US"/>
              <a:t>A </a:t>
            </a:r>
            <a:r>
              <a:rPr lang="en-US"/>
              <a:t>→ </a:t>
            </a:r>
            <a:r>
              <a:rPr i="1" lang="en-US"/>
              <a:t>B,   A </a:t>
            </a:r>
            <a:r>
              <a:rPr lang="en-US"/>
              <a:t>→ </a:t>
            </a:r>
            <a:r>
              <a:rPr i="1" lang="en-US"/>
              <a:t>C,    CG </a:t>
            </a:r>
            <a:r>
              <a:rPr lang="en-US"/>
              <a:t>→ </a:t>
            </a:r>
            <a:r>
              <a:rPr i="1" lang="en-US"/>
              <a:t>H,    CG </a:t>
            </a:r>
            <a:r>
              <a:rPr lang="en-US"/>
              <a:t>→ </a:t>
            </a:r>
            <a:r>
              <a:rPr i="1" lang="en-US"/>
              <a:t>I, 	B </a:t>
            </a:r>
            <a:r>
              <a:rPr lang="en-US"/>
              <a:t>→ </a:t>
            </a:r>
            <a:r>
              <a:rPr i="1" lang="en-US"/>
              <a:t>H</a:t>
            </a:r>
            <a:r>
              <a:rPr lang="en-US"/>
              <a:t>}</a:t>
            </a:r>
            <a:endParaRPr/>
          </a:p>
          <a:p>
            <a:pPr indent="-228600" lvl="0" marL="228600" rtl="0" algn="l">
              <a:lnSpc>
                <a:spcPct val="90000"/>
              </a:lnSpc>
              <a:spcBef>
                <a:spcPts val="1000"/>
              </a:spcBef>
              <a:spcAft>
                <a:spcPts val="0"/>
              </a:spcAft>
              <a:buClr>
                <a:schemeClr val="dk1"/>
              </a:buClr>
              <a:buSzPct val="100000"/>
              <a:buChar char="•"/>
            </a:pPr>
            <a:r>
              <a:rPr lang="en-US"/>
              <a:t>(</a:t>
            </a:r>
            <a:r>
              <a:rPr i="1" lang="en-US"/>
              <a:t>AG)</a:t>
            </a:r>
            <a:r>
              <a:rPr baseline="30000" lang="en-US" sz="4000"/>
              <a:t>+</a:t>
            </a:r>
            <a:r>
              <a:rPr baseline="30000" lang="en-US"/>
              <a:t> </a:t>
            </a:r>
            <a:r>
              <a:rPr i="1" lang="en-US"/>
              <a:t>= ?</a:t>
            </a:r>
            <a:endParaRPr/>
          </a:p>
          <a:p>
            <a:pPr indent="-304800" lvl="1" marL="762000" rtl="0" algn="l">
              <a:lnSpc>
                <a:spcPct val="150000"/>
              </a:lnSpc>
              <a:spcBef>
                <a:spcPts val="500"/>
              </a:spcBef>
              <a:spcAft>
                <a:spcPts val="0"/>
              </a:spcAft>
              <a:buClr>
                <a:schemeClr val="dk1"/>
              </a:buClr>
              <a:buSzPct val="100000"/>
              <a:buNone/>
            </a:pPr>
            <a:r>
              <a:rPr lang="en-US" sz="3200"/>
              <a:t>1.	</a:t>
            </a:r>
            <a:r>
              <a:rPr i="1" lang="en-US" sz="3200"/>
              <a:t>result = AG</a:t>
            </a:r>
            <a:endParaRPr sz="3200"/>
          </a:p>
          <a:p>
            <a:pPr indent="0" lvl="1" marL="457200" rtl="0" algn="l">
              <a:lnSpc>
                <a:spcPct val="150000"/>
              </a:lnSpc>
              <a:spcBef>
                <a:spcPts val="500"/>
              </a:spcBef>
              <a:spcAft>
                <a:spcPts val="0"/>
              </a:spcAft>
              <a:buClr>
                <a:schemeClr val="dk1"/>
              </a:buClr>
              <a:buSzPct val="100000"/>
              <a:buNone/>
            </a:pPr>
            <a:r>
              <a:rPr i="1" lang="en-US" sz="3200"/>
              <a:t>2. result = ABCG	(A </a:t>
            </a:r>
            <a:r>
              <a:rPr lang="en-US" sz="3200"/>
              <a:t>→ </a:t>
            </a:r>
            <a:r>
              <a:rPr i="1" lang="en-US" sz="3200"/>
              <a:t>B and </a:t>
            </a:r>
            <a:r>
              <a:rPr lang="en-US" sz="3200"/>
              <a:t>A ⊆ AG, so result U= B, </a:t>
            </a:r>
            <a:endParaRPr/>
          </a:p>
          <a:p>
            <a:pPr indent="0" lvl="1" marL="457200" rtl="0" algn="l">
              <a:lnSpc>
                <a:spcPct val="150000"/>
              </a:lnSpc>
              <a:spcBef>
                <a:spcPts val="500"/>
              </a:spcBef>
              <a:spcAft>
                <a:spcPts val="0"/>
              </a:spcAft>
              <a:buClr>
                <a:schemeClr val="dk1"/>
              </a:buClr>
              <a:buSzPct val="100000"/>
              <a:buNone/>
            </a:pPr>
            <a:r>
              <a:rPr i="1" lang="en-US" sz="3200"/>
              <a:t>			 A </a:t>
            </a:r>
            <a:r>
              <a:rPr lang="en-US" sz="3200"/>
              <a:t>→</a:t>
            </a:r>
            <a:r>
              <a:rPr i="1" lang="en-US" sz="3200"/>
              <a:t> C and </a:t>
            </a:r>
            <a:r>
              <a:rPr lang="en-US" sz="3200"/>
              <a:t>A ⊆ AG, so result U= C</a:t>
            </a:r>
            <a:r>
              <a:rPr i="1" lang="en-US" sz="3200"/>
              <a:t>)</a:t>
            </a:r>
            <a:endParaRPr sz="3200"/>
          </a:p>
          <a:p>
            <a:pPr indent="-304800" lvl="1" marL="762000" rtl="0" algn="l">
              <a:lnSpc>
                <a:spcPct val="150000"/>
              </a:lnSpc>
              <a:spcBef>
                <a:spcPts val="500"/>
              </a:spcBef>
              <a:spcAft>
                <a:spcPts val="0"/>
              </a:spcAft>
              <a:buClr>
                <a:schemeClr val="dk1"/>
              </a:buClr>
              <a:buSzPct val="100000"/>
              <a:buNone/>
            </a:pPr>
            <a:r>
              <a:rPr lang="en-US" sz="3200"/>
              <a:t>3.	</a:t>
            </a:r>
            <a:r>
              <a:rPr i="1" lang="en-US" sz="3200"/>
              <a:t>result = ABCGH	(CG </a:t>
            </a:r>
            <a:r>
              <a:rPr lang="en-US" sz="3200"/>
              <a:t>→ </a:t>
            </a:r>
            <a:r>
              <a:rPr i="1" lang="en-US" sz="3200"/>
              <a:t>H</a:t>
            </a:r>
            <a:r>
              <a:rPr lang="en-US" sz="3200"/>
              <a:t> and </a:t>
            </a:r>
            <a:r>
              <a:rPr i="1" lang="en-US" sz="3200"/>
              <a:t>CG </a:t>
            </a:r>
            <a:r>
              <a:rPr lang="en-US" sz="3200"/>
              <a:t>⊆ </a:t>
            </a:r>
            <a:r>
              <a:rPr i="1" lang="en-US" sz="3200"/>
              <a:t>AGBC, so result U= H)</a:t>
            </a:r>
            <a:endParaRPr/>
          </a:p>
          <a:p>
            <a:pPr indent="-514350" lvl="1" marL="971550" rtl="0" algn="l">
              <a:lnSpc>
                <a:spcPct val="150000"/>
              </a:lnSpc>
              <a:spcBef>
                <a:spcPts val="500"/>
              </a:spcBef>
              <a:spcAft>
                <a:spcPts val="0"/>
              </a:spcAft>
              <a:buClr>
                <a:schemeClr val="dk1"/>
              </a:buClr>
              <a:buSzPct val="100000"/>
              <a:buAutoNum type="arabicPeriod" startAt="4"/>
            </a:pPr>
            <a:r>
              <a:rPr i="1" lang="en-US" sz="3200"/>
              <a:t>result = ABCGHI	(CG </a:t>
            </a:r>
            <a:r>
              <a:rPr lang="en-US" sz="3200"/>
              <a:t>→ </a:t>
            </a:r>
            <a:r>
              <a:rPr i="1" lang="en-US" sz="3200"/>
              <a:t>I</a:t>
            </a:r>
            <a:r>
              <a:rPr lang="en-US" sz="3200"/>
              <a:t> and </a:t>
            </a:r>
            <a:r>
              <a:rPr i="1" lang="en-US" sz="3200"/>
              <a:t>CG </a:t>
            </a:r>
            <a:r>
              <a:rPr lang="en-US" sz="3200"/>
              <a:t>⊆ </a:t>
            </a:r>
            <a:r>
              <a:rPr i="1" lang="en-US" sz="3200"/>
              <a:t>AGBCH, so result U= I)</a:t>
            </a:r>
            <a:endParaRPr/>
          </a:p>
          <a:p>
            <a:pPr indent="-228600" lvl="0" marL="228600" rtl="0" algn="l">
              <a:lnSpc>
                <a:spcPct val="90000"/>
              </a:lnSpc>
              <a:spcBef>
                <a:spcPts val="1000"/>
              </a:spcBef>
              <a:spcAft>
                <a:spcPts val="0"/>
              </a:spcAft>
              <a:buClr>
                <a:schemeClr val="dk1"/>
              </a:buClr>
              <a:buSzPct val="35000"/>
              <a:buChar char="•"/>
            </a:pPr>
            <a:r>
              <a:rPr lang="en-US"/>
              <a:t>No new attributes are added to </a:t>
            </a:r>
            <a:r>
              <a:rPr i="1" lang="en-US"/>
              <a:t>result after this, and the algorithm terminates</a:t>
            </a:r>
            <a:endParaRPr i="1" sz="8000"/>
          </a:p>
        </p:txBody>
      </p:sp>
      <p:sp>
        <p:nvSpPr>
          <p:cNvPr id="460" name="Google Shape;4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Uses of the Attribute Closure</a:t>
            </a:r>
            <a:endParaRPr/>
          </a:p>
        </p:txBody>
      </p:sp>
      <p:sp>
        <p:nvSpPr>
          <p:cNvPr id="466" name="Google Shape;466;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To test if α is a superkey, we compute α+, and check if α+ contains all attributes in </a:t>
            </a:r>
            <a:r>
              <a:rPr i="1" lang="en-US"/>
              <a:t>R</a:t>
            </a:r>
            <a:endParaRPr/>
          </a:p>
          <a:p>
            <a:pPr indent="-228600" lvl="0" marL="228600" rtl="0" algn="l">
              <a:lnSpc>
                <a:spcPct val="90000"/>
              </a:lnSpc>
              <a:spcBef>
                <a:spcPts val="1000"/>
              </a:spcBef>
              <a:spcAft>
                <a:spcPts val="0"/>
              </a:spcAft>
              <a:buClr>
                <a:schemeClr val="dk1"/>
              </a:buClr>
              <a:buSzPts val="2800"/>
              <a:buChar char="•"/>
            </a:pPr>
            <a:r>
              <a:rPr lang="en-US"/>
              <a:t>We can check if a functional dependency α → β holds (or, in other words, is in </a:t>
            </a:r>
            <a:r>
              <a:rPr i="1" lang="en-US"/>
              <a:t>F+), by checking if </a:t>
            </a:r>
            <a:r>
              <a:rPr lang="en-US"/>
              <a:t>β </a:t>
            </a:r>
            <a:r>
              <a:rPr i="1" lang="en-US"/>
              <a:t>⊆ </a:t>
            </a:r>
            <a:r>
              <a:rPr lang="en-US"/>
              <a:t>α</a:t>
            </a:r>
            <a:r>
              <a:rPr i="1" lang="en-US"/>
              <a:t>+. That is, we compute </a:t>
            </a:r>
            <a:r>
              <a:rPr lang="en-US"/>
              <a:t>α</a:t>
            </a:r>
            <a:r>
              <a:rPr i="1" lang="en-US"/>
              <a:t>+ by using attribute </a:t>
            </a:r>
            <a:r>
              <a:rPr lang="en-US"/>
              <a:t>closure, and then check if it contains β</a:t>
            </a:r>
            <a:endParaRPr/>
          </a:p>
          <a:p>
            <a:pPr indent="-228600" lvl="0" marL="228600" rtl="0" algn="l">
              <a:lnSpc>
                <a:spcPct val="90000"/>
              </a:lnSpc>
              <a:spcBef>
                <a:spcPts val="1000"/>
              </a:spcBef>
              <a:spcAft>
                <a:spcPts val="0"/>
              </a:spcAft>
              <a:buClr>
                <a:schemeClr val="dk1"/>
              </a:buClr>
              <a:buSzPts val="2800"/>
              <a:buChar char="•"/>
            </a:pPr>
            <a:r>
              <a:rPr lang="en-US"/>
              <a:t>It gives us an alternative way to compute </a:t>
            </a:r>
            <a:r>
              <a:rPr i="1" lang="en-US"/>
              <a:t>F+: For each </a:t>
            </a:r>
            <a:r>
              <a:rPr lang="en-US"/>
              <a:t>γ</a:t>
            </a:r>
            <a:r>
              <a:rPr i="1" lang="en-US"/>
              <a:t>⊆ R, we find the closuer </a:t>
            </a:r>
            <a:r>
              <a:rPr lang="en-US"/>
              <a:t>γ+ and for each </a:t>
            </a:r>
            <a:r>
              <a:rPr i="1" lang="en-US"/>
              <a:t>S ⊆ </a:t>
            </a:r>
            <a:r>
              <a:rPr lang="en-US"/>
              <a:t>γ </a:t>
            </a:r>
            <a:r>
              <a:rPr i="1" lang="en-US"/>
              <a:t>+, we output a functional dependency </a:t>
            </a:r>
            <a:r>
              <a:rPr lang="en-US"/>
              <a:t>γ</a:t>
            </a:r>
            <a:r>
              <a:rPr i="1" lang="en-US"/>
              <a:t> → S.</a:t>
            </a:r>
            <a:endParaRPr/>
          </a:p>
          <a:p>
            <a:pPr indent="-228600" lvl="0" marL="228600" rtl="0" algn="l">
              <a:lnSpc>
                <a:spcPct val="90000"/>
              </a:lnSpc>
              <a:spcBef>
                <a:spcPts val="1000"/>
              </a:spcBef>
              <a:spcAft>
                <a:spcPts val="0"/>
              </a:spcAft>
              <a:buClr>
                <a:schemeClr val="dk1"/>
              </a:buClr>
              <a:buSzPts val="2800"/>
              <a:buNone/>
            </a:pPr>
            <a:r>
              <a:t/>
            </a:r>
            <a:endParaRPr i="1"/>
          </a:p>
        </p:txBody>
      </p:sp>
      <p:sp>
        <p:nvSpPr>
          <p:cNvPr id="467" name="Google Shape;4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Attribute Set Closure</a:t>
            </a:r>
            <a:endParaRPr/>
          </a:p>
        </p:txBody>
      </p:sp>
      <p:sp>
        <p:nvSpPr>
          <p:cNvPr id="473" name="Google Shape;473;p49"/>
          <p:cNvSpPr txBox="1"/>
          <p:nvPr>
            <p:ph idx="1" type="body"/>
          </p:nvPr>
        </p:nvSpPr>
        <p:spPr>
          <a:xfrm>
            <a:off x="838199" y="1825625"/>
            <a:ext cx="9035265" cy="4351338"/>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000"/>
              <a:buChar char="•"/>
            </a:pPr>
            <a:r>
              <a:rPr lang="en-US" sz="2000"/>
              <a:t>FDs set:</a:t>
            </a:r>
            <a:r>
              <a:rPr lang="en-US"/>
              <a:t>{</a:t>
            </a:r>
            <a:endParaRPr/>
          </a:p>
          <a:p>
            <a:pPr indent="-228600" lvl="0" marL="228600" rtl="0" algn="l">
              <a:lnSpc>
                <a:spcPct val="90000"/>
              </a:lnSpc>
              <a:spcBef>
                <a:spcPts val="1000"/>
              </a:spcBef>
              <a:spcAft>
                <a:spcPts val="0"/>
              </a:spcAft>
              <a:buClr>
                <a:schemeClr val="dk1"/>
              </a:buClr>
              <a:buSzPts val="2000"/>
              <a:buNone/>
            </a:pPr>
            <a:r>
              <a:rPr lang="en-US" sz="2000"/>
              <a:t>		   STUD_NO 🡪 STUD_NAME, </a:t>
            </a:r>
            <a:endParaRPr/>
          </a:p>
          <a:p>
            <a:pPr indent="0" lvl="2" marL="914400" rtl="0" algn="l">
              <a:lnSpc>
                <a:spcPct val="90000"/>
              </a:lnSpc>
              <a:spcBef>
                <a:spcPts val="500"/>
              </a:spcBef>
              <a:spcAft>
                <a:spcPts val="0"/>
              </a:spcAft>
              <a:buClr>
                <a:schemeClr val="dk1"/>
              </a:buClr>
              <a:buSzPts val="2000"/>
              <a:buNone/>
            </a:pPr>
            <a:r>
              <a:rPr lang="en-US"/>
              <a:t>  STUD_NO 🡪 STUD_PHONE</a:t>
            </a:r>
            <a:endParaRPr/>
          </a:p>
          <a:p>
            <a:pPr indent="0" lvl="2" marL="914400" rtl="0" algn="l">
              <a:lnSpc>
                <a:spcPct val="90000"/>
              </a:lnSpc>
              <a:spcBef>
                <a:spcPts val="500"/>
              </a:spcBef>
              <a:spcAft>
                <a:spcPts val="0"/>
              </a:spcAft>
              <a:buClr>
                <a:schemeClr val="dk1"/>
              </a:buClr>
              <a:buSzPts val="2000"/>
              <a:buNone/>
            </a:pPr>
            <a:r>
              <a:rPr lang="en-US"/>
              <a:t>  STUD_NO</a:t>
            </a:r>
            <a:r>
              <a:rPr lang="en-US">
                <a:solidFill>
                  <a:srgbClr val="40424E"/>
                </a:solidFill>
                <a:latin typeface="Arial"/>
                <a:ea typeface="Arial"/>
                <a:cs typeface="Arial"/>
                <a:sym typeface="Arial"/>
              </a:rPr>
              <a:t> 🡪 </a:t>
            </a:r>
            <a:r>
              <a:rPr lang="en-US"/>
              <a:t>STUD_STATE</a:t>
            </a:r>
            <a:endParaRPr/>
          </a:p>
          <a:p>
            <a:pPr indent="0" lvl="2" marL="914400" rtl="0" algn="l">
              <a:lnSpc>
                <a:spcPct val="90000"/>
              </a:lnSpc>
              <a:spcBef>
                <a:spcPts val="500"/>
              </a:spcBef>
              <a:spcAft>
                <a:spcPts val="0"/>
              </a:spcAft>
              <a:buClr>
                <a:schemeClr val="dk1"/>
              </a:buClr>
              <a:buSzPts val="2000"/>
              <a:buNone/>
            </a:pPr>
            <a:r>
              <a:rPr lang="en-US"/>
              <a:t>  STUD_NO</a:t>
            </a:r>
            <a:r>
              <a:rPr lang="en-US">
                <a:solidFill>
                  <a:srgbClr val="40424E"/>
                </a:solidFill>
                <a:latin typeface="Arial"/>
                <a:ea typeface="Arial"/>
                <a:cs typeface="Arial"/>
                <a:sym typeface="Arial"/>
              </a:rPr>
              <a:t> 🡪 </a:t>
            </a:r>
            <a:r>
              <a:rPr lang="en-US"/>
              <a:t>STUD_COUNTRY</a:t>
            </a:r>
            <a:endParaRPr/>
          </a:p>
          <a:p>
            <a:pPr indent="0" lvl="2" marL="914400" rtl="0" algn="l">
              <a:lnSpc>
                <a:spcPct val="90000"/>
              </a:lnSpc>
              <a:spcBef>
                <a:spcPts val="500"/>
              </a:spcBef>
              <a:spcAft>
                <a:spcPts val="0"/>
              </a:spcAft>
              <a:buClr>
                <a:schemeClr val="dk1"/>
              </a:buClr>
              <a:buSzPts val="2000"/>
              <a:buNone/>
            </a:pPr>
            <a:r>
              <a:rPr lang="en-US"/>
              <a:t>  STUD_NO </a:t>
            </a:r>
            <a:r>
              <a:rPr lang="en-US">
                <a:solidFill>
                  <a:srgbClr val="40424E"/>
                </a:solidFill>
                <a:latin typeface="Arial"/>
                <a:ea typeface="Arial"/>
                <a:cs typeface="Arial"/>
                <a:sym typeface="Arial"/>
              </a:rPr>
              <a:t>🡪</a:t>
            </a:r>
            <a:r>
              <a:rPr lang="en-US"/>
              <a:t> STUD_AGE</a:t>
            </a:r>
            <a:endParaRPr/>
          </a:p>
          <a:p>
            <a:pPr indent="0" lvl="2" marL="914400" rtl="0" algn="l">
              <a:lnSpc>
                <a:spcPct val="90000"/>
              </a:lnSpc>
              <a:spcBef>
                <a:spcPts val="500"/>
              </a:spcBef>
              <a:spcAft>
                <a:spcPts val="0"/>
              </a:spcAft>
              <a:buClr>
                <a:schemeClr val="dk1"/>
              </a:buClr>
              <a:buSzPts val="2000"/>
              <a:buFont typeface="Arial"/>
              <a:buNone/>
            </a:pPr>
            <a:r>
              <a:rPr lang="en-US"/>
              <a:t>  STUD_STATE 🡪 STUD_COUNTRY</a:t>
            </a:r>
            <a:endParaRPr/>
          </a:p>
          <a:p>
            <a:pPr indent="0" lvl="2" marL="914400" rtl="0" algn="l">
              <a:lnSpc>
                <a:spcPct val="90000"/>
              </a:lnSpc>
              <a:spcBef>
                <a:spcPts val="500"/>
              </a:spcBef>
              <a:spcAft>
                <a:spcPts val="0"/>
              </a:spcAft>
              <a:buClr>
                <a:schemeClr val="dk1"/>
              </a:buClr>
              <a:buSzPts val="2000"/>
              <a:buFont typeface="Arial"/>
              <a:buNone/>
            </a:pPr>
            <a:r>
              <a:rPr lang="en-US"/>
              <a:t>}</a:t>
            </a:r>
            <a:endParaRPr/>
          </a:p>
        </p:txBody>
      </p:sp>
      <p:sp>
        <p:nvSpPr>
          <p:cNvPr id="474" name="Google Shape;47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2" id="475" name="Google Shape;475;p49"/>
          <p:cNvPicPr preferRelativeResize="0"/>
          <p:nvPr/>
        </p:nvPicPr>
        <p:blipFill rotWithShape="1">
          <a:blip r:embed="rId3">
            <a:alphaModFix/>
          </a:blip>
          <a:srcRect b="16101" l="0" r="0" t="0"/>
          <a:stretch/>
        </p:blipFill>
        <p:spPr>
          <a:xfrm>
            <a:off x="2837130" y="1475995"/>
            <a:ext cx="6962775" cy="1534333"/>
          </a:xfrm>
          <a:prstGeom prst="rect">
            <a:avLst/>
          </a:prstGeom>
          <a:noFill/>
          <a:ln>
            <a:noFill/>
          </a:ln>
        </p:spPr>
      </p:pic>
      <p:sp>
        <p:nvSpPr>
          <p:cNvPr id="476" name="Google Shape;476;p49"/>
          <p:cNvSpPr/>
          <p:nvPr/>
        </p:nvSpPr>
        <p:spPr>
          <a:xfrm>
            <a:off x="5765800" y="3048000"/>
            <a:ext cx="5029200" cy="3449642"/>
          </a:xfrm>
          <a:prstGeom prst="rect">
            <a:avLst/>
          </a:prstGeom>
          <a:no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Attribute Closure:</a:t>
            </a:r>
            <a:endParaRPr/>
          </a:p>
          <a:p>
            <a:pPr indent="0" lvl="0" marL="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(STUD_NO)+ = {</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STUD_NO, </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STUD_NAME, </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STUD_PHONE, </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STUD_STATE, </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STUD_COUNTRY, </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STUD_AGE</a:t>
            </a:r>
            <a:endParaRPr/>
          </a:p>
          <a:p>
            <a:pPr indent="0" lvl="0" marL="17907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 </a:t>
            </a:r>
            <a:endParaRPr/>
          </a:p>
          <a:p>
            <a:pPr indent="-101600" lvl="0" marL="177800" marR="0" rtl="0" algn="l">
              <a:lnSpc>
                <a:spcPct val="100000"/>
              </a:lnSpc>
              <a:spcBef>
                <a:spcPts val="0"/>
              </a:spcBef>
              <a:spcAft>
                <a:spcPts val="0"/>
              </a:spcAft>
              <a:buClr>
                <a:schemeClr val="dk1"/>
              </a:buClr>
              <a:buSzPts val="2000"/>
              <a:buFont typeface="Consolas"/>
              <a:buNone/>
            </a:pPr>
            <a:r>
              <a:rPr b="0" i="0" lang="en-US" sz="2000" u="none" cap="none" strike="noStrike">
                <a:solidFill>
                  <a:schemeClr val="dk1"/>
                </a:solidFill>
                <a:latin typeface="Consolas"/>
                <a:ea typeface="Consolas"/>
                <a:cs typeface="Consolas"/>
                <a:sym typeface="Consolas"/>
              </a:rPr>
              <a:t>(STUD_STATE)+ = {STUD_STATE, 		          </a:t>
            </a:r>
            <a:r>
              <a:rPr b="0" i="0" lang="en-US" sz="2000" u="none" cap="none" strike="noStrike">
                <a:solidFill>
                  <a:schemeClr val="dk1"/>
                </a:solidFill>
                <a:latin typeface="Consolas"/>
                <a:ea typeface="Consolas"/>
                <a:cs typeface="Consolas"/>
                <a:sym typeface="Consolas"/>
              </a:rPr>
              <a:t>  </a:t>
            </a:r>
            <a:r>
              <a:rPr b="0" i="0" lang="en-US" sz="2000" u="none" cap="none" strike="noStrike">
                <a:solidFill>
                  <a:schemeClr val="dk1"/>
                </a:solidFill>
                <a:latin typeface="Consolas"/>
                <a:ea typeface="Consolas"/>
                <a:cs typeface="Consolas"/>
                <a:sym typeface="Consolas"/>
              </a:rPr>
              <a:t>STUD_COUNTRY}</a:t>
            </a:r>
            <a:r>
              <a:rPr b="0" i="0" lang="en-US" sz="1100" u="none" cap="none" strike="noStrike">
                <a:solidFill>
                  <a:schemeClr val="dk1"/>
                </a:solidFill>
                <a:latin typeface="Arial"/>
                <a:ea typeface="Arial"/>
                <a:cs typeface="Arial"/>
                <a:sym typeface="Arial"/>
              </a:rPr>
              <a:t>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FDs and Normalisation</a:t>
            </a:r>
            <a:endParaRPr/>
          </a:p>
        </p:txBody>
      </p:sp>
      <p:sp>
        <p:nvSpPr>
          <p:cNvPr id="125" name="Google Shape;12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We define a set of 'normal forms'</a:t>
            </a:r>
            <a:endParaRPr/>
          </a:p>
          <a:p>
            <a:pPr indent="-228600" lvl="1" marL="685800" rtl="0" algn="l">
              <a:lnSpc>
                <a:spcPct val="150000"/>
              </a:lnSpc>
              <a:spcBef>
                <a:spcPts val="500"/>
              </a:spcBef>
              <a:spcAft>
                <a:spcPts val="0"/>
              </a:spcAft>
              <a:buClr>
                <a:schemeClr val="dk1"/>
              </a:buClr>
              <a:buSzPts val="2000"/>
              <a:buChar char="•"/>
            </a:pPr>
            <a:r>
              <a:rPr lang="en-US" sz="2000"/>
              <a:t>Each normal form has fewer FDs than the last</a:t>
            </a:r>
            <a:endParaRPr/>
          </a:p>
          <a:p>
            <a:pPr indent="-228600" lvl="1" marL="685800" rtl="0" algn="l">
              <a:lnSpc>
                <a:spcPct val="150000"/>
              </a:lnSpc>
              <a:spcBef>
                <a:spcPts val="500"/>
              </a:spcBef>
              <a:spcAft>
                <a:spcPts val="0"/>
              </a:spcAft>
              <a:buClr>
                <a:schemeClr val="dk1"/>
              </a:buClr>
              <a:buSzPts val="2000"/>
              <a:buChar char="•"/>
            </a:pPr>
            <a:r>
              <a:rPr lang="en-US" sz="2000"/>
              <a:t>Since FDs represent redundancy, each normal form has less redundancy than the last</a:t>
            </a:r>
            <a:endParaRPr sz="2000"/>
          </a:p>
        </p:txBody>
      </p:sp>
      <p:sp>
        <p:nvSpPr>
          <p:cNvPr id="126" name="Google Shape;12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Not all FDs cause a problem</a:t>
            </a:r>
            <a:endParaRPr/>
          </a:p>
          <a:p>
            <a:pPr indent="-228600" lvl="1" marL="685800" rtl="0" algn="l">
              <a:lnSpc>
                <a:spcPct val="150000"/>
              </a:lnSpc>
              <a:spcBef>
                <a:spcPts val="500"/>
              </a:spcBef>
              <a:spcAft>
                <a:spcPts val="0"/>
              </a:spcAft>
              <a:buClr>
                <a:schemeClr val="dk1"/>
              </a:buClr>
              <a:buSzPts val="2000"/>
              <a:buChar char="•"/>
            </a:pPr>
            <a:r>
              <a:rPr lang="en-US" sz="2000"/>
              <a:t>We identify various sorts of FD that do</a:t>
            </a:r>
            <a:endParaRPr/>
          </a:p>
          <a:p>
            <a:pPr indent="-228600" lvl="1" marL="685800" rtl="0" algn="l">
              <a:lnSpc>
                <a:spcPct val="150000"/>
              </a:lnSpc>
              <a:spcBef>
                <a:spcPts val="500"/>
              </a:spcBef>
              <a:spcAft>
                <a:spcPts val="0"/>
              </a:spcAft>
              <a:buClr>
                <a:schemeClr val="dk1"/>
              </a:buClr>
              <a:buSzPts val="2000"/>
              <a:buChar char="•"/>
            </a:pPr>
            <a:r>
              <a:rPr lang="en-US" sz="2000"/>
              <a:t>Each normal form removes a type of FD that is a problem</a:t>
            </a:r>
            <a:endParaRPr/>
          </a:p>
          <a:p>
            <a:pPr indent="-228600" lvl="1" marL="685800" rtl="0" algn="l">
              <a:lnSpc>
                <a:spcPct val="150000"/>
              </a:lnSpc>
              <a:spcBef>
                <a:spcPts val="500"/>
              </a:spcBef>
              <a:spcAft>
                <a:spcPts val="0"/>
              </a:spcAft>
              <a:buClr>
                <a:schemeClr val="dk1"/>
              </a:buClr>
              <a:buSzPts val="2000"/>
              <a:buChar char="•"/>
            </a:pPr>
            <a:r>
              <a:rPr lang="en-US" sz="2000"/>
              <a:t>We will also need a way to remove FDs</a:t>
            </a:r>
            <a:endParaRPr sz="20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Find Candidate Keys and Super Keys using Attribute Closure</a:t>
            </a:r>
            <a:endParaRPr/>
          </a:p>
        </p:txBody>
      </p:sp>
      <p:sp>
        <p:nvSpPr>
          <p:cNvPr id="482" name="Google Shape;482;p50"/>
          <p:cNvSpPr txBox="1"/>
          <p:nvPr>
            <p:ph idx="1" type="body"/>
          </p:nvPr>
        </p:nvSpPr>
        <p:spPr>
          <a:xfrm>
            <a:off x="838200" y="1825625"/>
            <a:ext cx="113538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If attribute closure of an attribute set contains all attributes of relation, the attribute set will be super key of the relation</a:t>
            </a:r>
            <a:endParaRPr/>
          </a:p>
          <a:p>
            <a:pPr indent="-228600" lvl="0" marL="228600" rtl="0" algn="l">
              <a:lnSpc>
                <a:spcPct val="90000"/>
              </a:lnSpc>
              <a:spcBef>
                <a:spcPts val="1000"/>
              </a:spcBef>
              <a:spcAft>
                <a:spcPts val="0"/>
              </a:spcAft>
              <a:buClr>
                <a:schemeClr val="dk1"/>
              </a:buClr>
              <a:buSzPct val="100000"/>
              <a:buChar char="•"/>
            </a:pPr>
            <a:r>
              <a:rPr lang="en-US"/>
              <a:t>If no subset of this attribute set can functionally determine all attributes of the relation, the set will be candidate key as well</a:t>
            </a:r>
            <a:endParaRPr/>
          </a:p>
          <a:p>
            <a:pPr indent="-228600" lvl="0" marL="228600" rtl="0" algn="l">
              <a:lnSpc>
                <a:spcPct val="90000"/>
              </a:lnSpc>
              <a:spcBef>
                <a:spcPts val="1000"/>
              </a:spcBef>
              <a:spcAft>
                <a:spcPts val="0"/>
              </a:spcAft>
              <a:buClr>
                <a:schemeClr val="dk1"/>
              </a:buClr>
              <a:buSzPct val="100000"/>
              <a:buChar char="•"/>
            </a:pPr>
            <a:r>
              <a:rPr lang="en-US"/>
              <a:t>For Example, using FD set of STUDENT table ,</a:t>
            </a:r>
            <a:endParaRPr/>
          </a:p>
          <a:p>
            <a:pPr indent="-228600" lvl="0" marL="228600" rtl="0" algn="l">
              <a:lnSpc>
                <a:spcPct val="90000"/>
              </a:lnSpc>
              <a:spcBef>
                <a:spcPts val="1000"/>
              </a:spcBef>
              <a:spcAft>
                <a:spcPts val="0"/>
              </a:spcAft>
              <a:buClr>
                <a:schemeClr val="dk1"/>
              </a:buClr>
              <a:buSzPct val="100000"/>
              <a:buChar char="•"/>
            </a:pPr>
            <a:r>
              <a:rPr lang="en-US"/>
              <a:t>(</a:t>
            </a:r>
            <a:r>
              <a:rPr lang="en-US">
                <a:solidFill>
                  <a:srgbClr val="C00000"/>
                </a:solidFill>
              </a:rPr>
              <a:t>STUD_NO, STUD_NAME</a:t>
            </a:r>
            <a:r>
              <a:rPr lang="en-US"/>
              <a:t>)+ = </a:t>
            </a:r>
            <a:endParaRPr/>
          </a:p>
          <a:p>
            <a:pPr indent="-228600" lvl="0" marL="228600" rtl="0" algn="l">
              <a:lnSpc>
                <a:spcPct val="90000"/>
              </a:lnSpc>
              <a:spcBef>
                <a:spcPts val="1000"/>
              </a:spcBef>
              <a:spcAft>
                <a:spcPts val="0"/>
              </a:spcAft>
              <a:buClr>
                <a:schemeClr val="dk1"/>
              </a:buClr>
              <a:buSzPct val="100000"/>
              <a:buNone/>
            </a:pPr>
            <a:r>
              <a:rPr lang="en-US"/>
              <a:t>	{</a:t>
            </a:r>
            <a:r>
              <a:rPr lang="en-US">
                <a:solidFill>
                  <a:srgbClr val="C00000"/>
                </a:solidFill>
              </a:rPr>
              <a:t>STUD_NO, STUD_NAME, STUD_PHONE, STUD_STATE, STUD_COUNTRY, STUD_AGE</a:t>
            </a:r>
            <a:r>
              <a:rPr lang="en-US"/>
              <a:t>}</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(STUD_NO</a:t>
            </a:r>
            <a:r>
              <a:rPr lang="en-US"/>
              <a:t>)+ = </a:t>
            </a:r>
            <a:endParaRPr/>
          </a:p>
          <a:p>
            <a:pPr indent="-228600" lvl="0" marL="228600" rtl="0" algn="l">
              <a:lnSpc>
                <a:spcPct val="90000"/>
              </a:lnSpc>
              <a:spcBef>
                <a:spcPts val="1000"/>
              </a:spcBef>
              <a:spcAft>
                <a:spcPts val="0"/>
              </a:spcAft>
              <a:buClr>
                <a:schemeClr val="dk1"/>
              </a:buClr>
              <a:buSzPct val="100000"/>
              <a:buNone/>
            </a:pPr>
            <a:r>
              <a:rPr lang="en-US"/>
              <a:t>	{</a:t>
            </a:r>
            <a:r>
              <a:rPr lang="en-US">
                <a:solidFill>
                  <a:srgbClr val="0070C0"/>
                </a:solidFill>
              </a:rPr>
              <a:t>STUD_NO, STUD_NAME, STUD_PHONE, STUD_STATE, STUD_COUNTRY, STUD_AGE</a:t>
            </a:r>
            <a:r>
              <a:rPr lang="en-US"/>
              <a:t>}</a:t>
            </a:r>
            <a:endParaRPr/>
          </a:p>
          <a:p>
            <a:pPr indent="-228600" lvl="0" marL="228600" rtl="0" algn="l">
              <a:lnSpc>
                <a:spcPct val="90000"/>
              </a:lnSpc>
              <a:spcBef>
                <a:spcPts val="1000"/>
              </a:spcBef>
              <a:spcAft>
                <a:spcPts val="0"/>
              </a:spcAft>
              <a:buClr>
                <a:srgbClr val="C00000"/>
              </a:buClr>
              <a:buSzPct val="100000"/>
              <a:buChar char="•"/>
            </a:pPr>
            <a:r>
              <a:rPr lang="en-US">
                <a:solidFill>
                  <a:srgbClr val="C00000"/>
                </a:solidFill>
              </a:rPr>
              <a:t>(STUD_NO, STUD_NAME) will be super key but not candidate key</a:t>
            </a:r>
            <a:r>
              <a:rPr lang="en-US"/>
              <a:t> because its subset (STUD_NO)+ is equal to all attributes of the relation</a:t>
            </a:r>
            <a:endParaRPr/>
          </a:p>
          <a:p>
            <a:pPr indent="-228600" lvl="0" marL="228600" rtl="0" algn="l">
              <a:lnSpc>
                <a:spcPct val="90000"/>
              </a:lnSpc>
              <a:spcBef>
                <a:spcPts val="1000"/>
              </a:spcBef>
              <a:spcAft>
                <a:spcPts val="0"/>
              </a:spcAft>
              <a:buClr>
                <a:schemeClr val="dk1"/>
              </a:buClr>
              <a:buSzPct val="100000"/>
              <a:buChar char="•"/>
            </a:pPr>
            <a:r>
              <a:rPr lang="en-US"/>
              <a:t>So, </a:t>
            </a:r>
            <a:r>
              <a:rPr lang="en-US">
                <a:solidFill>
                  <a:srgbClr val="0070C0"/>
                </a:solidFill>
              </a:rPr>
              <a:t>STUD_NO will be a candidate key</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483" name="Google Shape;4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50"/>
          <p:cNvSpPr/>
          <p:nvPr/>
        </p:nvSpPr>
        <p:spPr>
          <a:xfrm>
            <a:off x="7742582" y="5382594"/>
            <a:ext cx="3955774" cy="141577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FDs set:</a:t>
            </a:r>
            <a:r>
              <a:rPr lang="en-US" sz="1400">
                <a:solidFill>
                  <a:schemeClr val="dk1"/>
                </a:solidFill>
                <a:latin typeface="Calibri"/>
                <a:ea typeface="Calibri"/>
                <a:cs typeface="Calibri"/>
                <a:sym typeface="Calibri"/>
              </a:rPr>
              <a:t>{</a:t>
            </a:r>
            <a:r>
              <a:rPr lang="en-US" sz="1600">
                <a:solidFill>
                  <a:schemeClr val="dk1"/>
                </a:solidFill>
                <a:latin typeface="Calibri"/>
                <a:ea typeface="Calibri"/>
                <a:cs typeface="Calibri"/>
                <a:sym typeface="Calibri"/>
              </a:rPr>
              <a:t>	</a:t>
            </a:r>
            <a:r>
              <a:rPr lang="en-US" sz="1400">
                <a:solidFill>
                  <a:schemeClr val="dk1"/>
                </a:solidFill>
                <a:latin typeface="Calibri"/>
                <a:ea typeface="Calibri"/>
                <a:cs typeface="Calibri"/>
                <a:sym typeface="Calibri"/>
              </a:rPr>
              <a:t> STUD_NO 🡪 STUD_NAME, </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  STUD_NO 🡪 STUD_PHONE</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  STUD_NO</a:t>
            </a:r>
            <a:r>
              <a:rPr b="0" i="0" lang="en-US" sz="1400" u="none" cap="none" strike="noStrike">
                <a:solidFill>
                  <a:srgbClr val="40424E"/>
                </a:solidFill>
                <a:latin typeface="Arial"/>
                <a:ea typeface="Arial"/>
                <a:cs typeface="Arial"/>
                <a:sym typeface="Arial"/>
              </a:rPr>
              <a:t> 🡪 </a:t>
            </a:r>
            <a:r>
              <a:rPr b="0" i="0" lang="en-US" sz="1400" u="none" cap="none" strike="noStrike">
                <a:solidFill>
                  <a:schemeClr val="dk1"/>
                </a:solidFill>
                <a:latin typeface="Calibri"/>
                <a:ea typeface="Calibri"/>
                <a:cs typeface="Calibri"/>
                <a:sym typeface="Calibri"/>
              </a:rPr>
              <a:t>STUD_STATE</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  STUD_NO</a:t>
            </a:r>
            <a:r>
              <a:rPr b="0" i="0" lang="en-US" sz="1400" u="none" cap="none" strike="noStrike">
                <a:solidFill>
                  <a:srgbClr val="40424E"/>
                </a:solidFill>
                <a:latin typeface="Arial"/>
                <a:ea typeface="Arial"/>
                <a:cs typeface="Arial"/>
                <a:sym typeface="Arial"/>
              </a:rPr>
              <a:t> 🡪 </a:t>
            </a:r>
            <a:r>
              <a:rPr b="0" i="0" lang="en-US" sz="1400" u="none" cap="none" strike="noStrike">
                <a:solidFill>
                  <a:schemeClr val="dk1"/>
                </a:solidFill>
                <a:latin typeface="Calibri"/>
                <a:ea typeface="Calibri"/>
                <a:cs typeface="Calibri"/>
                <a:sym typeface="Calibri"/>
              </a:rPr>
              <a:t>STUD_COUNTRY</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  STUD_NO </a:t>
            </a:r>
            <a:r>
              <a:rPr b="0" i="0" lang="en-US" sz="1400" u="none" cap="none" strike="noStrike">
                <a:solidFill>
                  <a:srgbClr val="40424E"/>
                </a:solidFill>
                <a:latin typeface="Arial"/>
                <a:ea typeface="Arial"/>
                <a:cs typeface="Arial"/>
                <a:sym typeface="Arial"/>
              </a:rPr>
              <a:t>🡪</a:t>
            </a:r>
            <a:r>
              <a:rPr b="0" i="0" lang="en-US" sz="1400" u="none" cap="none" strike="noStrike">
                <a:solidFill>
                  <a:schemeClr val="dk1"/>
                </a:solidFill>
                <a:latin typeface="Calibri"/>
                <a:ea typeface="Calibri"/>
                <a:cs typeface="Calibri"/>
                <a:sym typeface="Calibri"/>
              </a:rPr>
              <a:t> STUD_AGE</a:t>
            </a:r>
            <a:endParaRPr/>
          </a:p>
          <a:p>
            <a:pPr indent="0" lvl="2" marL="91440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  STUD_STATE 🡪 STUD_COUNTRY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of Attribute Set Closure</a:t>
            </a:r>
            <a:endParaRPr/>
          </a:p>
        </p:txBody>
      </p:sp>
      <p:sp>
        <p:nvSpPr>
          <p:cNvPr id="490" name="Google Shape;490;p51"/>
          <p:cNvSpPr txBox="1"/>
          <p:nvPr>
            <p:ph idx="1" type="body"/>
          </p:nvPr>
        </p:nvSpPr>
        <p:spPr>
          <a:xfrm>
            <a:off x="838201" y="1825625"/>
            <a:ext cx="503861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 R= (A, B, C, D, E, F) be a relation Relation with the following dependencies: C-&gt;F, E-&gt;A, EC-&gt;D, A-&gt;B. Which of the following is a key for R?</a:t>
            </a:r>
            <a:endParaRPr/>
          </a:p>
          <a:p>
            <a:pPr indent="0" lvl="0" marL="0" rtl="0" algn="l">
              <a:lnSpc>
                <a:spcPct val="90000"/>
              </a:lnSpc>
              <a:spcBef>
                <a:spcPts val="1000"/>
              </a:spcBef>
              <a:spcAft>
                <a:spcPts val="0"/>
              </a:spcAft>
              <a:buClr>
                <a:schemeClr val="dk1"/>
              </a:buClr>
              <a:buSzPts val="2800"/>
              <a:buNone/>
            </a:pPr>
            <a:r>
              <a:rPr lang="en-US"/>
              <a:t>(a) CD             (b) EC           </a:t>
            </a:r>
            <a:endParaRPr/>
          </a:p>
          <a:p>
            <a:pPr indent="0" lvl="0" marL="0" rtl="0" algn="l">
              <a:lnSpc>
                <a:spcPct val="90000"/>
              </a:lnSpc>
              <a:spcBef>
                <a:spcPts val="1000"/>
              </a:spcBef>
              <a:spcAft>
                <a:spcPts val="0"/>
              </a:spcAft>
              <a:buClr>
                <a:schemeClr val="dk1"/>
              </a:buClr>
              <a:buSzPts val="2800"/>
              <a:buNone/>
            </a:pPr>
            <a:r>
              <a:rPr lang="en-US"/>
              <a:t>(c)  AE              (d) AC</a:t>
            </a:r>
            <a:br>
              <a:rPr lang="en-US"/>
            </a:br>
            <a:br>
              <a:rPr lang="en-US"/>
            </a:br>
            <a:endParaRPr/>
          </a:p>
        </p:txBody>
      </p:sp>
      <p:sp>
        <p:nvSpPr>
          <p:cNvPr id="491" name="Google Shape;49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2" name="Google Shape;492;p51"/>
          <p:cNvSpPr/>
          <p:nvPr/>
        </p:nvSpPr>
        <p:spPr>
          <a:xfrm>
            <a:off x="5876819" y="1690688"/>
            <a:ext cx="6315181"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55555"/>
                </a:solidFill>
                <a:latin typeface="trebuchet ms"/>
                <a:ea typeface="trebuchet ms"/>
                <a:cs typeface="trebuchet ms"/>
                <a:sym typeface="trebuchet ms"/>
              </a:rPr>
              <a:t>FDs: C-&gt;F, E-&gt;A, EC-&gt;D, A-&gt;B</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Find closure set for CD.</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X = CD</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   = CDF {C-&gt;F}</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lang="en-US" sz="1800">
                <a:solidFill>
                  <a:srgbClr val="FF0000"/>
                </a:solidFill>
                <a:latin typeface="trebuchet ms"/>
                <a:ea typeface="trebuchet ms"/>
                <a:cs typeface="trebuchet ms"/>
                <a:sym typeface="trebuchet ms"/>
              </a:rPr>
              <a:t>No more attributes can be added to X. Hence closure set of CD = CDF</a:t>
            </a:r>
            <a:br>
              <a:rPr lang="en-US" sz="1800">
                <a:solidFill>
                  <a:srgbClr val="FF0000"/>
                </a:solidFill>
                <a:latin typeface="Calibri"/>
                <a:ea typeface="Calibri"/>
                <a:cs typeface="Calibri"/>
                <a:sym typeface="Calibri"/>
              </a:rPr>
            </a:br>
            <a:endParaRPr sz="1800">
              <a:solidFill>
                <a:srgbClr val="FF0000"/>
              </a:solidFill>
              <a:latin typeface="Calibri"/>
              <a:ea typeface="Calibri"/>
              <a:cs typeface="Calibri"/>
              <a:sym typeface="Calibri"/>
            </a:endParaRPr>
          </a:p>
          <a:p>
            <a:pPr indent="0" lvl="0" marL="0" marR="0" rtl="0" algn="l">
              <a:spcBef>
                <a:spcPts val="0"/>
              </a:spcBef>
              <a:spcAft>
                <a:spcPts val="0"/>
              </a:spcAft>
              <a:buNone/>
            </a:pPr>
            <a:r>
              <a:rPr lang="en-US" sz="1800">
                <a:solidFill>
                  <a:srgbClr val="555555"/>
                </a:solidFill>
                <a:latin typeface="trebuchet ms"/>
                <a:ea typeface="trebuchet ms"/>
                <a:cs typeface="trebuchet ms"/>
                <a:sym typeface="trebuchet ms"/>
              </a:rPr>
              <a:t>Find closure set for EC.</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X = EC</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   = ECF {C-&gt;F}</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   = ECFA {E-&gt;A}</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   = ECFAD {EC-&gt;D}</a:t>
            </a:r>
            <a:br>
              <a:rPr lang="en-US" sz="1800">
                <a:solidFill>
                  <a:schemeClr val="dk1"/>
                </a:solidFill>
                <a:latin typeface="Calibri"/>
                <a:ea typeface="Calibri"/>
                <a:cs typeface="Calibri"/>
                <a:sym typeface="Calibri"/>
              </a:rPr>
            </a:br>
            <a:r>
              <a:rPr lang="en-US" sz="1800">
                <a:solidFill>
                  <a:srgbClr val="555555"/>
                </a:solidFill>
                <a:latin typeface="trebuchet ms"/>
                <a:ea typeface="trebuchet ms"/>
                <a:cs typeface="trebuchet ms"/>
                <a:sym typeface="trebuchet ms"/>
              </a:rPr>
              <a:t>   = ECFADB {A-&gt;B}</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rgbClr val="00B050"/>
                </a:solidFill>
                <a:latin typeface="trebuchet ms"/>
                <a:ea typeface="trebuchet ms"/>
                <a:cs typeface="trebuchet ms"/>
                <a:sym typeface="trebuchet ms"/>
              </a:rPr>
              <a:t>Closure set of EC covers all the attributes of the relation R.</a:t>
            </a:r>
            <a:endParaRPr/>
          </a:p>
          <a:p>
            <a:pPr indent="0" lvl="0" marL="0" marR="0" rtl="0" algn="l">
              <a:spcBef>
                <a:spcPts val="0"/>
              </a:spcBef>
              <a:spcAft>
                <a:spcPts val="0"/>
              </a:spcAft>
              <a:buNone/>
            </a:pPr>
            <a:r>
              <a:rPr lang="en-US" sz="1800">
                <a:solidFill>
                  <a:srgbClr val="00B050"/>
                </a:solidFill>
                <a:latin typeface="Calibri"/>
                <a:ea typeface="Calibri"/>
                <a:cs typeface="Calibri"/>
                <a:sym typeface="Calibri"/>
              </a:rPr>
              <a:t>If any closure covers all the attributes of the relation R then that is the key.</a:t>
            </a:r>
            <a:endParaRPr/>
          </a:p>
          <a:p>
            <a:pPr indent="0" lvl="0" marL="0" marR="0" rtl="0" algn="l">
              <a:spcBef>
                <a:spcPts val="0"/>
              </a:spcBef>
              <a:spcAft>
                <a:spcPts val="0"/>
              </a:spcAft>
              <a:buNone/>
            </a:pPr>
            <a:r>
              <a:t/>
            </a:r>
            <a:endParaRPr sz="18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Attribute Closure</a:t>
            </a:r>
            <a:endParaRPr/>
          </a:p>
        </p:txBody>
      </p:sp>
      <p:sp>
        <p:nvSpPr>
          <p:cNvPr id="498" name="Google Shape;498;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Given the relation Relation R = {E, F, G, H, I, J, K, L, M, M} and the set of functional dependencies {{E, F} -&gt; {G}, {F} -&gt; {I, J}, {E, H} -&gt; {K, L}, K -&gt; {M}, L -&gt; {N} on R. </a:t>
            </a:r>
            <a:endParaRPr/>
          </a:p>
          <a:p>
            <a:pPr indent="-228600" lvl="0" marL="228600" rtl="0" algn="l">
              <a:lnSpc>
                <a:spcPct val="90000"/>
              </a:lnSpc>
              <a:spcBef>
                <a:spcPts val="1000"/>
              </a:spcBef>
              <a:spcAft>
                <a:spcPts val="0"/>
              </a:spcAft>
              <a:buClr>
                <a:schemeClr val="dk1"/>
              </a:buClr>
              <a:buSzPts val="2800"/>
              <a:buChar char="•"/>
            </a:pPr>
            <a:r>
              <a:rPr lang="en-US"/>
              <a:t>What is the key for R?: i) {E, F}, ii) {E, F, H}, iii) {E, F, H, K, L}, iv) {E}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499" name="Google Shape;49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Attribute Closure</a:t>
            </a:r>
            <a:endParaRPr/>
          </a:p>
        </p:txBody>
      </p:sp>
      <p:sp>
        <p:nvSpPr>
          <p:cNvPr id="505" name="Google Shape;505;p53"/>
          <p:cNvSpPr txBox="1"/>
          <p:nvPr>
            <p:ph idx="1" type="body"/>
          </p:nvPr>
        </p:nvSpPr>
        <p:spPr>
          <a:xfrm>
            <a:off x="838199" y="1451113"/>
            <a:ext cx="10631557" cy="476560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Given the relation Relation R = {E, F, G, H, I, J, K, L, M, M} and the set of functional dependencies {{E, F} -&gt; {G}, {F} -&gt; {I, J}, {E, H} -&gt; {K, L}, K -&gt; {M}, L -&gt; {N} on R. </a:t>
            </a:r>
            <a:endParaRPr/>
          </a:p>
          <a:p>
            <a:pPr indent="-228600" lvl="0" marL="228600" rtl="0" algn="l">
              <a:lnSpc>
                <a:spcPct val="90000"/>
              </a:lnSpc>
              <a:spcBef>
                <a:spcPts val="1000"/>
              </a:spcBef>
              <a:spcAft>
                <a:spcPts val="0"/>
              </a:spcAft>
              <a:buClr>
                <a:schemeClr val="dk1"/>
              </a:buClr>
              <a:buSzPct val="100000"/>
              <a:buChar char="•"/>
            </a:pPr>
            <a:r>
              <a:rPr lang="en-US"/>
              <a:t>What is the key for R?: i) {E, F}, ii) {E, F, H}, iii) {E, F, H, K, L}, iv) {E}</a:t>
            </a:r>
            <a:endParaRPr/>
          </a:p>
          <a:p>
            <a:pPr indent="-228600" lvl="0" marL="228600" rtl="0" algn="l">
              <a:lnSpc>
                <a:spcPct val="90000"/>
              </a:lnSpc>
              <a:spcBef>
                <a:spcPts val="1000"/>
              </a:spcBef>
              <a:spcAft>
                <a:spcPts val="0"/>
              </a:spcAft>
              <a:buClr>
                <a:schemeClr val="dk1"/>
              </a:buClr>
              <a:buSzPct val="100000"/>
              <a:buChar char="•"/>
            </a:pPr>
            <a:r>
              <a:rPr lang="en-US"/>
              <a:t>Now, find the attribute closure of all given options, receive:</a:t>
            </a:r>
            <a:br>
              <a:rPr lang="en-US"/>
            </a:br>
            <a:r>
              <a:rPr lang="en-US"/>
              <a:t>{E,F}+ = {EFGIJ}</a:t>
            </a:r>
            <a:endParaRPr/>
          </a:p>
          <a:p>
            <a:pPr indent="-228600" lvl="0" marL="228600" rtl="0" algn="l">
              <a:lnSpc>
                <a:spcPct val="90000"/>
              </a:lnSpc>
              <a:spcBef>
                <a:spcPts val="1000"/>
              </a:spcBef>
              <a:spcAft>
                <a:spcPts val="0"/>
              </a:spcAft>
              <a:buClr>
                <a:schemeClr val="dk1"/>
              </a:buClr>
              <a:buSzPct val="100000"/>
              <a:buNone/>
            </a:pPr>
            <a:br>
              <a:rPr lang="en-US"/>
            </a:br>
            <a:r>
              <a:rPr lang="en-US"/>
              <a:t>{E,F,H}+ = {EFHGIJKLMN}</a:t>
            </a:r>
            <a:endParaRPr/>
          </a:p>
          <a:p>
            <a:pPr indent="-228600" lvl="0" marL="228600" rtl="0" algn="l">
              <a:lnSpc>
                <a:spcPct val="90000"/>
              </a:lnSpc>
              <a:spcBef>
                <a:spcPts val="1000"/>
              </a:spcBef>
              <a:spcAft>
                <a:spcPts val="0"/>
              </a:spcAft>
              <a:buClr>
                <a:schemeClr val="dk1"/>
              </a:buClr>
              <a:buSzPct val="100000"/>
              <a:buNone/>
            </a:pPr>
            <a:br>
              <a:rPr lang="en-US"/>
            </a:br>
            <a:r>
              <a:rPr lang="en-US"/>
              <a:t>{E,F,H,K,L}+ = {{EFHGIJKLMN}</a:t>
            </a:r>
            <a:endParaRPr/>
          </a:p>
          <a:p>
            <a:pPr indent="-228600" lvl="0" marL="228600" rtl="0" algn="l">
              <a:lnSpc>
                <a:spcPct val="90000"/>
              </a:lnSpc>
              <a:spcBef>
                <a:spcPts val="1000"/>
              </a:spcBef>
              <a:spcAft>
                <a:spcPts val="0"/>
              </a:spcAft>
              <a:buClr>
                <a:schemeClr val="dk1"/>
              </a:buClr>
              <a:buSzPct val="100000"/>
              <a:buNone/>
            </a:pPr>
            <a:br>
              <a:rPr lang="en-US"/>
            </a:br>
            <a:r>
              <a:rPr lang="en-US"/>
              <a:t>{E}+ = {E}</a:t>
            </a:r>
            <a:endParaRPr/>
          </a:p>
          <a:p>
            <a:pPr indent="-228600" lvl="0" marL="228600" rtl="0" algn="just">
              <a:lnSpc>
                <a:spcPct val="90000"/>
              </a:lnSpc>
              <a:spcBef>
                <a:spcPts val="1000"/>
              </a:spcBef>
              <a:spcAft>
                <a:spcPts val="0"/>
              </a:spcAft>
              <a:buClr>
                <a:schemeClr val="dk1"/>
              </a:buClr>
              <a:buSzPct val="100000"/>
              <a:buNone/>
            </a:pPr>
            <a:br>
              <a:rPr lang="en-US"/>
            </a:br>
            <a:r>
              <a:rPr lang="en-US"/>
              <a:t>{EFH}+ and {EFHKL}+ results in set of all attributes, but EFH is minimal. So it will be candidate key. So correct option is (ii).</a:t>
            </a:r>
            <a:endParaRPr/>
          </a:p>
        </p:txBody>
      </p:sp>
      <p:sp>
        <p:nvSpPr>
          <p:cNvPr id="506" name="Google Shape;50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Calibri"/>
              <a:buNone/>
            </a:pPr>
            <a:r>
              <a:rPr b="1" lang="en-US">
                <a:solidFill>
                  <a:srgbClr val="3F3F3F"/>
                </a:solidFill>
              </a:rPr>
              <a:t>Canonical Cover</a:t>
            </a:r>
            <a:endParaRPr b="1">
              <a:solidFill>
                <a:srgbClr val="3F3F3F"/>
              </a:solidFill>
            </a:endParaRPr>
          </a:p>
        </p:txBody>
      </p:sp>
      <p:sp>
        <p:nvSpPr>
          <p:cNvPr id="512" name="Google Shape;512;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Whenever a user updates the database, the system must check whether any of the functional dependencies are getting violated in this process</a:t>
            </a:r>
            <a:endParaRPr/>
          </a:p>
          <a:p>
            <a:pPr indent="-228600" lvl="1" marL="685800" rtl="0" algn="just">
              <a:lnSpc>
                <a:spcPct val="90000"/>
              </a:lnSpc>
              <a:spcBef>
                <a:spcPts val="500"/>
              </a:spcBef>
              <a:spcAft>
                <a:spcPts val="0"/>
              </a:spcAft>
              <a:buClr>
                <a:schemeClr val="dk1"/>
              </a:buClr>
              <a:buSzPts val="2400"/>
              <a:buChar char="•"/>
            </a:pPr>
            <a:r>
              <a:rPr lang="en-US"/>
              <a:t>If there is a violation of dependencies in the new database state, the system must roll back</a:t>
            </a:r>
            <a:endParaRPr/>
          </a:p>
          <a:p>
            <a:pPr indent="-228600" lvl="1" marL="685800" rtl="0" algn="just">
              <a:lnSpc>
                <a:spcPct val="90000"/>
              </a:lnSpc>
              <a:spcBef>
                <a:spcPts val="500"/>
              </a:spcBef>
              <a:spcAft>
                <a:spcPts val="0"/>
              </a:spcAft>
              <a:buClr>
                <a:schemeClr val="dk1"/>
              </a:buClr>
              <a:buSzPts val="2400"/>
              <a:buChar char="•"/>
            </a:pPr>
            <a:r>
              <a:rPr lang="en-US"/>
              <a:t>Working with a huge set of functional dependencies can cause unnecessary added computational time</a:t>
            </a:r>
            <a:endParaRPr/>
          </a:p>
          <a:p>
            <a:pPr indent="-228600" lvl="1" marL="685800" rtl="0" algn="just">
              <a:lnSpc>
                <a:spcPct val="90000"/>
              </a:lnSpc>
              <a:spcBef>
                <a:spcPts val="500"/>
              </a:spcBef>
              <a:spcAft>
                <a:spcPts val="0"/>
              </a:spcAft>
              <a:buClr>
                <a:schemeClr val="dk1"/>
              </a:buClr>
              <a:buSzPts val="2400"/>
              <a:buChar char="•"/>
            </a:pPr>
            <a:r>
              <a:rPr lang="en-US"/>
              <a:t>This is where the canonical cover comes into play</a:t>
            </a:r>
            <a:br>
              <a:rPr lang="en-US"/>
            </a:br>
            <a:endParaRPr/>
          </a:p>
          <a:p>
            <a:pPr indent="-228600" lvl="0" marL="228600" rtl="0" algn="just">
              <a:lnSpc>
                <a:spcPct val="90000"/>
              </a:lnSpc>
              <a:spcBef>
                <a:spcPts val="1000"/>
              </a:spcBef>
              <a:spcAft>
                <a:spcPts val="0"/>
              </a:spcAft>
              <a:buClr>
                <a:schemeClr val="dk1"/>
              </a:buClr>
              <a:buSzPts val="2800"/>
              <a:buChar char="•"/>
            </a:pPr>
            <a:r>
              <a:rPr lang="en-US"/>
              <a:t>A </a:t>
            </a:r>
            <a:r>
              <a:rPr lang="en-US">
                <a:solidFill>
                  <a:srgbClr val="C00000"/>
                </a:solidFill>
              </a:rPr>
              <a:t>canonical cover of a set of functional dependencies </a:t>
            </a:r>
            <a:r>
              <a:rPr lang="en-US"/>
              <a:t>F is a simplified set of functional dependencies that </a:t>
            </a:r>
            <a:r>
              <a:rPr lang="en-US">
                <a:solidFill>
                  <a:srgbClr val="C00000"/>
                </a:solidFill>
              </a:rPr>
              <a:t>has the</a:t>
            </a:r>
            <a:r>
              <a:rPr lang="en-US"/>
              <a:t> </a:t>
            </a:r>
            <a:r>
              <a:rPr lang="en-US">
                <a:solidFill>
                  <a:srgbClr val="C00000"/>
                </a:solidFill>
              </a:rPr>
              <a:t>same closure as the original set F</a:t>
            </a:r>
            <a:endParaRPr>
              <a:solidFill>
                <a:srgbClr val="C00000"/>
              </a:solidFill>
            </a:endParaRPr>
          </a:p>
        </p:txBody>
      </p:sp>
      <p:sp>
        <p:nvSpPr>
          <p:cNvPr id="513" name="Google Shape;51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Canonical Cover</a:t>
            </a:r>
            <a:endParaRPr/>
          </a:p>
        </p:txBody>
      </p:sp>
      <p:sp>
        <p:nvSpPr>
          <p:cNvPr id="519" name="Google Shape;519;p55"/>
          <p:cNvSpPr txBox="1"/>
          <p:nvPr>
            <p:ph idx="1" type="body"/>
          </p:nvPr>
        </p:nvSpPr>
        <p:spPr>
          <a:xfrm>
            <a:off x="838200" y="1433016"/>
            <a:ext cx="11353800" cy="5424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Canonical Cover for a set of functional dependencies F is another set of functional dependencies Fc such that all the functional dependencies in F logically imply all the functional dependencies in Fc and vice versa</a:t>
            </a:r>
            <a:endParaRPr/>
          </a:p>
          <a:p>
            <a:pPr indent="-228600" lvl="0" marL="228600" rtl="0" algn="l">
              <a:lnSpc>
                <a:spcPct val="90000"/>
              </a:lnSpc>
              <a:spcBef>
                <a:spcPts val="1000"/>
              </a:spcBef>
              <a:spcAft>
                <a:spcPts val="0"/>
              </a:spcAft>
              <a:buClr>
                <a:schemeClr val="dk1"/>
              </a:buClr>
              <a:buSzPts val="2800"/>
              <a:buChar char="•"/>
            </a:pPr>
            <a:r>
              <a:rPr lang="en-US"/>
              <a:t>Fc should meet the following requirements;</a:t>
            </a:r>
            <a:endParaRPr/>
          </a:p>
          <a:p>
            <a:pPr indent="0" lvl="1" marL="457200" rtl="0" algn="l">
              <a:lnSpc>
                <a:spcPct val="90000"/>
              </a:lnSpc>
              <a:spcBef>
                <a:spcPts val="500"/>
              </a:spcBef>
              <a:spcAft>
                <a:spcPts val="0"/>
              </a:spcAft>
              <a:buClr>
                <a:schemeClr val="dk1"/>
              </a:buClr>
              <a:buSzPts val="2400"/>
              <a:buNone/>
            </a:pPr>
            <a:r>
              <a:rPr lang="en-US"/>
              <a:t>1. </a:t>
            </a:r>
            <a:r>
              <a:rPr lang="en-US" sz="2800"/>
              <a:t>F should logically imply all FDs in Fc, [F = Fc]</a:t>
            </a:r>
            <a:endParaRPr/>
          </a:p>
          <a:p>
            <a:pPr indent="0" lvl="1" marL="457200" rtl="0" algn="l">
              <a:lnSpc>
                <a:spcPct val="90000"/>
              </a:lnSpc>
              <a:spcBef>
                <a:spcPts val="500"/>
              </a:spcBef>
              <a:spcAft>
                <a:spcPts val="0"/>
              </a:spcAft>
              <a:buClr>
                <a:schemeClr val="dk1"/>
              </a:buClr>
              <a:buSzPts val="2800"/>
              <a:buNone/>
            </a:pPr>
            <a:r>
              <a:rPr lang="en-US" sz="2800"/>
              <a:t>2. Fc should logically imply all FDs in F,</a:t>
            </a:r>
            <a:endParaRPr/>
          </a:p>
          <a:p>
            <a:pPr indent="0" lvl="1" marL="457200" rtl="0" algn="l">
              <a:lnSpc>
                <a:spcPct val="90000"/>
              </a:lnSpc>
              <a:spcBef>
                <a:spcPts val="500"/>
              </a:spcBef>
              <a:spcAft>
                <a:spcPts val="0"/>
              </a:spcAft>
              <a:buClr>
                <a:schemeClr val="dk1"/>
              </a:buClr>
              <a:buSzPts val="2800"/>
              <a:buNone/>
            </a:pPr>
            <a:r>
              <a:rPr lang="en-US" sz="2800"/>
              <a:t>3. Functional dependencies of Fc should not contain any </a:t>
            </a:r>
            <a:r>
              <a:rPr b="1" lang="en-US" sz="2800" u="sng"/>
              <a:t>Extraneous attribute</a:t>
            </a:r>
            <a:r>
              <a:rPr lang="en-US" sz="2800"/>
              <a:t>. </a:t>
            </a:r>
            <a:endParaRPr sz="2800"/>
          </a:p>
          <a:p>
            <a:pPr indent="0" lvl="1" marL="457200" rtl="0" algn="l">
              <a:lnSpc>
                <a:spcPct val="90000"/>
              </a:lnSpc>
              <a:spcBef>
                <a:spcPts val="500"/>
              </a:spcBef>
              <a:spcAft>
                <a:spcPts val="0"/>
              </a:spcAft>
              <a:buClr>
                <a:schemeClr val="dk1"/>
              </a:buClr>
              <a:buSzPts val="2800"/>
              <a:buNone/>
            </a:pPr>
            <a:r>
              <a:rPr lang="en-US" sz="2800"/>
              <a:t>4. </a:t>
            </a:r>
            <a:r>
              <a:rPr lang="en-US" sz="2800">
                <a:solidFill>
                  <a:srgbClr val="C00000"/>
                </a:solidFill>
              </a:rPr>
              <a:t>The left side of all the functional dependencies in Fc should be unique</a:t>
            </a:r>
            <a:r>
              <a:rPr lang="en-US" sz="2800"/>
              <a:t>.</a:t>
            </a:r>
            <a:endParaRPr sz="2800"/>
          </a:p>
        </p:txBody>
      </p:sp>
      <p:sp>
        <p:nvSpPr>
          <p:cNvPr id="520" name="Google Shape;52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Canonical Cover</a:t>
            </a:r>
            <a:endParaRPr/>
          </a:p>
        </p:txBody>
      </p:sp>
      <p:sp>
        <p:nvSpPr>
          <p:cNvPr id="526" name="Google Shape;526;p56"/>
          <p:cNvSpPr txBox="1"/>
          <p:nvPr>
            <p:ph idx="1" type="body"/>
          </p:nvPr>
        </p:nvSpPr>
        <p:spPr>
          <a:xfrm>
            <a:off x="838200" y="1433016"/>
            <a:ext cx="11353800" cy="542498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So, a Canonical cover Fc is a </a:t>
            </a:r>
            <a:r>
              <a:rPr b="1" i="1" lang="en-US" sz="3200"/>
              <a:t>minimal</a:t>
            </a:r>
            <a:r>
              <a:rPr lang="en-US" sz="3200"/>
              <a:t> set of FDs that is equivalent to F, and </a:t>
            </a:r>
            <a:r>
              <a:rPr b="1" i="1" lang="en-US" sz="3200"/>
              <a:t>have no redundant FDs or redundant attributes as part of FDs</a:t>
            </a:r>
            <a:endParaRPr/>
          </a:p>
          <a:p>
            <a:pPr indent="-228600" lvl="0" marL="228600" rtl="0" algn="l">
              <a:lnSpc>
                <a:spcPct val="90000"/>
              </a:lnSpc>
              <a:spcBef>
                <a:spcPts val="1000"/>
              </a:spcBef>
              <a:spcAft>
                <a:spcPts val="0"/>
              </a:spcAft>
              <a:buClr>
                <a:schemeClr val="dk1"/>
              </a:buClr>
              <a:buSzPts val="3200"/>
              <a:buChar char="•"/>
            </a:pPr>
            <a:r>
              <a:rPr lang="en-US" sz="3200"/>
              <a:t>In other words, every functional dependency of </a:t>
            </a:r>
            <a:r>
              <a:rPr lang="en-US" sz="3200">
                <a:solidFill>
                  <a:srgbClr val="C00000"/>
                </a:solidFill>
              </a:rPr>
              <a:t>Fc is very much needed and it is </a:t>
            </a:r>
            <a:r>
              <a:rPr lang="en-US" sz="3200">
                <a:solidFill>
                  <a:srgbClr val="0070C0"/>
                </a:solidFill>
              </a:rPr>
              <a:t>as small as possible </a:t>
            </a:r>
            <a:r>
              <a:rPr lang="en-US" sz="3200">
                <a:solidFill>
                  <a:srgbClr val="C00000"/>
                </a:solidFill>
              </a:rPr>
              <a:t>when compared to the size of F</a:t>
            </a:r>
            <a:br>
              <a:rPr lang="en-US" sz="3200"/>
            </a:br>
            <a:endParaRPr sz="3200"/>
          </a:p>
          <a:p>
            <a:pPr indent="-25400" lvl="0" marL="228600" rtl="0" algn="l">
              <a:lnSpc>
                <a:spcPct val="90000"/>
              </a:lnSpc>
              <a:spcBef>
                <a:spcPts val="1000"/>
              </a:spcBef>
              <a:spcAft>
                <a:spcPts val="0"/>
              </a:spcAft>
              <a:buClr>
                <a:schemeClr val="dk1"/>
              </a:buClr>
              <a:buSzPts val="3200"/>
              <a:buNone/>
            </a:pPr>
            <a:r>
              <a:t/>
            </a:r>
            <a:endParaRPr sz="3200"/>
          </a:p>
        </p:txBody>
      </p:sp>
      <p:sp>
        <p:nvSpPr>
          <p:cNvPr id="527" name="Google Shape;52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Canonical Cover</a:t>
            </a:r>
            <a:endParaRPr/>
          </a:p>
        </p:txBody>
      </p:sp>
      <p:sp>
        <p:nvSpPr>
          <p:cNvPr id="533" name="Google Shape;533;p57"/>
          <p:cNvSpPr txBox="1"/>
          <p:nvPr>
            <p:ph idx="1" type="body"/>
          </p:nvPr>
        </p:nvSpPr>
        <p:spPr>
          <a:xfrm>
            <a:off x="838200" y="1460310"/>
            <a:ext cx="10515600" cy="50633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u="sng"/>
              <a:t>Example:</a:t>
            </a:r>
            <a:endParaRPr/>
          </a:p>
          <a:p>
            <a:pPr indent="-228600" lvl="0" marL="228600" rtl="0" algn="l">
              <a:lnSpc>
                <a:spcPct val="90000"/>
              </a:lnSpc>
              <a:spcBef>
                <a:spcPts val="1000"/>
              </a:spcBef>
              <a:spcAft>
                <a:spcPts val="0"/>
              </a:spcAft>
              <a:buClr>
                <a:schemeClr val="dk1"/>
              </a:buClr>
              <a:buSzPts val="2800"/>
              <a:buChar char="•"/>
            </a:pPr>
            <a:r>
              <a:rPr b="1" lang="en-US"/>
              <a:t>Redundant Functional Dependency:</a:t>
            </a:r>
            <a:endParaRPr/>
          </a:p>
          <a:p>
            <a:pPr indent="-228600" lvl="0" marL="228600" rtl="0" algn="l">
              <a:lnSpc>
                <a:spcPct val="90000"/>
              </a:lnSpc>
              <a:spcBef>
                <a:spcPts val="1000"/>
              </a:spcBef>
              <a:spcAft>
                <a:spcPts val="0"/>
              </a:spcAft>
              <a:buClr>
                <a:schemeClr val="dk1"/>
              </a:buClr>
              <a:buSzPts val="2800"/>
              <a:buChar char="•"/>
            </a:pPr>
            <a:r>
              <a:rPr lang="en-US"/>
              <a:t>A → C is redundant in </a:t>
            </a:r>
            <a:r>
              <a:rPr lang="en-US">
                <a:solidFill>
                  <a:srgbClr val="0070C0"/>
                </a:solidFill>
              </a:rPr>
              <a:t>{A → B, B → C, A → C}</a:t>
            </a:r>
            <a:endParaRPr/>
          </a:p>
          <a:p>
            <a:pPr indent="-228600" lvl="0" marL="228600" rtl="0" algn="l">
              <a:lnSpc>
                <a:spcPct val="90000"/>
              </a:lnSpc>
              <a:spcBef>
                <a:spcPts val="1000"/>
              </a:spcBef>
              <a:spcAft>
                <a:spcPts val="0"/>
              </a:spcAft>
              <a:buClr>
                <a:schemeClr val="dk1"/>
              </a:buClr>
              <a:buSzPts val="2800"/>
              <a:buChar char="•"/>
            </a:pPr>
            <a:r>
              <a:rPr lang="en-US"/>
              <a:t>Here, A → B and B → C will automatically include A → C as a result of Transitivity</a:t>
            </a:r>
            <a:endParaRPr/>
          </a:p>
          <a:p>
            <a:pPr indent="-228600" lvl="0" marL="228600" rtl="0" algn="l">
              <a:lnSpc>
                <a:spcPct val="90000"/>
              </a:lnSpc>
              <a:spcBef>
                <a:spcPts val="1000"/>
              </a:spcBef>
              <a:spcAft>
                <a:spcPts val="0"/>
              </a:spcAft>
              <a:buClr>
                <a:schemeClr val="dk1"/>
              </a:buClr>
              <a:buSzPts val="2800"/>
              <a:buChar char="•"/>
            </a:pPr>
            <a:r>
              <a:rPr lang="en-US"/>
              <a:t>Hence, we do not need to check whether C is uniquely determined by A or not [in other words, A uniquely determines C or not]. </a:t>
            </a:r>
            <a:r>
              <a:rPr b="1" lang="en-US"/>
              <a:t>Hence, A </a:t>
            </a:r>
            <a:r>
              <a:rPr lang="en-US"/>
              <a:t>→</a:t>
            </a:r>
            <a:r>
              <a:rPr b="1" lang="en-US"/>
              <a:t> C is redundant</a:t>
            </a:r>
            <a:endParaRPr/>
          </a:p>
          <a:p>
            <a:pPr indent="-228600" lvl="0" marL="228600" rtl="0" algn="l">
              <a:lnSpc>
                <a:spcPct val="90000"/>
              </a:lnSpc>
              <a:spcBef>
                <a:spcPts val="1000"/>
              </a:spcBef>
              <a:spcAft>
                <a:spcPts val="0"/>
              </a:spcAft>
              <a:buClr>
                <a:schemeClr val="dk1"/>
              </a:buClr>
              <a:buSzPts val="2800"/>
              <a:buChar char="•"/>
            </a:pPr>
            <a:r>
              <a:rPr lang="en-US"/>
              <a:t>And, the set of functional dependencies </a:t>
            </a:r>
            <a:r>
              <a:rPr lang="en-US">
                <a:solidFill>
                  <a:srgbClr val="0070C0"/>
                </a:solidFill>
              </a:rPr>
              <a:t>{A → B, B → C} </a:t>
            </a:r>
            <a:r>
              <a:rPr lang="en-US"/>
              <a:t>is semantically equivalent to given set of functional dependencies {A → B, B → C, A → C}</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34" name="Google Shape;53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Canonical Cover Algorithm</a:t>
            </a:r>
            <a:endParaRPr/>
          </a:p>
        </p:txBody>
      </p:sp>
      <p:sp>
        <p:nvSpPr>
          <p:cNvPr id="540" name="Google Shape;540;p58"/>
          <p:cNvSpPr txBox="1"/>
          <p:nvPr>
            <p:ph idx="1" type="body"/>
          </p:nvPr>
        </p:nvSpPr>
        <p:spPr>
          <a:xfrm>
            <a:off x="827926"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t>ALGORITHM CanonicalCover (FD set F)</a:t>
            </a:r>
            <a:endParaRPr sz="2400"/>
          </a:p>
          <a:p>
            <a:pPr indent="0" lvl="0" marL="0" rtl="0" algn="l">
              <a:lnSpc>
                <a:spcPct val="90000"/>
              </a:lnSpc>
              <a:spcBef>
                <a:spcPts val="1000"/>
              </a:spcBef>
              <a:spcAft>
                <a:spcPts val="0"/>
              </a:spcAft>
              <a:buClr>
                <a:schemeClr val="dk1"/>
              </a:buClr>
              <a:buSzPts val="2400"/>
              <a:buNone/>
            </a:pPr>
            <a:r>
              <a:rPr b="1" lang="en-US" sz="2400"/>
              <a:t>BEGIN</a:t>
            </a:r>
            <a:endParaRPr sz="2400"/>
          </a:p>
          <a:p>
            <a:pPr indent="0" lvl="0" marL="0" rtl="0" algn="l">
              <a:lnSpc>
                <a:spcPct val="90000"/>
              </a:lnSpc>
              <a:spcBef>
                <a:spcPts val="1000"/>
              </a:spcBef>
              <a:spcAft>
                <a:spcPts val="0"/>
              </a:spcAft>
              <a:buClr>
                <a:schemeClr val="dk1"/>
              </a:buClr>
              <a:buSzPts val="2400"/>
              <a:buNone/>
            </a:pPr>
            <a:r>
              <a:rPr b="1" lang="en-US" sz="2400"/>
              <a:t>          REPEAT UNTIL STABLE</a:t>
            </a:r>
            <a:endParaRPr sz="2400"/>
          </a:p>
          <a:p>
            <a:pPr indent="0" lvl="0" marL="0" rtl="0" algn="l">
              <a:lnSpc>
                <a:spcPct val="90000"/>
              </a:lnSpc>
              <a:spcBef>
                <a:spcPts val="1000"/>
              </a:spcBef>
              <a:spcAft>
                <a:spcPts val="0"/>
              </a:spcAft>
              <a:buClr>
                <a:schemeClr val="dk1"/>
              </a:buClr>
              <a:buSzPts val="2400"/>
              <a:buNone/>
            </a:pPr>
            <a:r>
              <a:rPr b="1" lang="en-US" sz="2400"/>
              <a:t>              1. Wherever possible, apply UNION rule from Armstrong’s Axioms</a:t>
            </a:r>
            <a:endParaRPr sz="2400"/>
          </a:p>
          <a:p>
            <a:pPr indent="0" lvl="0" marL="0" rtl="0" algn="l">
              <a:lnSpc>
                <a:spcPct val="90000"/>
              </a:lnSpc>
              <a:spcBef>
                <a:spcPts val="1000"/>
              </a:spcBef>
              <a:spcAft>
                <a:spcPts val="0"/>
              </a:spcAft>
              <a:buClr>
                <a:schemeClr val="dk1"/>
              </a:buClr>
              <a:buSzPts val="2400"/>
              <a:buNone/>
            </a:pPr>
            <a:r>
              <a:rPr b="1" lang="en-US" sz="2400"/>
              <a:t>                  (e.g., A </a:t>
            </a:r>
            <a:r>
              <a:rPr lang="en-US" sz="2400"/>
              <a:t>→ </a:t>
            </a:r>
            <a:r>
              <a:rPr b="1" lang="en-US" sz="2400"/>
              <a:t>BC, A </a:t>
            </a:r>
            <a:r>
              <a:rPr lang="en-US" sz="2400"/>
              <a:t>→ </a:t>
            </a:r>
            <a:r>
              <a:rPr b="1" lang="en-US" sz="2400"/>
              <a:t>CD becomes A </a:t>
            </a:r>
            <a:r>
              <a:rPr lang="en-US" sz="2400"/>
              <a:t>→ </a:t>
            </a:r>
            <a:r>
              <a:rPr b="1" lang="en-US" sz="2400"/>
              <a:t>BCD)</a:t>
            </a:r>
            <a:endParaRPr sz="2400"/>
          </a:p>
          <a:p>
            <a:pPr indent="0" lvl="0" marL="0" rtl="0" algn="l">
              <a:lnSpc>
                <a:spcPct val="90000"/>
              </a:lnSpc>
              <a:spcBef>
                <a:spcPts val="1000"/>
              </a:spcBef>
              <a:spcAft>
                <a:spcPts val="0"/>
              </a:spcAft>
              <a:buClr>
                <a:schemeClr val="dk1"/>
              </a:buClr>
              <a:buSzPts val="2400"/>
              <a:buNone/>
            </a:pPr>
            <a:r>
              <a:rPr b="1" lang="en-US" sz="2400"/>
              <a:t>             2. Remove “extraneous attributes”, if any, from every FD</a:t>
            </a:r>
            <a:endParaRPr sz="2400"/>
          </a:p>
          <a:p>
            <a:pPr indent="0" lvl="0" marL="0" rtl="0" algn="l">
              <a:lnSpc>
                <a:spcPct val="90000"/>
              </a:lnSpc>
              <a:spcBef>
                <a:spcPts val="1000"/>
              </a:spcBef>
              <a:spcAft>
                <a:spcPts val="0"/>
              </a:spcAft>
              <a:buClr>
                <a:schemeClr val="dk1"/>
              </a:buClr>
              <a:buSzPts val="2400"/>
              <a:buNone/>
            </a:pPr>
            <a:r>
              <a:rPr b="1" lang="en-US" sz="2400"/>
              <a:t>	    (e.g., AB</a:t>
            </a:r>
            <a:r>
              <a:rPr lang="en-US" sz="2400"/>
              <a:t>→</a:t>
            </a:r>
            <a:r>
              <a:rPr b="1" lang="en-US" sz="2400"/>
              <a:t>C, A</a:t>
            </a:r>
            <a:r>
              <a:rPr lang="en-US" sz="2400"/>
              <a:t>→</a:t>
            </a:r>
            <a:r>
              <a:rPr b="1" lang="en-US" sz="2400"/>
              <a:t>B becomes A</a:t>
            </a:r>
            <a:r>
              <a:rPr lang="en-US" sz="2400"/>
              <a:t>→</a:t>
            </a:r>
            <a:r>
              <a:rPr b="1" lang="en-US" sz="2400"/>
              <a:t>B, B</a:t>
            </a:r>
            <a:r>
              <a:rPr lang="en-US" sz="2400"/>
              <a:t>→</a:t>
            </a:r>
            <a:r>
              <a:rPr b="1" lang="en-US" sz="2400"/>
              <a:t>C i.e., A is extraneous in AB</a:t>
            </a:r>
            <a:r>
              <a:rPr lang="en-US" sz="2400"/>
              <a:t>→</a:t>
            </a:r>
            <a:r>
              <a:rPr b="1" lang="en-US" sz="2400"/>
              <a:t>C)</a:t>
            </a:r>
            <a:endParaRPr sz="2400"/>
          </a:p>
          <a:p>
            <a:pPr indent="0" lvl="0" marL="0" rtl="0" algn="l">
              <a:lnSpc>
                <a:spcPct val="90000"/>
              </a:lnSpc>
              <a:spcBef>
                <a:spcPts val="1000"/>
              </a:spcBef>
              <a:spcAft>
                <a:spcPts val="0"/>
              </a:spcAft>
              <a:buClr>
                <a:schemeClr val="dk1"/>
              </a:buClr>
              <a:buSzPts val="2400"/>
              <a:buNone/>
            </a:pPr>
            <a:r>
              <a:rPr b="1" lang="en-US" sz="2400"/>
              <a:t>END</a:t>
            </a:r>
            <a:endParaRPr sz="2400"/>
          </a:p>
        </p:txBody>
      </p:sp>
      <p:sp>
        <p:nvSpPr>
          <p:cNvPr id="541" name="Google Shape;54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Canonical Cover</a:t>
            </a:r>
            <a:endParaRPr/>
          </a:p>
        </p:txBody>
      </p:sp>
      <p:sp>
        <p:nvSpPr>
          <p:cNvPr id="548" name="Google Shape;548;p59"/>
          <p:cNvSpPr txBox="1"/>
          <p:nvPr>
            <p:ph idx="1" type="body"/>
          </p:nvPr>
        </p:nvSpPr>
        <p:spPr>
          <a:xfrm>
            <a:off x="838199" y="1825625"/>
            <a:ext cx="10789693"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200"/>
              <a:buChar char="•"/>
            </a:pPr>
            <a:r>
              <a:rPr lang="en-US" sz="3200"/>
              <a:t>For example:  </a:t>
            </a:r>
            <a:r>
              <a:rPr i="1" lang="en-US" sz="3200"/>
              <a:t>A </a:t>
            </a:r>
            <a:r>
              <a:rPr lang="en-US" sz="3200"/>
              <a:t>→</a:t>
            </a:r>
            <a:r>
              <a:rPr i="1" lang="en-US" sz="3200"/>
              <a:t> C</a:t>
            </a:r>
            <a:r>
              <a:rPr lang="en-US" sz="3200"/>
              <a:t> is redundant in:   {</a:t>
            </a:r>
            <a:r>
              <a:rPr i="1" lang="en-US" sz="3200"/>
              <a:t>A</a:t>
            </a:r>
            <a:r>
              <a:rPr lang="en-US" sz="3200"/>
              <a:t> → </a:t>
            </a:r>
            <a:r>
              <a:rPr i="1" lang="en-US" sz="3200"/>
              <a:t>B</a:t>
            </a:r>
            <a:r>
              <a:rPr lang="en-US" sz="3200"/>
              <a:t>,   </a:t>
            </a:r>
            <a:r>
              <a:rPr i="1" lang="en-US" sz="3200"/>
              <a:t>B</a:t>
            </a:r>
            <a:r>
              <a:rPr lang="en-US" sz="3200"/>
              <a:t> → </a:t>
            </a:r>
            <a:r>
              <a:rPr i="1" lang="en-US" sz="3200"/>
              <a:t>C, A</a:t>
            </a:r>
            <a:r>
              <a:rPr lang="en-US" sz="3200"/>
              <a:t> →</a:t>
            </a:r>
            <a:r>
              <a:rPr i="1" lang="en-US" sz="3200"/>
              <a:t> C</a:t>
            </a:r>
            <a:r>
              <a:rPr lang="en-US" sz="3200"/>
              <a:t>}</a:t>
            </a:r>
            <a:endParaRPr/>
          </a:p>
          <a:p>
            <a:pPr indent="-228600" lvl="0" marL="228600" rtl="0" algn="l">
              <a:lnSpc>
                <a:spcPct val="90000"/>
              </a:lnSpc>
              <a:spcBef>
                <a:spcPts val="1000"/>
              </a:spcBef>
              <a:spcAft>
                <a:spcPts val="0"/>
              </a:spcAft>
              <a:buClr>
                <a:schemeClr val="dk1"/>
              </a:buClr>
              <a:buSzPts val="3200"/>
              <a:buChar char="•"/>
            </a:pPr>
            <a:r>
              <a:rPr lang="en-US" sz="3200"/>
              <a:t>Parts of a functional dependency may be redundant</a:t>
            </a:r>
            <a:endParaRPr/>
          </a:p>
          <a:p>
            <a:pPr indent="-25400" lvl="0" marL="228600" rtl="0" algn="l">
              <a:lnSpc>
                <a:spcPct val="90000"/>
              </a:lnSpc>
              <a:spcBef>
                <a:spcPts val="1000"/>
              </a:spcBef>
              <a:spcAft>
                <a:spcPts val="0"/>
              </a:spcAft>
              <a:buClr>
                <a:schemeClr val="dk1"/>
              </a:buClr>
              <a:buSzPts val="3200"/>
              <a:buNone/>
            </a:pPr>
            <a:r>
              <a:t/>
            </a:r>
            <a:endParaRPr sz="3200"/>
          </a:p>
          <a:p>
            <a:pPr indent="-228600" lvl="1" marL="685800" rtl="0" algn="ctr">
              <a:lnSpc>
                <a:spcPct val="90000"/>
              </a:lnSpc>
              <a:spcBef>
                <a:spcPts val="500"/>
              </a:spcBef>
              <a:spcAft>
                <a:spcPts val="0"/>
              </a:spcAft>
              <a:buClr>
                <a:schemeClr val="dk1"/>
              </a:buClr>
              <a:buSzPts val="2800"/>
              <a:buChar char="•"/>
            </a:pPr>
            <a:r>
              <a:rPr lang="en-US" sz="2800"/>
              <a:t>E.g.: on RHS:   {</a:t>
            </a:r>
            <a:r>
              <a:rPr i="1" lang="en-US" sz="2800"/>
              <a:t>A</a:t>
            </a:r>
            <a:r>
              <a:rPr lang="en-US" sz="2800"/>
              <a:t> → </a:t>
            </a:r>
            <a:r>
              <a:rPr i="1" lang="en-US" sz="2800"/>
              <a:t>B</a:t>
            </a:r>
            <a:r>
              <a:rPr lang="en-US" sz="2800"/>
              <a:t>,   </a:t>
            </a:r>
            <a:r>
              <a:rPr i="1" lang="en-US" sz="2800"/>
              <a:t>B</a:t>
            </a:r>
            <a:r>
              <a:rPr lang="en-US" sz="2800"/>
              <a:t> → </a:t>
            </a:r>
            <a:r>
              <a:rPr i="1" lang="en-US" sz="2800"/>
              <a:t>C</a:t>
            </a:r>
            <a:r>
              <a:rPr lang="en-US" sz="2800"/>
              <a:t>,   </a:t>
            </a:r>
            <a:r>
              <a:rPr i="1" lang="en-US" sz="2800">
                <a:solidFill>
                  <a:srgbClr val="C00000"/>
                </a:solidFill>
              </a:rPr>
              <a:t>A</a:t>
            </a:r>
            <a:r>
              <a:rPr lang="en-US" sz="2800">
                <a:solidFill>
                  <a:srgbClr val="C00000"/>
                </a:solidFill>
              </a:rPr>
              <a:t> → </a:t>
            </a:r>
            <a:r>
              <a:rPr i="1" lang="en-US" sz="2800">
                <a:solidFill>
                  <a:srgbClr val="C00000"/>
                </a:solidFill>
              </a:rPr>
              <a:t>CD</a:t>
            </a:r>
            <a:r>
              <a:rPr lang="en-US" sz="2800"/>
              <a:t>}  can be simplified to                       </a:t>
            </a:r>
            <a:endParaRPr/>
          </a:p>
          <a:p>
            <a:pPr indent="0" lvl="1" marL="457200" rtl="0" algn="ctr">
              <a:lnSpc>
                <a:spcPct val="90000"/>
              </a:lnSpc>
              <a:spcBef>
                <a:spcPts val="500"/>
              </a:spcBef>
              <a:spcAft>
                <a:spcPts val="0"/>
              </a:spcAft>
              <a:buClr>
                <a:schemeClr val="dk1"/>
              </a:buClr>
              <a:buSzPts val="2800"/>
              <a:buNone/>
            </a:pPr>
            <a:r>
              <a:t/>
            </a:r>
            <a:endParaRPr sz="2800"/>
          </a:p>
          <a:p>
            <a:pPr indent="0" lvl="1" marL="457200" rtl="0" algn="ctr">
              <a:lnSpc>
                <a:spcPct val="90000"/>
              </a:lnSpc>
              <a:spcBef>
                <a:spcPts val="500"/>
              </a:spcBef>
              <a:spcAft>
                <a:spcPts val="0"/>
              </a:spcAft>
              <a:buClr>
                <a:schemeClr val="dk1"/>
              </a:buClr>
              <a:buSzPts val="2800"/>
              <a:buNone/>
            </a:pPr>
            <a:r>
              <a:rPr lang="en-US" sz="2800"/>
              <a:t>{</a:t>
            </a:r>
            <a:r>
              <a:rPr i="1" lang="en-US" sz="2800"/>
              <a:t>A</a:t>
            </a:r>
            <a:r>
              <a:rPr lang="en-US" sz="2800"/>
              <a:t> →</a:t>
            </a:r>
            <a:r>
              <a:rPr i="1" lang="en-US" sz="2800"/>
              <a:t> B</a:t>
            </a:r>
            <a:r>
              <a:rPr lang="en-US" sz="2800"/>
              <a:t>,   </a:t>
            </a:r>
            <a:r>
              <a:rPr i="1" lang="en-US" sz="2800"/>
              <a:t>B</a:t>
            </a:r>
            <a:r>
              <a:rPr lang="en-US" sz="2800"/>
              <a:t> → </a:t>
            </a:r>
            <a:r>
              <a:rPr i="1" lang="en-US" sz="2800"/>
              <a:t>C</a:t>
            </a:r>
            <a:r>
              <a:rPr lang="en-US" sz="2800"/>
              <a:t>,   </a:t>
            </a:r>
            <a:r>
              <a:rPr i="1" lang="en-US" sz="2800">
                <a:solidFill>
                  <a:srgbClr val="0070C0"/>
                </a:solidFill>
              </a:rPr>
              <a:t>A</a:t>
            </a:r>
            <a:r>
              <a:rPr lang="en-US" sz="2800">
                <a:solidFill>
                  <a:srgbClr val="0070C0"/>
                </a:solidFill>
              </a:rPr>
              <a:t> → </a:t>
            </a:r>
            <a:r>
              <a:rPr i="1" lang="en-US" sz="2800">
                <a:solidFill>
                  <a:srgbClr val="0070C0"/>
                </a:solidFill>
              </a:rPr>
              <a:t>D</a:t>
            </a:r>
            <a:r>
              <a:rPr lang="en-US" sz="2800"/>
              <a:t>} </a:t>
            </a:r>
            <a:endParaRPr/>
          </a:p>
          <a:p>
            <a:pPr indent="0" lvl="1" marL="457200" rtl="0" algn="ctr">
              <a:lnSpc>
                <a:spcPct val="90000"/>
              </a:lnSpc>
              <a:spcBef>
                <a:spcPts val="500"/>
              </a:spcBef>
              <a:spcAft>
                <a:spcPts val="0"/>
              </a:spcAft>
              <a:buClr>
                <a:schemeClr val="dk1"/>
              </a:buClr>
              <a:buSzPts val="2800"/>
              <a:buNone/>
            </a:pPr>
            <a:r>
              <a:t/>
            </a:r>
            <a:endParaRPr sz="2800"/>
          </a:p>
          <a:p>
            <a:pPr indent="-228600" lvl="1" marL="685800" rtl="0" algn="ctr">
              <a:lnSpc>
                <a:spcPct val="90000"/>
              </a:lnSpc>
              <a:spcBef>
                <a:spcPts val="500"/>
              </a:spcBef>
              <a:spcAft>
                <a:spcPts val="0"/>
              </a:spcAft>
              <a:buClr>
                <a:schemeClr val="dk1"/>
              </a:buClr>
              <a:buSzPts val="2800"/>
              <a:buChar char="•"/>
            </a:pPr>
            <a:r>
              <a:rPr lang="en-US" sz="2800"/>
              <a:t>E.g.: on LHS:    {A → </a:t>
            </a:r>
            <a:r>
              <a:rPr i="1" lang="en-US" sz="2800"/>
              <a:t>B</a:t>
            </a:r>
            <a:r>
              <a:rPr lang="en-US" sz="2800"/>
              <a:t>,   </a:t>
            </a:r>
            <a:r>
              <a:rPr i="1" lang="en-US" sz="2800"/>
              <a:t>B</a:t>
            </a:r>
            <a:r>
              <a:rPr lang="en-US" sz="2800"/>
              <a:t> → </a:t>
            </a:r>
            <a:r>
              <a:rPr i="1" lang="en-US" sz="2800"/>
              <a:t>C</a:t>
            </a:r>
            <a:r>
              <a:rPr lang="en-US" sz="2800"/>
              <a:t>,   </a:t>
            </a:r>
            <a:r>
              <a:rPr i="1" lang="en-US" sz="2800">
                <a:solidFill>
                  <a:srgbClr val="C00000"/>
                </a:solidFill>
              </a:rPr>
              <a:t>AC → D</a:t>
            </a:r>
            <a:r>
              <a:rPr lang="en-US" sz="2800"/>
              <a:t>}  can be simplified to </a:t>
            </a:r>
            <a:br>
              <a:rPr lang="en-US" sz="2800"/>
            </a:br>
            <a:endParaRPr sz="2800"/>
          </a:p>
          <a:p>
            <a:pPr indent="0" lvl="1" marL="457200" rtl="0" algn="ctr">
              <a:lnSpc>
                <a:spcPct val="90000"/>
              </a:lnSpc>
              <a:spcBef>
                <a:spcPts val="500"/>
              </a:spcBef>
              <a:spcAft>
                <a:spcPts val="0"/>
              </a:spcAft>
              <a:buClr>
                <a:schemeClr val="dk1"/>
              </a:buClr>
              <a:buSzPts val="2800"/>
              <a:buNone/>
            </a:pPr>
            <a:r>
              <a:rPr lang="en-US" sz="2800"/>
              <a:t>{A → </a:t>
            </a:r>
            <a:r>
              <a:rPr i="1" lang="en-US" sz="2800"/>
              <a:t>B</a:t>
            </a:r>
            <a:r>
              <a:rPr lang="en-US" sz="2800"/>
              <a:t>,   </a:t>
            </a:r>
            <a:r>
              <a:rPr i="1" lang="en-US" sz="2800"/>
              <a:t>B</a:t>
            </a:r>
            <a:r>
              <a:rPr lang="en-US" sz="2800"/>
              <a:t> → </a:t>
            </a:r>
            <a:r>
              <a:rPr i="1" lang="en-US" sz="2800"/>
              <a:t>C</a:t>
            </a:r>
            <a:r>
              <a:rPr lang="en-US" sz="2800"/>
              <a:t>,   </a:t>
            </a:r>
            <a:r>
              <a:rPr i="1" lang="en-US" sz="2800">
                <a:solidFill>
                  <a:srgbClr val="0070C0"/>
                </a:solidFill>
              </a:rPr>
              <a:t>A</a:t>
            </a:r>
            <a:r>
              <a:rPr lang="en-US" sz="2800">
                <a:solidFill>
                  <a:srgbClr val="0070C0"/>
                </a:solidFill>
              </a:rPr>
              <a:t> → </a:t>
            </a:r>
            <a:r>
              <a:rPr i="1" lang="en-US" sz="2800">
                <a:solidFill>
                  <a:srgbClr val="0070C0"/>
                </a:solidFill>
              </a:rPr>
              <a:t>D</a:t>
            </a:r>
            <a:r>
              <a:rPr lang="en-US" sz="2800"/>
              <a:t>} </a:t>
            </a:r>
            <a:endParaRPr/>
          </a:p>
        </p:txBody>
      </p:sp>
      <p:sp>
        <p:nvSpPr>
          <p:cNvPr id="549" name="Google Shape;5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Database Design</a:t>
            </a:r>
            <a:endParaRPr/>
          </a:p>
        </p:txBody>
      </p:sp>
      <p:sp>
        <p:nvSpPr>
          <p:cNvPr id="132" name="Google Shape;13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process of deciding how to arrange the attributes of the entities in the business environment into database structures, such as the tables of a relational database</a:t>
            </a:r>
            <a:endParaRPr/>
          </a:p>
          <a:p>
            <a:pPr indent="-228600" lvl="1" marL="685800" rtl="0" algn="l">
              <a:lnSpc>
                <a:spcPct val="90000"/>
              </a:lnSpc>
              <a:spcBef>
                <a:spcPts val="500"/>
              </a:spcBef>
              <a:spcAft>
                <a:spcPts val="0"/>
              </a:spcAft>
              <a:buClr>
                <a:schemeClr val="dk1"/>
              </a:buClr>
              <a:buSzPts val="2400"/>
              <a:buChar char="•"/>
            </a:pPr>
            <a:r>
              <a:rPr lang="en-US"/>
              <a:t>This consists of </a:t>
            </a:r>
            <a:r>
              <a:rPr b="1" lang="en-US"/>
              <a:t>deciding which tables to create, what columns they will contain, as well as the relationships between the table</a:t>
            </a:r>
            <a:r>
              <a:rPr lang="en-US"/>
              <a:t>s</a:t>
            </a:r>
            <a:endParaRPr/>
          </a:p>
          <a:p>
            <a:pPr indent="-228600" lvl="0" marL="228600" rtl="0" algn="l">
              <a:lnSpc>
                <a:spcPct val="90000"/>
              </a:lnSpc>
              <a:spcBef>
                <a:spcPts val="1000"/>
              </a:spcBef>
              <a:spcAft>
                <a:spcPts val="0"/>
              </a:spcAft>
              <a:buClr>
                <a:schemeClr val="dk1"/>
              </a:buClr>
              <a:buSzPts val="2800"/>
              <a:buChar char="•"/>
            </a:pPr>
            <a:r>
              <a:rPr lang="en-US"/>
              <a:t>The goal is </a:t>
            </a:r>
            <a:r>
              <a:rPr b="1" lang="en-US"/>
              <a:t>to create well structured tables that properly reflect the company</a:t>
            </a:r>
            <a:r>
              <a:rPr b="1" lang="en-US">
                <a:latin typeface="Arial"/>
                <a:ea typeface="Arial"/>
                <a:cs typeface="Arial"/>
                <a:sym typeface="Arial"/>
              </a:rPr>
              <a:t>’</a:t>
            </a:r>
            <a:r>
              <a:rPr b="1" lang="en-US"/>
              <a:t>s business environment</a:t>
            </a:r>
            <a:endParaRPr b="1"/>
          </a:p>
        </p:txBody>
      </p:sp>
      <p:sp>
        <p:nvSpPr>
          <p:cNvPr id="133" name="Google Shape;1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rgbClr val="7F7F7F"/>
                </a:solidFill>
                <a:latin typeface="Times New Roman"/>
                <a:ea typeface="Times New Roman"/>
                <a:cs typeface="Times New Roman"/>
                <a:sym typeface="Times New Roman"/>
              </a:rPr>
              <a:t>‹#›</a:t>
            </a:fld>
            <a:endParaRPr sz="1400">
              <a:solidFill>
                <a:srgbClr val="7F7F7F"/>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Extraneous Attributes</a:t>
            </a:r>
            <a:endParaRPr/>
          </a:p>
        </p:txBody>
      </p:sp>
      <p:sp>
        <p:nvSpPr>
          <p:cNvPr id="555" name="Google Shape;555;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Redundant Attributes or Redundant Part of Set of Attributes:</a:t>
            </a:r>
            <a:endParaRPr/>
          </a:p>
          <a:p>
            <a:pPr indent="-228600" lvl="0" marL="228600" rtl="0" algn="l">
              <a:lnSpc>
                <a:spcPct val="90000"/>
              </a:lnSpc>
              <a:spcBef>
                <a:spcPts val="1000"/>
              </a:spcBef>
              <a:spcAft>
                <a:spcPts val="0"/>
              </a:spcAft>
              <a:buClr>
                <a:schemeClr val="dk1"/>
              </a:buClr>
              <a:buSzPts val="2800"/>
              <a:buChar char="•"/>
            </a:pPr>
            <a:r>
              <a:rPr b="1" i="1" lang="en-US"/>
              <a:t>Attribute </a:t>
            </a:r>
            <a:r>
              <a:rPr b="1" i="1" lang="en-US">
                <a:solidFill>
                  <a:srgbClr val="0070C0"/>
                </a:solidFill>
              </a:rPr>
              <a:t>C is redundant </a:t>
            </a:r>
            <a:r>
              <a:rPr b="1" i="1" lang="en-US"/>
              <a:t>on the </a:t>
            </a:r>
            <a:r>
              <a:rPr b="1" i="1" lang="en-US" u="sng"/>
              <a:t>Right Hand Side (RHS) </a:t>
            </a:r>
            <a:r>
              <a:rPr b="1" i="1" lang="en-US"/>
              <a:t>of FD </a:t>
            </a:r>
            <a:endParaRPr b="1" i="1"/>
          </a:p>
          <a:p>
            <a:pPr indent="0" lvl="0" marL="0" rtl="0" algn="ctr">
              <a:lnSpc>
                <a:spcPct val="90000"/>
              </a:lnSpc>
              <a:spcBef>
                <a:spcPts val="1000"/>
              </a:spcBef>
              <a:spcAft>
                <a:spcPts val="0"/>
              </a:spcAft>
              <a:buClr>
                <a:schemeClr val="dk1"/>
              </a:buClr>
              <a:buSzPts val="2800"/>
              <a:buNone/>
            </a:pPr>
            <a:r>
              <a:rPr b="1" i="1" lang="en-US"/>
              <a:t>A </a:t>
            </a:r>
            <a:r>
              <a:rPr lang="en-US"/>
              <a:t>→</a:t>
            </a:r>
            <a:r>
              <a:rPr b="1" i="1" lang="en-US"/>
              <a:t> CD in {A </a:t>
            </a:r>
            <a:r>
              <a:rPr lang="en-US"/>
              <a:t>→</a:t>
            </a:r>
            <a:r>
              <a:rPr b="1" i="1" lang="en-US"/>
              <a:t> B, B </a:t>
            </a:r>
            <a:r>
              <a:rPr lang="en-US"/>
              <a:t>→</a:t>
            </a:r>
            <a:r>
              <a:rPr b="1" i="1" lang="en-US"/>
              <a:t> C, A </a:t>
            </a:r>
            <a:r>
              <a:rPr lang="en-US"/>
              <a:t>→</a:t>
            </a:r>
            <a:r>
              <a:rPr b="1" i="1" lang="en-US"/>
              <a:t> CD}</a:t>
            </a:r>
            <a:endParaRPr/>
          </a:p>
          <a:p>
            <a:pPr indent="-228600" lvl="1" marL="685800" rtl="0" algn="l">
              <a:lnSpc>
                <a:spcPct val="90000"/>
              </a:lnSpc>
              <a:spcBef>
                <a:spcPts val="500"/>
              </a:spcBef>
              <a:spcAft>
                <a:spcPts val="0"/>
              </a:spcAft>
              <a:buClr>
                <a:schemeClr val="dk1"/>
              </a:buClr>
              <a:buSzPts val="2800"/>
              <a:buChar char="•"/>
            </a:pPr>
            <a:r>
              <a:rPr lang="en-US" sz="2800"/>
              <a:t>Here, C is already determined by B</a:t>
            </a:r>
            <a:endParaRPr/>
          </a:p>
          <a:p>
            <a:pPr indent="-228600" lvl="1" marL="685800" rtl="0" algn="l">
              <a:lnSpc>
                <a:spcPct val="90000"/>
              </a:lnSpc>
              <a:spcBef>
                <a:spcPts val="500"/>
              </a:spcBef>
              <a:spcAft>
                <a:spcPts val="0"/>
              </a:spcAft>
              <a:buClr>
                <a:schemeClr val="dk1"/>
              </a:buClr>
              <a:buSzPts val="2800"/>
              <a:buChar char="•"/>
            </a:pPr>
            <a:r>
              <a:rPr lang="en-US" sz="2800"/>
              <a:t>Hence, we do not need to include in another FD to check the dependency</a:t>
            </a:r>
            <a:endParaRPr/>
          </a:p>
          <a:p>
            <a:pPr indent="-228600" lvl="1" marL="685800" rtl="0" algn="l">
              <a:lnSpc>
                <a:spcPct val="90000"/>
              </a:lnSpc>
              <a:spcBef>
                <a:spcPts val="500"/>
              </a:spcBef>
              <a:spcAft>
                <a:spcPts val="0"/>
              </a:spcAft>
              <a:buClr>
                <a:schemeClr val="dk1"/>
              </a:buClr>
              <a:buSzPts val="2800"/>
              <a:buChar char="•"/>
            </a:pPr>
            <a:r>
              <a:rPr lang="en-US" sz="2800"/>
              <a:t>So, the given set of functional dependencies can be simplified as </a:t>
            </a:r>
            <a:endParaRPr sz="2800"/>
          </a:p>
          <a:p>
            <a:pPr indent="0" lvl="1" marL="457200" rtl="0" algn="ctr">
              <a:lnSpc>
                <a:spcPct val="90000"/>
              </a:lnSpc>
              <a:spcBef>
                <a:spcPts val="500"/>
              </a:spcBef>
              <a:spcAft>
                <a:spcPts val="0"/>
              </a:spcAft>
              <a:buClr>
                <a:srgbClr val="0070C0"/>
              </a:buClr>
              <a:buSzPts val="2800"/>
              <a:buNone/>
            </a:pPr>
            <a:r>
              <a:rPr lang="en-US" sz="2800">
                <a:solidFill>
                  <a:srgbClr val="0070C0"/>
                </a:solidFill>
              </a:rPr>
              <a:t>   {A → B, B → C, A → D}</a:t>
            </a:r>
            <a:endParaRPr/>
          </a:p>
          <a:p>
            <a:pPr indent="-228600" lvl="1" marL="685800" rtl="0" algn="l">
              <a:lnSpc>
                <a:spcPct val="90000"/>
              </a:lnSpc>
              <a:spcBef>
                <a:spcPts val="500"/>
              </a:spcBef>
              <a:spcAft>
                <a:spcPts val="0"/>
              </a:spcAft>
              <a:buClr>
                <a:schemeClr val="dk1"/>
              </a:buClr>
              <a:buSzPts val="2800"/>
              <a:buChar char="•"/>
            </a:pPr>
            <a:r>
              <a:rPr lang="en-US" sz="2800"/>
              <a:t>And, this is equivalent</a:t>
            </a:r>
            <a:endParaRPr sz="2800"/>
          </a:p>
          <a:p>
            <a:pPr indent="-25400" lvl="0" marL="228600" rtl="0" algn="l">
              <a:lnSpc>
                <a:spcPct val="90000"/>
              </a:lnSpc>
              <a:spcBef>
                <a:spcPts val="1000"/>
              </a:spcBef>
              <a:spcAft>
                <a:spcPts val="0"/>
              </a:spcAft>
              <a:buClr>
                <a:schemeClr val="dk1"/>
              </a:buClr>
              <a:buSzPts val="3200"/>
              <a:buNone/>
            </a:pPr>
            <a:r>
              <a:t/>
            </a:r>
            <a:endParaRPr sz="3200"/>
          </a:p>
        </p:txBody>
      </p:sp>
      <p:sp>
        <p:nvSpPr>
          <p:cNvPr id="556" name="Google Shape;55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Extraneous Attributes</a:t>
            </a:r>
            <a:endParaRPr/>
          </a:p>
        </p:txBody>
      </p:sp>
      <p:sp>
        <p:nvSpPr>
          <p:cNvPr id="562" name="Google Shape;562;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Redundant Attributes or Redundant Part of Set of Attributes:</a:t>
            </a:r>
            <a:endParaRPr/>
          </a:p>
          <a:p>
            <a:pPr indent="-228600" lvl="0" marL="228600" rtl="0" algn="l">
              <a:lnSpc>
                <a:spcPct val="90000"/>
              </a:lnSpc>
              <a:spcBef>
                <a:spcPts val="1000"/>
              </a:spcBef>
              <a:spcAft>
                <a:spcPts val="0"/>
              </a:spcAft>
              <a:buClr>
                <a:schemeClr val="dk1"/>
              </a:buClr>
              <a:buSzPts val="2800"/>
              <a:buChar char="•"/>
            </a:pPr>
            <a:r>
              <a:rPr b="1" i="1" lang="en-US"/>
              <a:t>Attribute </a:t>
            </a:r>
            <a:r>
              <a:rPr b="1" i="1" lang="en-US">
                <a:solidFill>
                  <a:srgbClr val="0070C0"/>
                </a:solidFill>
              </a:rPr>
              <a:t>C is redundant</a:t>
            </a:r>
            <a:r>
              <a:rPr b="1" i="1" lang="en-US"/>
              <a:t> on the </a:t>
            </a:r>
            <a:r>
              <a:rPr b="1" i="1" lang="en-US" u="sng"/>
              <a:t>Left Hand Side (LHS) </a:t>
            </a:r>
            <a:r>
              <a:rPr b="1" i="1" lang="en-US"/>
              <a:t>of FD </a:t>
            </a:r>
            <a:endParaRPr b="1" i="1"/>
          </a:p>
          <a:p>
            <a:pPr indent="0" lvl="0" marL="0" rtl="0" algn="ctr">
              <a:lnSpc>
                <a:spcPct val="90000"/>
              </a:lnSpc>
              <a:spcBef>
                <a:spcPts val="1000"/>
              </a:spcBef>
              <a:spcAft>
                <a:spcPts val="0"/>
              </a:spcAft>
              <a:buClr>
                <a:schemeClr val="dk1"/>
              </a:buClr>
              <a:buSzPts val="2800"/>
              <a:buNone/>
            </a:pPr>
            <a:r>
              <a:rPr b="1" i="1" lang="en-US"/>
              <a:t>AC </a:t>
            </a:r>
            <a:r>
              <a:rPr lang="en-US"/>
              <a:t>→</a:t>
            </a:r>
            <a:r>
              <a:rPr b="1" i="1" lang="en-US"/>
              <a:t> D in {A </a:t>
            </a:r>
            <a:r>
              <a:rPr lang="en-US"/>
              <a:t>→</a:t>
            </a:r>
            <a:r>
              <a:rPr b="1" i="1" lang="en-US"/>
              <a:t> B, B </a:t>
            </a:r>
            <a:r>
              <a:rPr lang="en-US"/>
              <a:t>→</a:t>
            </a:r>
            <a:r>
              <a:rPr b="1" i="1" lang="en-US"/>
              <a:t> C, AC </a:t>
            </a:r>
            <a:r>
              <a:rPr lang="en-US"/>
              <a:t>→</a:t>
            </a:r>
            <a:r>
              <a:rPr b="1" i="1" lang="en-US"/>
              <a:t> D}</a:t>
            </a:r>
            <a:endParaRPr/>
          </a:p>
          <a:p>
            <a:pPr indent="-228600" lvl="0" marL="228600" rtl="0" algn="l">
              <a:lnSpc>
                <a:spcPct val="90000"/>
              </a:lnSpc>
              <a:spcBef>
                <a:spcPts val="1000"/>
              </a:spcBef>
              <a:spcAft>
                <a:spcPts val="0"/>
              </a:spcAft>
              <a:buClr>
                <a:schemeClr val="dk1"/>
              </a:buClr>
              <a:buSzPts val="2800"/>
              <a:buChar char="•"/>
            </a:pPr>
            <a:r>
              <a:rPr lang="en-US"/>
              <a:t>Here, if we know A, intuitively we know C as well through Transitivity rule</a:t>
            </a:r>
            <a:endParaRPr/>
          </a:p>
          <a:p>
            <a:pPr indent="-228600" lvl="0" marL="228600" rtl="0" algn="l">
              <a:lnSpc>
                <a:spcPct val="90000"/>
              </a:lnSpc>
              <a:spcBef>
                <a:spcPts val="1000"/>
              </a:spcBef>
              <a:spcAft>
                <a:spcPts val="0"/>
              </a:spcAft>
              <a:buClr>
                <a:schemeClr val="dk1"/>
              </a:buClr>
              <a:buSzPts val="2800"/>
              <a:buChar char="•"/>
            </a:pPr>
            <a:r>
              <a:rPr lang="en-US"/>
              <a:t>Hence, A → D is suffice to represent. So, the given set of functional dependencies can be simplified as </a:t>
            </a:r>
            <a:endParaRPr/>
          </a:p>
          <a:p>
            <a:pPr indent="0" lvl="0" marL="0" rtl="0" algn="ctr">
              <a:lnSpc>
                <a:spcPct val="90000"/>
              </a:lnSpc>
              <a:spcBef>
                <a:spcPts val="1000"/>
              </a:spcBef>
              <a:spcAft>
                <a:spcPts val="0"/>
              </a:spcAft>
              <a:buClr>
                <a:srgbClr val="0070C0"/>
              </a:buClr>
              <a:buSzPts val="2800"/>
              <a:buNone/>
            </a:pPr>
            <a:r>
              <a:rPr lang="en-US">
                <a:solidFill>
                  <a:srgbClr val="0070C0"/>
                </a:solidFill>
              </a:rPr>
              <a:t>    {A → B, B → C, A → D}</a:t>
            </a:r>
            <a:endParaRPr/>
          </a:p>
          <a:p>
            <a:pPr indent="-228600" lvl="0" marL="228600" rtl="0" algn="l">
              <a:lnSpc>
                <a:spcPct val="90000"/>
              </a:lnSpc>
              <a:spcBef>
                <a:spcPts val="1000"/>
              </a:spcBef>
              <a:spcAft>
                <a:spcPts val="0"/>
              </a:spcAft>
              <a:buClr>
                <a:schemeClr val="dk1"/>
              </a:buClr>
              <a:buSzPts val="2800"/>
              <a:buChar char="•"/>
            </a:pPr>
            <a:r>
              <a:rPr lang="en-US"/>
              <a:t>And, this is equivalent to the given set of FDs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63" name="Google Shape;56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Extraneous Attributes - Algorithm</a:t>
            </a:r>
            <a:endParaRPr/>
          </a:p>
        </p:txBody>
      </p:sp>
      <p:sp>
        <p:nvSpPr>
          <p:cNvPr id="569" name="Google Shape;569;p62"/>
          <p:cNvSpPr txBox="1"/>
          <p:nvPr>
            <p:ph idx="1" type="body"/>
          </p:nvPr>
        </p:nvSpPr>
        <p:spPr>
          <a:xfrm>
            <a:off x="838200" y="1825625"/>
            <a:ext cx="10922876"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b="1" i="1" lang="en-US"/>
              <a:t>Case 1 (LHS)</a:t>
            </a:r>
            <a:r>
              <a:rPr lang="en-US"/>
              <a:t>: To find if an attribute A in α is extraneous or not. That is, to test if an attribute of Left Hand Side of a functional dependency is Extraneous or not.</a:t>
            </a:r>
            <a:endParaRPr/>
          </a:p>
          <a:p>
            <a:pPr indent="-228600" lvl="0" marL="228600" rtl="0" algn="l">
              <a:lnSpc>
                <a:spcPct val="90000"/>
              </a:lnSpc>
              <a:spcBef>
                <a:spcPts val="1000"/>
              </a:spcBef>
              <a:spcAft>
                <a:spcPts val="0"/>
              </a:spcAft>
              <a:buClr>
                <a:schemeClr val="dk1"/>
              </a:buClr>
              <a:buSzPct val="100000"/>
              <a:buChar char="•"/>
            </a:pPr>
            <a:r>
              <a:rPr b="1" lang="en-US"/>
              <a:t>Step 1</a:t>
            </a:r>
            <a:r>
              <a:rPr lang="en-US"/>
              <a:t>: Find ({α} – A)</a:t>
            </a:r>
            <a:r>
              <a:rPr baseline="30000" lang="en-US"/>
              <a:t>+</a:t>
            </a:r>
            <a:r>
              <a:rPr lang="en-US"/>
              <a:t> using the dependencies of F.</a:t>
            </a:r>
            <a:endParaRPr/>
          </a:p>
          <a:p>
            <a:pPr indent="-228600" lvl="0" marL="228600" rtl="0" algn="l">
              <a:lnSpc>
                <a:spcPct val="90000"/>
              </a:lnSpc>
              <a:spcBef>
                <a:spcPts val="1000"/>
              </a:spcBef>
              <a:spcAft>
                <a:spcPts val="0"/>
              </a:spcAft>
              <a:buClr>
                <a:schemeClr val="dk1"/>
              </a:buClr>
              <a:buSzPct val="100000"/>
              <a:buChar char="•"/>
            </a:pPr>
            <a:r>
              <a:rPr b="1" lang="en-US"/>
              <a:t>Step 2</a:t>
            </a:r>
            <a:r>
              <a:rPr lang="en-US"/>
              <a:t>: If ({α} – A)</a:t>
            </a:r>
            <a:r>
              <a:rPr baseline="30000" lang="en-US"/>
              <a:t>+</a:t>
            </a:r>
            <a:r>
              <a:rPr lang="en-US"/>
              <a:t> contains all the attributes of β, then A is extraneous.</a:t>
            </a:r>
            <a:endParaRPr/>
          </a:p>
          <a:p>
            <a:pPr indent="0" lvl="0" marL="0" rtl="0" algn="l">
              <a:lnSpc>
                <a:spcPct val="90000"/>
              </a:lnSpc>
              <a:spcBef>
                <a:spcPts val="1000"/>
              </a:spcBef>
              <a:spcAft>
                <a:spcPts val="0"/>
              </a:spcAft>
              <a:buClr>
                <a:schemeClr val="dk1"/>
              </a:buClr>
              <a:buSzPct val="100000"/>
              <a:buNone/>
            </a:pPr>
            <a:br>
              <a:rPr lang="en-US"/>
            </a:br>
            <a:endParaRPr/>
          </a:p>
          <a:p>
            <a:pPr indent="-228600" lvl="0" marL="228600" rtl="0" algn="l">
              <a:lnSpc>
                <a:spcPct val="90000"/>
              </a:lnSpc>
              <a:spcBef>
                <a:spcPts val="1000"/>
              </a:spcBef>
              <a:spcAft>
                <a:spcPts val="0"/>
              </a:spcAft>
              <a:buClr>
                <a:schemeClr val="dk1"/>
              </a:buClr>
              <a:buSzPct val="100000"/>
              <a:buChar char="•"/>
            </a:pPr>
            <a:r>
              <a:rPr b="1" i="1" lang="en-US"/>
              <a:t>Case 2 (RHS)</a:t>
            </a:r>
            <a:r>
              <a:rPr lang="en-US"/>
              <a:t>: To find if an attribute A in β is extraneous or not. That is, to test if an attribute of Right Hand Side of a functional dependency is Extraneous or not.</a:t>
            </a:r>
            <a:endParaRPr/>
          </a:p>
          <a:p>
            <a:pPr indent="-228600" lvl="0" marL="228600" rtl="0" algn="l">
              <a:lnSpc>
                <a:spcPct val="90000"/>
              </a:lnSpc>
              <a:spcBef>
                <a:spcPts val="1000"/>
              </a:spcBef>
              <a:spcAft>
                <a:spcPts val="0"/>
              </a:spcAft>
              <a:buClr>
                <a:schemeClr val="dk1"/>
              </a:buClr>
              <a:buSzPct val="100000"/>
              <a:buChar char="•"/>
            </a:pPr>
            <a:r>
              <a:rPr b="1" lang="en-US"/>
              <a:t>Step 1</a:t>
            </a:r>
            <a:r>
              <a:rPr lang="en-US"/>
              <a:t>: Find α</a:t>
            </a:r>
            <a:r>
              <a:rPr baseline="30000" lang="en-US"/>
              <a:t>+</a:t>
            </a:r>
            <a:r>
              <a:rPr lang="en-US"/>
              <a:t> using the dependencies in F’ where F’ = (F – {α → β}) U { α → (β – A) }.</a:t>
            </a:r>
            <a:endParaRPr/>
          </a:p>
          <a:p>
            <a:pPr indent="-228600" lvl="0" marL="228600" rtl="0" algn="l">
              <a:lnSpc>
                <a:spcPct val="90000"/>
              </a:lnSpc>
              <a:spcBef>
                <a:spcPts val="1000"/>
              </a:spcBef>
              <a:spcAft>
                <a:spcPts val="0"/>
              </a:spcAft>
              <a:buClr>
                <a:schemeClr val="dk1"/>
              </a:buClr>
              <a:buSzPct val="100000"/>
              <a:buChar char="•"/>
            </a:pPr>
            <a:r>
              <a:rPr b="1" lang="en-US"/>
              <a:t>Step 2</a:t>
            </a:r>
            <a:r>
              <a:rPr lang="en-US"/>
              <a:t>: If α</a:t>
            </a:r>
            <a:r>
              <a:rPr baseline="30000" lang="en-US"/>
              <a:t>+</a:t>
            </a:r>
            <a:r>
              <a:rPr lang="en-US"/>
              <a:t> contains A, then A is extraneous.</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570" name="Google Shape;570;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Finding Extraneous Attributes</a:t>
            </a:r>
            <a:endParaRPr/>
          </a:p>
        </p:txBody>
      </p:sp>
      <p:sp>
        <p:nvSpPr>
          <p:cNvPr id="576" name="Google Shape;576;p63"/>
          <p:cNvSpPr txBox="1"/>
          <p:nvPr>
            <p:ph idx="1" type="body"/>
          </p:nvPr>
        </p:nvSpPr>
        <p:spPr>
          <a:xfrm>
            <a:off x="838200" y="1825625"/>
            <a:ext cx="10515600" cy="476011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u="sng"/>
              <a:t>Example 1 for LHS:</a:t>
            </a:r>
            <a:endParaRPr b="1"/>
          </a:p>
          <a:p>
            <a:pPr indent="-228600" lvl="0" marL="228600" rtl="0" algn="l">
              <a:lnSpc>
                <a:spcPct val="90000"/>
              </a:lnSpc>
              <a:spcBef>
                <a:spcPts val="1000"/>
              </a:spcBef>
              <a:spcAft>
                <a:spcPts val="0"/>
              </a:spcAft>
              <a:buClr>
                <a:schemeClr val="dk1"/>
              </a:buClr>
              <a:buSzPct val="100000"/>
              <a:buChar char="•"/>
            </a:pPr>
            <a:r>
              <a:rPr lang="en-US"/>
              <a:t>Given F = {P→Q, PQ→R}. Is Q extraneous in PQ→R?</a:t>
            </a:r>
            <a:endParaRPr/>
          </a:p>
          <a:p>
            <a:pPr indent="-228600" lvl="0" marL="228600" rtl="0" algn="l">
              <a:lnSpc>
                <a:spcPct val="90000"/>
              </a:lnSpc>
              <a:spcBef>
                <a:spcPts val="1000"/>
              </a:spcBef>
              <a:spcAft>
                <a:spcPts val="0"/>
              </a:spcAft>
              <a:buClr>
                <a:schemeClr val="dk1"/>
              </a:buClr>
              <a:buSzPct val="100000"/>
              <a:buChar char="•"/>
            </a:pPr>
            <a:r>
              <a:rPr lang="en-US"/>
              <a:t>Looking for a LHS attribute, Hence, let us use Case 1 discussed above</a:t>
            </a:r>
            <a:endParaRPr/>
          </a:p>
          <a:p>
            <a:pPr indent="0" lvl="0" marL="0" rtl="0" algn="l">
              <a:lnSpc>
                <a:spcPct val="90000"/>
              </a:lnSpc>
              <a:spcBef>
                <a:spcPts val="1000"/>
              </a:spcBef>
              <a:spcAft>
                <a:spcPts val="0"/>
              </a:spcAft>
              <a:buClr>
                <a:schemeClr val="dk1"/>
              </a:buClr>
              <a:buSzPct val="100000"/>
              <a:buNone/>
            </a:pPr>
            <a:r>
              <a:rPr b="1" i="1" lang="en-US"/>
              <a:t>Step 1: Find ({α} – A)</a:t>
            </a:r>
            <a:r>
              <a:rPr b="1" baseline="30000" i="1" lang="en-US"/>
              <a:t>+</a:t>
            </a:r>
            <a:r>
              <a:rPr b="1" i="1" lang="en-US"/>
              <a:t> using the dependencies of F.</a:t>
            </a:r>
            <a:endParaRPr b="1"/>
          </a:p>
          <a:p>
            <a:pPr indent="-228600" lvl="0" marL="228600" rtl="0" algn="l">
              <a:lnSpc>
                <a:spcPct val="90000"/>
              </a:lnSpc>
              <a:spcBef>
                <a:spcPts val="1000"/>
              </a:spcBef>
              <a:spcAft>
                <a:spcPts val="0"/>
              </a:spcAft>
              <a:buClr>
                <a:schemeClr val="dk1"/>
              </a:buClr>
              <a:buSzPct val="100000"/>
              <a:buChar char="•"/>
            </a:pPr>
            <a:r>
              <a:rPr lang="en-US"/>
              <a:t>Here, α is PQ. So find (PQ – Q)</a:t>
            </a:r>
            <a:r>
              <a:rPr baseline="30000" lang="en-US"/>
              <a:t>+</a:t>
            </a:r>
            <a:r>
              <a:rPr lang="en-US"/>
              <a:t>, i.e., P+ (closure of P).</a:t>
            </a:r>
            <a:endParaRPr/>
          </a:p>
          <a:p>
            <a:pPr indent="-228600" lvl="0" marL="228600" rtl="0" algn="l">
              <a:lnSpc>
                <a:spcPct val="90000"/>
              </a:lnSpc>
              <a:spcBef>
                <a:spcPts val="1000"/>
              </a:spcBef>
              <a:spcAft>
                <a:spcPts val="0"/>
              </a:spcAft>
              <a:buClr>
                <a:schemeClr val="dk1"/>
              </a:buClr>
              <a:buSzPct val="100000"/>
              <a:buChar char="•"/>
            </a:pPr>
            <a:r>
              <a:rPr lang="en-US"/>
              <a:t>From F, if you know P, then you know Q (from P→Q).</a:t>
            </a:r>
            <a:endParaRPr/>
          </a:p>
          <a:p>
            <a:pPr indent="-228600" lvl="0" marL="228600" rtl="0" algn="l">
              <a:lnSpc>
                <a:spcPct val="90000"/>
              </a:lnSpc>
              <a:spcBef>
                <a:spcPts val="1000"/>
              </a:spcBef>
              <a:spcAft>
                <a:spcPts val="0"/>
              </a:spcAft>
              <a:buClr>
                <a:schemeClr val="dk1"/>
              </a:buClr>
              <a:buSzPct val="100000"/>
              <a:buChar char="•"/>
            </a:pPr>
            <a:r>
              <a:rPr lang="en-US"/>
              <a:t>If you know both P and Q then you know R (from PQ→R).</a:t>
            </a:r>
            <a:endParaRPr/>
          </a:p>
          <a:p>
            <a:pPr indent="-228600" lvl="0" marL="228600" rtl="0" algn="l">
              <a:lnSpc>
                <a:spcPct val="90000"/>
              </a:lnSpc>
              <a:spcBef>
                <a:spcPts val="1000"/>
              </a:spcBef>
              <a:spcAft>
                <a:spcPts val="0"/>
              </a:spcAft>
              <a:buClr>
                <a:schemeClr val="dk1"/>
              </a:buClr>
              <a:buSzPct val="100000"/>
              <a:buChar char="•"/>
            </a:pPr>
            <a:r>
              <a:rPr lang="en-US"/>
              <a:t>Hence, the closure of P is PQR.</a:t>
            </a:r>
            <a:endParaRPr/>
          </a:p>
          <a:p>
            <a:pPr indent="-64135"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i="1" lang="en-US"/>
              <a:t>Step 2: If ({α} – A)</a:t>
            </a:r>
            <a:r>
              <a:rPr b="1" baseline="30000" i="1" lang="en-US"/>
              <a:t>+</a:t>
            </a:r>
            <a:r>
              <a:rPr b="1" i="1" lang="en-US"/>
              <a:t> contains all the attributes of β, then A is extraneous.</a:t>
            </a:r>
            <a:endParaRPr b="1"/>
          </a:p>
          <a:p>
            <a:pPr indent="-228600" lvl="0" marL="228600" rtl="0" algn="l">
              <a:lnSpc>
                <a:spcPct val="90000"/>
              </a:lnSpc>
              <a:spcBef>
                <a:spcPts val="1000"/>
              </a:spcBef>
              <a:spcAft>
                <a:spcPts val="0"/>
              </a:spcAft>
              <a:buClr>
                <a:schemeClr val="dk1"/>
              </a:buClr>
              <a:buSzPct val="100000"/>
              <a:buChar char="•"/>
            </a:pPr>
            <a:r>
              <a:rPr lang="en-US"/>
              <a:t>(PQ – Q)</a:t>
            </a:r>
            <a:r>
              <a:rPr baseline="30000" lang="en-US"/>
              <a:t>+</a:t>
            </a:r>
            <a:r>
              <a:rPr lang="en-US"/>
              <a:t> contains R. Hence, Q is extraneous in PQ→R.</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577" name="Google Shape;577;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838200" y="365125"/>
            <a:ext cx="10515600" cy="6448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Finding Extraneous Attributes</a:t>
            </a:r>
            <a:endParaRPr/>
          </a:p>
        </p:txBody>
      </p:sp>
      <p:sp>
        <p:nvSpPr>
          <p:cNvPr id="583" name="Google Shape;583;p64"/>
          <p:cNvSpPr txBox="1"/>
          <p:nvPr>
            <p:ph idx="1" type="body"/>
          </p:nvPr>
        </p:nvSpPr>
        <p:spPr>
          <a:xfrm>
            <a:off x="838200" y="1009934"/>
            <a:ext cx="11049000" cy="5848065"/>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b="1" lang="en-US" u="sng"/>
              <a:t>Example 2 for RHS:</a:t>
            </a:r>
            <a:endParaRPr b="1"/>
          </a:p>
          <a:p>
            <a:pPr indent="-228600" lvl="0" marL="228600" rtl="0" algn="l">
              <a:lnSpc>
                <a:spcPct val="90000"/>
              </a:lnSpc>
              <a:spcBef>
                <a:spcPts val="1000"/>
              </a:spcBef>
              <a:spcAft>
                <a:spcPts val="0"/>
              </a:spcAft>
              <a:buClr>
                <a:schemeClr val="dk1"/>
              </a:buClr>
              <a:buSzPct val="100000"/>
              <a:buChar char="•"/>
            </a:pPr>
            <a:r>
              <a:rPr lang="en-US"/>
              <a:t>Given F = {P→QR, Q→R}. </a:t>
            </a:r>
            <a:r>
              <a:rPr b="1" lang="en-US">
                <a:solidFill>
                  <a:srgbClr val="0070C0"/>
                </a:solidFill>
              </a:rPr>
              <a:t>Is R extraneous in P→QR?</a:t>
            </a:r>
            <a:endParaRPr/>
          </a:p>
          <a:p>
            <a:pPr indent="-228600" lvl="0" marL="228600" rtl="0" algn="l">
              <a:lnSpc>
                <a:spcPct val="90000"/>
              </a:lnSpc>
              <a:spcBef>
                <a:spcPts val="1000"/>
              </a:spcBef>
              <a:spcAft>
                <a:spcPts val="0"/>
              </a:spcAft>
              <a:buClr>
                <a:schemeClr val="dk1"/>
              </a:buClr>
              <a:buSzPct val="100000"/>
              <a:buChar char="•"/>
            </a:pPr>
            <a:r>
              <a:rPr lang="en-US"/>
              <a:t>Looking for a RHS attribute. Hence, let us use the Case 2 given above.</a:t>
            </a:r>
            <a:endParaRPr/>
          </a:p>
          <a:p>
            <a:pPr indent="0" lvl="0" marL="0" rtl="0" algn="l">
              <a:lnSpc>
                <a:spcPct val="90000"/>
              </a:lnSpc>
              <a:spcBef>
                <a:spcPts val="1000"/>
              </a:spcBef>
              <a:spcAft>
                <a:spcPts val="0"/>
              </a:spcAft>
              <a:buClr>
                <a:schemeClr val="dk1"/>
              </a:buClr>
              <a:buSzPct val="100000"/>
              <a:buNone/>
            </a:pPr>
            <a:r>
              <a:rPr b="1" lang="en-US"/>
              <a:t>Step 1: Find α</a:t>
            </a:r>
            <a:r>
              <a:rPr b="1" baseline="30000" lang="en-US"/>
              <a:t>+</a:t>
            </a:r>
            <a:r>
              <a:rPr b="1" lang="en-US"/>
              <a:t> using the dependencies in F’ where F’ = (F – {α → β}) U { α → (β – A) }.</a:t>
            </a:r>
            <a:endParaRPr/>
          </a:p>
          <a:p>
            <a:pPr indent="-228600" lvl="0" marL="228600" rtl="0" algn="l">
              <a:lnSpc>
                <a:spcPct val="90000"/>
              </a:lnSpc>
              <a:spcBef>
                <a:spcPts val="1000"/>
              </a:spcBef>
              <a:spcAft>
                <a:spcPts val="0"/>
              </a:spcAft>
              <a:buClr>
                <a:schemeClr val="dk1"/>
              </a:buClr>
              <a:buSzPct val="100000"/>
              <a:buChar char="•"/>
            </a:pPr>
            <a:r>
              <a:rPr lang="en-US"/>
              <a:t>Let us find F’ as stated above.</a:t>
            </a:r>
            <a:endParaRPr/>
          </a:p>
          <a:p>
            <a:pPr indent="-228600" lvl="0" marL="228600" rtl="0" algn="l">
              <a:lnSpc>
                <a:spcPct val="90000"/>
              </a:lnSpc>
              <a:spcBef>
                <a:spcPts val="1000"/>
              </a:spcBef>
              <a:spcAft>
                <a:spcPts val="0"/>
              </a:spcAft>
              <a:buClr>
                <a:schemeClr val="dk1"/>
              </a:buClr>
              <a:buSzPct val="100000"/>
              <a:buChar char="•"/>
            </a:pPr>
            <a:r>
              <a:rPr lang="en-US"/>
              <a:t>F’ = (F – {α → β}) U { α → (β – A) } = ({P→QR, Q→R} – {P→QR}) U {P→(QR-R)}</a:t>
            </a:r>
            <a:endParaRPr/>
          </a:p>
          <a:p>
            <a:pPr indent="-228600" lvl="0" marL="228600" rtl="0" algn="l">
              <a:lnSpc>
                <a:spcPct val="90000"/>
              </a:lnSpc>
              <a:spcBef>
                <a:spcPts val="1000"/>
              </a:spcBef>
              <a:spcAft>
                <a:spcPts val="0"/>
              </a:spcAft>
              <a:buClr>
                <a:schemeClr val="dk1"/>
              </a:buClr>
              <a:buSzPct val="100000"/>
              <a:buChar char="•"/>
            </a:pPr>
            <a:r>
              <a:rPr lang="en-US"/>
              <a:t>   = ({Q→ R} U {P→Q})</a:t>
            </a:r>
            <a:endParaRPr/>
          </a:p>
          <a:p>
            <a:pPr indent="-228600" lvl="0" marL="228600" rtl="0" algn="l">
              <a:lnSpc>
                <a:spcPct val="90000"/>
              </a:lnSpc>
              <a:spcBef>
                <a:spcPts val="1000"/>
              </a:spcBef>
              <a:spcAft>
                <a:spcPts val="0"/>
              </a:spcAft>
              <a:buClr>
                <a:schemeClr val="dk1"/>
              </a:buClr>
              <a:buSzPct val="100000"/>
              <a:buChar char="•"/>
            </a:pPr>
            <a:r>
              <a:rPr lang="en-US"/>
              <a:t>F’ = {Q→R, P→Q}</a:t>
            </a:r>
            <a:endParaRPr/>
          </a:p>
          <a:p>
            <a:pPr indent="-228600" lvl="0" marL="228600" rtl="0" algn="l">
              <a:lnSpc>
                <a:spcPct val="90000"/>
              </a:lnSpc>
              <a:spcBef>
                <a:spcPts val="1000"/>
              </a:spcBef>
              <a:spcAft>
                <a:spcPts val="0"/>
              </a:spcAft>
              <a:buClr>
                <a:schemeClr val="dk1"/>
              </a:buClr>
              <a:buSzPct val="100000"/>
              <a:buChar char="•"/>
            </a:pPr>
            <a:r>
              <a:rPr lang="en-US"/>
              <a:t>Here, α is P. So find (P)</a:t>
            </a:r>
            <a:r>
              <a:rPr baseline="30000" lang="en-US"/>
              <a:t>+</a:t>
            </a:r>
            <a:r>
              <a:rPr lang="en-US"/>
              <a:t>, i.e., closure of P using the F’ which we found.</a:t>
            </a:r>
            <a:endParaRPr/>
          </a:p>
          <a:p>
            <a:pPr indent="-228600" lvl="0" marL="228600" rtl="0" algn="l">
              <a:lnSpc>
                <a:spcPct val="90000"/>
              </a:lnSpc>
              <a:spcBef>
                <a:spcPts val="1000"/>
              </a:spcBef>
              <a:spcAft>
                <a:spcPts val="0"/>
              </a:spcAft>
              <a:buClr>
                <a:schemeClr val="dk1"/>
              </a:buClr>
              <a:buSzPct val="100000"/>
              <a:buChar char="•"/>
            </a:pPr>
            <a:r>
              <a:rPr lang="en-US"/>
              <a:t>From F’, if you know P, then you know Q (from P→Q).</a:t>
            </a:r>
            <a:endParaRPr/>
          </a:p>
          <a:p>
            <a:pPr indent="-228600" lvl="0" marL="228600" rtl="0" algn="l">
              <a:lnSpc>
                <a:spcPct val="90000"/>
              </a:lnSpc>
              <a:spcBef>
                <a:spcPts val="1000"/>
              </a:spcBef>
              <a:spcAft>
                <a:spcPts val="0"/>
              </a:spcAft>
              <a:buClr>
                <a:schemeClr val="dk1"/>
              </a:buClr>
              <a:buSzPct val="100000"/>
              <a:buChar char="•"/>
            </a:pPr>
            <a:r>
              <a:rPr lang="en-US"/>
              <a:t>If you know Q then you know R (from Q→R).</a:t>
            </a:r>
            <a:endParaRPr/>
          </a:p>
          <a:p>
            <a:pPr indent="-228600" lvl="0" marL="228600" rtl="0" algn="l">
              <a:lnSpc>
                <a:spcPct val="90000"/>
              </a:lnSpc>
              <a:spcBef>
                <a:spcPts val="1000"/>
              </a:spcBef>
              <a:spcAft>
                <a:spcPts val="0"/>
              </a:spcAft>
              <a:buClr>
                <a:schemeClr val="dk1"/>
              </a:buClr>
              <a:buSzPct val="100000"/>
              <a:buChar char="•"/>
            </a:pPr>
            <a:r>
              <a:rPr lang="en-US"/>
              <a:t>Hence, the closure of P is PQR.</a:t>
            </a:r>
            <a:endParaRPr/>
          </a:p>
          <a:p>
            <a:pPr indent="0" lvl="0" marL="0" rtl="0" algn="l">
              <a:lnSpc>
                <a:spcPct val="90000"/>
              </a:lnSpc>
              <a:spcBef>
                <a:spcPts val="1000"/>
              </a:spcBef>
              <a:spcAft>
                <a:spcPts val="0"/>
              </a:spcAft>
              <a:buClr>
                <a:schemeClr val="dk1"/>
              </a:buClr>
              <a:buSzPct val="100000"/>
              <a:buNone/>
            </a:pPr>
            <a:r>
              <a:rPr b="1" lang="en-US"/>
              <a:t>Step 2: If α</a:t>
            </a:r>
            <a:r>
              <a:rPr b="1" baseline="30000" lang="en-US"/>
              <a:t>+</a:t>
            </a:r>
            <a:r>
              <a:rPr b="1" lang="en-US"/>
              <a:t> contains A, then A is extraneous.</a:t>
            </a:r>
            <a:endParaRPr/>
          </a:p>
          <a:p>
            <a:pPr indent="-228600" lvl="0" marL="228600" rtl="0" algn="l">
              <a:lnSpc>
                <a:spcPct val="90000"/>
              </a:lnSpc>
              <a:spcBef>
                <a:spcPts val="1000"/>
              </a:spcBef>
              <a:spcAft>
                <a:spcPts val="0"/>
              </a:spcAft>
              <a:buClr>
                <a:schemeClr val="dk1"/>
              </a:buClr>
              <a:buSzPct val="100000"/>
              <a:buChar char="•"/>
            </a:pPr>
            <a:r>
              <a:rPr lang="en-US"/>
              <a:t>P+ contains R. Hence, R is extraneous in P→QR.</a:t>
            </a:r>
            <a:endParaRPr/>
          </a:p>
        </p:txBody>
      </p:sp>
      <p:sp>
        <p:nvSpPr>
          <p:cNvPr id="584" name="Google Shape;58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Extraneous Attributes</a:t>
            </a:r>
            <a:endParaRPr/>
          </a:p>
        </p:txBody>
      </p:sp>
      <p:sp>
        <p:nvSpPr>
          <p:cNvPr id="591" name="Google Shape;591;p65"/>
          <p:cNvSpPr txBox="1"/>
          <p:nvPr>
            <p:ph idx="1" type="body"/>
          </p:nvPr>
        </p:nvSpPr>
        <p:spPr>
          <a:xfrm>
            <a:off x="1009934" y="1690688"/>
            <a:ext cx="9029416" cy="4730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Example: Given </a:t>
            </a:r>
            <a:r>
              <a:rPr i="1" lang="en-US"/>
              <a:t>F</a:t>
            </a:r>
            <a:r>
              <a:rPr lang="en-US"/>
              <a:t> = {</a:t>
            </a:r>
            <a:r>
              <a:rPr i="1" lang="en-US"/>
              <a:t>A</a:t>
            </a:r>
            <a:r>
              <a:rPr lang="en-US"/>
              <a:t> → </a:t>
            </a:r>
            <a:r>
              <a:rPr i="1" lang="en-US"/>
              <a:t>C</a:t>
            </a:r>
            <a:r>
              <a:rPr lang="en-US"/>
              <a:t>, </a:t>
            </a:r>
            <a:r>
              <a:rPr i="1" lang="en-US"/>
              <a:t>AB</a:t>
            </a:r>
            <a:r>
              <a:rPr lang="en-US"/>
              <a:t> → </a:t>
            </a:r>
            <a:r>
              <a:rPr i="1" lang="en-US"/>
              <a:t>C</a:t>
            </a:r>
            <a:r>
              <a:rPr lang="en-US"/>
              <a:t> }</a:t>
            </a:r>
            <a:endParaRPr/>
          </a:p>
          <a:p>
            <a:pPr indent="-228600" lvl="1" marL="685800" rtl="0" algn="l">
              <a:lnSpc>
                <a:spcPct val="90000"/>
              </a:lnSpc>
              <a:spcBef>
                <a:spcPts val="500"/>
              </a:spcBef>
              <a:spcAft>
                <a:spcPts val="0"/>
              </a:spcAft>
              <a:buClr>
                <a:schemeClr val="dk1"/>
              </a:buClr>
              <a:buSzPts val="2400"/>
              <a:buChar char="•"/>
            </a:pPr>
            <a:r>
              <a:rPr i="1" lang="en-US"/>
              <a:t>B</a:t>
            </a:r>
            <a:r>
              <a:rPr lang="en-US"/>
              <a:t> is extraneous in </a:t>
            </a:r>
            <a:r>
              <a:rPr i="1" lang="en-US"/>
              <a:t>AB</a:t>
            </a:r>
            <a:r>
              <a:rPr lang="en-US"/>
              <a:t> →</a:t>
            </a:r>
            <a:r>
              <a:rPr i="1" lang="en-US"/>
              <a:t> C</a:t>
            </a:r>
            <a:r>
              <a:rPr lang="en-US"/>
              <a:t> ?</a:t>
            </a:r>
            <a:endParaRPr/>
          </a:p>
          <a:p>
            <a:pPr indent="-228600" lvl="1" marL="685800" rtl="0" algn="l">
              <a:lnSpc>
                <a:spcPct val="90000"/>
              </a:lnSpc>
              <a:spcBef>
                <a:spcPts val="500"/>
              </a:spcBef>
              <a:spcAft>
                <a:spcPts val="0"/>
              </a:spcAft>
              <a:buClr>
                <a:schemeClr val="dk1"/>
              </a:buClr>
              <a:buSzPts val="2400"/>
              <a:buChar char="•"/>
            </a:pPr>
            <a:r>
              <a:rPr lang="en-US"/>
              <a:t>{</a:t>
            </a:r>
            <a:r>
              <a:rPr i="1" lang="en-US"/>
              <a:t>A</a:t>
            </a:r>
            <a:r>
              <a:rPr lang="en-US"/>
              <a:t> → </a:t>
            </a:r>
            <a:r>
              <a:rPr i="1" lang="en-US"/>
              <a:t>C, AB</a:t>
            </a:r>
            <a:r>
              <a:rPr lang="en-US"/>
              <a:t> →</a:t>
            </a:r>
            <a:r>
              <a:rPr i="1" lang="en-US"/>
              <a:t> C</a:t>
            </a:r>
            <a:r>
              <a:rPr lang="en-US"/>
              <a:t>} logically implies </a:t>
            </a:r>
            <a:r>
              <a:rPr i="1" lang="en-US"/>
              <a:t>A</a:t>
            </a:r>
            <a:r>
              <a:rPr lang="en-US"/>
              <a:t> → </a:t>
            </a:r>
            <a:r>
              <a:rPr i="1" lang="en-US"/>
              <a:t>C </a:t>
            </a:r>
            <a:r>
              <a:rPr lang="en-US"/>
              <a:t>(I.e. the result of dropping </a:t>
            </a:r>
            <a:r>
              <a:rPr i="1" lang="en-US"/>
              <a:t>B </a:t>
            </a:r>
            <a:r>
              <a:rPr lang="en-US"/>
              <a:t>from </a:t>
            </a:r>
            <a:r>
              <a:rPr i="1" lang="en-US"/>
              <a:t>AB</a:t>
            </a:r>
            <a:r>
              <a:rPr lang="en-US"/>
              <a:t> →</a:t>
            </a:r>
            <a:r>
              <a:rPr i="1" lang="en-US"/>
              <a:t> C</a:t>
            </a:r>
            <a:r>
              <a:rPr lang="en-US"/>
              <a:t>).</a:t>
            </a:r>
            <a:endParaRPr/>
          </a:p>
          <a:p>
            <a:pPr indent="-228600" lvl="0" marL="228600" rtl="0" algn="l">
              <a:lnSpc>
                <a:spcPct val="90000"/>
              </a:lnSpc>
              <a:spcBef>
                <a:spcPts val="1000"/>
              </a:spcBef>
              <a:spcAft>
                <a:spcPts val="0"/>
              </a:spcAft>
              <a:buClr>
                <a:schemeClr val="dk1"/>
              </a:buClr>
              <a:buSzPts val="2800"/>
              <a:buChar char="•"/>
            </a:pPr>
            <a:r>
              <a:rPr lang="en-US"/>
              <a:t>Example:  Given </a:t>
            </a:r>
            <a:r>
              <a:rPr i="1" lang="en-US"/>
              <a:t>F</a:t>
            </a:r>
            <a:r>
              <a:rPr lang="en-US"/>
              <a:t> = {</a:t>
            </a:r>
            <a:r>
              <a:rPr i="1" lang="en-US"/>
              <a:t>A</a:t>
            </a:r>
            <a:r>
              <a:rPr lang="en-US"/>
              <a:t> → </a:t>
            </a:r>
            <a:r>
              <a:rPr i="1" lang="en-US"/>
              <a:t>C</a:t>
            </a:r>
            <a:r>
              <a:rPr lang="en-US"/>
              <a:t>, </a:t>
            </a:r>
            <a:r>
              <a:rPr i="1" lang="en-US"/>
              <a:t>AB</a:t>
            </a:r>
            <a:r>
              <a:rPr lang="en-US"/>
              <a:t> → </a:t>
            </a:r>
            <a:r>
              <a:rPr i="1" lang="en-US"/>
              <a:t>CD}</a:t>
            </a:r>
            <a:endParaRPr/>
          </a:p>
          <a:p>
            <a:pPr indent="-228600" lvl="1" marL="685800" rtl="0" algn="l">
              <a:lnSpc>
                <a:spcPct val="90000"/>
              </a:lnSpc>
              <a:spcBef>
                <a:spcPts val="500"/>
              </a:spcBef>
              <a:spcAft>
                <a:spcPts val="0"/>
              </a:spcAft>
              <a:buClr>
                <a:schemeClr val="dk1"/>
              </a:buClr>
              <a:buSzPts val="2400"/>
              <a:buChar char="•"/>
            </a:pPr>
            <a:r>
              <a:rPr i="1" lang="en-US"/>
              <a:t>C</a:t>
            </a:r>
            <a:r>
              <a:rPr lang="en-US"/>
              <a:t> is extraneous in </a:t>
            </a:r>
            <a:r>
              <a:rPr i="1" lang="en-US"/>
              <a:t>AB</a:t>
            </a:r>
            <a:r>
              <a:rPr lang="en-US"/>
              <a:t> → </a:t>
            </a:r>
            <a:r>
              <a:rPr i="1" lang="en-US"/>
              <a:t>CD ?</a:t>
            </a:r>
            <a:endParaRPr/>
          </a:p>
          <a:p>
            <a:pPr indent="-228600" lvl="1" marL="685800" rtl="0" algn="l">
              <a:lnSpc>
                <a:spcPct val="90000"/>
              </a:lnSpc>
              <a:spcBef>
                <a:spcPts val="500"/>
              </a:spcBef>
              <a:spcAft>
                <a:spcPts val="0"/>
              </a:spcAft>
              <a:buClr>
                <a:schemeClr val="dk1"/>
              </a:buClr>
              <a:buSzPts val="2400"/>
              <a:buChar char="•"/>
            </a:pPr>
            <a:r>
              <a:rPr lang="en-US"/>
              <a:t>Since  </a:t>
            </a:r>
            <a:r>
              <a:rPr i="1" lang="en-US"/>
              <a:t>A</a:t>
            </a:r>
            <a:r>
              <a:rPr lang="en-US"/>
              <a:t>B → </a:t>
            </a:r>
            <a:r>
              <a:rPr i="1" lang="en-US"/>
              <a:t>C</a:t>
            </a:r>
            <a:r>
              <a:rPr lang="en-US"/>
              <a:t> can be inferred even after deleting </a:t>
            </a:r>
            <a:r>
              <a:rPr i="1" lang="en-US"/>
              <a:t>C</a:t>
            </a:r>
            <a:endParaRPr/>
          </a:p>
          <a:p>
            <a:pPr indent="-50800" lvl="0" marL="228600" rtl="0" algn="l">
              <a:lnSpc>
                <a:spcPct val="90000"/>
              </a:lnSpc>
              <a:spcBef>
                <a:spcPts val="1000"/>
              </a:spcBef>
              <a:spcAft>
                <a:spcPts val="0"/>
              </a:spcAft>
              <a:buClr>
                <a:schemeClr val="dk1"/>
              </a:buClr>
              <a:buSzPts val="2800"/>
              <a:buNone/>
            </a:pPr>
            <a:r>
              <a:t/>
            </a:r>
            <a:endParaRPr i="1"/>
          </a:p>
        </p:txBody>
      </p:sp>
      <p:sp>
        <p:nvSpPr>
          <p:cNvPr id="592" name="Google Shape;592;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6"/>
          <p:cNvSpPr txBox="1"/>
          <p:nvPr>
            <p:ph type="title"/>
          </p:nvPr>
        </p:nvSpPr>
        <p:spPr>
          <a:xfrm>
            <a:off x="2443164" y="223838"/>
            <a:ext cx="827722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Computing a Canonical Cover</a:t>
            </a:r>
            <a:endParaRPr/>
          </a:p>
        </p:txBody>
      </p:sp>
      <p:sp>
        <p:nvSpPr>
          <p:cNvPr id="599" name="Google Shape;599;p66"/>
          <p:cNvSpPr txBox="1"/>
          <p:nvPr>
            <p:ph idx="1" type="body"/>
          </p:nvPr>
        </p:nvSpPr>
        <p:spPr>
          <a:xfrm>
            <a:off x="736978" y="1255593"/>
            <a:ext cx="10822675" cy="537221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i="1" lang="en-US" sz="3200"/>
              <a:t>R </a:t>
            </a:r>
            <a:r>
              <a:rPr lang="en-US" sz="3200"/>
              <a:t>= (</a:t>
            </a:r>
            <a:r>
              <a:rPr i="1" lang="en-US" sz="3200"/>
              <a:t>A, B, C) and F = {A </a:t>
            </a:r>
            <a:r>
              <a:rPr lang="en-US" sz="3200"/>
              <a:t>→ </a:t>
            </a:r>
            <a:r>
              <a:rPr i="1" lang="en-US" sz="3200"/>
              <a:t>BC,   B </a:t>
            </a:r>
            <a:r>
              <a:rPr lang="en-US" sz="3200"/>
              <a:t>→ </a:t>
            </a:r>
            <a:r>
              <a:rPr i="1" lang="en-US" sz="3200"/>
              <a:t>C,   A </a:t>
            </a:r>
            <a:r>
              <a:rPr lang="en-US" sz="3200"/>
              <a:t>→ </a:t>
            </a:r>
            <a:r>
              <a:rPr i="1" lang="en-US" sz="3200"/>
              <a:t>B,  AB</a:t>
            </a:r>
            <a:r>
              <a:rPr lang="en-US" sz="3200"/>
              <a:t> → </a:t>
            </a:r>
            <a:r>
              <a:rPr i="1" lang="en-US" sz="3200"/>
              <a:t>C</a:t>
            </a:r>
            <a:r>
              <a:rPr lang="en-US" sz="3200"/>
              <a:t>}</a:t>
            </a:r>
            <a:endParaRPr/>
          </a:p>
        </p:txBody>
      </p:sp>
      <p:sp>
        <p:nvSpPr>
          <p:cNvPr id="600" name="Google Shape;600;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Canonical Cover Algorithm - Revise</a:t>
            </a:r>
            <a:endParaRPr/>
          </a:p>
        </p:txBody>
      </p:sp>
      <p:sp>
        <p:nvSpPr>
          <p:cNvPr id="606" name="Google Shape;606;p67"/>
          <p:cNvSpPr txBox="1"/>
          <p:nvPr>
            <p:ph idx="1" type="body"/>
          </p:nvPr>
        </p:nvSpPr>
        <p:spPr>
          <a:xfrm>
            <a:off x="827926"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400"/>
              <a:t>ALGORITHM CanonicalCover (FD set F)</a:t>
            </a:r>
            <a:endParaRPr sz="2400"/>
          </a:p>
          <a:p>
            <a:pPr indent="0" lvl="0" marL="0" rtl="0" algn="l">
              <a:lnSpc>
                <a:spcPct val="90000"/>
              </a:lnSpc>
              <a:spcBef>
                <a:spcPts val="1000"/>
              </a:spcBef>
              <a:spcAft>
                <a:spcPts val="0"/>
              </a:spcAft>
              <a:buClr>
                <a:schemeClr val="dk1"/>
              </a:buClr>
              <a:buSzPct val="100000"/>
              <a:buNone/>
            </a:pPr>
            <a:r>
              <a:rPr b="1" lang="en-US" sz="2400"/>
              <a:t>BEGIN</a:t>
            </a:r>
            <a:endParaRPr sz="2400"/>
          </a:p>
          <a:p>
            <a:pPr indent="0" lvl="0" marL="0" rtl="0" algn="l">
              <a:lnSpc>
                <a:spcPct val="90000"/>
              </a:lnSpc>
              <a:spcBef>
                <a:spcPts val="1000"/>
              </a:spcBef>
              <a:spcAft>
                <a:spcPts val="0"/>
              </a:spcAft>
              <a:buClr>
                <a:schemeClr val="dk1"/>
              </a:buClr>
              <a:buSzPct val="100000"/>
              <a:buNone/>
            </a:pPr>
            <a:r>
              <a:rPr b="1" lang="en-US" sz="2400"/>
              <a:t>          REPEAT UNTIL STABLE</a:t>
            </a:r>
            <a:endParaRPr sz="2400"/>
          </a:p>
          <a:p>
            <a:pPr indent="0" lvl="0" marL="0" rtl="0" algn="l">
              <a:lnSpc>
                <a:spcPct val="90000"/>
              </a:lnSpc>
              <a:spcBef>
                <a:spcPts val="1000"/>
              </a:spcBef>
              <a:spcAft>
                <a:spcPts val="0"/>
              </a:spcAft>
              <a:buClr>
                <a:schemeClr val="dk1"/>
              </a:buClr>
              <a:buSzPct val="100000"/>
              <a:buNone/>
            </a:pPr>
            <a:r>
              <a:rPr b="1" lang="en-US" sz="2400"/>
              <a:t>              1. Wherever possible, apply UNION rule from Armstrong’s Axioms</a:t>
            </a:r>
            <a:endParaRPr sz="2400"/>
          </a:p>
          <a:p>
            <a:pPr indent="0" lvl="0" marL="0" rtl="0" algn="l">
              <a:lnSpc>
                <a:spcPct val="90000"/>
              </a:lnSpc>
              <a:spcBef>
                <a:spcPts val="1000"/>
              </a:spcBef>
              <a:spcAft>
                <a:spcPts val="0"/>
              </a:spcAft>
              <a:buClr>
                <a:schemeClr val="dk1"/>
              </a:buClr>
              <a:buSzPct val="100000"/>
              <a:buNone/>
            </a:pPr>
            <a:r>
              <a:rPr b="1" lang="en-US" sz="2400"/>
              <a:t>                  (e.g., A </a:t>
            </a:r>
            <a:r>
              <a:rPr lang="en-US" sz="2400"/>
              <a:t>→ </a:t>
            </a:r>
            <a:r>
              <a:rPr b="1" lang="en-US" sz="2400"/>
              <a:t>BC, A </a:t>
            </a:r>
            <a:r>
              <a:rPr lang="en-US" sz="2400"/>
              <a:t>→ </a:t>
            </a:r>
            <a:r>
              <a:rPr b="1" lang="en-US" sz="2400"/>
              <a:t>CD becomes A </a:t>
            </a:r>
            <a:r>
              <a:rPr lang="en-US" sz="2400"/>
              <a:t>→ </a:t>
            </a:r>
            <a:r>
              <a:rPr b="1" lang="en-US" sz="2400"/>
              <a:t>BCD)</a:t>
            </a:r>
            <a:endParaRPr sz="2400"/>
          </a:p>
          <a:p>
            <a:pPr indent="0" lvl="0" marL="0" rtl="0" algn="l">
              <a:lnSpc>
                <a:spcPct val="90000"/>
              </a:lnSpc>
              <a:spcBef>
                <a:spcPts val="1000"/>
              </a:spcBef>
              <a:spcAft>
                <a:spcPts val="0"/>
              </a:spcAft>
              <a:buClr>
                <a:schemeClr val="dk1"/>
              </a:buClr>
              <a:buSzPct val="100000"/>
              <a:buNone/>
            </a:pPr>
            <a:r>
              <a:rPr b="1" lang="en-US" sz="2400"/>
              <a:t>             2. Remove “extraneous attributes”, if any, from every FD</a:t>
            </a:r>
            <a:endParaRPr sz="2400"/>
          </a:p>
          <a:p>
            <a:pPr indent="0" lvl="0" marL="0" rtl="0" algn="l">
              <a:lnSpc>
                <a:spcPct val="90000"/>
              </a:lnSpc>
              <a:spcBef>
                <a:spcPts val="1000"/>
              </a:spcBef>
              <a:spcAft>
                <a:spcPts val="0"/>
              </a:spcAft>
              <a:buClr>
                <a:schemeClr val="dk1"/>
              </a:buClr>
              <a:buSzPct val="100000"/>
              <a:buNone/>
            </a:pPr>
            <a:r>
              <a:rPr b="1" lang="en-US" sz="2400"/>
              <a:t>	    (e.g., AB</a:t>
            </a:r>
            <a:r>
              <a:rPr lang="en-US" sz="2400"/>
              <a:t>→</a:t>
            </a:r>
            <a:r>
              <a:rPr b="1" lang="en-US" sz="2400"/>
              <a:t>C, A</a:t>
            </a:r>
            <a:r>
              <a:rPr lang="en-US" sz="2400"/>
              <a:t>→</a:t>
            </a:r>
            <a:r>
              <a:rPr b="1" lang="en-US" sz="2400"/>
              <a:t>B becomes A</a:t>
            </a:r>
            <a:r>
              <a:rPr lang="en-US" sz="2400"/>
              <a:t>→</a:t>
            </a:r>
            <a:r>
              <a:rPr b="1" lang="en-US" sz="2400"/>
              <a:t>B, B</a:t>
            </a:r>
            <a:r>
              <a:rPr lang="en-US" sz="2400"/>
              <a:t>→</a:t>
            </a:r>
            <a:r>
              <a:rPr b="1" lang="en-US" sz="2400"/>
              <a:t>C i.e., A is extraneous in AB</a:t>
            </a:r>
            <a:r>
              <a:rPr lang="en-US" sz="2400"/>
              <a:t>→</a:t>
            </a:r>
            <a:r>
              <a:rPr b="1" lang="en-US" sz="2400"/>
              <a:t>C)</a:t>
            </a:r>
            <a:endParaRPr sz="2400"/>
          </a:p>
          <a:p>
            <a:pPr indent="0" lvl="0" marL="0" rtl="0" algn="l">
              <a:lnSpc>
                <a:spcPct val="90000"/>
              </a:lnSpc>
              <a:spcBef>
                <a:spcPts val="1000"/>
              </a:spcBef>
              <a:spcAft>
                <a:spcPts val="0"/>
              </a:spcAft>
              <a:buClr>
                <a:schemeClr val="dk1"/>
              </a:buClr>
              <a:buSzPct val="100000"/>
              <a:buNone/>
            </a:pPr>
            <a:r>
              <a:rPr b="1" lang="en-US" sz="2400"/>
              <a:t>END</a:t>
            </a:r>
            <a:endParaRPr/>
          </a:p>
          <a:p>
            <a:pPr indent="0" lvl="0" marL="0" rtl="0" algn="l">
              <a:lnSpc>
                <a:spcPct val="90000"/>
              </a:lnSpc>
              <a:spcBef>
                <a:spcPts val="1000"/>
              </a:spcBef>
              <a:spcAft>
                <a:spcPts val="0"/>
              </a:spcAft>
              <a:buClr>
                <a:schemeClr val="dk1"/>
              </a:buClr>
              <a:buSzPct val="100000"/>
              <a:buNone/>
            </a:pPr>
            <a:r>
              <a:t/>
            </a:r>
            <a:endParaRPr b="1" sz="2400"/>
          </a:p>
          <a:p>
            <a:pPr indent="0" lvl="0" marL="0" rtl="0" algn="l">
              <a:lnSpc>
                <a:spcPct val="90000"/>
              </a:lnSpc>
              <a:spcBef>
                <a:spcPts val="1000"/>
              </a:spcBef>
              <a:spcAft>
                <a:spcPts val="0"/>
              </a:spcAft>
              <a:buClr>
                <a:schemeClr val="dk1"/>
              </a:buClr>
              <a:buSzPct val="100000"/>
              <a:buNone/>
            </a:pPr>
            <a:r>
              <a:rPr lang="en-US" sz="2400"/>
              <a:t>Note: Union rule may become applicable after some extraneous attributes have been deleted, so it has to be re-applied</a:t>
            </a:r>
            <a:endParaRPr sz="2400"/>
          </a:p>
        </p:txBody>
      </p:sp>
      <p:sp>
        <p:nvSpPr>
          <p:cNvPr id="607" name="Google Shape;607;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8"/>
          <p:cNvSpPr txBox="1"/>
          <p:nvPr>
            <p:ph type="title"/>
          </p:nvPr>
        </p:nvSpPr>
        <p:spPr>
          <a:xfrm>
            <a:off x="2443164" y="223838"/>
            <a:ext cx="8277225" cy="457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Computing a Canonical Cover</a:t>
            </a:r>
            <a:endParaRPr/>
          </a:p>
        </p:txBody>
      </p:sp>
      <p:sp>
        <p:nvSpPr>
          <p:cNvPr id="614" name="Google Shape;614;p68"/>
          <p:cNvSpPr txBox="1"/>
          <p:nvPr>
            <p:ph idx="1" type="body"/>
          </p:nvPr>
        </p:nvSpPr>
        <p:spPr>
          <a:xfrm>
            <a:off x="736978" y="830263"/>
            <a:ext cx="10822675" cy="57975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i="1" lang="en-US" sz="2400"/>
              <a:t>R </a:t>
            </a:r>
            <a:r>
              <a:rPr lang="en-US" sz="2400"/>
              <a:t>= (</a:t>
            </a:r>
            <a:r>
              <a:rPr i="1" lang="en-US" sz="2400"/>
              <a:t>A, B, C) and F = {A </a:t>
            </a:r>
            <a:r>
              <a:rPr lang="en-US" sz="2400"/>
              <a:t>→ </a:t>
            </a:r>
            <a:r>
              <a:rPr i="1" lang="en-US" sz="2400"/>
              <a:t>BC,   B </a:t>
            </a:r>
            <a:r>
              <a:rPr lang="en-US" sz="2400"/>
              <a:t>→ </a:t>
            </a:r>
            <a:r>
              <a:rPr i="1" lang="en-US" sz="2400"/>
              <a:t>C,   A </a:t>
            </a:r>
            <a:r>
              <a:rPr lang="en-US" sz="2400"/>
              <a:t>→ </a:t>
            </a:r>
            <a:r>
              <a:rPr i="1" lang="en-US" sz="2400"/>
              <a:t>B,  AB</a:t>
            </a:r>
            <a:r>
              <a:rPr lang="en-US" sz="2400"/>
              <a:t> → </a:t>
            </a:r>
            <a:r>
              <a:rPr i="1" lang="en-US" sz="2400"/>
              <a:t>C</a:t>
            </a:r>
            <a:r>
              <a:rPr lang="en-US" sz="2400"/>
              <a:t>}</a:t>
            </a:r>
            <a:endParaRPr/>
          </a:p>
          <a:p>
            <a:pPr indent="-228600" lvl="0" marL="228600" rtl="0" algn="l">
              <a:lnSpc>
                <a:spcPct val="90000"/>
              </a:lnSpc>
              <a:spcBef>
                <a:spcPts val="1000"/>
              </a:spcBef>
              <a:spcAft>
                <a:spcPts val="0"/>
              </a:spcAft>
              <a:buClr>
                <a:schemeClr val="dk1"/>
              </a:buClr>
              <a:buSzPts val="2400"/>
              <a:buChar char="•"/>
            </a:pPr>
            <a:r>
              <a:rPr lang="en-US" sz="2400"/>
              <a:t>Combine </a:t>
            </a:r>
            <a:r>
              <a:rPr i="1" lang="en-US" sz="2400"/>
              <a:t>A </a:t>
            </a:r>
            <a:r>
              <a:rPr lang="en-US" sz="2400"/>
              <a:t>→ </a:t>
            </a:r>
            <a:r>
              <a:rPr i="1" lang="en-US" sz="2400"/>
              <a:t>BC </a:t>
            </a:r>
            <a:r>
              <a:rPr lang="en-US" sz="2400"/>
              <a:t>and </a:t>
            </a:r>
            <a:r>
              <a:rPr i="1" lang="en-US" sz="2400"/>
              <a:t>A </a:t>
            </a:r>
            <a:r>
              <a:rPr lang="en-US" sz="2400"/>
              <a:t>→ </a:t>
            </a:r>
            <a:r>
              <a:rPr i="1" lang="en-US" sz="2400"/>
              <a:t>B </a:t>
            </a:r>
            <a:r>
              <a:rPr lang="en-US" sz="2400"/>
              <a:t>into </a:t>
            </a:r>
            <a:r>
              <a:rPr i="1" lang="en-US" sz="2400"/>
              <a:t>A </a:t>
            </a:r>
            <a:r>
              <a:rPr lang="en-US" sz="2400"/>
              <a:t>→ </a:t>
            </a:r>
            <a:r>
              <a:rPr i="1" lang="en-US" sz="2400"/>
              <a:t>BC</a:t>
            </a:r>
            <a:endParaRPr/>
          </a:p>
          <a:p>
            <a:pPr indent="-228600" lvl="1" marL="685800" rtl="0" algn="l">
              <a:lnSpc>
                <a:spcPct val="90000"/>
              </a:lnSpc>
              <a:spcBef>
                <a:spcPts val="500"/>
              </a:spcBef>
              <a:spcAft>
                <a:spcPts val="0"/>
              </a:spcAft>
              <a:buClr>
                <a:schemeClr val="dk1"/>
              </a:buClr>
              <a:buSzPts val="2400"/>
              <a:buChar char="•"/>
            </a:pPr>
            <a:r>
              <a:rPr lang="en-US"/>
              <a:t>Set is now </a:t>
            </a:r>
            <a:r>
              <a:rPr i="1" lang="en-US"/>
              <a:t>{A </a:t>
            </a:r>
            <a:r>
              <a:rPr lang="en-US"/>
              <a:t>→ </a:t>
            </a:r>
            <a:r>
              <a:rPr i="1" lang="en-US"/>
              <a:t>BC, B </a:t>
            </a:r>
            <a:r>
              <a:rPr lang="en-US"/>
              <a:t>→ </a:t>
            </a:r>
            <a:r>
              <a:rPr i="1" lang="en-US"/>
              <a:t>C, AB</a:t>
            </a:r>
            <a:r>
              <a:rPr lang="en-US"/>
              <a:t> → </a:t>
            </a:r>
            <a:r>
              <a:rPr i="1" lang="en-US"/>
              <a:t>C</a:t>
            </a:r>
            <a:r>
              <a:rPr lang="en-US"/>
              <a:t>}</a:t>
            </a:r>
            <a:endParaRPr/>
          </a:p>
          <a:p>
            <a:pPr indent="-228600" lvl="0" marL="228600" rtl="0" algn="l">
              <a:lnSpc>
                <a:spcPct val="90000"/>
              </a:lnSpc>
              <a:spcBef>
                <a:spcPts val="1000"/>
              </a:spcBef>
              <a:spcAft>
                <a:spcPts val="0"/>
              </a:spcAft>
              <a:buClr>
                <a:schemeClr val="dk1"/>
              </a:buClr>
              <a:buSzPts val="2400"/>
              <a:buChar char="•"/>
            </a:pPr>
            <a:r>
              <a:rPr i="1" lang="en-US" sz="2400"/>
              <a:t>A</a:t>
            </a:r>
            <a:r>
              <a:rPr lang="en-US" sz="2400"/>
              <a:t> is extraneous in </a:t>
            </a:r>
            <a:r>
              <a:rPr i="1" lang="en-US" sz="2400"/>
              <a:t>AB</a:t>
            </a:r>
            <a:r>
              <a:rPr lang="en-US" sz="2400"/>
              <a:t> → </a:t>
            </a:r>
            <a:r>
              <a:rPr i="1" lang="en-US" sz="2400"/>
              <a:t>C</a:t>
            </a:r>
            <a:endParaRPr/>
          </a:p>
          <a:p>
            <a:pPr indent="-228600" lvl="1" marL="685800" rtl="0" algn="l">
              <a:lnSpc>
                <a:spcPct val="90000"/>
              </a:lnSpc>
              <a:spcBef>
                <a:spcPts val="500"/>
              </a:spcBef>
              <a:spcAft>
                <a:spcPts val="0"/>
              </a:spcAft>
              <a:buClr>
                <a:schemeClr val="dk1"/>
              </a:buClr>
              <a:buSzPts val="2400"/>
              <a:buChar char="•"/>
            </a:pPr>
            <a:r>
              <a:rPr lang="en-US"/>
              <a:t>Check if the result of deleting A from  </a:t>
            </a:r>
            <a:r>
              <a:rPr i="1" lang="en-US"/>
              <a:t>AB</a:t>
            </a:r>
            <a:r>
              <a:rPr lang="en-US"/>
              <a:t> → </a:t>
            </a:r>
            <a:r>
              <a:rPr i="1" lang="en-US"/>
              <a:t>C  </a:t>
            </a:r>
            <a:r>
              <a:rPr lang="en-US"/>
              <a:t>is implied by the other dependencies</a:t>
            </a:r>
            <a:endParaRPr/>
          </a:p>
          <a:p>
            <a:pPr indent="-228600" lvl="2" marL="1143000" rtl="0" algn="l">
              <a:lnSpc>
                <a:spcPct val="90000"/>
              </a:lnSpc>
              <a:spcBef>
                <a:spcPts val="500"/>
              </a:spcBef>
              <a:spcAft>
                <a:spcPts val="0"/>
              </a:spcAft>
              <a:buClr>
                <a:schemeClr val="dk1"/>
              </a:buClr>
              <a:buSzPts val="2400"/>
              <a:buChar char="•"/>
            </a:pPr>
            <a:r>
              <a:rPr lang="en-US" sz="2400"/>
              <a:t>Yes: in fact,  </a:t>
            </a:r>
            <a:r>
              <a:rPr i="1" lang="en-US" sz="2400"/>
              <a:t>B</a:t>
            </a:r>
            <a:r>
              <a:rPr lang="en-US" sz="2400"/>
              <a:t> → </a:t>
            </a:r>
            <a:r>
              <a:rPr i="1" lang="en-US" sz="2400"/>
              <a:t>C </a:t>
            </a:r>
            <a:r>
              <a:rPr lang="en-US" sz="2400"/>
              <a:t>is already present!</a:t>
            </a:r>
            <a:endParaRPr/>
          </a:p>
          <a:p>
            <a:pPr indent="-228600" lvl="1" marL="685800" rtl="0" algn="l">
              <a:lnSpc>
                <a:spcPct val="90000"/>
              </a:lnSpc>
              <a:spcBef>
                <a:spcPts val="500"/>
              </a:spcBef>
              <a:spcAft>
                <a:spcPts val="0"/>
              </a:spcAft>
              <a:buClr>
                <a:schemeClr val="dk1"/>
              </a:buClr>
              <a:buSzPts val="2400"/>
              <a:buChar char="•"/>
            </a:pPr>
            <a:r>
              <a:rPr lang="en-US"/>
              <a:t>Set is now </a:t>
            </a:r>
            <a:r>
              <a:rPr i="1" lang="en-US"/>
              <a:t>{A </a:t>
            </a:r>
            <a:r>
              <a:rPr lang="en-US"/>
              <a:t>→ </a:t>
            </a:r>
            <a:r>
              <a:rPr i="1" lang="en-US"/>
              <a:t>BC, B </a:t>
            </a:r>
            <a:r>
              <a:rPr lang="en-US"/>
              <a:t>→ </a:t>
            </a:r>
            <a:r>
              <a:rPr i="1" lang="en-US"/>
              <a:t>C</a:t>
            </a:r>
            <a:r>
              <a:rPr lang="en-US"/>
              <a:t>}</a:t>
            </a:r>
            <a:endParaRPr i="1"/>
          </a:p>
          <a:p>
            <a:pPr indent="-228600" lvl="0" marL="228600" rtl="0" algn="l">
              <a:lnSpc>
                <a:spcPct val="90000"/>
              </a:lnSpc>
              <a:spcBef>
                <a:spcPts val="1000"/>
              </a:spcBef>
              <a:spcAft>
                <a:spcPts val="0"/>
              </a:spcAft>
              <a:buClr>
                <a:schemeClr val="dk1"/>
              </a:buClr>
              <a:buSzPts val="2400"/>
              <a:buChar char="•"/>
            </a:pPr>
            <a:r>
              <a:rPr i="1" lang="en-US" sz="2400"/>
              <a:t>C</a:t>
            </a:r>
            <a:r>
              <a:rPr lang="en-US" sz="2400"/>
              <a:t> is extraneous in </a:t>
            </a:r>
            <a:r>
              <a:rPr i="1" lang="en-US" sz="2400"/>
              <a:t>A</a:t>
            </a:r>
            <a:r>
              <a:rPr lang="en-US" sz="2400"/>
              <a:t> → </a:t>
            </a:r>
            <a:r>
              <a:rPr i="1" lang="en-US" sz="2400"/>
              <a:t>BC</a:t>
            </a:r>
            <a:r>
              <a:rPr lang="en-US" sz="2400"/>
              <a:t> </a:t>
            </a:r>
            <a:endParaRPr/>
          </a:p>
          <a:p>
            <a:pPr indent="-228600" lvl="1" marL="685800" rtl="0" algn="l">
              <a:lnSpc>
                <a:spcPct val="90000"/>
              </a:lnSpc>
              <a:spcBef>
                <a:spcPts val="500"/>
              </a:spcBef>
              <a:spcAft>
                <a:spcPts val="0"/>
              </a:spcAft>
              <a:buClr>
                <a:schemeClr val="dk1"/>
              </a:buClr>
              <a:buSzPts val="2400"/>
              <a:buChar char="•"/>
            </a:pPr>
            <a:r>
              <a:rPr lang="en-US"/>
              <a:t>Check if </a:t>
            </a:r>
            <a:r>
              <a:rPr i="1" lang="en-US"/>
              <a:t>A </a:t>
            </a:r>
            <a:r>
              <a:rPr lang="en-US"/>
              <a:t>→ </a:t>
            </a:r>
            <a:r>
              <a:rPr i="1" lang="en-US"/>
              <a:t>C</a:t>
            </a:r>
            <a:r>
              <a:rPr lang="en-US"/>
              <a:t> is logically implied by </a:t>
            </a:r>
            <a:r>
              <a:rPr i="1" lang="en-US"/>
              <a:t>A </a:t>
            </a:r>
            <a:r>
              <a:rPr lang="en-US"/>
              <a:t>→ </a:t>
            </a:r>
            <a:r>
              <a:rPr i="1" lang="en-US"/>
              <a:t>B </a:t>
            </a:r>
            <a:r>
              <a:rPr lang="en-US"/>
              <a:t>and the other dependencies</a:t>
            </a:r>
            <a:endParaRPr/>
          </a:p>
          <a:p>
            <a:pPr indent="-228600" lvl="2" marL="1143000" rtl="0" algn="l">
              <a:lnSpc>
                <a:spcPct val="90000"/>
              </a:lnSpc>
              <a:spcBef>
                <a:spcPts val="500"/>
              </a:spcBef>
              <a:spcAft>
                <a:spcPts val="0"/>
              </a:spcAft>
              <a:buClr>
                <a:schemeClr val="dk1"/>
              </a:buClr>
              <a:buSzPts val="2400"/>
              <a:buChar char="•"/>
            </a:pPr>
            <a:r>
              <a:rPr lang="en-US" sz="2400"/>
              <a:t>Yes</a:t>
            </a:r>
            <a:r>
              <a:rPr i="1" lang="en-US" sz="2400"/>
              <a:t>: </a:t>
            </a:r>
            <a:r>
              <a:rPr lang="en-US" sz="2400"/>
              <a:t>using transitivity on </a:t>
            </a:r>
            <a:r>
              <a:rPr i="1" lang="en-US" sz="2400"/>
              <a:t>A </a:t>
            </a:r>
            <a:r>
              <a:rPr lang="en-US" sz="2400"/>
              <a:t>→ </a:t>
            </a:r>
            <a:r>
              <a:rPr i="1" lang="en-US" sz="2400"/>
              <a:t>B  and B </a:t>
            </a:r>
            <a:r>
              <a:rPr lang="en-US" sz="2400"/>
              <a:t>→ C. </a:t>
            </a:r>
            <a:endParaRPr/>
          </a:p>
          <a:p>
            <a:pPr indent="-228600" lvl="3" marL="1600200" rtl="0" algn="l">
              <a:lnSpc>
                <a:spcPct val="90000"/>
              </a:lnSpc>
              <a:spcBef>
                <a:spcPts val="500"/>
              </a:spcBef>
              <a:spcAft>
                <a:spcPts val="0"/>
              </a:spcAft>
              <a:buClr>
                <a:schemeClr val="dk1"/>
              </a:buClr>
              <a:buSzPts val="2400"/>
              <a:buChar char="•"/>
            </a:pPr>
            <a:r>
              <a:rPr lang="en-US" sz="2400"/>
              <a:t>Can use attribute closure of </a:t>
            </a:r>
            <a:r>
              <a:rPr i="1" lang="en-US" sz="2400"/>
              <a:t>A</a:t>
            </a:r>
            <a:r>
              <a:rPr lang="en-US" sz="2400"/>
              <a:t> in more complex cases</a:t>
            </a:r>
            <a:endParaRPr/>
          </a:p>
          <a:p>
            <a:pPr indent="-228600" lvl="0" marL="228600" rtl="0" algn="l">
              <a:lnSpc>
                <a:spcPct val="90000"/>
              </a:lnSpc>
              <a:spcBef>
                <a:spcPts val="1000"/>
              </a:spcBef>
              <a:spcAft>
                <a:spcPts val="0"/>
              </a:spcAft>
              <a:buClr>
                <a:schemeClr val="dk1"/>
              </a:buClr>
              <a:buSzPts val="2400"/>
              <a:buChar char="•"/>
            </a:pPr>
            <a:r>
              <a:rPr lang="en-US" sz="2400"/>
              <a:t>The canonical cover is: 	</a:t>
            </a:r>
            <a:r>
              <a:rPr i="1" lang="en-US" sz="2400"/>
              <a:t>A </a:t>
            </a:r>
            <a:r>
              <a:rPr lang="en-US" sz="2400"/>
              <a:t>→ </a:t>
            </a:r>
            <a:r>
              <a:rPr i="1" lang="en-US" sz="2400"/>
              <a:t>B,  B </a:t>
            </a:r>
            <a:r>
              <a:rPr lang="en-US" sz="2400"/>
              <a:t>→ </a:t>
            </a:r>
            <a:r>
              <a:rPr i="1" lang="en-US" sz="2400"/>
              <a:t>C</a:t>
            </a:r>
            <a:endParaRPr i="1" sz="2400"/>
          </a:p>
        </p:txBody>
      </p:sp>
      <p:sp>
        <p:nvSpPr>
          <p:cNvPr id="615" name="Google Shape;615;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9"/>
          <p:cNvSpPr txBox="1"/>
          <p:nvPr>
            <p:ph idx="1" type="body"/>
          </p:nvPr>
        </p:nvSpPr>
        <p:spPr>
          <a:xfrm>
            <a:off x="1045029" y="1143000"/>
            <a:ext cx="9622971" cy="5334000"/>
          </a:xfrm>
          <a:prstGeom prst="rect">
            <a:avLst/>
          </a:prstGeom>
          <a:noFill/>
          <a:ln>
            <a:noFill/>
          </a:ln>
        </p:spPr>
        <p:txBody>
          <a:bodyPr anchorCtr="0" anchor="t" bIns="45700" lIns="91425" spcFirstLastPara="1" rIns="91425" wrap="square" tIns="45700">
            <a:normAutofit fontScale="92500" lnSpcReduction="10000"/>
          </a:bodyPr>
          <a:lstStyle/>
          <a:p>
            <a:pPr indent="-533400" lvl="0" marL="533400" rtl="0" algn="l">
              <a:lnSpc>
                <a:spcPct val="90000"/>
              </a:lnSpc>
              <a:spcBef>
                <a:spcPts val="0"/>
              </a:spcBef>
              <a:spcAft>
                <a:spcPts val="0"/>
              </a:spcAft>
              <a:buClr>
                <a:schemeClr val="dk1"/>
              </a:buClr>
              <a:buSzPct val="100000"/>
              <a:buChar char="•"/>
            </a:pPr>
            <a:r>
              <a:rPr lang="en-US"/>
              <a:t>The process which allows you to remove redundant data within your database.</a:t>
            </a:r>
            <a:endParaRPr/>
          </a:p>
          <a:p>
            <a:pPr indent="-533400" lvl="0" marL="533400" rtl="0" algn="l">
              <a:lnSpc>
                <a:spcPct val="90000"/>
              </a:lnSpc>
              <a:spcBef>
                <a:spcPts val="1000"/>
              </a:spcBef>
              <a:spcAft>
                <a:spcPts val="0"/>
              </a:spcAft>
              <a:buClr>
                <a:schemeClr val="dk1"/>
              </a:buClr>
              <a:buSzPct val="100000"/>
              <a:buChar char="•"/>
            </a:pPr>
            <a:r>
              <a:rPr lang="en-US"/>
              <a:t>The applications required to maintain the database are simpler. </a:t>
            </a:r>
            <a:endParaRPr/>
          </a:p>
          <a:p>
            <a:pPr indent="-533400" lvl="0" marL="533400" rtl="0" algn="l">
              <a:lnSpc>
                <a:spcPct val="90000"/>
              </a:lnSpc>
              <a:spcBef>
                <a:spcPts val="1000"/>
              </a:spcBef>
              <a:spcAft>
                <a:spcPts val="0"/>
              </a:spcAft>
              <a:buClr>
                <a:schemeClr val="dk1"/>
              </a:buClr>
              <a:buSzPct val="100000"/>
              <a:buChar char="•"/>
            </a:pPr>
            <a:r>
              <a:rPr lang="en-US"/>
              <a:t>This involves restructuring the tables to successively meeting higher forms of Normalization. </a:t>
            </a:r>
            <a:endParaRPr/>
          </a:p>
          <a:p>
            <a:pPr indent="-457200" lvl="0" marL="457200" rtl="0" algn="just">
              <a:lnSpc>
                <a:spcPct val="90000"/>
              </a:lnSpc>
              <a:spcBef>
                <a:spcPts val="1000"/>
              </a:spcBef>
              <a:spcAft>
                <a:spcPts val="0"/>
              </a:spcAft>
              <a:buClr>
                <a:schemeClr val="dk1"/>
              </a:buClr>
              <a:buSzPct val="100000"/>
              <a:buChar char="•"/>
            </a:pPr>
            <a:r>
              <a:rPr lang="en-US"/>
              <a:t>A design that has a lower normal form than another design has more redundancy. Uncontrolled redundancy can lead to data integrity problems.</a:t>
            </a:r>
            <a:endParaRPr/>
          </a:p>
          <a:p>
            <a:pPr indent="-533400" lvl="0" marL="533400" rtl="0" algn="l">
              <a:lnSpc>
                <a:spcPct val="90000"/>
              </a:lnSpc>
              <a:spcBef>
                <a:spcPts val="1000"/>
              </a:spcBef>
              <a:spcAft>
                <a:spcPts val="0"/>
              </a:spcAft>
              <a:buClr>
                <a:schemeClr val="dk1"/>
              </a:buClr>
              <a:buSzPct val="100000"/>
              <a:buChar char="•"/>
            </a:pPr>
            <a:r>
              <a:rPr lang="en-US"/>
              <a:t>A properly normalized database should have the following characteristics</a:t>
            </a:r>
            <a:endParaRPr/>
          </a:p>
          <a:p>
            <a:pPr indent="-457200" lvl="1" marL="1023938" rtl="0" algn="l">
              <a:lnSpc>
                <a:spcPct val="90000"/>
              </a:lnSpc>
              <a:spcBef>
                <a:spcPts val="500"/>
              </a:spcBef>
              <a:spcAft>
                <a:spcPts val="0"/>
              </a:spcAft>
              <a:buClr>
                <a:schemeClr val="dk1"/>
              </a:buClr>
              <a:buSzPct val="100000"/>
              <a:buChar char="•"/>
            </a:pPr>
            <a:r>
              <a:rPr lang="en-US"/>
              <a:t>Scalar values in each fields.</a:t>
            </a:r>
            <a:endParaRPr/>
          </a:p>
          <a:p>
            <a:pPr indent="-457200" lvl="1" marL="1023938" rtl="0" algn="l">
              <a:lnSpc>
                <a:spcPct val="90000"/>
              </a:lnSpc>
              <a:spcBef>
                <a:spcPts val="500"/>
              </a:spcBef>
              <a:spcAft>
                <a:spcPts val="0"/>
              </a:spcAft>
              <a:buClr>
                <a:schemeClr val="dk1"/>
              </a:buClr>
              <a:buSzPct val="100000"/>
              <a:buChar char="•"/>
            </a:pPr>
            <a:r>
              <a:rPr lang="en-US"/>
              <a:t>Absence of redundancy.</a:t>
            </a:r>
            <a:endParaRPr/>
          </a:p>
          <a:p>
            <a:pPr indent="-457200" lvl="1" marL="1023938" rtl="0" algn="l">
              <a:lnSpc>
                <a:spcPct val="90000"/>
              </a:lnSpc>
              <a:spcBef>
                <a:spcPts val="500"/>
              </a:spcBef>
              <a:spcAft>
                <a:spcPts val="0"/>
              </a:spcAft>
              <a:buClr>
                <a:schemeClr val="dk1"/>
              </a:buClr>
              <a:buSzPct val="100000"/>
              <a:buChar char="•"/>
            </a:pPr>
            <a:r>
              <a:rPr lang="en-US"/>
              <a:t>Minimal use of null values.</a:t>
            </a:r>
            <a:endParaRPr/>
          </a:p>
          <a:p>
            <a:pPr indent="-457200" lvl="1" marL="1023938" rtl="0" algn="l">
              <a:lnSpc>
                <a:spcPct val="90000"/>
              </a:lnSpc>
              <a:spcBef>
                <a:spcPts val="500"/>
              </a:spcBef>
              <a:spcAft>
                <a:spcPts val="0"/>
              </a:spcAft>
              <a:buClr>
                <a:schemeClr val="dk1"/>
              </a:buClr>
              <a:buSzPct val="100000"/>
              <a:buChar char="•"/>
            </a:pPr>
            <a:r>
              <a:rPr lang="en-US"/>
              <a:t>Minimal loss of information. </a:t>
            </a:r>
            <a:endParaRPr/>
          </a:p>
        </p:txBody>
      </p:sp>
      <p:sp>
        <p:nvSpPr>
          <p:cNvPr id="622" name="Google Shape;622;p69"/>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Normalization</a:t>
            </a:r>
            <a:endParaRPr sz="4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Alternative: : Larger Schemas </a:t>
            </a:r>
            <a:endParaRPr/>
          </a:p>
        </p:txBody>
      </p:sp>
      <p:sp>
        <p:nvSpPr>
          <p:cNvPr id="139" name="Google Shape;139;p7"/>
          <p:cNvSpPr txBox="1"/>
          <p:nvPr>
            <p:ph idx="1" type="body"/>
          </p:nvPr>
        </p:nvSpPr>
        <p:spPr>
          <a:xfrm>
            <a:off x="838199" y="1825625"/>
            <a:ext cx="10956533"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Suppose instead of having two schemas instructor and department, have single schema: inst dept (ID, name, salary, dept name, building, budget) </a:t>
            </a:r>
            <a:endParaRPr/>
          </a:p>
          <a:p>
            <a:pPr indent="-228600" lvl="1" marL="685800" rtl="0" algn="l">
              <a:lnSpc>
                <a:spcPct val="90000"/>
              </a:lnSpc>
              <a:spcBef>
                <a:spcPts val="500"/>
              </a:spcBef>
              <a:spcAft>
                <a:spcPts val="0"/>
              </a:spcAft>
              <a:buClr>
                <a:schemeClr val="dk1"/>
              </a:buClr>
              <a:buSzPts val="2400"/>
              <a:buChar char="•"/>
            </a:pPr>
            <a:r>
              <a:rPr lang="en-US"/>
              <a:t>Result of a natural join on the relations corresponding to instructor and department</a:t>
            </a:r>
            <a:endParaRPr/>
          </a:p>
          <a:p>
            <a:pPr indent="-228600" lvl="1" marL="685800" rtl="0" algn="l">
              <a:lnSpc>
                <a:spcPct val="90000"/>
              </a:lnSpc>
              <a:spcBef>
                <a:spcPts val="500"/>
              </a:spcBef>
              <a:spcAft>
                <a:spcPts val="0"/>
              </a:spcAft>
              <a:buClr>
                <a:srgbClr val="C00000"/>
              </a:buClr>
              <a:buSzPts val="2400"/>
              <a:buChar char="•"/>
            </a:pPr>
            <a:r>
              <a:rPr lang="en-US">
                <a:solidFill>
                  <a:srgbClr val="C00000"/>
                </a:solidFill>
              </a:rPr>
              <a:t>Seems a good idea because some queries can be expressed using fewer joins</a:t>
            </a:r>
            <a:endParaRPr/>
          </a:p>
          <a:p>
            <a:pPr indent="-228600" lvl="2" marL="1143000" rtl="0" algn="l">
              <a:lnSpc>
                <a:spcPct val="90000"/>
              </a:lnSpc>
              <a:spcBef>
                <a:spcPts val="500"/>
              </a:spcBef>
              <a:spcAft>
                <a:spcPts val="0"/>
              </a:spcAft>
              <a:buClr>
                <a:schemeClr val="dk1"/>
              </a:buClr>
              <a:buSzPts val="2000"/>
              <a:buChar char="•"/>
            </a:pPr>
            <a:r>
              <a:rPr lang="en-US"/>
              <a:t>Need to repeat the department information (“building” and “budget”) once for each instructor in the department, as many instructors are available in the departments – </a:t>
            </a:r>
            <a:r>
              <a:rPr lang="en-US">
                <a:solidFill>
                  <a:srgbClr val="C00000"/>
                </a:solidFill>
              </a:rPr>
              <a:t>creating problem of redundancy</a:t>
            </a:r>
            <a:endParaRPr/>
          </a:p>
          <a:p>
            <a:pPr indent="-228600" lvl="2" marL="1143000" rtl="0" algn="l">
              <a:lnSpc>
                <a:spcPct val="90000"/>
              </a:lnSpc>
              <a:spcBef>
                <a:spcPts val="500"/>
              </a:spcBef>
              <a:spcAft>
                <a:spcPts val="0"/>
              </a:spcAft>
              <a:buClr>
                <a:schemeClr val="dk1"/>
              </a:buClr>
              <a:buSzPts val="2000"/>
              <a:buChar char="•"/>
            </a:pPr>
            <a:r>
              <a:rPr lang="en-US"/>
              <a:t>If we forget the redundancy problem, and still continue with design there is still another problem</a:t>
            </a:r>
            <a:endParaRPr/>
          </a:p>
          <a:p>
            <a:pPr indent="-228600" lvl="3" marL="1600200" rtl="0" algn="l">
              <a:lnSpc>
                <a:spcPct val="90000"/>
              </a:lnSpc>
              <a:spcBef>
                <a:spcPts val="500"/>
              </a:spcBef>
              <a:spcAft>
                <a:spcPts val="0"/>
              </a:spcAft>
              <a:buClr>
                <a:schemeClr val="dk1"/>
              </a:buClr>
              <a:buSzPts val="1800"/>
              <a:buChar char="•"/>
            </a:pPr>
            <a:r>
              <a:rPr lang="en-US"/>
              <a:t>When creating a new department in the university</a:t>
            </a:r>
            <a:endParaRPr/>
          </a:p>
          <a:p>
            <a:pPr indent="-228600" lvl="3" marL="1600200" rtl="0" algn="l">
              <a:lnSpc>
                <a:spcPct val="90000"/>
              </a:lnSpc>
              <a:spcBef>
                <a:spcPts val="500"/>
              </a:spcBef>
              <a:spcAft>
                <a:spcPts val="0"/>
              </a:spcAft>
              <a:buClr>
                <a:srgbClr val="C00000"/>
              </a:buClr>
              <a:buSzPts val="1800"/>
              <a:buChar char="•"/>
            </a:pPr>
            <a:r>
              <a:rPr lang="en-US">
                <a:solidFill>
                  <a:srgbClr val="C00000"/>
                </a:solidFill>
              </a:rPr>
              <a:t>We cannot represent directly the information concerning a department unless that department has at least one instructor for newly created department </a:t>
            </a:r>
            <a:endParaRPr/>
          </a:p>
          <a:p>
            <a:pPr indent="-228600" lvl="3" marL="1600200" rtl="0" algn="l">
              <a:lnSpc>
                <a:spcPct val="90000"/>
              </a:lnSpc>
              <a:spcBef>
                <a:spcPts val="500"/>
              </a:spcBef>
              <a:spcAft>
                <a:spcPts val="0"/>
              </a:spcAft>
              <a:buClr>
                <a:schemeClr val="dk1"/>
              </a:buClr>
              <a:buSzPts val="1800"/>
              <a:buChar char="•"/>
            </a:pPr>
            <a:r>
              <a:rPr lang="en-US"/>
              <a:t>In the old design, the schema department can handle this</a:t>
            </a:r>
            <a:endParaRPr/>
          </a:p>
          <a:p>
            <a:pPr indent="0" lvl="2" marL="914400" rtl="0" algn="l">
              <a:lnSpc>
                <a:spcPct val="90000"/>
              </a:lnSpc>
              <a:spcBef>
                <a:spcPts val="500"/>
              </a:spcBef>
              <a:spcAft>
                <a:spcPts val="0"/>
              </a:spcAft>
              <a:buClr>
                <a:schemeClr val="dk1"/>
              </a:buClr>
              <a:buSzPts val="2000"/>
              <a:buNone/>
            </a:pPr>
            <a:r>
              <a:t/>
            </a:r>
            <a:endParaRPr/>
          </a:p>
        </p:txBody>
      </p:sp>
      <p:sp>
        <p:nvSpPr>
          <p:cNvPr id="140" name="Google Shape;1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0"/>
          <p:cNvSpPr txBox="1"/>
          <p:nvPr>
            <p:ph idx="1" type="body"/>
          </p:nvPr>
        </p:nvSpPr>
        <p:spPr>
          <a:xfrm>
            <a:off x="862149" y="1143000"/>
            <a:ext cx="10685417" cy="5334000"/>
          </a:xfrm>
          <a:prstGeom prst="rect">
            <a:avLst/>
          </a:prstGeom>
          <a:noFill/>
          <a:ln>
            <a:noFill/>
          </a:ln>
        </p:spPr>
        <p:txBody>
          <a:bodyPr anchorCtr="0" anchor="t" bIns="45700" lIns="91425" spcFirstLastPara="1" rIns="91425" wrap="square" tIns="45700">
            <a:normAutofit/>
          </a:bodyPr>
          <a:lstStyle/>
          <a:p>
            <a:pPr indent="-533400" lvl="0" marL="533400" rtl="0" algn="just">
              <a:lnSpc>
                <a:spcPct val="90000"/>
              </a:lnSpc>
              <a:spcBef>
                <a:spcPts val="0"/>
              </a:spcBef>
              <a:spcAft>
                <a:spcPts val="0"/>
              </a:spcAft>
              <a:buClr>
                <a:schemeClr val="dk1"/>
              </a:buClr>
              <a:buSzPts val="2800"/>
              <a:buChar char="•"/>
            </a:pPr>
            <a:r>
              <a:rPr lang="en-US">
                <a:latin typeface="Arimo"/>
                <a:ea typeface="Arimo"/>
                <a:cs typeface="Arimo"/>
                <a:sym typeface="Arimo"/>
              </a:rPr>
              <a:t>Levels of normalization based on the amount of redundancy in the database.</a:t>
            </a:r>
            <a:endParaRPr/>
          </a:p>
          <a:p>
            <a:pPr indent="-533400" lvl="0" marL="533400" rtl="0" algn="just">
              <a:lnSpc>
                <a:spcPct val="90000"/>
              </a:lnSpc>
              <a:spcBef>
                <a:spcPts val="1000"/>
              </a:spcBef>
              <a:spcAft>
                <a:spcPts val="0"/>
              </a:spcAft>
              <a:buClr>
                <a:schemeClr val="dk1"/>
              </a:buClr>
              <a:buSzPts val="2800"/>
              <a:buChar char="•"/>
            </a:pPr>
            <a:r>
              <a:rPr lang="en-US">
                <a:latin typeface="Arimo"/>
                <a:ea typeface="Arimo"/>
                <a:cs typeface="Arimo"/>
                <a:sym typeface="Arimo"/>
              </a:rPr>
              <a:t>Various levels of normalization are:</a:t>
            </a:r>
            <a:endParaRPr/>
          </a:p>
          <a:p>
            <a:pPr indent="-457200" lvl="1" marL="1023938" rtl="0" algn="just">
              <a:lnSpc>
                <a:spcPct val="90000"/>
              </a:lnSpc>
              <a:spcBef>
                <a:spcPts val="500"/>
              </a:spcBef>
              <a:spcAft>
                <a:spcPts val="0"/>
              </a:spcAft>
              <a:buClr>
                <a:schemeClr val="dk1"/>
              </a:buClr>
              <a:buSzPts val="2400"/>
              <a:buChar char="•"/>
            </a:pPr>
            <a:r>
              <a:rPr lang="en-US"/>
              <a:t>First Normal Form (1NF)</a:t>
            </a:r>
            <a:endParaRPr/>
          </a:p>
          <a:p>
            <a:pPr indent="-457200" lvl="1" marL="1023938" rtl="0" algn="just">
              <a:lnSpc>
                <a:spcPct val="90000"/>
              </a:lnSpc>
              <a:spcBef>
                <a:spcPts val="500"/>
              </a:spcBef>
              <a:spcAft>
                <a:spcPts val="0"/>
              </a:spcAft>
              <a:buClr>
                <a:schemeClr val="dk1"/>
              </a:buClr>
              <a:buSzPts val="2400"/>
              <a:buChar char="•"/>
            </a:pPr>
            <a:r>
              <a:rPr lang="en-US"/>
              <a:t>Second Normal Form (2NF)</a:t>
            </a:r>
            <a:endParaRPr/>
          </a:p>
          <a:p>
            <a:pPr indent="-457200" lvl="1" marL="1023938" rtl="0" algn="just">
              <a:lnSpc>
                <a:spcPct val="90000"/>
              </a:lnSpc>
              <a:spcBef>
                <a:spcPts val="500"/>
              </a:spcBef>
              <a:spcAft>
                <a:spcPts val="0"/>
              </a:spcAft>
              <a:buClr>
                <a:schemeClr val="dk1"/>
              </a:buClr>
              <a:buSzPts val="2400"/>
              <a:buChar char="•"/>
            </a:pPr>
            <a:r>
              <a:rPr lang="en-US"/>
              <a:t>Third Normal Form (3NF)</a:t>
            </a:r>
            <a:endParaRPr/>
          </a:p>
          <a:p>
            <a:pPr indent="-457200" lvl="1" marL="1023938" rtl="0" algn="just">
              <a:lnSpc>
                <a:spcPct val="90000"/>
              </a:lnSpc>
              <a:spcBef>
                <a:spcPts val="500"/>
              </a:spcBef>
              <a:spcAft>
                <a:spcPts val="0"/>
              </a:spcAft>
              <a:buClr>
                <a:schemeClr val="dk1"/>
              </a:buClr>
              <a:buSzPts val="2400"/>
              <a:buChar char="•"/>
            </a:pPr>
            <a:r>
              <a:rPr lang="en-US"/>
              <a:t>Boyce-Codd Normal Form (BCNF)</a:t>
            </a:r>
            <a:endParaRPr/>
          </a:p>
          <a:p>
            <a:pPr indent="-457200" lvl="1" marL="1023938" rtl="0" algn="just">
              <a:lnSpc>
                <a:spcPct val="90000"/>
              </a:lnSpc>
              <a:spcBef>
                <a:spcPts val="500"/>
              </a:spcBef>
              <a:spcAft>
                <a:spcPts val="0"/>
              </a:spcAft>
              <a:buClr>
                <a:schemeClr val="dk1"/>
              </a:buClr>
              <a:buSzPts val="2400"/>
              <a:buChar char="•"/>
            </a:pPr>
            <a:r>
              <a:rPr lang="en-US"/>
              <a:t>Fourth Normal Form (4NF)</a:t>
            </a:r>
            <a:endParaRPr/>
          </a:p>
          <a:p>
            <a:pPr indent="-457200" lvl="1" marL="1023938" rtl="0" algn="just">
              <a:lnSpc>
                <a:spcPct val="90000"/>
              </a:lnSpc>
              <a:spcBef>
                <a:spcPts val="500"/>
              </a:spcBef>
              <a:spcAft>
                <a:spcPts val="0"/>
              </a:spcAft>
              <a:buClr>
                <a:schemeClr val="dk1"/>
              </a:buClr>
              <a:buSzPts val="2400"/>
              <a:buChar char="•"/>
            </a:pPr>
            <a:r>
              <a:rPr lang="en-US"/>
              <a:t>Fifth Normal Form (5NF)</a:t>
            </a:r>
            <a:endParaRPr/>
          </a:p>
          <a:p>
            <a:pPr indent="-457200" lvl="1" marL="1023938" rtl="0" algn="just">
              <a:lnSpc>
                <a:spcPct val="90000"/>
              </a:lnSpc>
              <a:spcBef>
                <a:spcPts val="500"/>
              </a:spcBef>
              <a:spcAft>
                <a:spcPts val="0"/>
              </a:spcAft>
              <a:buClr>
                <a:schemeClr val="dk1"/>
              </a:buClr>
              <a:buSzPts val="2400"/>
              <a:buChar char="•"/>
            </a:pPr>
            <a:r>
              <a:rPr lang="en-US"/>
              <a:t>Domain Key Normal Form (DKNF) </a:t>
            </a:r>
            <a:endParaRPr/>
          </a:p>
        </p:txBody>
      </p:sp>
      <p:sp>
        <p:nvSpPr>
          <p:cNvPr id="629" name="Google Shape;629;p70"/>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Levels of Normalization </a:t>
            </a:r>
            <a:endParaRPr/>
          </a:p>
        </p:txBody>
      </p:sp>
      <p:sp>
        <p:nvSpPr>
          <p:cNvPr id="630" name="Google Shape;630;p70"/>
          <p:cNvSpPr/>
          <p:nvPr/>
        </p:nvSpPr>
        <p:spPr>
          <a:xfrm>
            <a:off x="7391400" y="2667000"/>
            <a:ext cx="457200" cy="2667000"/>
          </a:xfrm>
          <a:prstGeom prst="downArrow">
            <a:avLst>
              <a:gd fmla="val 49167" name="adj1"/>
              <a:gd fmla="val 120826"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70"/>
          <p:cNvSpPr txBox="1"/>
          <p:nvPr/>
        </p:nvSpPr>
        <p:spPr>
          <a:xfrm rot="5400000">
            <a:off x="6422303" y="3752301"/>
            <a:ext cx="2395393" cy="2247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Redundancy</a:t>
            </a:r>
            <a:endParaRPr/>
          </a:p>
        </p:txBody>
      </p:sp>
      <p:sp>
        <p:nvSpPr>
          <p:cNvPr id="632" name="Google Shape;632;p70"/>
          <p:cNvSpPr/>
          <p:nvPr/>
        </p:nvSpPr>
        <p:spPr>
          <a:xfrm flipH="1" rot="10800000">
            <a:off x="8077200" y="2667000"/>
            <a:ext cx="457200" cy="2667000"/>
          </a:xfrm>
          <a:prstGeom prst="downArrow">
            <a:avLst>
              <a:gd fmla="val 49167" name="adj1"/>
              <a:gd fmla="val 120826"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0"/>
          <p:cNvSpPr txBox="1"/>
          <p:nvPr/>
        </p:nvSpPr>
        <p:spPr>
          <a:xfrm flipH="1" rot="-5400000">
            <a:off x="7108103" y="4023908"/>
            <a:ext cx="2395393" cy="2247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Number of Tables</a:t>
            </a:r>
            <a:endParaRPr/>
          </a:p>
        </p:txBody>
      </p:sp>
      <p:sp>
        <p:nvSpPr>
          <p:cNvPr id="634" name="Google Shape;634;p70"/>
          <p:cNvSpPr txBox="1"/>
          <p:nvPr/>
        </p:nvSpPr>
        <p:spPr>
          <a:xfrm>
            <a:off x="736980" y="5818448"/>
            <a:ext cx="10522424" cy="461665"/>
          </a:xfrm>
          <a:prstGeom prst="rect">
            <a:avLst/>
          </a:prstGeom>
          <a:noFill/>
          <a:ln>
            <a:noFill/>
          </a:ln>
          <a:effectLst>
            <a:outerShdw rotWithShape="0" algn="ctr" dir="2700000" dist="107763">
              <a:schemeClr val="lt2"/>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70C0"/>
                </a:solidFill>
                <a:latin typeface="Calibri"/>
                <a:ea typeface="Calibri"/>
                <a:cs typeface="Calibri"/>
                <a:sym typeface="Calibri"/>
              </a:rPr>
              <a:t>Most databases should be 3NF or BCNF in order to avoid the database anomalies. </a:t>
            </a:r>
            <a:endParaRPr/>
          </a:p>
        </p:txBody>
      </p:sp>
      <p:sp>
        <p:nvSpPr>
          <p:cNvPr id="635" name="Google Shape;635;p70"/>
          <p:cNvSpPr/>
          <p:nvPr/>
        </p:nvSpPr>
        <p:spPr>
          <a:xfrm flipH="1" rot="10800000">
            <a:off x="8839200" y="2667000"/>
            <a:ext cx="457200" cy="2667000"/>
          </a:xfrm>
          <a:prstGeom prst="downArrow">
            <a:avLst>
              <a:gd fmla="val 49167" name="adj1"/>
              <a:gd fmla="val 120826" name="adj2"/>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0"/>
          <p:cNvSpPr txBox="1"/>
          <p:nvPr/>
        </p:nvSpPr>
        <p:spPr>
          <a:xfrm flipH="1" rot="-5400000">
            <a:off x="7870103" y="4023908"/>
            <a:ext cx="2395393" cy="22479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Complexity</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1"/>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Levels of Normalization </a:t>
            </a:r>
            <a:endParaRPr/>
          </a:p>
        </p:txBody>
      </p:sp>
      <p:sp>
        <p:nvSpPr>
          <p:cNvPr id="643" name="Google Shape;643;p71"/>
          <p:cNvSpPr txBox="1"/>
          <p:nvPr/>
        </p:nvSpPr>
        <p:spPr>
          <a:xfrm>
            <a:off x="2133600" y="5654675"/>
            <a:ext cx="8001000" cy="369332"/>
          </a:xfrm>
          <a:prstGeom prst="rect">
            <a:avLst/>
          </a:prstGeom>
          <a:solidFill>
            <a:srgbClr val="FFFF99"/>
          </a:solidFill>
          <a:ln>
            <a:noFill/>
          </a:ln>
          <a:effectLst>
            <a:outerShdw rotWithShape="0" algn="ctr" dir="2700000" dist="107763">
              <a:schemeClr val="lt2"/>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66"/>
                </a:solidFill>
                <a:latin typeface="Calibri"/>
                <a:ea typeface="Calibri"/>
                <a:cs typeface="Calibri"/>
                <a:sym typeface="Calibri"/>
              </a:rPr>
              <a:t>Each higher level is a subset of the lower level </a:t>
            </a:r>
            <a:endParaRPr/>
          </a:p>
        </p:txBody>
      </p:sp>
      <p:grpSp>
        <p:nvGrpSpPr>
          <p:cNvPr id="644" name="Google Shape;644;p71"/>
          <p:cNvGrpSpPr/>
          <p:nvPr/>
        </p:nvGrpSpPr>
        <p:grpSpPr>
          <a:xfrm>
            <a:off x="3810000" y="1447800"/>
            <a:ext cx="4343400" cy="4114800"/>
            <a:chOff x="1440" y="912"/>
            <a:chExt cx="2736" cy="2592"/>
          </a:xfrm>
        </p:grpSpPr>
        <p:grpSp>
          <p:nvGrpSpPr>
            <p:cNvPr id="645" name="Google Shape;645;p71"/>
            <p:cNvGrpSpPr/>
            <p:nvPr/>
          </p:nvGrpSpPr>
          <p:grpSpPr>
            <a:xfrm>
              <a:off x="1440" y="912"/>
              <a:ext cx="2736" cy="2592"/>
              <a:chOff x="1632" y="1056"/>
              <a:chExt cx="2496" cy="2304"/>
            </a:xfrm>
          </p:grpSpPr>
          <p:sp>
            <p:nvSpPr>
              <p:cNvPr id="646" name="Google Shape;646;p71"/>
              <p:cNvSpPr/>
              <p:nvPr/>
            </p:nvSpPr>
            <p:spPr>
              <a:xfrm>
                <a:off x="2736" y="2112"/>
                <a:ext cx="336" cy="24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accent2"/>
                    </a:solidFill>
                    <a:latin typeface="Calibri"/>
                    <a:ea typeface="Calibri"/>
                    <a:cs typeface="Calibri"/>
                    <a:sym typeface="Calibri"/>
                  </a:rPr>
                  <a:t>DKNF</a:t>
                </a:r>
                <a:endParaRPr/>
              </a:p>
            </p:txBody>
          </p:sp>
          <p:sp>
            <p:nvSpPr>
              <p:cNvPr id="647" name="Google Shape;647;p71"/>
              <p:cNvSpPr/>
              <p:nvPr/>
            </p:nvSpPr>
            <p:spPr>
              <a:xfrm>
                <a:off x="2544" y="1920"/>
                <a:ext cx="720" cy="62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48" name="Google Shape;648;p71"/>
              <p:cNvSpPr/>
              <p:nvPr/>
            </p:nvSpPr>
            <p:spPr>
              <a:xfrm>
                <a:off x="2304" y="1680"/>
                <a:ext cx="1200" cy="110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49" name="Google Shape;649;p71"/>
              <p:cNvSpPr/>
              <p:nvPr/>
            </p:nvSpPr>
            <p:spPr>
              <a:xfrm>
                <a:off x="2064" y="1488"/>
                <a:ext cx="1680" cy="14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50" name="Google Shape;650;p71"/>
              <p:cNvSpPr/>
              <p:nvPr/>
            </p:nvSpPr>
            <p:spPr>
              <a:xfrm>
                <a:off x="1824" y="1296"/>
                <a:ext cx="2112" cy="187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71"/>
              <p:cNvSpPr/>
              <p:nvPr/>
            </p:nvSpPr>
            <p:spPr>
              <a:xfrm>
                <a:off x="1632" y="1056"/>
                <a:ext cx="2496" cy="2304"/>
              </a:xfrm>
              <a:prstGeom prst="ellipse">
                <a:avLst/>
              </a:prstGeom>
              <a:noFill/>
              <a:ln cap="flat" cmpd="sng" w="9525">
                <a:solidFill>
                  <a:schemeClr val="dk1"/>
                </a:solidFill>
                <a:prstDash val="solid"/>
                <a:round/>
                <a:headEnd len="sm" w="sm" type="none"/>
                <a:tailEnd len="sm" w="sm" type="none"/>
              </a:ln>
            </p:spPr>
            <p:txBody>
              <a:bodyPr anchorCtr="1" anchor="b"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grpSp>
        <p:sp>
          <p:nvSpPr>
            <p:cNvPr id="652" name="Google Shape;652;p71"/>
            <p:cNvSpPr txBox="1"/>
            <p:nvPr/>
          </p:nvSpPr>
          <p:spPr>
            <a:xfrm>
              <a:off x="2585" y="928"/>
              <a:ext cx="35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1NF</a:t>
              </a:r>
              <a:endParaRPr/>
            </a:p>
          </p:txBody>
        </p:sp>
        <p:sp>
          <p:nvSpPr>
            <p:cNvPr id="653" name="Google Shape;653;p71"/>
            <p:cNvSpPr txBox="1"/>
            <p:nvPr/>
          </p:nvSpPr>
          <p:spPr>
            <a:xfrm>
              <a:off x="2585" y="1160"/>
              <a:ext cx="35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2NF</a:t>
              </a:r>
              <a:endParaRPr/>
            </a:p>
          </p:txBody>
        </p:sp>
        <p:sp>
          <p:nvSpPr>
            <p:cNvPr id="654" name="Google Shape;654;p71"/>
            <p:cNvSpPr txBox="1"/>
            <p:nvPr/>
          </p:nvSpPr>
          <p:spPr>
            <a:xfrm>
              <a:off x="2585" y="1376"/>
              <a:ext cx="35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3NF</a:t>
              </a:r>
              <a:endParaRPr/>
            </a:p>
          </p:txBody>
        </p:sp>
        <p:sp>
          <p:nvSpPr>
            <p:cNvPr id="655" name="Google Shape;655;p71"/>
            <p:cNvSpPr txBox="1"/>
            <p:nvPr/>
          </p:nvSpPr>
          <p:spPr>
            <a:xfrm>
              <a:off x="2585" y="1640"/>
              <a:ext cx="35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4NF</a:t>
              </a:r>
              <a:endParaRPr/>
            </a:p>
          </p:txBody>
        </p:sp>
        <p:sp>
          <p:nvSpPr>
            <p:cNvPr id="656" name="Google Shape;656;p71"/>
            <p:cNvSpPr txBox="1"/>
            <p:nvPr/>
          </p:nvSpPr>
          <p:spPr>
            <a:xfrm>
              <a:off x="2593" y="1872"/>
              <a:ext cx="351"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5NF</a:t>
              </a:r>
              <a:endParaRPr/>
            </a:p>
          </p:txBody>
        </p:sp>
      </p:grpSp>
      <p:sp>
        <p:nvSpPr>
          <p:cNvPr id="657" name="Google Shape;657;p71"/>
          <p:cNvSpPr/>
          <p:nvPr/>
        </p:nvSpPr>
        <p:spPr>
          <a:xfrm>
            <a:off x="766855" y="6036080"/>
            <a:ext cx="11097904" cy="66018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2200">
                <a:solidFill>
                  <a:schemeClr val="dk1"/>
                </a:solidFill>
                <a:latin typeface="Calibri"/>
                <a:ea typeface="Calibri"/>
                <a:cs typeface="Calibri"/>
                <a:sym typeface="Calibri"/>
              </a:rPr>
              <a:t>The data normalization process is progressive.</a:t>
            </a:r>
            <a:endParaRPr/>
          </a:p>
          <a:p>
            <a:pPr indent="0" lvl="1" marL="457200" marR="0" rtl="0" algn="ctr">
              <a:lnSpc>
                <a:spcPct val="90000"/>
              </a:lnSpc>
              <a:spcBef>
                <a:spcPts val="0"/>
              </a:spcBef>
              <a:spcAft>
                <a:spcPts val="0"/>
              </a:spcAft>
              <a:buNone/>
            </a:pPr>
            <a:r>
              <a:rPr b="0" i="0" lang="en-US" sz="1900" u="none" cap="none" strike="noStrike">
                <a:solidFill>
                  <a:schemeClr val="dk1"/>
                </a:solidFill>
                <a:latin typeface="Calibri"/>
                <a:ea typeface="Calibri"/>
                <a:cs typeface="Calibri"/>
                <a:sym typeface="Calibri"/>
              </a:rPr>
              <a:t>For example, if a group of tables is in second normal form, it is also in first normal form.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Normalization</a:t>
            </a:r>
            <a:endParaRPr/>
          </a:p>
        </p:txBody>
      </p:sp>
      <p:sp>
        <p:nvSpPr>
          <p:cNvPr id="663" name="Google Shape;663;p72"/>
          <p:cNvSpPr txBox="1"/>
          <p:nvPr>
            <p:ph idx="1" type="body"/>
          </p:nvPr>
        </p:nvSpPr>
        <p:spPr>
          <a:xfrm>
            <a:off x="955497" y="1448656"/>
            <a:ext cx="10068674" cy="467750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800"/>
              <a:buChar char="•"/>
            </a:pPr>
            <a:r>
              <a:rPr lang="en-US" sz="2800"/>
              <a:t>With the exception of 1NF, all these normal forms are based on Functional dependencies among the attributes of a table. </a:t>
            </a:r>
            <a:endParaRPr/>
          </a:p>
          <a:p>
            <a:pPr indent="-228600" lvl="1" marL="685800" rtl="0" algn="l">
              <a:lnSpc>
                <a:spcPct val="90000"/>
              </a:lnSpc>
              <a:spcBef>
                <a:spcPts val="500"/>
              </a:spcBef>
              <a:spcAft>
                <a:spcPts val="0"/>
              </a:spcAft>
              <a:buClr>
                <a:schemeClr val="dk1"/>
              </a:buClr>
              <a:buSzPts val="2800"/>
              <a:buChar char="•"/>
            </a:pPr>
            <a:r>
              <a:rPr lang="en-US" sz="2800"/>
              <a:t>A group of tables is said to be in a particular normal form if every table in the group is in that normal form.</a:t>
            </a:r>
            <a:endParaRPr sz="2800"/>
          </a:p>
        </p:txBody>
      </p:sp>
      <p:sp>
        <p:nvSpPr>
          <p:cNvPr id="664" name="Google Shape;66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A5A5A5"/>
                </a:solidFill>
                <a:latin typeface="Times New Roman"/>
                <a:ea typeface="Times New Roman"/>
                <a:cs typeface="Times New Roman"/>
                <a:sym typeface="Times New Roman"/>
              </a:rPr>
              <a:t>‹#›</a:t>
            </a:fld>
            <a:endParaRPr sz="1400">
              <a:solidFill>
                <a:srgbClr val="A5A5A5"/>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First Normal Form</a:t>
            </a:r>
            <a:endParaRPr>
              <a:latin typeface="Arial"/>
              <a:ea typeface="Arial"/>
              <a:cs typeface="Arial"/>
              <a:sym typeface="Arial"/>
            </a:endParaRPr>
          </a:p>
        </p:txBody>
      </p:sp>
      <p:sp>
        <p:nvSpPr>
          <p:cNvPr id="670" name="Google Shape;67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671" name="Google Shape;671;p73"/>
          <p:cNvSpPr txBox="1"/>
          <p:nvPr/>
        </p:nvSpPr>
        <p:spPr>
          <a:xfrm>
            <a:off x="838199" y="1600200"/>
            <a:ext cx="10625919" cy="440120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 relation is in </a:t>
            </a:r>
            <a:r>
              <a:rPr b="1" lang="en-US" sz="2800">
                <a:solidFill>
                  <a:schemeClr val="dk1"/>
                </a:solidFill>
                <a:latin typeface="Arial"/>
                <a:ea typeface="Arial"/>
                <a:cs typeface="Arial"/>
                <a:sym typeface="Arial"/>
              </a:rPr>
              <a:t>1NF</a:t>
            </a:r>
            <a:r>
              <a:rPr lang="en-US" sz="2800">
                <a:solidFill>
                  <a:schemeClr val="dk1"/>
                </a:solidFill>
                <a:latin typeface="Arial"/>
                <a:ea typeface="Arial"/>
                <a:cs typeface="Arial"/>
                <a:sym typeface="Arial"/>
              </a:rPr>
              <a:t>, if all values stored in the relation are single-valued and atomic (as opposed to list of values). </a:t>
            </a:r>
            <a:endParaRPr/>
          </a:p>
          <a:p>
            <a:pPr indent="-165100" lvl="0" marL="3429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1NF </a:t>
            </a:r>
            <a:r>
              <a:rPr lang="en-US" sz="2800">
                <a:solidFill>
                  <a:srgbClr val="C00000"/>
                </a:solidFill>
                <a:latin typeface="Arial"/>
                <a:ea typeface="Arial"/>
                <a:cs typeface="Arial"/>
                <a:sym typeface="Arial"/>
              </a:rPr>
              <a:t>places restrictions on the structure of relations</a:t>
            </a:r>
            <a:r>
              <a:rPr lang="en-US" sz="2800">
                <a:solidFill>
                  <a:schemeClr val="dk1"/>
                </a:solidFill>
                <a:latin typeface="Arial"/>
                <a:ea typeface="Arial"/>
                <a:cs typeface="Arial"/>
                <a:sym typeface="Arial"/>
              </a:rPr>
              <a:t>. </a:t>
            </a:r>
            <a:r>
              <a:rPr lang="en-US" sz="2800">
                <a:solidFill>
                  <a:srgbClr val="0070C0"/>
                </a:solidFill>
                <a:latin typeface="Arial"/>
                <a:ea typeface="Arial"/>
                <a:cs typeface="Arial"/>
                <a:sym typeface="Arial"/>
              </a:rPr>
              <a:t>Values must be simple.</a:t>
            </a:r>
            <a:endParaRPr/>
          </a:p>
          <a:p>
            <a:pPr indent="-165100" lvl="0" marL="342900" marR="0" rtl="0" algn="l">
              <a:spcBef>
                <a:spcPts val="0"/>
              </a:spcBef>
              <a:spcAft>
                <a:spcPts val="0"/>
              </a:spcAft>
              <a:buClr>
                <a:schemeClr val="dk1"/>
              </a:buClr>
              <a:buSzPts val="2800"/>
              <a:buFont typeface="Arial"/>
              <a:buNone/>
            </a:pPr>
            <a:r>
              <a:t/>
            </a:r>
            <a:endParaRPr sz="2800">
              <a:solidFill>
                <a:srgbClr val="0070C0"/>
              </a:solidFill>
              <a:latin typeface="Arial"/>
              <a:ea typeface="Arial"/>
              <a:cs typeface="Arial"/>
              <a:sym typeface="Arial"/>
            </a:endParaRPr>
          </a:p>
          <a:p>
            <a:pPr indent="-3429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All the fields contain only scalar values </a:t>
            </a:r>
            <a:endParaRPr/>
          </a:p>
          <a:p>
            <a:pPr indent="-342900" lvl="1" marL="108585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Having scalar values also means that all instances of a record type must contain the same number of fields.</a:t>
            </a:r>
            <a:endParaRPr/>
          </a:p>
          <a:p>
            <a:pPr indent="-165100" lvl="0" marL="3429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4"/>
          <p:cNvSpPr txBox="1"/>
          <p:nvPr>
            <p:ph idx="1" type="body"/>
          </p:nvPr>
        </p:nvSpPr>
        <p:spPr>
          <a:xfrm>
            <a:off x="820620" y="1331126"/>
            <a:ext cx="10593900" cy="3013200"/>
          </a:xfrm>
          <a:prstGeom prst="rect">
            <a:avLst/>
          </a:prstGeom>
          <a:noFill/>
          <a:ln>
            <a:noFill/>
          </a:ln>
        </p:spPr>
        <p:txBody>
          <a:bodyPr anchorCtr="0" anchor="t" bIns="45700" lIns="91425" spcFirstLastPara="1" rIns="91425" wrap="square" tIns="45700">
            <a:normAutofit/>
          </a:bodyPr>
          <a:lstStyle/>
          <a:p>
            <a:pPr indent="-533400" lvl="0" marL="533400" rtl="0" algn="just">
              <a:lnSpc>
                <a:spcPct val="90000"/>
              </a:lnSpc>
              <a:spcBef>
                <a:spcPts val="0"/>
              </a:spcBef>
              <a:spcAft>
                <a:spcPts val="0"/>
              </a:spcAft>
              <a:buClr>
                <a:srgbClr val="CC0000"/>
              </a:buClr>
              <a:buSzPts val="2000"/>
              <a:buNone/>
            </a:pPr>
            <a:r>
              <a:rPr b="1" lang="en-US" sz="2000">
                <a:solidFill>
                  <a:srgbClr val="CC0000"/>
                </a:solidFill>
                <a:latin typeface="Arimo"/>
                <a:ea typeface="Arimo"/>
                <a:cs typeface="Arimo"/>
                <a:sym typeface="Arimo"/>
              </a:rPr>
              <a:t>Example: 1 NF? </a:t>
            </a:r>
            <a:endParaRPr b="1" sz="2000">
              <a:solidFill>
                <a:srgbClr val="CC0000"/>
              </a:solidFill>
              <a:latin typeface="Arimo"/>
              <a:ea typeface="Arimo"/>
              <a:cs typeface="Arimo"/>
              <a:sym typeface="Arimo"/>
            </a:endParaRPr>
          </a:p>
        </p:txBody>
      </p:sp>
      <p:sp>
        <p:nvSpPr>
          <p:cNvPr id="678" name="Google Shape;678;p74"/>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First Normal Form  (1NF) </a:t>
            </a:r>
            <a:endParaRPr/>
          </a:p>
        </p:txBody>
      </p:sp>
      <p:sp>
        <p:nvSpPr>
          <p:cNvPr id="679" name="Google Shape;679;p74"/>
          <p:cNvSpPr txBox="1"/>
          <p:nvPr/>
        </p:nvSpPr>
        <p:spPr>
          <a:xfrm>
            <a:off x="2379697" y="4456219"/>
            <a:ext cx="7333500" cy="369300"/>
          </a:xfrm>
          <a:prstGeom prst="rect">
            <a:avLst/>
          </a:prstGeom>
          <a:noFill/>
          <a:ln>
            <a:noFill/>
          </a:ln>
          <a:effectLst>
            <a:outerShdw rotWithShape="0" algn="ctr" dir="2700000" dist="107763">
              <a:schemeClr val="lt2"/>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0066"/>
                </a:solidFill>
                <a:latin typeface="Calibri"/>
                <a:ea typeface="Calibri"/>
                <a:cs typeface="Calibri"/>
                <a:sym typeface="Calibri"/>
              </a:rPr>
              <a:t>Author and AuPhone columns are not scalar</a:t>
            </a:r>
            <a:endParaRPr b="1"/>
          </a:p>
        </p:txBody>
      </p:sp>
      <p:grpSp>
        <p:nvGrpSpPr>
          <p:cNvPr id="680" name="Google Shape;680;p74"/>
          <p:cNvGrpSpPr/>
          <p:nvPr/>
        </p:nvGrpSpPr>
        <p:grpSpPr>
          <a:xfrm>
            <a:off x="2560250" y="2407637"/>
            <a:ext cx="1063625" cy="606425"/>
            <a:chOff x="0" y="0"/>
            <a:chExt cx="627" cy="480"/>
          </a:xfrm>
        </p:grpSpPr>
        <p:sp>
          <p:nvSpPr>
            <p:cNvPr id="681" name="Google Shape;681;p74"/>
            <p:cNvSpPr/>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0-321-32132-1</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82" name="Google Shape;682;p74"/>
            <p:cNvSpPr/>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683" name="Google Shape;683;p74"/>
          <p:cNvGrpSpPr/>
          <p:nvPr/>
        </p:nvGrpSpPr>
        <p:grpSpPr>
          <a:xfrm>
            <a:off x="3623875" y="2407637"/>
            <a:ext cx="881063" cy="606425"/>
            <a:chOff x="627" y="0"/>
            <a:chExt cx="598" cy="480"/>
          </a:xfrm>
        </p:grpSpPr>
        <p:sp>
          <p:nvSpPr>
            <p:cNvPr id="684" name="Google Shape;684;p74"/>
            <p:cNvSpPr/>
            <p:nvPr/>
          </p:nvSpPr>
          <p:spPr>
            <a:xfrm>
              <a:off x="656" y="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Balloon</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85" name="Google Shape;685;p74"/>
            <p:cNvSpPr/>
            <p:nvPr/>
          </p:nvSpPr>
          <p:spPr>
            <a:xfrm>
              <a:off x="62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686" name="Google Shape;686;p74"/>
          <p:cNvGrpSpPr/>
          <p:nvPr/>
        </p:nvGrpSpPr>
        <p:grpSpPr>
          <a:xfrm>
            <a:off x="4509700" y="2407637"/>
            <a:ext cx="911225" cy="606425"/>
            <a:chOff x="1549" y="0"/>
            <a:chExt cx="548" cy="480"/>
          </a:xfrm>
        </p:grpSpPr>
        <p:sp>
          <p:nvSpPr>
            <p:cNvPr id="687" name="Google Shape;687;p74"/>
            <p:cNvSpPr/>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Sleepy, Snoopy, Grumpy</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88" name="Google Shape;688;p74"/>
            <p:cNvSpPr/>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689" name="Google Shape;689;p74"/>
          <p:cNvGrpSpPr/>
          <p:nvPr/>
        </p:nvGrpSpPr>
        <p:grpSpPr>
          <a:xfrm>
            <a:off x="5420924" y="2407637"/>
            <a:ext cx="1087438" cy="606425"/>
            <a:chOff x="2097" y="0"/>
            <a:chExt cx="598" cy="480"/>
          </a:xfrm>
        </p:grpSpPr>
        <p:sp>
          <p:nvSpPr>
            <p:cNvPr id="690" name="Google Shape;690;p74"/>
            <p:cNvSpPr/>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321-321-1111, 232-234-1234, 665-235-6532</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91" name="Google Shape;691;p74"/>
            <p:cNvSpPr/>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692" name="Google Shape;692;p74"/>
          <p:cNvGrpSpPr/>
          <p:nvPr/>
        </p:nvGrpSpPr>
        <p:grpSpPr>
          <a:xfrm>
            <a:off x="6508363" y="2407637"/>
            <a:ext cx="998537" cy="606425"/>
            <a:chOff x="3077" y="0"/>
            <a:chExt cx="670" cy="480"/>
          </a:xfrm>
        </p:grpSpPr>
        <p:sp>
          <p:nvSpPr>
            <p:cNvPr id="693" name="Google Shape;693;p74"/>
            <p:cNvSpPr/>
            <p:nvPr/>
          </p:nvSpPr>
          <p:spPr>
            <a:xfrm>
              <a:off x="3106" y="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Small House</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94" name="Google Shape;694;p74"/>
            <p:cNvSpPr/>
            <p:nvPr/>
          </p:nvSpPr>
          <p:spPr>
            <a:xfrm>
              <a:off x="3077" y="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695" name="Google Shape;695;p74"/>
          <p:cNvGrpSpPr/>
          <p:nvPr/>
        </p:nvGrpSpPr>
        <p:grpSpPr>
          <a:xfrm>
            <a:off x="7506900" y="2407637"/>
            <a:ext cx="1058863" cy="606425"/>
            <a:chOff x="3747" y="0"/>
            <a:chExt cx="634" cy="480"/>
          </a:xfrm>
        </p:grpSpPr>
        <p:sp>
          <p:nvSpPr>
            <p:cNvPr id="696" name="Google Shape;696;p74"/>
            <p:cNvSpPr/>
            <p:nvPr/>
          </p:nvSpPr>
          <p:spPr>
            <a:xfrm>
              <a:off x="3776" y="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714-000-0000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697" name="Google Shape;697;p74"/>
            <p:cNvSpPr/>
            <p:nvPr/>
          </p:nvSpPr>
          <p:spPr>
            <a:xfrm>
              <a:off x="3747" y="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698" name="Google Shape;698;p74"/>
          <p:cNvGrpSpPr/>
          <p:nvPr/>
        </p:nvGrpSpPr>
        <p:grpSpPr>
          <a:xfrm>
            <a:off x="8565763" y="2407637"/>
            <a:ext cx="706437" cy="606425"/>
            <a:chOff x="4381" y="0"/>
            <a:chExt cx="382" cy="480"/>
          </a:xfrm>
        </p:grpSpPr>
        <p:sp>
          <p:nvSpPr>
            <p:cNvPr id="699" name="Google Shape;699;p74"/>
            <p:cNvSpPr/>
            <p:nvPr/>
          </p:nvSpPr>
          <p:spPr>
            <a:xfrm>
              <a:off x="4410" y="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$34.00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00" name="Google Shape;700;p74"/>
            <p:cNvSpPr/>
            <p:nvPr/>
          </p:nvSpPr>
          <p:spPr>
            <a:xfrm>
              <a:off x="4381" y="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01" name="Google Shape;701;p74"/>
          <p:cNvGrpSpPr/>
          <p:nvPr/>
        </p:nvGrpSpPr>
        <p:grpSpPr>
          <a:xfrm>
            <a:off x="2560250" y="3014061"/>
            <a:ext cx="1063625" cy="381000"/>
            <a:chOff x="0" y="1440"/>
            <a:chExt cx="627" cy="480"/>
          </a:xfrm>
        </p:grpSpPr>
        <p:sp>
          <p:nvSpPr>
            <p:cNvPr id="702" name="Google Shape;702;p74"/>
            <p:cNvSpPr/>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0-55-123456-9</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03" name="Google Shape;703;p74"/>
            <p:cNvSpPr/>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04" name="Google Shape;704;p74"/>
          <p:cNvGrpSpPr/>
          <p:nvPr/>
        </p:nvGrpSpPr>
        <p:grpSpPr>
          <a:xfrm>
            <a:off x="3623875" y="3014061"/>
            <a:ext cx="881063" cy="381000"/>
            <a:chOff x="627" y="1440"/>
            <a:chExt cx="598" cy="480"/>
          </a:xfrm>
        </p:grpSpPr>
        <p:sp>
          <p:nvSpPr>
            <p:cNvPr id="705" name="Google Shape;705;p74"/>
            <p:cNvSpPr/>
            <p:nvPr/>
          </p:nvSpPr>
          <p:spPr>
            <a:xfrm>
              <a:off x="656" y="144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Main Street</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06" name="Google Shape;706;p74"/>
            <p:cNvSpPr/>
            <p:nvPr/>
          </p:nvSpPr>
          <p:spPr>
            <a:xfrm>
              <a:off x="62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07" name="Google Shape;707;p74"/>
          <p:cNvGrpSpPr/>
          <p:nvPr/>
        </p:nvGrpSpPr>
        <p:grpSpPr>
          <a:xfrm>
            <a:off x="4509700" y="3014061"/>
            <a:ext cx="911225" cy="381000"/>
            <a:chOff x="1549" y="1440"/>
            <a:chExt cx="548" cy="480"/>
          </a:xfrm>
        </p:grpSpPr>
        <p:sp>
          <p:nvSpPr>
            <p:cNvPr id="708" name="Google Shape;708;p74"/>
            <p:cNvSpPr/>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Jones, Smith</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09" name="Google Shape;709;p74"/>
            <p:cNvSpPr/>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10" name="Google Shape;710;p74"/>
          <p:cNvGrpSpPr/>
          <p:nvPr/>
        </p:nvGrpSpPr>
        <p:grpSpPr>
          <a:xfrm>
            <a:off x="5420924" y="3014061"/>
            <a:ext cx="1087438" cy="381000"/>
            <a:chOff x="2097" y="1440"/>
            <a:chExt cx="598" cy="480"/>
          </a:xfrm>
        </p:grpSpPr>
        <p:sp>
          <p:nvSpPr>
            <p:cNvPr id="711" name="Google Shape;711;p74"/>
            <p:cNvSpPr/>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123-333-3333, 654-223-3455</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12" name="Google Shape;712;p74"/>
            <p:cNvSpPr/>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13" name="Google Shape;713;p74"/>
          <p:cNvGrpSpPr/>
          <p:nvPr/>
        </p:nvGrpSpPr>
        <p:grpSpPr>
          <a:xfrm>
            <a:off x="6508363" y="3014061"/>
            <a:ext cx="998537" cy="381000"/>
            <a:chOff x="3077" y="1440"/>
            <a:chExt cx="670" cy="480"/>
          </a:xfrm>
        </p:grpSpPr>
        <p:sp>
          <p:nvSpPr>
            <p:cNvPr id="714" name="Google Shape;714;p74"/>
            <p:cNvSpPr/>
            <p:nvPr/>
          </p:nvSpPr>
          <p:spPr>
            <a:xfrm>
              <a:off x="3106" y="144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Small House</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15" name="Google Shape;715;p74"/>
            <p:cNvSpPr/>
            <p:nvPr/>
          </p:nvSpPr>
          <p:spPr>
            <a:xfrm>
              <a:off x="3077" y="144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16" name="Google Shape;716;p74"/>
          <p:cNvGrpSpPr/>
          <p:nvPr/>
        </p:nvGrpSpPr>
        <p:grpSpPr>
          <a:xfrm>
            <a:off x="7506900" y="3014061"/>
            <a:ext cx="1058863" cy="381000"/>
            <a:chOff x="3747" y="1440"/>
            <a:chExt cx="634" cy="480"/>
          </a:xfrm>
        </p:grpSpPr>
        <p:sp>
          <p:nvSpPr>
            <p:cNvPr id="717" name="Google Shape;717;p74"/>
            <p:cNvSpPr/>
            <p:nvPr/>
          </p:nvSpPr>
          <p:spPr>
            <a:xfrm>
              <a:off x="3776" y="144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714-000-0000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18" name="Google Shape;718;p74"/>
            <p:cNvSpPr/>
            <p:nvPr/>
          </p:nvSpPr>
          <p:spPr>
            <a:xfrm>
              <a:off x="3747" y="144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19" name="Google Shape;719;p74"/>
          <p:cNvGrpSpPr/>
          <p:nvPr/>
        </p:nvGrpSpPr>
        <p:grpSpPr>
          <a:xfrm>
            <a:off x="8565763" y="3014061"/>
            <a:ext cx="706437" cy="381000"/>
            <a:chOff x="4381" y="1440"/>
            <a:chExt cx="382" cy="480"/>
          </a:xfrm>
        </p:grpSpPr>
        <p:sp>
          <p:nvSpPr>
            <p:cNvPr id="720" name="Google Shape;720;p74"/>
            <p:cNvSpPr/>
            <p:nvPr/>
          </p:nvSpPr>
          <p:spPr>
            <a:xfrm>
              <a:off x="4410" y="144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$22.95</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21" name="Google Shape;721;p74"/>
            <p:cNvSpPr/>
            <p:nvPr/>
          </p:nvSpPr>
          <p:spPr>
            <a:xfrm>
              <a:off x="4381" y="144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22" name="Google Shape;722;p74"/>
          <p:cNvGrpSpPr/>
          <p:nvPr/>
        </p:nvGrpSpPr>
        <p:grpSpPr>
          <a:xfrm>
            <a:off x="2560250" y="3395061"/>
            <a:ext cx="1063625" cy="381000"/>
            <a:chOff x="0" y="2400"/>
            <a:chExt cx="627" cy="480"/>
          </a:xfrm>
        </p:grpSpPr>
        <p:sp>
          <p:nvSpPr>
            <p:cNvPr id="723" name="Google Shape;723;p74"/>
            <p:cNvSpPr/>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0-123-45678-0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24" name="Google Shape;724;p74"/>
            <p:cNvSpPr/>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25" name="Google Shape;725;p74"/>
          <p:cNvGrpSpPr/>
          <p:nvPr/>
        </p:nvGrpSpPr>
        <p:grpSpPr>
          <a:xfrm>
            <a:off x="3623875" y="3395061"/>
            <a:ext cx="881063" cy="381000"/>
            <a:chOff x="627" y="2400"/>
            <a:chExt cx="598" cy="480"/>
          </a:xfrm>
        </p:grpSpPr>
        <p:sp>
          <p:nvSpPr>
            <p:cNvPr id="726" name="Google Shape;726;p74"/>
            <p:cNvSpPr/>
            <p:nvPr/>
          </p:nvSpPr>
          <p:spPr>
            <a:xfrm>
              <a:off x="656" y="240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Ulysses</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27" name="Google Shape;727;p74"/>
            <p:cNvSpPr/>
            <p:nvPr/>
          </p:nvSpPr>
          <p:spPr>
            <a:xfrm>
              <a:off x="62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28" name="Google Shape;728;p74"/>
          <p:cNvGrpSpPr/>
          <p:nvPr/>
        </p:nvGrpSpPr>
        <p:grpSpPr>
          <a:xfrm>
            <a:off x="4509700" y="3395061"/>
            <a:ext cx="911225" cy="381000"/>
            <a:chOff x="1549" y="2400"/>
            <a:chExt cx="548" cy="480"/>
          </a:xfrm>
        </p:grpSpPr>
        <p:sp>
          <p:nvSpPr>
            <p:cNvPr id="729" name="Google Shape;729;p74"/>
            <p:cNvSpPr/>
            <p:nvPr/>
          </p:nvSpPr>
          <p:spPr>
            <a:xfrm>
              <a:off x="1578" y="240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Joyce</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30" name="Google Shape;730;p74"/>
            <p:cNvSpPr/>
            <p:nvPr/>
          </p:nvSpPr>
          <p:spPr>
            <a:xfrm>
              <a:off x="1549" y="240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31" name="Google Shape;731;p74"/>
          <p:cNvGrpSpPr/>
          <p:nvPr/>
        </p:nvGrpSpPr>
        <p:grpSpPr>
          <a:xfrm>
            <a:off x="5420924" y="3395061"/>
            <a:ext cx="1087438" cy="381000"/>
            <a:chOff x="2097" y="2400"/>
            <a:chExt cx="598" cy="480"/>
          </a:xfrm>
        </p:grpSpPr>
        <p:sp>
          <p:nvSpPr>
            <p:cNvPr id="732" name="Google Shape;732;p74"/>
            <p:cNvSpPr/>
            <p:nvPr/>
          </p:nvSpPr>
          <p:spPr>
            <a:xfrm>
              <a:off x="2126" y="240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666-666-6666</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33" name="Google Shape;733;p74"/>
            <p:cNvSpPr/>
            <p:nvPr/>
          </p:nvSpPr>
          <p:spPr>
            <a:xfrm>
              <a:off x="209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34" name="Google Shape;734;p74"/>
          <p:cNvGrpSpPr/>
          <p:nvPr/>
        </p:nvGrpSpPr>
        <p:grpSpPr>
          <a:xfrm>
            <a:off x="6508363" y="3395061"/>
            <a:ext cx="998537" cy="381000"/>
            <a:chOff x="3077" y="2400"/>
            <a:chExt cx="670" cy="480"/>
          </a:xfrm>
        </p:grpSpPr>
        <p:sp>
          <p:nvSpPr>
            <p:cNvPr id="735" name="Google Shape;735;p74"/>
            <p:cNvSpPr/>
            <p:nvPr/>
          </p:nvSpPr>
          <p:spPr>
            <a:xfrm>
              <a:off x="3106" y="240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Alpha Press</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36" name="Google Shape;736;p74"/>
            <p:cNvSpPr/>
            <p:nvPr/>
          </p:nvSpPr>
          <p:spPr>
            <a:xfrm>
              <a:off x="3077" y="240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37" name="Google Shape;737;p74"/>
          <p:cNvGrpSpPr/>
          <p:nvPr/>
        </p:nvGrpSpPr>
        <p:grpSpPr>
          <a:xfrm>
            <a:off x="7506900" y="3395061"/>
            <a:ext cx="1058863" cy="381000"/>
            <a:chOff x="3747" y="2400"/>
            <a:chExt cx="634" cy="480"/>
          </a:xfrm>
        </p:grpSpPr>
        <p:sp>
          <p:nvSpPr>
            <p:cNvPr id="738" name="Google Shape;738;p74"/>
            <p:cNvSpPr/>
            <p:nvPr/>
          </p:nvSpPr>
          <p:spPr>
            <a:xfrm>
              <a:off x="3776" y="240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999-999-9999</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39" name="Google Shape;739;p74"/>
            <p:cNvSpPr/>
            <p:nvPr/>
          </p:nvSpPr>
          <p:spPr>
            <a:xfrm>
              <a:off x="3747" y="240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40" name="Google Shape;740;p74"/>
          <p:cNvGrpSpPr/>
          <p:nvPr/>
        </p:nvGrpSpPr>
        <p:grpSpPr>
          <a:xfrm>
            <a:off x="8565763" y="3395061"/>
            <a:ext cx="706437" cy="381000"/>
            <a:chOff x="4381" y="2400"/>
            <a:chExt cx="382" cy="480"/>
          </a:xfrm>
        </p:grpSpPr>
        <p:sp>
          <p:nvSpPr>
            <p:cNvPr id="741" name="Google Shape;741;p74"/>
            <p:cNvSpPr/>
            <p:nvPr/>
          </p:nvSpPr>
          <p:spPr>
            <a:xfrm>
              <a:off x="4410" y="240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$34.00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42" name="Google Shape;742;p74"/>
            <p:cNvSpPr/>
            <p:nvPr/>
          </p:nvSpPr>
          <p:spPr>
            <a:xfrm>
              <a:off x="4381" y="240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43" name="Google Shape;743;p74"/>
          <p:cNvGrpSpPr/>
          <p:nvPr/>
        </p:nvGrpSpPr>
        <p:grpSpPr>
          <a:xfrm>
            <a:off x="2560250" y="3776061"/>
            <a:ext cx="1063625" cy="381000"/>
            <a:chOff x="0" y="2880"/>
            <a:chExt cx="627" cy="480"/>
          </a:xfrm>
        </p:grpSpPr>
        <p:sp>
          <p:nvSpPr>
            <p:cNvPr id="744" name="Google Shape;744;p74"/>
            <p:cNvSpPr/>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1-22-233700-0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45" name="Google Shape;745;p74"/>
            <p:cNvSpPr/>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46" name="Google Shape;746;p74"/>
          <p:cNvGrpSpPr/>
          <p:nvPr/>
        </p:nvGrpSpPr>
        <p:grpSpPr>
          <a:xfrm>
            <a:off x="3623875" y="3776061"/>
            <a:ext cx="881063" cy="381000"/>
            <a:chOff x="627" y="2880"/>
            <a:chExt cx="598" cy="480"/>
          </a:xfrm>
        </p:grpSpPr>
        <p:sp>
          <p:nvSpPr>
            <p:cNvPr id="747" name="Google Shape;747;p74"/>
            <p:cNvSpPr/>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Visual Basic</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48" name="Google Shape;748;p74"/>
            <p:cNvSpPr/>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49" name="Google Shape;749;p74"/>
          <p:cNvGrpSpPr/>
          <p:nvPr/>
        </p:nvGrpSpPr>
        <p:grpSpPr>
          <a:xfrm>
            <a:off x="4509700" y="3776061"/>
            <a:ext cx="911225" cy="381000"/>
            <a:chOff x="1549" y="2880"/>
            <a:chExt cx="548" cy="480"/>
          </a:xfrm>
        </p:grpSpPr>
        <p:sp>
          <p:nvSpPr>
            <p:cNvPr id="750" name="Google Shape;750;p74"/>
            <p:cNvSpPr/>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Roman</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51" name="Google Shape;751;p74"/>
            <p:cNvSpPr/>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52" name="Google Shape;752;p74"/>
          <p:cNvGrpSpPr/>
          <p:nvPr/>
        </p:nvGrpSpPr>
        <p:grpSpPr>
          <a:xfrm>
            <a:off x="5420924" y="3776061"/>
            <a:ext cx="1087438" cy="381000"/>
            <a:chOff x="2097" y="2880"/>
            <a:chExt cx="598" cy="480"/>
          </a:xfrm>
        </p:grpSpPr>
        <p:sp>
          <p:nvSpPr>
            <p:cNvPr id="753" name="Google Shape;753;p74"/>
            <p:cNvSpPr/>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444-444-4444</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54" name="Google Shape;754;p74"/>
            <p:cNvSpPr/>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55" name="Google Shape;755;p74"/>
          <p:cNvGrpSpPr/>
          <p:nvPr/>
        </p:nvGrpSpPr>
        <p:grpSpPr>
          <a:xfrm>
            <a:off x="6508363" y="3776061"/>
            <a:ext cx="998537" cy="381000"/>
            <a:chOff x="3077" y="2880"/>
            <a:chExt cx="670" cy="480"/>
          </a:xfrm>
        </p:grpSpPr>
        <p:sp>
          <p:nvSpPr>
            <p:cNvPr id="756" name="Google Shape;756;p74"/>
            <p:cNvSpPr/>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Big House</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57" name="Google Shape;757;p74"/>
            <p:cNvSpPr/>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58" name="Google Shape;758;p74"/>
          <p:cNvGrpSpPr/>
          <p:nvPr/>
        </p:nvGrpSpPr>
        <p:grpSpPr>
          <a:xfrm>
            <a:off x="7506900" y="3776061"/>
            <a:ext cx="1058863" cy="381000"/>
            <a:chOff x="3747" y="2880"/>
            <a:chExt cx="634" cy="480"/>
          </a:xfrm>
        </p:grpSpPr>
        <p:sp>
          <p:nvSpPr>
            <p:cNvPr id="759" name="Google Shape;759;p74"/>
            <p:cNvSpPr/>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123-456-7890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60" name="Google Shape;760;p74"/>
            <p:cNvSpPr/>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61" name="Google Shape;761;p74"/>
          <p:cNvGrpSpPr/>
          <p:nvPr/>
        </p:nvGrpSpPr>
        <p:grpSpPr>
          <a:xfrm>
            <a:off x="8565763" y="3776061"/>
            <a:ext cx="706437" cy="381000"/>
            <a:chOff x="4381" y="2880"/>
            <a:chExt cx="382" cy="480"/>
          </a:xfrm>
        </p:grpSpPr>
        <p:sp>
          <p:nvSpPr>
            <p:cNvPr id="762" name="Google Shape;762;p74"/>
            <p:cNvSpPr/>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chemeClr val="dk1"/>
                  </a:solidFill>
                  <a:latin typeface="Times New Roman"/>
                  <a:ea typeface="Times New Roman"/>
                  <a:cs typeface="Times New Roman"/>
                  <a:sym typeface="Times New Roman"/>
                </a:rPr>
                <a:t>$25.00</a:t>
              </a:r>
              <a:endParaRPr b="1"/>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763" name="Google Shape;763;p74"/>
            <p:cNvSpPr/>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64" name="Google Shape;764;p74"/>
          <p:cNvGrpSpPr/>
          <p:nvPr/>
        </p:nvGrpSpPr>
        <p:grpSpPr>
          <a:xfrm>
            <a:off x="2557075" y="2023461"/>
            <a:ext cx="1063625" cy="381000"/>
            <a:chOff x="0" y="2880"/>
            <a:chExt cx="627" cy="480"/>
          </a:xfrm>
        </p:grpSpPr>
        <p:sp>
          <p:nvSpPr>
            <p:cNvPr id="765" name="Google Shape;765;p74"/>
            <p:cNvSpPr/>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ISBN</a:t>
              </a:r>
              <a:endParaRPr b="1"/>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66" name="Google Shape;766;p74"/>
            <p:cNvSpPr/>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67" name="Google Shape;767;p74"/>
          <p:cNvGrpSpPr/>
          <p:nvPr/>
        </p:nvGrpSpPr>
        <p:grpSpPr>
          <a:xfrm>
            <a:off x="3620700" y="2023461"/>
            <a:ext cx="881063" cy="381000"/>
            <a:chOff x="627" y="2880"/>
            <a:chExt cx="598" cy="480"/>
          </a:xfrm>
        </p:grpSpPr>
        <p:sp>
          <p:nvSpPr>
            <p:cNvPr id="768" name="Google Shape;768;p74"/>
            <p:cNvSpPr/>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Title</a:t>
              </a:r>
              <a:endParaRPr b="1"/>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69" name="Google Shape;769;p74"/>
            <p:cNvSpPr/>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70" name="Google Shape;770;p74"/>
          <p:cNvGrpSpPr/>
          <p:nvPr/>
        </p:nvGrpSpPr>
        <p:grpSpPr>
          <a:xfrm>
            <a:off x="4504938" y="2023461"/>
            <a:ext cx="911225" cy="381000"/>
            <a:chOff x="1549" y="2880"/>
            <a:chExt cx="548" cy="480"/>
          </a:xfrm>
        </p:grpSpPr>
        <p:sp>
          <p:nvSpPr>
            <p:cNvPr id="771" name="Google Shape;771;p74"/>
            <p:cNvSpPr/>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AuName</a:t>
              </a:r>
              <a:endParaRPr b="1"/>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72" name="Google Shape;772;p74"/>
            <p:cNvSpPr/>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73" name="Google Shape;773;p74"/>
          <p:cNvGrpSpPr/>
          <p:nvPr/>
        </p:nvGrpSpPr>
        <p:grpSpPr>
          <a:xfrm>
            <a:off x="5419338" y="2023461"/>
            <a:ext cx="1087437" cy="381000"/>
            <a:chOff x="2097" y="2880"/>
            <a:chExt cx="598" cy="480"/>
          </a:xfrm>
        </p:grpSpPr>
        <p:sp>
          <p:nvSpPr>
            <p:cNvPr id="774" name="Google Shape;774;p74"/>
            <p:cNvSpPr/>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AuPhone</a:t>
              </a:r>
              <a:endParaRPr b="1"/>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75" name="Google Shape;775;p74"/>
            <p:cNvSpPr/>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76" name="Google Shape;776;p74"/>
          <p:cNvGrpSpPr/>
          <p:nvPr/>
        </p:nvGrpSpPr>
        <p:grpSpPr>
          <a:xfrm>
            <a:off x="6506774" y="2023461"/>
            <a:ext cx="998538" cy="381000"/>
            <a:chOff x="3077" y="2880"/>
            <a:chExt cx="670" cy="480"/>
          </a:xfrm>
        </p:grpSpPr>
        <p:sp>
          <p:nvSpPr>
            <p:cNvPr id="777" name="Google Shape;777;p74"/>
            <p:cNvSpPr/>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PubName</a:t>
              </a:r>
              <a:endParaRPr b="1"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78" name="Google Shape;778;p74"/>
            <p:cNvSpPr/>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79" name="Google Shape;779;p74"/>
          <p:cNvGrpSpPr/>
          <p:nvPr/>
        </p:nvGrpSpPr>
        <p:grpSpPr>
          <a:xfrm>
            <a:off x="7505312" y="2023461"/>
            <a:ext cx="1058862" cy="381000"/>
            <a:chOff x="3747" y="2880"/>
            <a:chExt cx="634" cy="480"/>
          </a:xfrm>
        </p:grpSpPr>
        <p:sp>
          <p:nvSpPr>
            <p:cNvPr id="780" name="Google Shape;780;p74"/>
            <p:cNvSpPr/>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PubPhone</a:t>
              </a:r>
              <a:endParaRPr b="1"/>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81" name="Google Shape;781;p74"/>
            <p:cNvSpPr/>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782" name="Google Shape;782;p74"/>
          <p:cNvGrpSpPr/>
          <p:nvPr/>
        </p:nvGrpSpPr>
        <p:grpSpPr>
          <a:xfrm>
            <a:off x="8564174" y="2023461"/>
            <a:ext cx="706438" cy="381000"/>
            <a:chOff x="4381" y="2880"/>
            <a:chExt cx="382" cy="480"/>
          </a:xfrm>
        </p:grpSpPr>
        <p:sp>
          <p:nvSpPr>
            <p:cNvPr id="783" name="Google Shape;783;p74"/>
            <p:cNvSpPr/>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Price</a:t>
              </a:r>
              <a:endParaRPr b="1"/>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784" name="Google Shape;784;p74"/>
            <p:cNvSpPr/>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sp>
        <p:nvSpPr>
          <p:cNvPr id="785" name="Google Shape;785;p74"/>
          <p:cNvSpPr/>
          <p:nvPr/>
        </p:nvSpPr>
        <p:spPr>
          <a:xfrm>
            <a:off x="5477179" y="4825550"/>
            <a:ext cx="1395900" cy="369300"/>
          </a:xfrm>
          <a:prstGeom prst="rect">
            <a:avLst/>
          </a:prstGeom>
          <a:noFill/>
          <a:ln>
            <a:noFill/>
          </a:ln>
        </p:spPr>
        <p:txBody>
          <a:bodyPr anchorCtr="0" anchor="t" bIns="45700" lIns="91425" spcFirstLastPara="1" rIns="91425" wrap="square" tIns="45700">
            <a:spAutoFit/>
          </a:bodyPr>
          <a:lstStyle/>
          <a:p>
            <a:pPr indent="-533400" lvl="0" marL="533400" marR="0" rtl="0" algn="just">
              <a:spcBef>
                <a:spcPts val="0"/>
              </a:spcBef>
              <a:spcAft>
                <a:spcPts val="0"/>
              </a:spcAft>
              <a:buClr>
                <a:srgbClr val="CC0000"/>
              </a:buClr>
              <a:buSzPts val="1800"/>
              <a:buFont typeface="Arimo"/>
              <a:buNone/>
            </a:pPr>
            <a:r>
              <a:rPr b="1" lang="en-US" sz="1800">
                <a:solidFill>
                  <a:srgbClr val="CC0000"/>
                </a:solidFill>
                <a:latin typeface="Arimo"/>
                <a:ea typeface="Arimo"/>
                <a:cs typeface="Arimo"/>
                <a:sym typeface="Arimo"/>
              </a:rPr>
              <a:t>Not 1NF</a:t>
            </a:r>
            <a:endParaRPr b="1" sz="1800">
              <a:solidFill>
                <a:srgbClr val="CC0000"/>
              </a:solidFill>
              <a:latin typeface="Arimo"/>
              <a:ea typeface="Arimo"/>
              <a:cs typeface="Arimo"/>
              <a:sym typeface="Arimo"/>
            </a:endParaRPr>
          </a:p>
        </p:txBody>
      </p:sp>
      <p:sp>
        <p:nvSpPr>
          <p:cNvPr id="786" name="Google Shape;786;p74"/>
          <p:cNvSpPr/>
          <p:nvPr/>
        </p:nvSpPr>
        <p:spPr>
          <a:xfrm>
            <a:off x="3162427" y="5151730"/>
            <a:ext cx="5673348"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mo"/>
                <a:ea typeface="Arimo"/>
                <a:cs typeface="Arimo"/>
                <a:sym typeface="Arimo"/>
              </a:rPr>
              <a:t>A table not in first normal form is called un normalized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5"/>
          <p:cNvSpPr txBox="1"/>
          <p:nvPr>
            <p:ph idx="1" type="body"/>
          </p:nvPr>
        </p:nvSpPr>
        <p:spPr>
          <a:xfrm>
            <a:off x="979713" y="1143000"/>
            <a:ext cx="10437223" cy="5181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0070C0"/>
              </a:buClr>
              <a:buSzPts val="2200"/>
              <a:buFont typeface="Arimo"/>
              <a:buAutoNum type="arabicPeriod"/>
            </a:pPr>
            <a:r>
              <a:rPr lang="en-US" sz="2200">
                <a:solidFill>
                  <a:srgbClr val="0070C0"/>
                </a:solidFill>
                <a:latin typeface="Arimo"/>
                <a:ea typeface="Arimo"/>
                <a:cs typeface="Arimo"/>
                <a:sym typeface="Arimo"/>
              </a:rPr>
              <a:t>Place all items that appear in the repeating group in a new table</a:t>
            </a:r>
            <a:endParaRPr/>
          </a:p>
          <a:p>
            <a:pPr indent="-609600" lvl="0" marL="609600" rtl="0" algn="just">
              <a:lnSpc>
                <a:spcPct val="90000"/>
              </a:lnSpc>
              <a:spcBef>
                <a:spcPts val="1000"/>
              </a:spcBef>
              <a:spcAft>
                <a:spcPts val="0"/>
              </a:spcAft>
              <a:buClr>
                <a:srgbClr val="C00000"/>
              </a:buClr>
              <a:buSzPts val="2200"/>
              <a:buFont typeface="Arimo"/>
              <a:buAutoNum type="arabicPeriod"/>
            </a:pPr>
            <a:r>
              <a:rPr lang="en-US" sz="2200">
                <a:solidFill>
                  <a:srgbClr val="C00000"/>
                </a:solidFill>
                <a:latin typeface="Arimo"/>
                <a:ea typeface="Arimo"/>
                <a:cs typeface="Arimo"/>
                <a:sym typeface="Arimo"/>
              </a:rPr>
              <a:t>Designate a primary key for each new table produced (</a:t>
            </a:r>
            <a:r>
              <a:rPr lang="en-US" sz="2200">
                <a:latin typeface="Arimo"/>
                <a:ea typeface="Arimo"/>
                <a:cs typeface="Arimo"/>
                <a:sym typeface="Arimo"/>
              </a:rPr>
              <a:t>the primary key of the original table concatenated with one or more data items from the new table</a:t>
            </a:r>
            <a:r>
              <a:rPr lang="en-US" sz="2200">
                <a:solidFill>
                  <a:srgbClr val="C00000"/>
                </a:solidFill>
                <a:latin typeface="Arimo"/>
                <a:ea typeface="Arimo"/>
                <a:cs typeface="Arimo"/>
                <a:sym typeface="Arimo"/>
              </a:rPr>
              <a:t>)</a:t>
            </a:r>
            <a:endParaRPr sz="2200">
              <a:latin typeface="Arimo"/>
              <a:ea typeface="Arimo"/>
              <a:cs typeface="Arimo"/>
              <a:sym typeface="Arimo"/>
            </a:endParaRPr>
          </a:p>
          <a:p>
            <a:pPr indent="-609600" lvl="0" marL="609600" rtl="0" algn="just">
              <a:lnSpc>
                <a:spcPct val="90000"/>
              </a:lnSpc>
              <a:spcBef>
                <a:spcPts val="1000"/>
              </a:spcBef>
              <a:spcAft>
                <a:spcPts val="0"/>
              </a:spcAft>
              <a:buClr>
                <a:schemeClr val="dk1"/>
              </a:buClr>
              <a:buSzPts val="2200"/>
              <a:buFont typeface="Arimo"/>
              <a:buAutoNum type="arabicPeriod"/>
            </a:pPr>
            <a:r>
              <a:rPr lang="en-US" sz="2200">
                <a:latin typeface="Arimo"/>
                <a:ea typeface="Arimo"/>
                <a:cs typeface="Arimo"/>
                <a:sym typeface="Arimo"/>
              </a:rPr>
              <a:t>Duplicate in the new table the primary key of the table from which the repeating group was extracted or vice versa. </a:t>
            </a:r>
            <a:endParaRPr sz="2200">
              <a:solidFill>
                <a:srgbClr val="CC0000"/>
              </a:solidFill>
              <a:latin typeface="Arimo"/>
              <a:ea typeface="Arimo"/>
              <a:cs typeface="Arimo"/>
              <a:sym typeface="Arimo"/>
            </a:endParaRPr>
          </a:p>
          <a:p>
            <a:pPr indent="-609600" lvl="0" marL="609600" rtl="0" algn="just">
              <a:lnSpc>
                <a:spcPct val="90000"/>
              </a:lnSpc>
              <a:spcBef>
                <a:spcPts val="1000"/>
              </a:spcBef>
              <a:spcAft>
                <a:spcPts val="0"/>
              </a:spcAft>
              <a:buClr>
                <a:srgbClr val="0070C0"/>
              </a:buClr>
              <a:buSzPts val="2000"/>
              <a:buNone/>
            </a:pPr>
            <a:r>
              <a:rPr b="1" lang="en-US" sz="2000">
                <a:solidFill>
                  <a:srgbClr val="0070C0"/>
                </a:solidFill>
                <a:latin typeface="Arimo"/>
                <a:ea typeface="Arimo"/>
                <a:cs typeface="Arimo"/>
                <a:sym typeface="Arimo"/>
              </a:rPr>
              <a:t>Example 1: Converted to </a:t>
            </a:r>
            <a:r>
              <a:rPr b="1" lang="en-US" sz="2000">
                <a:solidFill>
                  <a:srgbClr val="CC0000"/>
                </a:solidFill>
                <a:latin typeface="Arimo"/>
                <a:ea typeface="Arimo"/>
                <a:cs typeface="Arimo"/>
                <a:sym typeface="Arimo"/>
              </a:rPr>
              <a:t>1NF</a:t>
            </a:r>
            <a:endParaRPr b="1" sz="2000">
              <a:solidFill>
                <a:srgbClr val="CC0000"/>
              </a:solidFill>
              <a:latin typeface="Arimo"/>
              <a:ea typeface="Arimo"/>
              <a:cs typeface="Arimo"/>
              <a:sym typeface="Arimo"/>
            </a:endParaRPr>
          </a:p>
        </p:txBody>
      </p:sp>
      <p:sp>
        <p:nvSpPr>
          <p:cNvPr id="793" name="Google Shape;793;p75"/>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1NF - Decomposition</a:t>
            </a:r>
            <a:endParaRPr/>
          </a:p>
        </p:txBody>
      </p:sp>
      <p:grpSp>
        <p:nvGrpSpPr>
          <p:cNvPr id="794" name="Google Shape;794;p75"/>
          <p:cNvGrpSpPr/>
          <p:nvPr/>
        </p:nvGrpSpPr>
        <p:grpSpPr>
          <a:xfrm>
            <a:off x="1965898" y="3962400"/>
            <a:ext cx="1063625" cy="381000"/>
            <a:chOff x="0" y="0"/>
            <a:chExt cx="627" cy="480"/>
          </a:xfrm>
        </p:grpSpPr>
        <p:sp>
          <p:nvSpPr>
            <p:cNvPr id="795" name="Google Shape;795;p75"/>
            <p:cNvSpPr/>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0-321-32132-1</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6" name="Google Shape;796;p75"/>
            <p:cNvSpPr/>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7" name="Google Shape;797;p75"/>
          <p:cNvGrpSpPr/>
          <p:nvPr/>
        </p:nvGrpSpPr>
        <p:grpSpPr>
          <a:xfrm>
            <a:off x="3029522" y="3962400"/>
            <a:ext cx="881062" cy="381000"/>
            <a:chOff x="627" y="0"/>
            <a:chExt cx="598" cy="480"/>
          </a:xfrm>
        </p:grpSpPr>
        <p:sp>
          <p:nvSpPr>
            <p:cNvPr id="798" name="Google Shape;798;p75"/>
            <p:cNvSpPr/>
            <p:nvPr/>
          </p:nvSpPr>
          <p:spPr>
            <a:xfrm>
              <a:off x="656" y="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Balloon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9" name="Google Shape;799;p75"/>
            <p:cNvSpPr/>
            <p:nvPr/>
          </p:nvSpPr>
          <p:spPr>
            <a:xfrm>
              <a:off x="62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0" name="Google Shape;800;p75"/>
          <p:cNvGrpSpPr/>
          <p:nvPr/>
        </p:nvGrpSpPr>
        <p:grpSpPr>
          <a:xfrm>
            <a:off x="3912173" y="3962400"/>
            <a:ext cx="998537" cy="381000"/>
            <a:chOff x="3077" y="0"/>
            <a:chExt cx="670" cy="480"/>
          </a:xfrm>
        </p:grpSpPr>
        <p:sp>
          <p:nvSpPr>
            <p:cNvPr id="801" name="Google Shape;801;p75"/>
            <p:cNvSpPr/>
            <p:nvPr/>
          </p:nvSpPr>
          <p:spPr>
            <a:xfrm>
              <a:off x="3106" y="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Small House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02" name="Google Shape;802;p75"/>
            <p:cNvSpPr/>
            <p:nvPr/>
          </p:nvSpPr>
          <p:spPr>
            <a:xfrm>
              <a:off x="3077" y="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3" name="Google Shape;803;p75"/>
          <p:cNvGrpSpPr/>
          <p:nvPr/>
        </p:nvGrpSpPr>
        <p:grpSpPr>
          <a:xfrm>
            <a:off x="4910710" y="3962400"/>
            <a:ext cx="1058863" cy="381000"/>
            <a:chOff x="3747" y="0"/>
            <a:chExt cx="634" cy="480"/>
          </a:xfrm>
        </p:grpSpPr>
        <p:sp>
          <p:nvSpPr>
            <p:cNvPr id="804" name="Google Shape;804;p75"/>
            <p:cNvSpPr/>
            <p:nvPr/>
          </p:nvSpPr>
          <p:spPr>
            <a:xfrm>
              <a:off x="3776" y="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714-000-0000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05" name="Google Shape;805;p75"/>
            <p:cNvSpPr/>
            <p:nvPr/>
          </p:nvSpPr>
          <p:spPr>
            <a:xfrm>
              <a:off x="3747" y="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6" name="Google Shape;806;p75"/>
          <p:cNvGrpSpPr/>
          <p:nvPr/>
        </p:nvGrpSpPr>
        <p:grpSpPr>
          <a:xfrm>
            <a:off x="5969573" y="3962400"/>
            <a:ext cx="706437" cy="381000"/>
            <a:chOff x="4381" y="0"/>
            <a:chExt cx="382" cy="480"/>
          </a:xfrm>
        </p:grpSpPr>
        <p:sp>
          <p:nvSpPr>
            <p:cNvPr id="807" name="Google Shape;807;p75"/>
            <p:cNvSpPr/>
            <p:nvPr/>
          </p:nvSpPr>
          <p:spPr>
            <a:xfrm>
              <a:off x="4410" y="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$34.00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08" name="Google Shape;808;p75"/>
            <p:cNvSpPr/>
            <p:nvPr/>
          </p:nvSpPr>
          <p:spPr>
            <a:xfrm>
              <a:off x="4381" y="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09" name="Google Shape;809;p75"/>
          <p:cNvGrpSpPr/>
          <p:nvPr/>
        </p:nvGrpSpPr>
        <p:grpSpPr>
          <a:xfrm>
            <a:off x="1965898" y="4343400"/>
            <a:ext cx="1063625" cy="381000"/>
            <a:chOff x="0" y="1440"/>
            <a:chExt cx="627" cy="480"/>
          </a:xfrm>
        </p:grpSpPr>
        <p:sp>
          <p:nvSpPr>
            <p:cNvPr id="810" name="Google Shape;810;p75"/>
            <p:cNvSpPr/>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0-55-123456-9</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11" name="Google Shape;811;p75"/>
            <p:cNvSpPr/>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12" name="Google Shape;812;p75"/>
          <p:cNvGrpSpPr/>
          <p:nvPr/>
        </p:nvGrpSpPr>
        <p:grpSpPr>
          <a:xfrm>
            <a:off x="3029522" y="4343400"/>
            <a:ext cx="881062" cy="381000"/>
            <a:chOff x="627" y="1440"/>
            <a:chExt cx="598" cy="480"/>
          </a:xfrm>
        </p:grpSpPr>
        <p:sp>
          <p:nvSpPr>
            <p:cNvPr id="813" name="Google Shape;813;p75"/>
            <p:cNvSpPr/>
            <p:nvPr/>
          </p:nvSpPr>
          <p:spPr>
            <a:xfrm>
              <a:off x="656" y="144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Main Street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14" name="Google Shape;814;p75"/>
            <p:cNvSpPr/>
            <p:nvPr/>
          </p:nvSpPr>
          <p:spPr>
            <a:xfrm>
              <a:off x="62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15" name="Google Shape;815;p75"/>
          <p:cNvGrpSpPr/>
          <p:nvPr/>
        </p:nvGrpSpPr>
        <p:grpSpPr>
          <a:xfrm>
            <a:off x="3912173" y="4343400"/>
            <a:ext cx="998537" cy="381000"/>
            <a:chOff x="3077" y="1440"/>
            <a:chExt cx="670" cy="480"/>
          </a:xfrm>
        </p:grpSpPr>
        <p:sp>
          <p:nvSpPr>
            <p:cNvPr id="816" name="Google Shape;816;p75"/>
            <p:cNvSpPr/>
            <p:nvPr/>
          </p:nvSpPr>
          <p:spPr>
            <a:xfrm>
              <a:off x="3106" y="144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Small House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17" name="Google Shape;817;p75"/>
            <p:cNvSpPr/>
            <p:nvPr/>
          </p:nvSpPr>
          <p:spPr>
            <a:xfrm>
              <a:off x="3077" y="144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18" name="Google Shape;818;p75"/>
          <p:cNvGrpSpPr/>
          <p:nvPr/>
        </p:nvGrpSpPr>
        <p:grpSpPr>
          <a:xfrm>
            <a:off x="4910710" y="4343400"/>
            <a:ext cx="1058863" cy="381000"/>
            <a:chOff x="3747" y="1440"/>
            <a:chExt cx="634" cy="480"/>
          </a:xfrm>
        </p:grpSpPr>
        <p:sp>
          <p:nvSpPr>
            <p:cNvPr id="819" name="Google Shape;819;p75"/>
            <p:cNvSpPr/>
            <p:nvPr/>
          </p:nvSpPr>
          <p:spPr>
            <a:xfrm>
              <a:off x="3776" y="144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714-000-0000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20" name="Google Shape;820;p75"/>
            <p:cNvSpPr/>
            <p:nvPr/>
          </p:nvSpPr>
          <p:spPr>
            <a:xfrm>
              <a:off x="3747" y="144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21" name="Google Shape;821;p75"/>
          <p:cNvGrpSpPr/>
          <p:nvPr/>
        </p:nvGrpSpPr>
        <p:grpSpPr>
          <a:xfrm>
            <a:off x="5969573" y="4343400"/>
            <a:ext cx="706437" cy="381000"/>
            <a:chOff x="4381" y="1440"/>
            <a:chExt cx="382" cy="480"/>
          </a:xfrm>
        </p:grpSpPr>
        <p:sp>
          <p:nvSpPr>
            <p:cNvPr id="822" name="Google Shape;822;p75"/>
            <p:cNvSpPr/>
            <p:nvPr/>
          </p:nvSpPr>
          <p:spPr>
            <a:xfrm>
              <a:off x="4410" y="144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$22.95</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23" name="Google Shape;823;p75"/>
            <p:cNvSpPr/>
            <p:nvPr/>
          </p:nvSpPr>
          <p:spPr>
            <a:xfrm>
              <a:off x="4381" y="144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24" name="Google Shape;824;p75"/>
          <p:cNvGrpSpPr/>
          <p:nvPr/>
        </p:nvGrpSpPr>
        <p:grpSpPr>
          <a:xfrm>
            <a:off x="1965898" y="4724400"/>
            <a:ext cx="1063625" cy="381000"/>
            <a:chOff x="0" y="2400"/>
            <a:chExt cx="627" cy="480"/>
          </a:xfrm>
        </p:grpSpPr>
        <p:sp>
          <p:nvSpPr>
            <p:cNvPr id="825" name="Google Shape;825;p75"/>
            <p:cNvSpPr/>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0-123-45678-0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26" name="Google Shape;826;p75"/>
            <p:cNvSpPr/>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27" name="Google Shape;827;p75"/>
          <p:cNvGrpSpPr/>
          <p:nvPr/>
        </p:nvGrpSpPr>
        <p:grpSpPr>
          <a:xfrm>
            <a:off x="3029522" y="4724400"/>
            <a:ext cx="881062" cy="381000"/>
            <a:chOff x="627" y="2400"/>
            <a:chExt cx="598" cy="480"/>
          </a:xfrm>
        </p:grpSpPr>
        <p:sp>
          <p:nvSpPr>
            <p:cNvPr id="828" name="Google Shape;828;p75"/>
            <p:cNvSpPr/>
            <p:nvPr/>
          </p:nvSpPr>
          <p:spPr>
            <a:xfrm>
              <a:off x="656" y="240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Ulysses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29" name="Google Shape;829;p75"/>
            <p:cNvSpPr/>
            <p:nvPr/>
          </p:nvSpPr>
          <p:spPr>
            <a:xfrm>
              <a:off x="62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30" name="Google Shape;830;p75"/>
          <p:cNvGrpSpPr/>
          <p:nvPr/>
        </p:nvGrpSpPr>
        <p:grpSpPr>
          <a:xfrm>
            <a:off x="3912173" y="4724400"/>
            <a:ext cx="998537" cy="381000"/>
            <a:chOff x="3077" y="2400"/>
            <a:chExt cx="670" cy="480"/>
          </a:xfrm>
        </p:grpSpPr>
        <p:sp>
          <p:nvSpPr>
            <p:cNvPr id="831" name="Google Shape;831;p75"/>
            <p:cNvSpPr/>
            <p:nvPr/>
          </p:nvSpPr>
          <p:spPr>
            <a:xfrm>
              <a:off x="3106" y="240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Alpha Press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2" name="Google Shape;832;p75"/>
            <p:cNvSpPr/>
            <p:nvPr/>
          </p:nvSpPr>
          <p:spPr>
            <a:xfrm>
              <a:off x="3077" y="240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33" name="Google Shape;833;p75"/>
          <p:cNvGrpSpPr/>
          <p:nvPr/>
        </p:nvGrpSpPr>
        <p:grpSpPr>
          <a:xfrm>
            <a:off x="4910710" y="4724400"/>
            <a:ext cx="1058863" cy="381000"/>
            <a:chOff x="3747" y="2400"/>
            <a:chExt cx="634" cy="480"/>
          </a:xfrm>
        </p:grpSpPr>
        <p:sp>
          <p:nvSpPr>
            <p:cNvPr id="834" name="Google Shape;834;p75"/>
            <p:cNvSpPr/>
            <p:nvPr/>
          </p:nvSpPr>
          <p:spPr>
            <a:xfrm>
              <a:off x="3776" y="240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999-999-9999</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5" name="Google Shape;835;p75"/>
            <p:cNvSpPr/>
            <p:nvPr/>
          </p:nvSpPr>
          <p:spPr>
            <a:xfrm>
              <a:off x="3747" y="240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36" name="Google Shape;836;p75"/>
          <p:cNvGrpSpPr/>
          <p:nvPr/>
        </p:nvGrpSpPr>
        <p:grpSpPr>
          <a:xfrm>
            <a:off x="5969573" y="4724400"/>
            <a:ext cx="706437" cy="381000"/>
            <a:chOff x="4381" y="2400"/>
            <a:chExt cx="382" cy="480"/>
          </a:xfrm>
        </p:grpSpPr>
        <p:sp>
          <p:nvSpPr>
            <p:cNvPr id="837" name="Google Shape;837;p75"/>
            <p:cNvSpPr/>
            <p:nvPr/>
          </p:nvSpPr>
          <p:spPr>
            <a:xfrm>
              <a:off x="4410" y="240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$34.00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38" name="Google Shape;838;p75"/>
            <p:cNvSpPr/>
            <p:nvPr/>
          </p:nvSpPr>
          <p:spPr>
            <a:xfrm>
              <a:off x="4381" y="240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39" name="Google Shape;839;p75"/>
          <p:cNvGrpSpPr/>
          <p:nvPr/>
        </p:nvGrpSpPr>
        <p:grpSpPr>
          <a:xfrm>
            <a:off x="1965898" y="5105400"/>
            <a:ext cx="1063625" cy="381000"/>
            <a:chOff x="0" y="2880"/>
            <a:chExt cx="627" cy="480"/>
          </a:xfrm>
        </p:grpSpPr>
        <p:sp>
          <p:nvSpPr>
            <p:cNvPr id="840" name="Google Shape;840;p75"/>
            <p:cNvSpPr/>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1-22-233700-0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41" name="Google Shape;841;p75"/>
            <p:cNvSpPr/>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42" name="Google Shape;842;p75"/>
          <p:cNvGrpSpPr/>
          <p:nvPr/>
        </p:nvGrpSpPr>
        <p:grpSpPr>
          <a:xfrm>
            <a:off x="3029522" y="5105400"/>
            <a:ext cx="881062" cy="381000"/>
            <a:chOff x="627" y="2880"/>
            <a:chExt cx="598" cy="480"/>
          </a:xfrm>
        </p:grpSpPr>
        <p:sp>
          <p:nvSpPr>
            <p:cNvPr id="843" name="Google Shape;843;p75"/>
            <p:cNvSpPr/>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Visual Basic</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44" name="Google Shape;844;p75"/>
            <p:cNvSpPr/>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45" name="Google Shape;845;p75"/>
          <p:cNvGrpSpPr/>
          <p:nvPr/>
        </p:nvGrpSpPr>
        <p:grpSpPr>
          <a:xfrm>
            <a:off x="3912173" y="5105400"/>
            <a:ext cx="998537" cy="381000"/>
            <a:chOff x="3077" y="2880"/>
            <a:chExt cx="670" cy="480"/>
          </a:xfrm>
        </p:grpSpPr>
        <p:sp>
          <p:nvSpPr>
            <p:cNvPr id="846" name="Google Shape;846;p75"/>
            <p:cNvSpPr/>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Big House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47" name="Google Shape;847;p75"/>
            <p:cNvSpPr/>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48" name="Google Shape;848;p75"/>
          <p:cNvGrpSpPr/>
          <p:nvPr/>
        </p:nvGrpSpPr>
        <p:grpSpPr>
          <a:xfrm>
            <a:off x="4910710" y="5105400"/>
            <a:ext cx="1058863" cy="381000"/>
            <a:chOff x="3747" y="2880"/>
            <a:chExt cx="634" cy="480"/>
          </a:xfrm>
        </p:grpSpPr>
        <p:sp>
          <p:nvSpPr>
            <p:cNvPr id="849" name="Google Shape;849;p75"/>
            <p:cNvSpPr/>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123-456-7890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50" name="Google Shape;850;p75"/>
            <p:cNvSpPr/>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51" name="Google Shape;851;p75"/>
          <p:cNvGrpSpPr/>
          <p:nvPr/>
        </p:nvGrpSpPr>
        <p:grpSpPr>
          <a:xfrm>
            <a:off x="5969573" y="5105400"/>
            <a:ext cx="706437" cy="381000"/>
            <a:chOff x="4381" y="2880"/>
            <a:chExt cx="382" cy="480"/>
          </a:xfrm>
        </p:grpSpPr>
        <p:sp>
          <p:nvSpPr>
            <p:cNvPr id="852" name="Google Shape;852;p75"/>
            <p:cNvSpPr/>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$25.00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53" name="Google Shape;853;p75"/>
            <p:cNvSpPr/>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54" name="Google Shape;854;p75"/>
          <p:cNvGrpSpPr/>
          <p:nvPr/>
        </p:nvGrpSpPr>
        <p:grpSpPr>
          <a:xfrm>
            <a:off x="1962723" y="3581400"/>
            <a:ext cx="1063625" cy="381000"/>
            <a:chOff x="0" y="2880"/>
            <a:chExt cx="627" cy="480"/>
          </a:xfrm>
        </p:grpSpPr>
        <p:sp>
          <p:nvSpPr>
            <p:cNvPr id="855" name="Google Shape;855;p75"/>
            <p:cNvSpPr/>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Times New Roman"/>
                  <a:ea typeface="Times New Roman"/>
                  <a:cs typeface="Times New Roman"/>
                  <a:sym typeface="Times New Roman"/>
                </a:rPr>
                <a:t>ISBN</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56" name="Google Shape;856;p75"/>
            <p:cNvSpPr/>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57" name="Google Shape;857;p75"/>
          <p:cNvGrpSpPr/>
          <p:nvPr/>
        </p:nvGrpSpPr>
        <p:grpSpPr>
          <a:xfrm>
            <a:off x="3026347" y="3581400"/>
            <a:ext cx="881062" cy="381000"/>
            <a:chOff x="627" y="2880"/>
            <a:chExt cx="598" cy="480"/>
          </a:xfrm>
        </p:grpSpPr>
        <p:sp>
          <p:nvSpPr>
            <p:cNvPr id="858" name="Google Shape;858;p75"/>
            <p:cNvSpPr/>
            <p:nvPr/>
          </p:nvSpPr>
          <p:spPr>
            <a:xfrm>
              <a:off x="65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Title</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59" name="Google Shape;859;p75"/>
            <p:cNvSpPr/>
            <p:nvPr/>
          </p:nvSpPr>
          <p:spPr>
            <a:xfrm>
              <a:off x="62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60" name="Google Shape;860;p75"/>
          <p:cNvGrpSpPr/>
          <p:nvPr/>
        </p:nvGrpSpPr>
        <p:grpSpPr>
          <a:xfrm>
            <a:off x="3910584" y="3581400"/>
            <a:ext cx="998538" cy="381000"/>
            <a:chOff x="3077" y="2880"/>
            <a:chExt cx="670" cy="480"/>
          </a:xfrm>
        </p:grpSpPr>
        <p:sp>
          <p:nvSpPr>
            <p:cNvPr id="861" name="Google Shape;861;p75"/>
            <p:cNvSpPr/>
            <p:nvPr/>
          </p:nvSpPr>
          <p:spPr>
            <a:xfrm>
              <a:off x="3106" y="2880"/>
              <a:ext cx="612"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PubName</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62" name="Google Shape;862;p75"/>
            <p:cNvSpPr/>
            <p:nvPr/>
          </p:nvSpPr>
          <p:spPr>
            <a:xfrm>
              <a:off x="3077" y="2880"/>
              <a:ext cx="670"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63" name="Google Shape;863;p75"/>
          <p:cNvGrpSpPr/>
          <p:nvPr/>
        </p:nvGrpSpPr>
        <p:grpSpPr>
          <a:xfrm>
            <a:off x="4909122" y="3581400"/>
            <a:ext cx="1058862" cy="381000"/>
            <a:chOff x="3747" y="2880"/>
            <a:chExt cx="634" cy="480"/>
          </a:xfrm>
        </p:grpSpPr>
        <p:sp>
          <p:nvSpPr>
            <p:cNvPr id="864" name="Google Shape;864;p75"/>
            <p:cNvSpPr/>
            <p:nvPr/>
          </p:nvSpPr>
          <p:spPr>
            <a:xfrm>
              <a:off x="3776" y="2880"/>
              <a:ext cx="576"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PubPhone</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65" name="Google Shape;865;p75"/>
            <p:cNvSpPr/>
            <p:nvPr/>
          </p:nvSpPr>
          <p:spPr>
            <a:xfrm>
              <a:off x="3747" y="2880"/>
              <a:ext cx="634"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66" name="Google Shape;866;p75"/>
          <p:cNvGrpSpPr/>
          <p:nvPr/>
        </p:nvGrpSpPr>
        <p:grpSpPr>
          <a:xfrm>
            <a:off x="5967984" y="3581400"/>
            <a:ext cx="706438" cy="381000"/>
            <a:chOff x="4381" y="2880"/>
            <a:chExt cx="382" cy="480"/>
          </a:xfrm>
        </p:grpSpPr>
        <p:sp>
          <p:nvSpPr>
            <p:cNvPr id="867" name="Google Shape;867;p75"/>
            <p:cNvSpPr/>
            <p:nvPr/>
          </p:nvSpPr>
          <p:spPr>
            <a:xfrm>
              <a:off x="4410" y="2880"/>
              <a:ext cx="324"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Price</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68" name="Google Shape;868;p75"/>
            <p:cNvSpPr/>
            <p:nvPr/>
          </p:nvSpPr>
          <p:spPr>
            <a:xfrm>
              <a:off x="4381" y="2880"/>
              <a:ext cx="382"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69" name="Google Shape;869;p75"/>
          <p:cNvGrpSpPr/>
          <p:nvPr/>
        </p:nvGrpSpPr>
        <p:grpSpPr>
          <a:xfrm>
            <a:off x="7240589" y="3581400"/>
            <a:ext cx="1063625" cy="381000"/>
            <a:chOff x="0" y="2880"/>
            <a:chExt cx="627" cy="480"/>
          </a:xfrm>
        </p:grpSpPr>
        <p:sp>
          <p:nvSpPr>
            <p:cNvPr id="870" name="Google Shape;870;p75"/>
            <p:cNvSpPr/>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Times New Roman"/>
                  <a:ea typeface="Times New Roman"/>
                  <a:cs typeface="Times New Roman"/>
                  <a:sym typeface="Times New Roman"/>
                </a:rPr>
                <a:t>ISBN</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71" name="Google Shape;871;p75"/>
            <p:cNvSpPr/>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72" name="Google Shape;872;p75"/>
          <p:cNvGrpSpPr/>
          <p:nvPr/>
        </p:nvGrpSpPr>
        <p:grpSpPr>
          <a:xfrm>
            <a:off x="8305801" y="3581400"/>
            <a:ext cx="911225" cy="381000"/>
            <a:chOff x="1549" y="2880"/>
            <a:chExt cx="548" cy="480"/>
          </a:xfrm>
        </p:grpSpPr>
        <p:sp>
          <p:nvSpPr>
            <p:cNvPr id="873" name="Google Shape;873;p75"/>
            <p:cNvSpPr/>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u="sng">
                  <a:solidFill>
                    <a:schemeClr val="dk1"/>
                  </a:solidFill>
                  <a:latin typeface="Times New Roman"/>
                  <a:ea typeface="Times New Roman"/>
                  <a:cs typeface="Times New Roman"/>
                  <a:sym typeface="Times New Roman"/>
                </a:rPr>
                <a:t>AuName</a:t>
              </a:r>
              <a:endParaRPr b="1" sz="12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74" name="Google Shape;874;p75"/>
            <p:cNvSpPr/>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75" name="Google Shape;875;p75"/>
          <p:cNvGrpSpPr/>
          <p:nvPr/>
        </p:nvGrpSpPr>
        <p:grpSpPr>
          <a:xfrm>
            <a:off x="9220200" y="3581400"/>
            <a:ext cx="1087438" cy="381000"/>
            <a:chOff x="2097" y="2880"/>
            <a:chExt cx="598" cy="480"/>
          </a:xfrm>
        </p:grpSpPr>
        <p:sp>
          <p:nvSpPr>
            <p:cNvPr id="876" name="Google Shape;876;p75"/>
            <p:cNvSpPr/>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AuPhone</a:t>
              </a:r>
              <a:endParaRPr/>
            </a:p>
            <a:p>
              <a:pPr indent="0" lvl="0" marL="0" marR="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877" name="Google Shape;877;p75"/>
            <p:cNvSpPr/>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grpSp>
      <p:grpSp>
        <p:nvGrpSpPr>
          <p:cNvPr id="878" name="Google Shape;878;p75"/>
          <p:cNvGrpSpPr/>
          <p:nvPr/>
        </p:nvGrpSpPr>
        <p:grpSpPr>
          <a:xfrm>
            <a:off x="7240589" y="5867400"/>
            <a:ext cx="1063625" cy="381000"/>
            <a:chOff x="0" y="2400"/>
            <a:chExt cx="627" cy="480"/>
          </a:xfrm>
        </p:grpSpPr>
        <p:sp>
          <p:nvSpPr>
            <p:cNvPr id="879" name="Google Shape;879;p75"/>
            <p:cNvSpPr/>
            <p:nvPr/>
          </p:nvSpPr>
          <p:spPr>
            <a:xfrm>
              <a:off x="29" y="240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0-123-45678-0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80" name="Google Shape;880;p75"/>
            <p:cNvSpPr/>
            <p:nvPr/>
          </p:nvSpPr>
          <p:spPr>
            <a:xfrm>
              <a:off x="0" y="240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81" name="Google Shape;881;p75"/>
          <p:cNvGrpSpPr/>
          <p:nvPr/>
        </p:nvGrpSpPr>
        <p:grpSpPr>
          <a:xfrm>
            <a:off x="8307389" y="5867400"/>
            <a:ext cx="911225" cy="381000"/>
            <a:chOff x="1549" y="2400"/>
            <a:chExt cx="548" cy="480"/>
          </a:xfrm>
        </p:grpSpPr>
        <p:sp>
          <p:nvSpPr>
            <p:cNvPr id="882" name="Google Shape;882;p75"/>
            <p:cNvSpPr/>
            <p:nvPr/>
          </p:nvSpPr>
          <p:spPr>
            <a:xfrm>
              <a:off x="1578" y="240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Joyce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83" name="Google Shape;883;p75"/>
            <p:cNvSpPr/>
            <p:nvPr/>
          </p:nvSpPr>
          <p:spPr>
            <a:xfrm>
              <a:off x="1549" y="240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84" name="Google Shape;884;p75"/>
          <p:cNvGrpSpPr/>
          <p:nvPr/>
        </p:nvGrpSpPr>
        <p:grpSpPr>
          <a:xfrm>
            <a:off x="9218614" y="5867400"/>
            <a:ext cx="1087437" cy="381000"/>
            <a:chOff x="2097" y="2400"/>
            <a:chExt cx="598" cy="480"/>
          </a:xfrm>
        </p:grpSpPr>
        <p:sp>
          <p:nvSpPr>
            <p:cNvPr id="885" name="Google Shape;885;p75"/>
            <p:cNvSpPr/>
            <p:nvPr/>
          </p:nvSpPr>
          <p:spPr>
            <a:xfrm>
              <a:off x="2126" y="240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666-666-6666</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86" name="Google Shape;886;p75"/>
            <p:cNvSpPr/>
            <p:nvPr/>
          </p:nvSpPr>
          <p:spPr>
            <a:xfrm>
              <a:off x="2097" y="240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87" name="Google Shape;887;p75"/>
          <p:cNvGrpSpPr/>
          <p:nvPr/>
        </p:nvGrpSpPr>
        <p:grpSpPr>
          <a:xfrm>
            <a:off x="7240589" y="6248400"/>
            <a:ext cx="1063625" cy="381000"/>
            <a:chOff x="0" y="2880"/>
            <a:chExt cx="627" cy="480"/>
          </a:xfrm>
        </p:grpSpPr>
        <p:sp>
          <p:nvSpPr>
            <p:cNvPr id="888" name="Google Shape;888;p75"/>
            <p:cNvSpPr/>
            <p:nvPr/>
          </p:nvSpPr>
          <p:spPr>
            <a:xfrm>
              <a:off x="29" y="288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1-22-233700-0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89" name="Google Shape;889;p75"/>
            <p:cNvSpPr/>
            <p:nvPr/>
          </p:nvSpPr>
          <p:spPr>
            <a:xfrm>
              <a:off x="0" y="288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90" name="Google Shape;890;p75"/>
          <p:cNvGrpSpPr/>
          <p:nvPr/>
        </p:nvGrpSpPr>
        <p:grpSpPr>
          <a:xfrm>
            <a:off x="8307389" y="6248400"/>
            <a:ext cx="911225" cy="381000"/>
            <a:chOff x="1549" y="2880"/>
            <a:chExt cx="548" cy="480"/>
          </a:xfrm>
        </p:grpSpPr>
        <p:sp>
          <p:nvSpPr>
            <p:cNvPr id="891" name="Google Shape;891;p75"/>
            <p:cNvSpPr/>
            <p:nvPr/>
          </p:nvSpPr>
          <p:spPr>
            <a:xfrm>
              <a:off x="1578" y="288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Roman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92" name="Google Shape;892;p75"/>
            <p:cNvSpPr/>
            <p:nvPr/>
          </p:nvSpPr>
          <p:spPr>
            <a:xfrm>
              <a:off x="1549" y="288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93" name="Google Shape;893;p75"/>
          <p:cNvGrpSpPr/>
          <p:nvPr/>
        </p:nvGrpSpPr>
        <p:grpSpPr>
          <a:xfrm>
            <a:off x="9218614" y="6248400"/>
            <a:ext cx="1087437" cy="381000"/>
            <a:chOff x="2097" y="2880"/>
            <a:chExt cx="598" cy="480"/>
          </a:xfrm>
        </p:grpSpPr>
        <p:sp>
          <p:nvSpPr>
            <p:cNvPr id="894" name="Google Shape;894;p75"/>
            <p:cNvSpPr/>
            <p:nvPr/>
          </p:nvSpPr>
          <p:spPr>
            <a:xfrm>
              <a:off x="2126" y="288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444-444-4444</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95" name="Google Shape;895;p75"/>
            <p:cNvSpPr/>
            <p:nvPr/>
          </p:nvSpPr>
          <p:spPr>
            <a:xfrm>
              <a:off x="2097" y="288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96" name="Google Shape;896;p75"/>
          <p:cNvGrpSpPr/>
          <p:nvPr/>
        </p:nvGrpSpPr>
        <p:grpSpPr>
          <a:xfrm>
            <a:off x="7240589" y="5486400"/>
            <a:ext cx="1063625" cy="381000"/>
            <a:chOff x="0" y="1440"/>
            <a:chExt cx="627" cy="480"/>
          </a:xfrm>
        </p:grpSpPr>
        <p:sp>
          <p:nvSpPr>
            <p:cNvPr id="897" name="Google Shape;897;p75"/>
            <p:cNvSpPr/>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0-55-123456-9</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98" name="Google Shape;898;p75"/>
            <p:cNvSpPr/>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99" name="Google Shape;899;p75"/>
          <p:cNvGrpSpPr/>
          <p:nvPr/>
        </p:nvGrpSpPr>
        <p:grpSpPr>
          <a:xfrm>
            <a:off x="8307389" y="5486400"/>
            <a:ext cx="911225" cy="381000"/>
            <a:chOff x="1549" y="1440"/>
            <a:chExt cx="548" cy="480"/>
          </a:xfrm>
        </p:grpSpPr>
        <p:sp>
          <p:nvSpPr>
            <p:cNvPr id="900" name="Google Shape;900;p75"/>
            <p:cNvSpPr/>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Smith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01" name="Google Shape;901;p75"/>
            <p:cNvSpPr/>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2" name="Google Shape;902;p75"/>
          <p:cNvGrpSpPr/>
          <p:nvPr/>
        </p:nvGrpSpPr>
        <p:grpSpPr>
          <a:xfrm>
            <a:off x="9218614" y="5486400"/>
            <a:ext cx="1087437" cy="381000"/>
            <a:chOff x="2097" y="1440"/>
            <a:chExt cx="598" cy="480"/>
          </a:xfrm>
        </p:grpSpPr>
        <p:sp>
          <p:nvSpPr>
            <p:cNvPr id="903" name="Google Shape;903;p75"/>
            <p:cNvSpPr/>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654-223-3455</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04" name="Google Shape;904;p75"/>
            <p:cNvSpPr/>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5" name="Google Shape;905;p75"/>
          <p:cNvGrpSpPr/>
          <p:nvPr/>
        </p:nvGrpSpPr>
        <p:grpSpPr>
          <a:xfrm>
            <a:off x="7239001" y="5105400"/>
            <a:ext cx="1063625" cy="381000"/>
            <a:chOff x="0" y="1440"/>
            <a:chExt cx="627" cy="480"/>
          </a:xfrm>
        </p:grpSpPr>
        <p:sp>
          <p:nvSpPr>
            <p:cNvPr id="906" name="Google Shape;906;p75"/>
            <p:cNvSpPr/>
            <p:nvPr/>
          </p:nvSpPr>
          <p:spPr>
            <a:xfrm>
              <a:off x="29" y="144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0-55-123456-9</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07" name="Google Shape;907;p75"/>
            <p:cNvSpPr/>
            <p:nvPr/>
          </p:nvSpPr>
          <p:spPr>
            <a:xfrm>
              <a:off x="0" y="144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8" name="Google Shape;908;p75"/>
          <p:cNvGrpSpPr/>
          <p:nvPr/>
        </p:nvGrpSpPr>
        <p:grpSpPr>
          <a:xfrm>
            <a:off x="8305801" y="5105400"/>
            <a:ext cx="911225" cy="381000"/>
            <a:chOff x="1549" y="1440"/>
            <a:chExt cx="548" cy="480"/>
          </a:xfrm>
        </p:grpSpPr>
        <p:sp>
          <p:nvSpPr>
            <p:cNvPr id="909" name="Google Shape;909;p75"/>
            <p:cNvSpPr/>
            <p:nvPr/>
          </p:nvSpPr>
          <p:spPr>
            <a:xfrm>
              <a:off x="1578" y="144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Jones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10" name="Google Shape;910;p75"/>
            <p:cNvSpPr/>
            <p:nvPr/>
          </p:nvSpPr>
          <p:spPr>
            <a:xfrm>
              <a:off x="1549" y="144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11" name="Google Shape;911;p75"/>
          <p:cNvGrpSpPr/>
          <p:nvPr/>
        </p:nvGrpSpPr>
        <p:grpSpPr>
          <a:xfrm>
            <a:off x="9217025" y="5105400"/>
            <a:ext cx="1087438" cy="381000"/>
            <a:chOff x="2097" y="1440"/>
            <a:chExt cx="598" cy="480"/>
          </a:xfrm>
        </p:grpSpPr>
        <p:sp>
          <p:nvSpPr>
            <p:cNvPr id="912" name="Google Shape;912;p75"/>
            <p:cNvSpPr/>
            <p:nvPr/>
          </p:nvSpPr>
          <p:spPr>
            <a:xfrm>
              <a:off x="2126" y="144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123-333-3333</a:t>
              </a:r>
              <a:endParaRPr sz="1800">
                <a:solidFill>
                  <a:schemeClr val="dk1"/>
                </a:solidFill>
                <a:latin typeface="Times New Roman"/>
                <a:ea typeface="Times New Roman"/>
                <a:cs typeface="Times New Roman"/>
                <a:sym typeface="Times New Roman"/>
              </a:endParaRPr>
            </a:p>
          </p:txBody>
        </p:sp>
        <p:sp>
          <p:nvSpPr>
            <p:cNvPr id="913" name="Google Shape;913;p75"/>
            <p:cNvSpPr/>
            <p:nvPr/>
          </p:nvSpPr>
          <p:spPr>
            <a:xfrm>
              <a:off x="2097" y="144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14" name="Google Shape;914;p75"/>
          <p:cNvGrpSpPr/>
          <p:nvPr/>
        </p:nvGrpSpPr>
        <p:grpSpPr>
          <a:xfrm>
            <a:off x="7240589" y="4724400"/>
            <a:ext cx="1063625" cy="381000"/>
            <a:chOff x="0" y="0"/>
            <a:chExt cx="627" cy="480"/>
          </a:xfrm>
        </p:grpSpPr>
        <p:sp>
          <p:nvSpPr>
            <p:cNvPr id="915" name="Google Shape;915;p75"/>
            <p:cNvSpPr/>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0-321-32132-1</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16" name="Google Shape;916;p75"/>
            <p:cNvSpPr/>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17" name="Google Shape;917;p75"/>
          <p:cNvGrpSpPr/>
          <p:nvPr/>
        </p:nvGrpSpPr>
        <p:grpSpPr>
          <a:xfrm>
            <a:off x="8307389" y="4724400"/>
            <a:ext cx="911225" cy="381000"/>
            <a:chOff x="1549" y="0"/>
            <a:chExt cx="548" cy="480"/>
          </a:xfrm>
        </p:grpSpPr>
        <p:sp>
          <p:nvSpPr>
            <p:cNvPr id="918" name="Google Shape;918;p75"/>
            <p:cNvSpPr/>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Grumpy</a:t>
              </a:r>
              <a:endParaRPr sz="1800">
                <a:solidFill>
                  <a:schemeClr val="dk1"/>
                </a:solidFill>
                <a:latin typeface="Times New Roman"/>
                <a:ea typeface="Times New Roman"/>
                <a:cs typeface="Times New Roman"/>
                <a:sym typeface="Times New Roman"/>
              </a:endParaRPr>
            </a:p>
          </p:txBody>
        </p:sp>
        <p:sp>
          <p:nvSpPr>
            <p:cNvPr id="919" name="Google Shape;919;p75"/>
            <p:cNvSpPr/>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20" name="Google Shape;920;p75"/>
          <p:cNvGrpSpPr/>
          <p:nvPr/>
        </p:nvGrpSpPr>
        <p:grpSpPr>
          <a:xfrm>
            <a:off x="9218614" y="4724400"/>
            <a:ext cx="1087437" cy="381000"/>
            <a:chOff x="2097" y="0"/>
            <a:chExt cx="598" cy="480"/>
          </a:xfrm>
        </p:grpSpPr>
        <p:sp>
          <p:nvSpPr>
            <p:cNvPr id="921" name="Google Shape;921;p75"/>
            <p:cNvSpPr/>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665-235-6532</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22" name="Google Shape;922;p75"/>
            <p:cNvSpPr/>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23" name="Google Shape;923;p75"/>
          <p:cNvGrpSpPr/>
          <p:nvPr/>
        </p:nvGrpSpPr>
        <p:grpSpPr>
          <a:xfrm>
            <a:off x="7240589" y="4343400"/>
            <a:ext cx="1063625" cy="381000"/>
            <a:chOff x="0" y="0"/>
            <a:chExt cx="627" cy="480"/>
          </a:xfrm>
        </p:grpSpPr>
        <p:sp>
          <p:nvSpPr>
            <p:cNvPr id="924" name="Google Shape;924;p75"/>
            <p:cNvSpPr/>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0-321-32132-1</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25" name="Google Shape;925;p75"/>
            <p:cNvSpPr/>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26" name="Google Shape;926;p75"/>
          <p:cNvGrpSpPr/>
          <p:nvPr/>
        </p:nvGrpSpPr>
        <p:grpSpPr>
          <a:xfrm>
            <a:off x="8307389" y="4343400"/>
            <a:ext cx="911225" cy="381000"/>
            <a:chOff x="1549" y="0"/>
            <a:chExt cx="548" cy="480"/>
          </a:xfrm>
        </p:grpSpPr>
        <p:sp>
          <p:nvSpPr>
            <p:cNvPr id="927" name="Google Shape;927;p75"/>
            <p:cNvSpPr/>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Snoopy</a:t>
              </a:r>
              <a:endParaRPr sz="1800">
                <a:solidFill>
                  <a:schemeClr val="dk1"/>
                </a:solidFill>
                <a:latin typeface="Times New Roman"/>
                <a:ea typeface="Times New Roman"/>
                <a:cs typeface="Times New Roman"/>
                <a:sym typeface="Times New Roman"/>
              </a:endParaRPr>
            </a:p>
          </p:txBody>
        </p:sp>
        <p:sp>
          <p:nvSpPr>
            <p:cNvPr id="928" name="Google Shape;928;p75"/>
            <p:cNvSpPr/>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29" name="Google Shape;929;p75"/>
          <p:cNvGrpSpPr/>
          <p:nvPr/>
        </p:nvGrpSpPr>
        <p:grpSpPr>
          <a:xfrm>
            <a:off x="9218614" y="4343400"/>
            <a:ext cx="1087437" cy="381000"/>
            <a:chOff x="2097" y="0"/>
            <a:chExt cx="598" cy="480"/>
          </a:xfrm>
        </p:grpSpPr>
        <p:sp>
          <p:nvSpPr>
            <p:cNvPr id="930" name="Google Shape;930;p75"/>
            <p:cNvSpPr/>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232-234-1234</a:t>
              </a:r>
              <a:endParaRPr sz="1800">
                <a:solidFill>
                  <a:schemeClr val="dk1"/>
                </a:solidFill>
                <a:latin typeface="Times New Roman"/>
                <a:ea typeface="Times New Roman"/>
                <a:cs typeface="Times New Roman"/>
                <a:sym typeface="Times New Roman"/>
              </a:endParaRPr>
            </a:p>
          </p:txBody>
        </p:sp>
        <p:sp>
          <p:nvSpPr>
            <p:cNvPr id="931" name="Google Shape;931;p75"/>
            <p:cNvSpPr/>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2" name="Google Shape;932;p75"/>
          <p:cNvGrpSpPr/>
          <p:nvPr/>
        </p:nvGrpSpPr>
        <p:grpSpPr>
          <a:xfrm>
            <a:off x="7239001" y="3962400"/>
            <a:ext cx="1063625" cy="381000"/>
            <a:chOff x="0" y="0"/>
            <a:chExt cx="627" cy="480"/>
          </a:xfrm>
        </p:grpSpPr>
        <p:sp>
          <p:nvSpPr>
            <p:cNvPr id="933" name="Google Shape;933;p75"/>
            <p:cNvSpPr/>
            <p:nvPr/>
          </p:nvSpPr>
          <p:spPr>
            <a:xfrm>
              <a:off x="29" y="0"/>
              <a:ext cx="569"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0-321-32132-1</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34" name="Google Shape;934;p75"/>
            <p:cNvSpPr/>
            <p:nvPr/>
          </p:nvSpPr>
          <p:spPr>
            <a:xfrm>
              <a:off x="0" y="0"/>
              <a:ext cx="627"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5" name="Google Shape;935;p75"/>
          <p:cNvGrpSpPr/>
          <p:nvPr/>
        </p:nvGrpSpPr>
        <p:grpSpPr>
          <a:xfrm>
            <a:off x="8305801" y="3962400"/>
            <a:ext cx="911225" cy="381000"/>
            <a:chOff x="1549" y="0"/>
            <a:chExt cx="548" cy="480"/>
          </a:xfrm>
        </p:grpSpPr>
        <p:sp>
          <p:nvSpPr>
            <p:cNvPr id="936" name="Google Shape;936;p75"/>
            <p:cNvSpPr/>
            <p:nvPr/>
          </p:nvSpPr>
          <p:spPr>
            <a:xfrm>
              <a:off x="1578" y="0"/>
              <a:ext cx="49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Sleepy</a:t>
              </a:r>
              <a:endParaRPr sz="1800">
                <a:solidFill>
                  <a:schemeClr val="dk1"/>
                </a:solidFill>
                <a:latin typeface="Times New Roman"/>
                <a:ea typeface="Times New Roman"/>
                <a:cs typeface="Times New Roman"/>
                <a:sym typeface="Times New Roman"/>
              </a:endParaRPr>
            </a:p>
          </p:txBody>
        </p:sp>
        <p:sp>
          <p:nvSpPr>
            <p:cNvPr id="937" name="Google Shape;937;p75"/>
            <p:cNvSpPr/>
            <p:nvPr/>
          </p:nvSpPr>
          <p:spPr>
            <a:xfrm>
              <a:off x="1549" y="0"/>
              <a:ext cx="54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8" name="Google Shape;938;p75"/>
          <p:cNvGrpSpPr/>
          <p:nvPr/>
        </p:nvGrpSpPr>
        <p:grpSpPr>
          <a:xfrm>
            <a:off x="9217025" y="3962400"/>
            <a:ext cx="1087438" cy="381000"/>
            <a:chOff x="2097" y="0"/>
            <a:chExt cx="598" cy="480"/>
          </a:xfrm>
        </p:grpSpPr>
        <p:sp>
          <p:nvSpPr>
            <p:cNvPr id="939" name="Google Shape;939;p75"/>
            <p:cNvSpPr/>
            <p:nvPr/>
          </p:nvSpPr>
          <p:spPr>
            <a:xfrm>
              <a:off x="2126" y="0"/>
              <a:ext cx="540" cy="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chemeClr val="dk1"/>
                  </a:solidFill>
                  <a:latin typeface="Times New Roman"/>
                  <a:ea typeface="Times New Roman"/>
                  <a:cs typeface="Times New Roman"/>
                  <a:sym typeface="Times New Roman"/>
                </a:rPr>
                <a:t>321-321-1111</a:t>
              </a:r>
              <a:endParaRPr sz="1800">
                <a:solidFill>
                  <a:schemeClr val="dk1"/>
                </a:solidFill>
                <a:latin typeface="Times New Roman"/>
                <a:ea typeface="Times New Roman"/>
                <a:cs typeface="Times New Roman"/>
                <a:sym typeface="Times New Roman"/>
              </a:endParaRPr>
            </a:p>
          </p:txBody>
        </p:sp>
        <p:sp>
          <p:nvSpPr>
            <p:cNvPr id="940" name="Google Shape;940;p75"/>
            <p:cNvSpPr/>
            <p:nvPr/>
          </p:nvSpPr>
          <p:spPr>
            <a:xfrm>
              <a:off x="2097" y="0"/>
              <a:ext cx="598" cy="4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41" name="Google Shape;941;p75"/>
          <p:cNvSpPr/>
          <p:nvPr/>
        </p:nvSpPr>
        <p:spPr>
          <a:xfrm>
            <a:off x="4624684" y="2989302"/>
            <a:ext cx="1441420" cy="369332"/>
          </a:xfrm>
          <a:prstGeom prst="rect">
            <a:avLst/>
          </a:prstGeom>
          <a:noFill/>
          <a:ln>
            <a:noFill/>
          </a:ln>
        </p:spPr>
        <p:txBody>
          <a:bodyPr anchorCtr="0" anchor="t" bIns="45700" lIns="91425" spcFirstLastPara="1" rIns="91425" wrap="square" tIns="45700">
            <a:spAutoFit/>
          </a:bodyPr>
          <a:lstStyle/>
          <a:p>
            <a:pPr indent="-609600" lvl="0" marL="609600" marR="0" rtl="0" algn="just">
              <a:spcBef>
                <a:spcPts val="0"/>
              </a:spcBef>
              <a:spcAft>
                <a:spcPts val="0"/>
              </a:spcAft>
              <a:buClr>
                <a:schemeClr val="dk1"/>
              </a:buClr>
              <a:buSzPts val="1800"/>
              <a:buFont typeface="Arimo"/>
              <a:buNone/>
            </a:pPr>
            <a:r>
              <a:rPr lang="en-US" sz="1800">
                <a:solidFill>
                  <a:schemeClr val="dk1"/>
                </a:solidFill>
                <a:latin typeface="Arimo"/>
                <a:ea typeface="Arimo"/>
                <a:cs typeface="Arimo"/>
                <a:sym typeface="Arimo"/>
              </a:rPr>
              <a:t>Primary Key</a:t>
            </a:r>
            <a:endParaRPr b="1" sz="1800">
              <a:solidFill>
                <a:srgbClr val="CC0000"/>
              </a:solidFill>
              <a:latin typeface="Arimo"/>
              <a:ea typeface="Arimo"/>
              <a:cs typeface="Arimo"/>
              <a:sym typeface="Arimo"/>
            </a:endParaRPr>
          </a:p>
        </p:txBody>
      </p:sp>
      <p:cxnSp>
        <p:nvCxnSpPr>
          <p:cNvPr id="942" name="Google Shape;942;p75"/>
          <p:cNvCxnSpPr/>
          <p:nvPr/>
        </p:nvCxnSpPr>
        <p:spPr>
          <a:xfrm flipH="1">
            <a:off x="2439152" y="3317617"/>
            <a:ext cx="2872275" cy="283029"/>
          </a:xfrm>
          <a:prstGeom prst="straightConnector1">
            <a:avLst/>
          </a:prstGeom>
          <a:noFill/>
          <a:ln cap="flat" cmpd="sng" w="9525">
            <a:solidFill>
              <a:schemeClr val="accent1"/>
            </a:solidFill>
            <a:prstDash val="solid"/>
            <a:miter lim="800000"/>
            <a:headEnd len="sm" w="sm" type="none"/>
            <a:tailEnd len="med" w="med" type="triangle"/>
          </a:ln>
        </p:spPr>
      </p:cxnSp>
      <p:cxnSp>
        <p:nvCxnSpPr>
          <p:cNvPr id="943" name="Google Shape;943;p75"/>
          <p:cNvCxnSpPr>
            <a:stCxn id="944" idx="2"/>
            <a:endCxn id="871" idx="0"/>
          </p:cNvCxnSpPr>
          <p:nvPr/>
        </p:nvCxnSpPr>
        <p:spPr>
          <a:xfrm flipH="1">
            <a:off x="7772379" y="3141702"/>
            <a:ext cx="1732200" cy="439800"/>
          </a:xfrm>
          <a:prstGeom prst="straightConnector1">
            <a:avLst/>
          </a:prstGeom>
          <a:noFill/>
          <a:ln cap="flat" cmpd="sng" w="9525">
            <a:solidFill>
              <a:schemeClr val="accent1"/>
            </a:solidFill>
            <a:prstDash val="solid"/>
            <a:miter lim="800000"/>
            <a:headEnd len="sm" w="sm" type="none"/>
            <a:tailEnd len="med" w="med" type="triangle"/>
          </a:ln>
        </p:spPr>
      </p:cxnSp>
      <p:sp>
        <p:nvSpPr>
          <p:cNvPr id="944" name="Google Shape;944;p75"/>
          <p:cNvSpPr/>
          <p:nvPr/>
        </p:nvSpPr>
        <p:spPr>
          <a:xfrm>
            <a:off x="8783869" y="2772370"/>
            <a:ext cx="1441420" cy="369332"/>
          </a:xfrm>
          <a:prstGeom prst="rect">
            <a:avLst/>
          </a:prstGeom>
          <a:noFill/>
          <a:ln>
            <a:noFill/>
          </a:ln>
        </p:spPr>
        <p:txBody>
          <a:bodyPr anchorCtr="0" anchor="t" bIns="45700" lIns="91425" spcFirstLastPara="1" rIns="91425" wrap="square" tIns="45700">
            <a:spAutoFit/>
          </a:bodyPr>
          <a:lstStyle/>
          <a:p>
            <a:pPr indent="-609600" lvl="0" marL="609600" marR="0" rtl="0" algn="just">
              <a:spcBef>
                <a:spcPts val="0"/>
              </a:spcBef>
              <a:spcAft>
                <a:spcPts val="0"/>
              </a:spcAft>
              <a:buClr>
                <a:schemeClr val="dk1"/>
              </a:buClr>
              <a:buSzPts val="1800"/>
              <a:buFont typeface="Arimo"/>
              <a:buNone/>
            </a:pPr>
            <a:r>
              <a:rPr lang="en-US" sz="1800">
                <a:solidFill>
                  <a:schemeClr val="dk1"/>
                </a:solidFill>
                <a:latin typeface="Arimo"/>
                <a:ea typeface="Arimo"/>
                <a:cs typeface="Arimo"/>
                <a:sym typeface="Arimo"/>
              </a:rPr>
              <a:t>Primary Key</a:t>
            </a:r>
            <a:endParaRPr b="1" sz="1800">
              <a:solidFill>
                <a:srgbClr val="CC0000"/>
              </a:solidFill>
              <a:latin typeface="Arimo"/>
              <a:ea typeface="Arimo"/>
              <a:cs typeface="Arimo"/>
              <a:sym typeface="Arimo"/>
            </a:endParaRPr>
          </a:p>
        </p:txBody>
      </p:sp>
      <p:cxnSp>
        <p:nvCxnSpPr>
          <p:cNvPr id="945" name="Google Shape;945;p75"/>
          <p:cNvCxnSpPr>
            <a:stCxn id="944" idx="2"/>
            <a:endCxn id="874" idx="0"/>
          </p:cNvCxnSpPr>
          <p:nvPr/>
        </p:nvCxnSpPr>
        <p:spPr>
          <a:xfrm flipH="1">
            <a:off x="8761479" y="3141702"/>
            <a:ext cx="743100" cy="4398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First Normal Form</a:t>
            </a:r>
            <a:endParaRPr>
              <a:latin typeface="Arial"/>
              <a:ea typeface="Arial"/>
              <a:cs typeface="Arial"/>
              <a:sym typeface="Arial"/>
            </a:endParaRPr>
          </a:p>
        </p:txBody>
      </p:sp>
      <p:sp>
        <p:nvSpPr>
          <p:cNvPr id="951" name="Google Shape;951;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952" name="Google Shape;952;p76"/>
          <p:cNvSpPr txBox="1"/>
          <p:nvPr/>
        </p:nvSpPr>
        <p:spPr>
          <a:xfrm>
            <a:off x="2133600" y="1447801"/>
            <a:ext cx="7391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Arial"/>
                <a:ea typeface="Arial"/>
                <a:cs typeface="Arial"/>
                <a:sym typeface="Arial"/>
              </a:rPr>
              <a:t>The relation is </a:t>
            </a:r>
            <a:r>
              <a:rPr b="1" lang="en-US" sz="2400">
                <a:solidFill>
                  <a:srgbClr val="FF0000"/>
                </a:solidFill>
                <a:latin typeface="Arial"/>
                <a:ea typeface="Arial"/>
                <a:cs typeface="Arial"/>
                <a:sym typeface="Arial"/>
              </a:rPr>
              <a:t>not</a:t>
            </a:r>
            <a:r>
              <a:rPr lang="en-US" sz="2400">
                <a:solidFill>
                  <a:srgbClr val="FF0000"/>
                </a:solidFill>
                <a:latin typeface="Arial"/>
                <a:ea typeface="Arial"/>
                <a:cs typeface="Arial"/>
                <a:sym typeface="Arial"/>
              </a:rPr>
              <a:t> in 1NF</a:t>
            </a:r>
            <a:endParaRPr/>
          </a:p>
        </p:txBody>
      </p:sp>
      <p:sp>
        <p:nvSpPr>
          <p:cNvPr id="953" name="Google Shape;953;p76"/>
          <p:cNvSpPr/>
          <p:nvPr/>
        </p:nvSpPr>
        <p:spPr>
          <a:xfrm>
            <a:off x="2274416" y="2947988"/>
            <a:ext cx="2424112"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4" name="Google Shape;954;p76"/>
          <p:cNvSpPr/>
          <p:nvPr/>
        </p:nvSpPr>
        <p:spPr>
          <a:xfrm>
            <a:off x="4260851" y="2947988"/>
            <a:ext cx="2398713"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5" name="Google Shape;955;p76"/>
          <p:cNvSpPr/>
          <p:nvPr/>
        </p:nvSpPr>
        <p:spPr>
          <a:xfrm>
            <a:off x="6659563" y="2947988"/>
            <a:ext cx="1270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6" name="Google Shape;956;p76"/>
          <p:cNvSpPr/>
          <p:nvPr/>
        </p:nvSpPr>
        <p:spPr>
          <a:xfrm>
            <a:off x="6672263" y="2947988"/>
            <a:ext cx="3155950" cy="127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7" name="Google Shape;957;p76"/>
          <p:cNvSpPr/>
          <p:nvPr/>
        </p:nvSpPr>
        <p:spPr>
          <a:xfrm>
            <a:off x="2373314" y="2209801"/>
            <a:ext cx="2257425" cy="358775"/>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58" name="Google Shape;958;p76"/>
          <p:cNvSpPr/>
          <p:nvPr/>
        </p:nvSpPr>
        <p:spPr>
          <a:xfrm>
            <a:off x="2890838" y="2209801"/>
            <a:ext cx="1234312"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500">
                <a:solidFill>
                  <a:srgbClr val="000000"/>
                </a:solidFill>
                <a:latin typeface="Calibri"/>
                <a:ea typeface="Calibri"/>
                <a:cs typeface="Calibri"/>
                <a:sym typeface="Calibri"/>
              </a:rPr>
              <a:t>EmpNum</a:t>
            </a:r>
            <a:endParaRPr sz="2400">
              <a:solidFill>
                <a:schemeClr val="dk1"/>
              </a:solidFill>
              <a:latin typeface="Calibri"/>
              <a:ea typeface="Calibri"/>
              <a:cs typeface="Calibri"/>
              <a:sym typeface="Calibri"/>
            </a:endParaRPr>
          </a:p>
        </p:txBody>
      </p:sp>
      <p:sp>
        <p:nvSpPr>
          <p:cNvPr id="959" name="Google Shape;959;p76"/>
          <p:cNvSpPr/>
          <p:nvPr/>
        </p:nvSpPr>
        <p:spPr>
          <a:xfrm>
            <a:off x="2890838" y="2532063"/>
            <a:ext cx="1211262" cy="3016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0" name="Google Shape;960;p76"/>
          <p:cNvSpPr/>
          <p:nvPr/>
        </p:nvSpPr>
        <p:spPr>
          <a:xfrm>
            <a:off x="4641850" y="2209801"/>
            <a:ext cx="2235200" cy="358775"/>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1" name="Google Shape;961;p76"/>
          <p:cNvSpPr/>
          <p:nvPr/>
        </p:nvSpPr>
        <p:spPr>
          <a:xfrm>
            <a:off x="5067300" y="2209800"/>
            <a:ext cx="1437894"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500">
                <a:solidFill>
                  <a:srgbClr val="010000"/>
                </a:solidFill>
                <a:latin typeface="Calibri"/>
                <a:ea typeface="Calibri"/>
                <a:cs typeface="Calibri"/>
                <a:sym typeface="Calibri"/>
              </a:rPr>
              <a:t>EmpPhone</a:t>
            </a:r>
            <a:endParaRPr sz="2400">
              <a:solidFill>
                <a:schemeClr val="dk1"/>
              </a:solidFill>
              <a:latin typeface="Calibri"/>
              <a:ea typeface="Calibri"/>
              <a:cs typeface="Calibri"/>
              <a:sym typeface="Calibri"/>
            </a:endParaRPr>
          </a:p>
        </p:txBody>
      </p:sp>
      <p:sp>
        <p:nvSpPr>
          <p:cNvPr id="962" name="Google Shape;962;p76"/>
          <p:cNvSpPr/>
          <p:nvPr/>
        </p:nvSpPr>
        <p:spPr>
          <a:xfrm>
            <a:off x="6889750" y="2209801"/>
            <a:ext cx="2940050" cy="358775"/>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63" name="Google Shape;963;p76"/>
          <p:cNvSpPr/>
          <p:nvPr/>
        </p:nvSpPr>
        <p:spPr>
          <a:xfrm>
            <a:off x="7559675" y="2209800"/>
            <a:ext cx="1728788" cy="381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500">
                <a:solidFill>
                  <a:srgbClr val="010000"/>
                </a:solidFill>
                <a:latin typeface="Calibri"/>
                <a:ea typeface="Calibri"/>
                <a:cs typeface="Calibri"/>
                <a:sym typeface="Calibri"/>
              </a:rPr>
              <a:t>EmpDegrees</a:t>
            </a:r>
            <a:endParaRPr sz="2400">
              <a:solidFill>
                <a:schemeClr val="dk1"/>
              </a:solidFill>
              <a:latin typeface="Calibri"/>
              <a:ea typeface="Calibri"/>
              <a:cs typeface="Calibri"/>
              <a:sym typeface="Calibri"/>
            </a:endParaRPr>
          </a:p>
        </p:txBody>
      </p:sp>
      <p:cxnSp>
        <p:nvCxnSpPr>
          <p:cNvPr id="964" name="Google Shape;964;p76"/>
          <p:cNvCxnSpPr/>
          <p:nvPr/>
        </p:nvCxnSpPr>
        <p:spPr>
          <a:xfrm>
            <a:off x="2362201" y="2197100"/>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965" name="Google Shape;965;p76"/>
          <p:cNvCxnSpPr/>
          <p:nvPr/>
        </p:nvCxnSpPr>
        <p:spPr>
          <a:xfrm>
            <a:off x="2362200" y="2197100"/>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966" name="Google Shape;966;p76"/>
          <p:cNvCxnSpPr/>
          <p:nvPr/>
        </p:nvCxnSpPr>
        <p:spPr>
          <a:xfrm>
            <a:off x="2362201" y="2197100"/>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967" name="Google Shape;967;p76"/>
          <p:cNvCxnSpPr/>
          <p:nvPr/>
        </p:nvCxnSpPr>
        <p:spPr>
          <a:xfrm>
            <a:off x="2362200" y="2197100"/>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968" name="Google Shape;968;p76"/>
          <p:cNvCxnSpPr/>
          <p:nvPr/>
        </p:nvCxnSpPr>
        <p:spPr>
          <a:xfrm>
            <a:off x="2373314" y="2197100"/>
            <a:ext cx="2257425" cy="1588"/>
          </a:xfrm>
          <a:prstGeom prst="straightConnector1">
            <a:avLst/>
          </a:prstGeom>
          <a:noFill/>
          <a:ln cap="flat" cmpd="sng" w="9525">
            <a:solidFill>
              <a:srgbClr val="000000"/>
            </a:solidFill>
            <a:prstDash val="solid"/>
            <a:round/>
            <a:headEnd len="med" w="med" type="none"/>
            <a:tailEnd len="med" w="med" type="none"/>
          </a:ln>
        </p:spPr>
      </p:cxnSp>
      <p:cxnSp>
        <p:nvCxnSpPr>
          <p:cNvPr id="969" name="Google Shape;969;p76"/>
          <p:cNvCxnSpPr/>
          <p:nvPr/>
        </p:nvCxnSpPr>
        <p:spPr>
          <a:xfrm>
            <a:off x="4641850" y="2197100"/>
            <a:ext cx="2235200" cy="1588"/>
          </a:xfrm>
          <a:prstGeom prst="straightConnector1">
            <a:avLst/>
          </a:prstGeom>
          <a:noFill/>
          <a:ln cap="flat" cmpd="sng" w="9525">
            <a:solidFill>
              <a:srgbClr val="000000"/>
            </a:solidFill>
            <a:prstDash val="solid"/>
            <a:round/>
            <a:headEnd len="med" w="med" type="none"/>
            <a:tailEnd len="med" w="med" type="none"/>
          </a:ln>
        </p:spPr>
      </p:cxnSp>
      <p:cxnSp>
        <p:nvCxnSpPr>
          <p:cNvPr id="970" name="Google Shape;970;p76"/>
          <p:cNvCxnSpPr/>
          <p:nvPr/>
        </p:nvCxnSpPr>
        <p:spPr>
          <a:xfrm>
            <a:off x="6877050" y="2197100"/>
            <a:ext cx="12700" cy="1588"/>
          </a:xfrm>
          <a:prstGeom prst="straightConnector1">
            <a:avLst/>
          </a:prstGeom>
          <a:noFill/>
          <a:ln cap="flat" cmpd="sng" w="9525">
            <a:solidFill>
              <a:srgbClr val="000000"/>
            </a:solidFill>
            <a:prstDash val="solid"/>
            <a:round/>
            <a:headEnd len="med" w="med" type="none"/>
            <a:tailEnd len="med" w="med" type="none"/>
          </a:ln>
        </p:spPr>
      </p:cxnSp>
      <p:cxnSp>
        <p:nvCxnSpPr>
          <p:cNvPr id="971" name="Google Shape;971;p76"/>
          <p:cNvCxnSpPr/>
          <p:nvPr/>
        </p:nvCxnSpPr>
        <p:spPr>
          <a:xfrm>
            <a:off x="6877050" y="2197100"/>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972" name="Google Shape;972;p76"/>
          <p:cNvCxnSpPr/>
          <p:nvPr/>
        </p:nvCxnSpPr>
        <p:spPr>
          <a:xfrm>
            <a:off x="6889750" y="2197100"/>
            <a:ext cx="2940050" cy="1588"/>
          </a:xfrm>
          <a:prstGeom prst="straightConnector1">
            <a:avLst/>
          </a:prstGeom>
          <a:noFill/>
          <a:ln cap="flat" cmpd="sng" w="9525">
            <a:solidFill>
              <a:srgbClr val="000000"/>
            </a:solidFill>
            <a:prstDash val="solid"/>
            <a:round/>
            <a:headEnd len="med" w="med" type="none"/>
            <a:tailEnd len="med" w="med" type="none"/>
          </a:ln>
        </p:spPr>
      </p:cxnSp>
      <p:cxnSp>
        <p:nvCxnSpPr>
          <p:cNvPr id="973" name="Google Shape;973;p76"/>
          <p:cNvCxnSpPr/>
          <p:nvPr/>
        </p:nvCxnSpPr>
        <p:spPr>
          <a:xfrm>
            <a:off x="9829801" y="2197100"/>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974" name="Google Shape;974;p76"/>
          <p:cNvCxnSpPr/>
          <p:nvPr/>
        </p:nvCxnSpPr>
        <p:spPr>
          <a:xfrm>
            <a:off x="9829800" y="2197100"/>
            <a:ext cx="0" cy="12700"/>
          </a:xfrm>
          <a:prstGeom prst="straightConnector1">
            <a:avLst/>
          </a:prstGeom>
          <a:noFill/>
          <a:ln cap="flat" cmpd="sng" w="9525">
            <a:solidFill>
              <a:srgbClr val="000000"/>
            </a:solidFill>
            <a:prstDash val="solid"/>
            <a:round/>
            <a:headEnd len="med" w="med" type="none"/>
            <a:tailEnd len="med" w="med" type="none"/>
          </a:ln>
        </p:spPr>
      </p:cxnSp>
      <p:cxnSp>
        <p:nvCxnSpPr>
          <p:cNvPr id="975" name="Google Shape;975;p76"/>
          <p:cNvCxnSpPr/>
          <p:nvPr/>
        </p:nvCxnSpPr>
        <p:spPr>
          <a:xfrm>
            <a:off x="9829801" y="2197100"/>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976" name="Google Shape;976;p76"/>
          <p:cNvCxnSpPr/>
          <p:nvPr/>
        </p:nvCxnSpPr>
        <p:spPr>
          <a:xfrm>
            <a:off x="9829800" y="2197100"/>
            <a:ext cx="0" cy="12700"/>
          </a:xfrm>
          <a:prstGeom prst="straightConnector1">
            <a:avLst/>
          </a:prstGeom>
          <a:noFill/>
          <a:ln cap="flat" cmpd="sng" w="9525">
            <a:solidFill>
              <a:srgbClr val="000000"/>
            </a:solidFill>
            <a:prstDash val="solid"/>
            <a:round/>
            <a:headEnd len="med" w="med" type="none"/>
            <a:tailEnd len="med" w="med" type="none"/>
          </a:ln>
        </p:spPr>
      </p:cxnSp>
      <p:cxnSp>
        <p:nvCxnSpPr>
          <p:cNvPr id="977" name="Google Shape;977;p76"/>
          <p:cNvCxnSpPr/>
          <p:nvPr/>
        </p:nvCxnSpPr>
        <p:spPr>
          <a:xfrm>
            <a:off x="2362200" y="2209801"/>
            <a:ext cx="1588" cy="365125"/>
          </a:xfrm>
          <a:prstGeom prst="straightConnector1">
            <a:avLst/>
          </a:prstGeom>
          <a:noFill/>
          <a:ln cap="flat" cmpd="sng" w="9525">
            <a:solidFill>
              <a:srgbClr val="000000"/>
            </a:solidFill>
            <a:prstDash val="solid"/>
            <a:round/>
            <a:headEnd len="med" w="med" type="none"/>
            <a:tailEnd len="med" w="med" type="none"/>
          </a:ln>
        </p:spPr>
      </p:cxnSp>
      <p:sp>
        <p:nvSpPr>
          <p:cNvPr id="978" name="Google Shape;978;p76"/>
          <p:cNvSpPr/>
          <p:nvPr/>
        </p:nvSpPr>
        <p:spPr>
          <a:xfrm>
            <a:off x="6877050" y="2209801"/>
            <a:ext cx="12700" cy="3651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979" name="Google Shape;979;p76"/>
          <p:cNvCxnSpPr/>
          <p:nvPr/>
        </p:nvCxnSpPr>
        <p:spPr>
          <a:xfrm>
            <a:off x="6877050" y="2209801"/>
            <a:ext cx="1588" cy="365125"/>
          </a:xfrm>
          <a:prstGeom prst="straightConnector1">
            <a:avLst/>
          </a:prstGeom>
          <a:noFill/>
          <a:ln cap="flat" cmpd="sng" w="9525">
            <a:solidFill>
              <a:srgbClr val="000000"/>
            </a:solidFill>
            <a:prstDash val="solid"/>
            <a:round/>
            <a:headEnd len="med" w="med" type="none"/>
            <a:tailEnd len="med" w="med" type="none"/>
          </a:ln>
        </p:spPr>
      </p:cxnSp>
      <p:cxnSp>
        <p:nvCxnSpPr>
          <p:cNvPr id="980" name="Google Shape;980;p76"/>
          <p:cNvCxnSpPr/>
          <p:nvPr/>
        </p:nvCxnSpPr>
        <p:spPr>
          <a:xfrm>
            <a:off x="9829800" y="2209801"/>
            <a:ext cx="0" cy="365125"/>
          </a:xfrm>
          <a:prstGeom prst="straightConnector1">
            <a:avLst/>
          </a:prstGeom>
          <a:noFill/>
          <a:ln cap="flat" cmpd="sng" w="9525">
            <a:solidFill>
              <a:srgbClr val="000000"/>
            </a:solidFill>
            <a:prstDash val="solid"/>
            <a:round/>
            <a:headEnd len="med" w="med" type="none"/>
            <a:tailEnd len="med" w="med" type="none"/>
          </a:ln>
        </p:spPr>
      </p:cxnSp>
      <p:sp>
        <p:nvSpPr>
          <p:cNvPr id="981" name="Google Shape;981;p76"/>
          <p:cNvSpPr/>
          <p:nvPr/>
        </p:nvSpPr>
        <p:spPr>
          <a:xfrm>
            <a:off x="3279775" y="2587625"/>
            <a:ext cx="485710"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123</a:t>
            </a:r>
            <a:endParaRPr sz="2400">
              <a:solidFill>
                <a:schemeClr val="dk1"/>
              </a:solidFill>
              <a:latin typeface="Calibri"/>
              <a:ea typeface="Calibri"/>
              <a:cs typeface="Calibri"/>
              <a:sym typeface="Calibri"/>
            </a:endParaRPr>
          </a:p>
        </p:txBody>
      </p:sp>
      <p:sp>
        <p:nvSpPr>
          <p:cNvPr id="982" name="Google Shape;982;p76"/>
          <p:cNvSpPr/>
          <p:nvPr/>
        </p:nvSpPr>
        <p:spPr>
          <a:xfrm>
            <a:off x="5189538" y="2587626"/>
            <a:ext cx="1229504"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233-9876</a:t>
            </a:r>
            <a:endParaRPr sz="2400">
              <a:solidFill>
                <a:schemeClr val="dk1"/>
              </a:solidFill>
              <a:latin typeface="Calibri"/>
              <a:ea typeface="Calibri"/>
              <a:cs typeface="Calibri"/>
              <a:sym typeface="Calibri"/>
            </a:endParaRPr>
          </a:p>
        </p:txBody>
      </p:sp>
      <p:cxnSp>
        <p:nvCxnSpPr>
          <p:cNvPr id="983" name="Google Shape;983;p76"/>
          <p:cNvCxnSpPr/>
          <p:nvPr/>
        </p:nvCxnSpPr>
        <p:spPr>
          <a:xfrm>
            <a:off x="2362201" y="2574925"/>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984" name="Google Shape;984;p76"/>
          <p:cNvCxnSpPr/>
          <p:nvPr/>
        </p:nvCxnSpPr>
        <p:spPr>
          <a:xfrm>
            <a:off x="2362200" y="2574925"/>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985" name="Google Shape;985;p76"/>
          <p:cNvCxnSpPr/>
          <p:nvPr/>
        </p:nvCxnSpPr>
        <p:spPr>
          <a:xfrm>
            <a:off x="2373314" y="2574925"/>
            <a:ext cx="2257425" cy="1588"/>
          </a:xfrm>
          <a:prstGeom prst="straightConnector1">
            <a:avLst/>
          </a:prstGeom>
          <a:noFill/>
          <a:ln cap="flat" cmpd="sng" w="9525">
            <a:solidFill>
              <a:srgbClr val="000000"/>
            </a:solidFill>
            <a:prstDash val="solid"/>
            <a:round/>
            <a:headEnd len="med" w="med" type="none"/>
            <a:tailEnd len="med" w="med" type="none"/>
          </a:ln>
        </p:spPr>
      </p:cxnSp>
      <p:cxnSp>
        <p:nvCxnSpPr>
          <p:cNvPr id="986" name="Google Shape;986;p76"/>
          <p:cNvCxnSpPr/>
          <p:nvPr/>
        </p:nvCxnSpPr>
        <p:spPr>
          <a:xfrm>
            <a:off x="4641850" y="2574925"/>
            <a:ext cx="2235200" cy="1588"/>
          </a:xfrm>
          <a:prstGeom prst="straightConnector1">
            <a:avLst/>
          </a:prstGeom>
          <a:noFill/>
          <a:ln cap="flat" cmpd="sng" w="9525">
            <a:solidFill>
              <a:srgbClr val="000000"/>
            </a:solidFill>
            <a:prstDash val="solid"/>
            <a:round/>
            <a:headEnd len="med" w="med" type="none"/>
            <a:tailEnd len="med" w="med" type="none"/>
          </a:ln>
        </p:spPr>
      </p:cxnSp>
      <p:cxnSp>
        <p:nvCxnSpPr>
          <p:cNvPr id="987" name="Google Shape;987;p76"/>
          <p:cNvCxnSpPr/>
          <p:nvPr/>
        </p:nvCxnSpPr>
        <p:spPr>
          <a:xfrm>
            <a:off x="6877050" y="2574925"/>
            <a:ext cx="12700" cy="1588"/>
          </a:xfrm>
          <a:prstGeom prst="straightConnector1">
            <a:avLst/>
          </a:prstGeom>
          <a:noFill/>
          <a:ln cap="flat" cmpd="sng" w="9525">
            <a:solidFill>
              <a:srgbClr val="000000"/>
            </a:solidFill>
            <a:prstDash val="solid"/>
            <a:round/>
            <a:headEnd len="med" w="med" type="none"/>
            <a:tailEnd len="med" w="med" type="none"/>
          </a:ln>
        </p:spPr>
      </p:cxnSp>
      <p:cxnSp>
        <p:nvCxnSpPr>
          <p:cNvPr id="988" name="Google Shape;988;p76"/>
          <p:cNvCxnSpPr/>
          <p:nvPr/>
        </p:nvCxnSpPr>
        <p:spPr>
          <a:xfrm>
            <a:off x="6877050" y="2574925"/>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989" name="Google Shape;989;p76"/>
          <p:cNvCxnSpPr/>
          <p:nvPr/>
        </p:nvCxnSpPr>
        <p:spPr>
          <a:xfrm>
            <a:off x="6889750" y="2574925"/>
            <a:ext cx="2940050" cy="1588"/>
          </a:xfrm>
          <a:prstGeom prst="straightConnector1">
            <a:avLst/>
          </a:prstGeom>
          <a:noFill/>
          <a:ln cap="flat" cmpd="sng" w="9525">
            <a:solidFill>
              <a:srgbClr val="000000"/>
            </a:solidFill>
            <a:prstDash val="solid"/>
            <a:round/>
            <a:headEnd len="med" w="med" type="none"/>
            <a:tailEnd len="med" w="med" type="none"/>
          </a:ln>
        </p:spPr>
      </p:cxnSp>
      <p:cxnSp>
        <p:nvCxnSpPr>
          <p:cNvPr id="990" name="Google Shape;990;p76"/>
          <p:cNvCxnSpPr/>
          <p:nvPr/>
        </p:nvCxnSpPr>
        <p:spPr>
          <a:xfrm>
            <a:off x="9829801" y="2574925"/>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991" name="Google Shape;991;p76"/>
          <p:cNvCxnSpPr/>
          <p:nvPr/>
        </p:nvCxnSpPr>
        <p:spPr>
          <a:xfrm>
            <a:off x="9829800" y="2574925"/>
            <a:ext cx="0" cy="12700"/>
          </a:xfrm>
          <a:prstGeom prst="straightConnector1">
            <a:avLst/>
          </a:prstGeom>
          <a:noFill/>
          <a:ln cap="flat" cmpd="sng" w="9525">
            <a:solidFill>
              <a:srgbClr val="000000"/>
            </a:solidFill>
            <a:prstDash val="solid"/>
            <a:round/>
            <a:headEnd len="med" w="med" type="none"/>
            <a:tailEnd len="med" w="med" type="none"/>
          </a:ln>
        </p:spPr>
      </p:cxnSp>
      <p:cxnSp>
        <p:nvCxnSpPr>
          <p:cNvPr id="992" name="Google Shape;992;p76"/>
          <p:cNvCxnSpPr/>
          <p:nvPr/>
        </p:nvCxnSpPr>
        <p:spPr>
          <a:xfrm>
            <a:off x="2362200" y="2587626"/>
            <a:ext cx="1588" cy="366713"/>
          </a:xfrm>
          <a:prstGeom prst="straightConnector1">
            <a:avLst/>
          </a:prstGeom>
          <a:noFill/>
          <a:ln cap="flat" cmpd="sng" w="9525">
            <a:solidFill>
              <a:srgbClr val="000000"/>
            </a:solidFill>
            <a:prstDash val="solid"/>
            <a:round/>
            <a:headEnd len="med" w="med" type="none"/>
            <a:tailEnd len="med" w="med" type="none"/>
          </a:ln>
        </p:spPr>
      </p:cxnSp>
      <p:sp>
        <p:nvSpPr>
          <p:cNvPr id="993" name="Google Shape;993;p76"/>
          <p:cNvSpPr/>
          <p:nvPr/>
        </p:nvSpPr>
        <p:spPr>
          <a:xfrm>
            <a:off x="6877050" y="2587626"/>
            <a:ext cx="12700" cy="366713"/>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994" name="Google Shape;994;p76"/>
          <p:cNvCxnSpPr/>
          <p:nvPr/>
        </p:nvCxnSpPr>
        <p:spPr>
          <a:xfrm>
            <a:off x="6877050" y="2587626"/>
            <a:ext cx="1588" cy="366713"/>
          </a:xfrm>
          <a:prstGeom prst="straightConnector1">
            <a:avLst/>
          </a:prstGeom>
          <a:noFill/>
          <a:ln cap="flat" cmpd="sng" w="9525">
            <a:solidFill>
              <a:srgbClr val="000000"/>
            </a:solidFill>
            <a:prstDash val="solid"/>
            <a:round/>
            <a:headEnd len="med" w="med" type="none"/>
            <a:tailEnd len="med" w="med" type="none"/>
          </a:ln>
        </p:spPr>
      </p:cxnSp>
      <p:cxnSp>
        <p:nvCxnSpPr>
          <p:cNvPr id="995" name="Google Shape;995;p76"/>
          <p:cNvCxnSpPr/>
          <p:nvPr/>
        </p:nvCxnSpPr>
        <p:spPr>
          <a:xfrm>
            <a:off x="9829800" y="2587626"/>
            <a:ext cx="0" cy="366713"/>
          </a:xfrm>
          <a:prstGeom prst="straightConnector1">
            <a:avLst/>
          </a:prstGeom>
          <a:noFill/>
          <a:ln cap="flat" cmpd="sng" w="9525">
            <a:solidFill>
              <a:srgbClr val="000000"/>
            </a:solidFill>
            <a:prstDash val="solid"/>
            <a:round/>
            <a:headEnd len="med" w="med" type="none"/>
            <a:tailEnd len="med" w="med" type="none"/>
          </a:ln>
        </p:spPr>
      </p:cxnSp>
      <p:sp>
        <p:nvSpPr>
          <p:cNvPr id="996" name="Google Shape;996;p76"/>
          <p:cNvSpPr/>
          <p:nvPr/>
        </p:nvSpPr>
        <p:spPr>
          <a:xfrm>
            <a:off x="3279775" y="2967038"/>
            <a:ext cx="485710"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333</a:t>
            </a:r>
            <a:endParaRPr sz="2400">
              <a:solidFill>
                <a:schemeClr val="dk1"/>
              </a:solidFill>
              <a:latin typeface="Calibri"/>
              <a:ea typeface="Calibri"/>
              <a:cs typeface="Calibri"/>
              <a:sym typeface="Calibri"/>
            </a:endParaRPr>
          </a:p>
        </p:txBody>
      </p:sp>
      <p:sp>
        <p:nvSpPr>
          <p:cNvPr id="997" name="Google Shape;997;p76"/>
          <p:cNvSpPr/>
          <p:nvPr/>
        </p:nvSpPr>
        <p:spPr>
          <a:xfrm>
            <a:off x="5189538" y="2967039"/>
            <a:ext cx="1229504"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233-1231</a:t>
            </a:r>
            <a:endParaRPr sz="2400">
              <a:solidFill>
                <a:schemeClr val="dk1"/>
              </a:solidFill>
              <a:latin typeface="Calibri"/>
              <a:ea typeface="Calibri"/>
              <a:cs typeface="Calibri"/>
              <a:sym typeface="Calibri"/>
            </a:endParaRPr>
          </a:p>
        </p:txBody>
      </p:sp>
      <p:sp>
        <p:nvSpPr>
          <p:cNvPr id="998" name="Google Shape;998;p76"/>
          <p:cNvSpPr/>
          <p:nvPr/>
        </p:nvSpPr>
        <p:spPr>
          <a:xfrm>
            <a:off x="7013575" y="2967038"/>
            <a:ext cx="1653530"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BA, BSc, PhD</a:t>
            </a:r>
            <a:endParaRPr sz="2400">
              <a:solidFill>
                <a:schemeClr val="dk1"/>
              </a:solidFill>
              <a:latin typeface="Calibri"/>
              <a:ea typeface="Calibri"/>
              <a:cs typeface="Calibri"/>
              <a:sym typeface="Calibri"/>
            </a:endParaRPr>
          </a:p>
        </p:txBody>
      </p:sp>
      <p:cxnSp>
        <p:nvCxnSpPr>
          <p:cNvPr id="999" name="Google Shape;999;p76"/>
          <p:cNvCxnSpPr/>
          <p:nvPr/>
        </p:nvCxnSpPr>
        <p:spPr>
          <a:xfrm>
            <a:off x="2362201" y="2947989"/>
            <a:ext cx="11113" cy="1587"/>
          </a:xfrm>
          <a:prstGeom prst="straightConnector1">
            <a:avLst/>
          </a:prstGeom>
          <a:noFill/>
          <a:ln cap="flat" cmpd="sng" w="9525">
            <a:solidFill>
              <a:srgbClr val="000000"/>
            </a:solidFill>
            <a:prstDash val="solid"/>
            <a:round/>
            <a:headEnd len="med" w="med" type="none"/>
            <a:tailEnd len="med" w="med" type="none"/>
          </a:ln>
        </p:spPr>
      </p:cxnSp>
      <p:cxnSp>
        <p:nvCxnSpPr>
          <p:cNvPr id="1000" name="Google Shape;1000;p76"/>
          <p:cNvCxnSpPr/>
          <p:nvPr/>
        </p:nvCxnSpPr>
        <p:spPr>
          <a:xfrm>
            <a:off x="2362200" y="2947988"/>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01" name="Google Shape;1001;p76"/>
          <p:cNvCxnSpPr/>
          <p:nvPr/>
        </p:nvCxnSpPr>
        <p:spPr>
          <a:xfrm>
            <a:off x="2400610" y="2947989"/>
            <a:ext cx="2257425" cy="1587"/>
          </a:xfrm>
          <a:prstGeom prst="straightConnector1">
            <a:avLst/>
          </a:prstGeom>
          <a:noFill/>
          <a:ln cap="flat" cmpd="sng" w="9525">
            <a:solidFill>
              <a:srgbClr val="000000"/>
            </a:solidFill>
            <a:prstDash val="solid"/>
            <a:round/>
            <a:headEnd len="med" w="med" type="none"/>
            <a:tailEnd len="med" w="med" type="none"/>
          </a:ln>
        </p:spPr>
      </p:cxnSp>
      <p:cxnSp>
        <p:nvCxnSpPr>
          <p:cNvPr id="1002" name="Google Shape;1002;p76"/>
          <p:cNvCxnSpPr/>
          <p:nvPr/>
        </p:nvCxnSpPr>
        <p:spPr>
          <a:xfrm>
            <a:off x="4641850" y="2947989"/>
            <a:ext cx="2235200" cy="1587"/>
          </a:xfrm>
          <a:prstGeom prst="straightConnector1">
            <a:avLst/>
          </a:prstGeom>
          <a:noFill/>
          <a:ln cap="flat" cmpd="sng" w="9525">
            <a:solidFill>
              <a:srgbClr val="000000"/>
            </a:solidFill>
            <a:prstDash val="solid"/>
            <a:round/>
            <a:headEnd len="med" w="med" type="none"/>
            <a:tailEnd len="med" w="med" type="none"/>
          </a:ln>
        </p:spPr>
      </p:cxnSp>
      <p:cxnSp>
        <p:nvCxnSpPr>
          <p:cNvPr id="1003" name="Google Shape;1003;p76"/>
          <p:cNvCxnSpPr/>
          <p:nvPr/>
        </p:nvCxnSpPr>
        <p:spPr>
          <a:xfrm>
            <a:off x="6877050" y="2947989"/>
            <a:ext cx="12700" cy="1587"/>
          </a:xfrm>
          <a:prstGeom prst="straightConnector1">
            <a:avLst/>
          </a:prstGeom>
          <a:noFill/>
          <a:ln cap="flat" cmpd="sng" w="9525">
            <a:solidFill>
              <a:srgbClr val="000000"/>
            </a:solidFill>
            <a:prstDash val="solid"/>
            <a:round/>
            <a:headEnd len="med" w="med" type="none"/>
            <a:tailEnd len="med" w="med" type="none"/>
          </a:ln>
        </p:spPr>
      </p:cxnSp>
      <p:cxnSp>
        <p:nvCxnSpPr>
          <p:cNvPr id="1004" name="Google Shape;1004;p76"/>
          <p:cNvCxnSpPr/>
          <p:nvPr/>
        </p:nvCxnSpPr>
        <p:spPr>
          <a:xfrm>
            <a:off x="6877050" y="2947988"/>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05" name="Google Shape;1005;p76"/>
          <p:cNvCxnSpPr/>
          <p:nvPr/>
        </p:nvCxnSpPr>
        <p:spPr>
          <a:xfrm>
            <a:off x="6889750" y="2947989"/>
            <a:ext cx="2940050" cy="1587"/>
          </a:xfrm>
          <a:prstGeom prst="straightConnector1">
            <a:avLst/>
          </a:prstGeom>
          <a:noFill/>
          <a:ln cap="flat" cmpd="sng" w="9525">
            <a:solidFill>
              <a:srgbClr val="000000"/>
            </a:solidFill>
            <a:prstDash val="solid"/>
            <a:round/>
            <a:headEnd len="med" w="med" type="none"/>
            <a:tailEnd len="med" w="med" type="none"/>
          </a:ln>
        </p:spPr>
      </p:cxnSp>
      <p:cxnSp>
        <p:nvCxnSpPr>
          <p:cNvPr id="1006" name="Google Shape;1006;p76"/>
          <p:cNvCxnSpPr/>
          <p:nvPr/>
        </p:nvCxnSpPr>
        <p:spPr>
          <a:xfrm>
            <a:off x="9829801" y="2947989"/>
            <a:ext cx="11113" cy="1587"/>
          </a:xfrm>
          <a:prstGeom prst="straightConnector1">
            <a:avLst/>
          </a:prstGeom>
          <a:noFill/>
          <a:ln cap="flat" cmpd="sng" w="9525">
            <a:solidFill>
              <a:srgbClr val="000000"/>
            </a:solidFill>
            <a:prstDash val="solid"/>
            <a:round/>
            <a:headEnd len="med" w="med" type="none"/>
            <a:tailEnd len="med" w="med" type="none"/>
          </a:ln>
        </p:spPr>
      </p:cxnSp>
      <p:cxnSp>
        <p:nvCxnSpPr>
          <p:cNvPr id="1007" name="Google Shape;1007;p76"/>
          <p:cNvCxnSpPr/>
          <p:nvPr/>
        </p:nvCxnSpPr>
        <p:spPr>
          <a:xfrm>
            <a:off x="9829800" y="2947988"/>
            <a:ext cx="0" cy="12700"/>
          </a:xfrm>
          <a:prstGeom prst="straightConnector1">
            <a:avLst/>
          </a:prstGeom>
          <a:noFill/>
          <a:ln cap="flat" cmpd="sng" w="9525">
            <a:solidFill>
              <a:srgbClr val="000000"/>
            </a:solidFill>
            <a:prstDash val="solid"/>
            <a:round/>
            <a:headEnd len="med" w="med" type="none"/>
            <a:tailEnd len="med" w="med" type="none"/>
          </a:ln>
        </p:spPr>
      </p:cxnSp>
      <p:cxnSp>
        <p:nvCxnSpPr>
          <p:cNvPr id="1008" name="Google Shape;1008;p76"/>
          <p:cNvCxnSpPr/>
          <p:nvPr/>
        </p:nvCxnSpPr>
        <p:spPr>
          <a:xfrm>
            <a:off x="2362200" y="2960689"/>
            <a:ext cx="1588" cy="365125"/>
          </a:xfrm>
          <a:prstGeom prst="straightConnector1">
            <a:avLst/>
          </a:prstGeom>
          <a:noFill/>
          <a:ln cap="flat" cmpd="sng" w="9525">
            <a:solidFill>
              <a:srgbClr val="000000"/>
            </a:solidFill>
            <a:prstDash val="solid"/>
            <a:round/>
            <a:headEnd len="med" w="med" type="none"/>
            <a:tailEnd len="med" w="med" type="none"/>
          </a:ln>
        </p:spPr>
      </p:cxnSp>
      <p:sp>
        <p:nvSpPr>
          <p:cNvPr id="1009" name="Google Shape;1009;p76"/>
          <p:cNvSpPr/>
          <p:nvPr/>
        </p:nvSpPr>
        <p:spPr>
          <a:xfrm>
            <a:off x="6877050" y="2960689"/>
            <a:ext cx="12700" cy="3651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010" name="Google Shape;1010;p76"/>
          <p:cNvCxnSpPr/>
          <p:nvPr/>
        </p:nvCxnSpPr>
        <p:spPr>
          <a:xfrm>
            <a:off x="6877050" y="2960689"/>
            <a:ext cx="1588" cy="365125"/>
          </a:xfrm>
          <a:prstGeom prst="straightConnector1">
            <a:avLst/>
          </a:prstGeom>
          <a:noFill/>
          <a:ln cap="flat" cmpd="sng" w="9525">
            <a:solidFill>
              <a:srgbClr val="000000"/>
            </a:solidFill>
            <a:prstDash val="solid"/>
            <a:round/>
            <a:headEnd len="med" w="med" type="none"/>
            <a:tailEnd len="med" w="med" type="none"/>
          </a:ln>
        </p:spPr>
      </p:cxnSp>
      <p:cxnSp>
        <p:nvCxnSpPr>
          <p:cNvPr id="1011" name="Google Shape;1011;p76"/>
          <p:cNvCxnSpPr/>
          <p:nvPr/>
        </p:nvCxnSpPr>
        <p:spPr>
          <a:xfrm>
            <a:off x="9829800" y="2960689"/>
            <a:ext cx="0" cy="365125"/>
          </a:xfrm>
          <a:prstGeom prst="straightConnector1">
            <a:avLst/>
          </a:prstGeom>
          <a:noFill/>
          <a:ln cap="flat" cmpd="sng" w="9525">
            <a:solidFill>
              <a:srgbClr val="000000"/>
            </a:solidFill>
            <a:prstDash val="solid"/>
            <a:round/>
            <a:headEnd len="med" w="med" type="none"/>
            <a:tailEnd len="med" w="med" type="none"/>
          </a:ln>
        </p:spPr>
      </p:cxnSp>
      <p:sp>
        <p:nvSpPr>
          <p:cNvPr id="1012" name="Google Shape;1012;p76"/>
          <p:cNvSpPr/>
          <p:nvPr/>
        </p:nvSpPr>
        <p:spPr>
          <a:xfrm>
            <a:off x="3279775" y="3338513"/>
            <a:ext cx="485710"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679</a:t>
            </a:r>
            <a:endParaRPr sz="2400">
              <a:solidFill>
                <a:schemeClr val="dk1"/>
              </a:solidFill>
              <a:latin typeface="Calibri"/>
              <a:ea typeface="Calibri"/>
              <a:cs typeface="Calibri"/>
              <a:sym typeface="Calibri"/>
            </a:endParaRPr>
          </a:p>
        </p:txBody>
      </p:sp>
      <p:sp>
        <p:nvSpPr>
          <p:cNvPr id="1013" name="Google Shape;1013;p76"/>
          <p:cNvSpPr/>
          <p:nvPr/>
        </p:nvSpPr>
        <p:spPr>
          <a:xfrm>
            <a:off x="5189538" y="3338514"/>
            <a:ext cx="1229504"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233-1231</a:t>
            </a:r>
            <a:endParaRPr sz="2400">
              <a:solidFill>
                <a:schemeClr val="dk1"/>
              </a:solidFill>
              <a:latin typeface="Calibri"/>
              <a:ea typeface="Calibri"/>
              <a:cs typeface="Calibri"/>
              <a:sym typeface="Calibri"/>
            </a:endParaRPr>
          </a:p>
        </p:txBody>
      </p:sp>
      <p:sp>
        <p:nvSpPr>
          <p:cNvPr id="1014" name="Google Shape;1014;p76"/>
          <p:cNvSpPr/>
          <p:nvPr/>
        </p:nvSpPr>
        <p:spPr>
          <a:xfrm>
            <a:off x="7013576" y="3338513"/>
            <a:ext cx="1168590" cy="3847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BSc, MSc</a:t>
            </a:r>
            <a:endParaRPr sz="2400">
              <a:solidFill>
                <a:schemeClr val="dk1"/>
              </a:solidFill>
              <a:latin typeface="Calibri"/>
              <a:ea typeface="Calibri"/>
              <a:cs typeface="Calibri"/>
              <a:sym typeface="Calibri"/>
            </a:endParaRPr>
          </a:p>
        </p:txBody>
      </p:sp>
      <p:cxnSp>
        <p:nvCxnSpPr>
          <p:cNvPr id="1015" name="Google Shape;1015;p76"/>
          <p:cNvCxnSpPr/>
          <p:nvPr/>
        </p:nvCxnSpPr>
        <p:spPr>
          <a:xfrm>
            <a:off x="2362201" y="3325814"/>
            <a:ext cx="11113" cy="1587"/>
          </a:xfrm>
          <a:prstGeom prst="straightConnector1">
            <a:avLst/>
          </a:prstGeom>
          <a:noFill/>
          <a:ln cap="flat" cmpd="sng" w="9525">
            <a:solidFill>
              <a:srgbClr val="000000"/>
            </a:solidFill>
            <a:prstDash val="solid"/>
            <a:round/>
            <a:headEnd len="med" w="med" type="none"/>
            <a:tailEnd len="med" w="med" type="none"/>
          </a:ln>
        </p:spPr>
      </p:cxnSp>
      <p:cxnSp>
        <p:nvCxnSpPr>
          <p:cNvPr id="1016" name="Google Shape;1016;p76"/>
          <p:cNvCxnSpPr/>
          <p:nvPr/>
        </p:nvCxnSpPr>
        <p:spPr>
          <a:xfrm>
            <a:off x="2362200" y="3325813"/>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17" name="Google Shape;1017;p76"/>
          <p:cNvCxnSpPr/>
          <p:nvPr/>
        </p:nvCxnSpPr>
        <p:spPr>
          <a:xfrm>
            <a:off x="2373314" y="3325814"/>
            <a:ext cx="2257425" cy="1587"/>
          </a:xfrm>
          <a:prstGeom prst="straightConnector1">
            <a:avLst/>
          </a:prstGeom>
          <a:noFill/>
          <a:ln cap="flat" cmpd="sng" w="9525">
            <a:solidFill>
              <a:srgbClr val="000000"/>
            </a:solidFill>
            <a:prstDash val="solid"/>
            <a:round/>
            <a:headEnd len="med" w="med" type="none"/>
            <a:tailEnd len="med" w="med" type="none"/>
          </a:ln>
        </p:spPr>
      </p:cxnSp>
      <p:cxnSp>
        <p:nvCxnSpPr>
          <p:cNvPr id="1018" name="Google Shape;1018;p76"/>
          <p:cNvCxnSpPr/>
          <p:nvPr/>
        </p:nvCxnSpPr>
        <p:spPr>
          <a:xfrm>
            <a:off x="4641850" y="3325814"/>
            <a:ext cx="2235200" cy="1587"/>
          </a:xfrm>
          <a:prstGeom prst="straightConnector1">
            <a:avLst/>
          </a:prstGeom>
          <a:noFill/>
          <a:ln cap="flat" cmpd="sng" w="9525">
            <a:solidFill>
              <a:srgbClr val="000000"/>
            </a:solidFill>
            <a:prstDash val="solid"/>
            <a:round/>
            <a:headEnd len="med" w="med" type="none"/>
            <a:tailEnd len="med" w="med" type="none"/>
          </a:ln>
        </p:spPr>
      </p:cxnSp>
      <p:cxnSp>
        <p:nvCxnSpPr>
          <p:cNvPr id="1019" name="Google Shape;1019;p76"/>
          <p:cNvCxnSpPr/>
          <p:nvPr/>
        </p:nvCxnSpPr>
        <p:spPr>
          <a:xfrm>
            <a:off x="6877050" y="3325814"/>
            <a:ext cx="12700" cy="1587"/>
          </a:xfrm>
          <a:prstGeom prst="straightConnector1">
            <a:avLst/>
          </a:prstGeom>
          <a:noFill/>
          <a:ln cap="flat" cmpd="sng" w="9525">
            <a:solidFill>
              <a:srgbClr val="000000"/>
            </a:solidFill>
            <a:prstDash val="solid"/>
            <a:round/>
            <a:headEnd len="med" w="med" type="none"/>
            <a:tailEnd len="med" w="med" type="none"/>
          </a:ln>
        </p:spPr>
      </p:cxnSp>
      <p:cxnSp>
        <p:nvCxnSpPr>
          <p:cNvPr id="1020" name="Google Shape;1020;p76"/>
          <p:cNvCxnSpPr/>
          <p:nvPr/>
        </p:nvCxnSpPr>
        <p:spPr>
          <a:xfrm>
            <a:off x="6877050" y="3325813"/>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21" name="Google Shape;1021;p76"/>
          <p:cNvCxnSpPr/>
          <p:nvPr/>
        </p:nvCxnSpPr>
        <p:spPr>
          <a:xfrm>
            <a:off x="6889750" y="3325814"/>
            <a:ext cx="2940050" cy="1587"/>
          </a:xfrm>
          <a:prstGeom prst="straightConnector1">
            <a:avLst/>
          </a:prstGeom>
          <a:noFill/>
          <a:ln cap="flat" cmpd="sng" w="9525">
            <a:solidFill>
              <a:srgbClr val="000000"/>
            </a:solidFill>
            <a:prstDash val="solid"/>
            <a:round/>
            <a:headEnd len="med" w="med" type="none"/>
            <a:tailEnd len="med" w="med" type="none"/>
          </a:ln>
        </p:spPr>
      </p:cxnSp>
      <p:cxnSp>
        <p:nvCxnSpPr>
          <p:cNvPr id="1022" name="Google Shape;1022;p76"/>
          <p:cNvCxnSpPr/>
          <p:nvPr/>
        </p:nvCxnSpPr>
        <p:spPr>
          <a:xfrm>
            <a:off x="9829801" y="3325814"/>
            <a:ext cx="11113" cy="1587"/>
          </a:xfrm>
          <a:prstGeom prst="straightConnector1">
            <a:avLst/>
          </a:prstGeom>
          <a:noFill/>
          <a:ln cap="flat" cmpd="sng" w="9525">
            <a:solidFill>
              <a:srgbClr val="000000"/>
            </a:solidFill>
            <a:prstDash val="solid"/>
            <a:round/>
            <a:headEnd len="med" w="med" type="none"/>
            <a:tailEnd len="med" w="med" type="none"/>
          </a:ln>
        </p:spPr>
      </p:cxnSp>
      <p:cxnSp>
        <p:nvCxnSpPr>
          <p:cNvPr id="1023" name="Google Shape;1023;p76"/>
          <p:cNvCxnSpPr/>
          <p:nvPr/>
        </p:nvCxnSpPr>
        <p:spPr>
          <a:xfrm>
            <a:off x="9829800" y="3325813"/>
            <a:ext cx="0" cy="12700"/>
          </a:xfrm>
          <a:prstGeom prst="straightConnector1">
            <a:avLst/>
          </a:prstGeom>
          <a:noFill/>
          <a:ln cap="flat" cmpd="sng" w="9525">
            <a:solidFill>
              <a:srgbClr val="000000"/>
            </a:solidFill>
            <a:prstDash val="solid"/>
            <a:round/>
            <a:headEnd len="med" w="med" type="none"/>
            <a:tailEnd len="med" w="med" type="none"/>
          </a:ln>
        </p:spPr>
      </p:cxnSp>
      <p:cxnSp>
        <p:nvCxnSpPr>
          <p:cNvPr id="1024" name="Google Shape;1024;p76"/>
          <p:cNvCxnSpPr/>
          <p:nvPr/>
        </p:nvCxnSpPr>
        <p:spPr>
          <a:xfrm>
            <a:off x="2362200" y="3338513"/>
            <a:ext cx="1588" cy="366712"/>
          </a:xfrm>
          <a:prstGeom prst="straightConnector1">
            <a:avLst/>
          </a:prstGeom>
          <a:noFill/>
          <a:ln cap="flat" cmpd="sng" w="9525">
            <a:solidFill>
              <a:srgbClr val="000000"/>
            </a:solidFill>
            <a:prstDash val="solid"/>
            <a:round/>
            <a:headEnd len="med" w="med" type="none"/>
            <a:tailEnd len="med" w="med" type="none"/>
          </a:ln>
        </p:spPr>
      </p:cxnSp>
      <p:cxnSp>
        <p:nvCxnSpPr>
          <p:cNvPr id="1025" name="Google Shape;1025;p76"/>
          <p:cNvCxnSpPr/>
          <p:nvPr/>
        </p:nvCxnSpPr>
        <p:spPr>
          <a:xfrm>
            <a:off x="2362201" y="3705225"/>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1026" name="Google Shape;1026;p76"/>
          <p:cNvCxnSpPr/>
          <p:nvPr/>
        </p:nvCxnSpPr>
        <p:spPr>
          <a:xfrm>
            <a:off x="2362200" y="3705225"/>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27" name="Google Shape;1027;p76"/>
          <p:cNvCxnSpPr/>
          <p:nvPr/>
        </p:nvCxnSpPr>
        <p:spPr>
          <a:xfrm>
            <a:off x="2362201" y="3705225"/>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1028" name="Google Shape;1028;p76"/>
          <p:cNvCxnSpPr/>
          <p:nvPr/>
        </p:nvCxnSpPr>
        <p:spPr>
          <a:xfrm>
            <a:off x="2362200" y="3705225"/>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29" name="Google Shape;1029;p76"/>
          <p:cNvCxnSpPr/>
          <p:nvPr/>
        </p:nvCxnSpPr>
        <p:spPr>
          <a:xfrm>
            <a:off x="2373314" y="3705225"/>
            <a:ext cx="2257425" cy="1588"/>
          </a:xfrm>
          <a:prstGeom prst="straightConnector1">
            <a:avLst/>
          </a:prstGeom>
          <a:noFill/>
          <a:ln cap="flat" cmpd="sng" w="9525">
            <a:solidFill>
              <a:srgbClr val="000000"/>
            </a:solidFill>
            <a:prstDash val="solid"/>
            <a:round/>
            <a:headEnd len="med" w="med" type="none"/>
            <a:tailEnd len="med" w="med" type="none"/>
          </a:ln>
        </p:spPr>
      </p:cxnSp>
      <p:cxnSp>
        <p:nvCxnSpPr>
          <p:cNvPr id="1030" name="Google Shape;1030;p76"/>
          <p:cNvCxnSpPr/>
          <p:nvPr/>
        </p:nvCxnSpPr>
        <p:spPr>
          <a:xfrm>
            <a:off x="4641850" y="3705225"/>
            <a:ext cx="2235200" cy="1588"/>
          </a:xfrm>
          <a:prstGeom prst="straightConnector1">
            <a:avLst/>
          </a:prstGeom>
          <a:noFill/>
          <a:ln cap="flat" cmpd="sng" w="9525">
            <a:solidFill>
              <a:srgbClr val="000000"/>
            </a:solidFill>
            <a:prstDash val="solid"/>
            <a:round/>
            <a:headEnd len="med" w="med" type="none"/>
            <a:tailEnd len="med" w="med" type="none"/>
          </a:ln>
        </p:spPr>
      </p:cxnSp>
      <p:sp>
        <p:nvSpPr>
          <p:cNvPr id="1031" name="Google Shape;1031;p76"/>
          <p:cNvSpPr/>
          <p:nvPr/>
        </p:nvSpPr>
        <p:spPr>
          <a:xfrm>
            <a:off x="6877050" y="3338513"/>
            <a:ext cx="12700" cy="3667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032" name="Google Shape;1032;p76"/>
          <p:cNvCxnSpPr/>
          <p:nvPr/>
        </p:nvCxnSpPr>
        <p:spPr>
          <a:xfrm>
            <a:off x="6877050" y="3338513"/>
            <a:ext cx="1588" cy="366712"/>
          </a:xfrm>
          <a:prstGeom prst="straightConnector1">
            <a:avLst/>
          </a:prstGeom>
          <a:noFill/>
          <a:ln cap="flat" cmpd="sng" w="9525">
            <a:solidFill>
              <a:srgbClr val="000000"/>
            </a:solidFill>
            <a:prstDash val="solid"/>
            <a:round/>
            <a:headEnd len="med" w="med" type="none"/>
            <a:tailEnd len="med" w="med" type="none"/>
          </a:ln>
        </p:spPr>
      </p:cxnSp>
      <p:cxnSp>
        <p:nvCxnSpPr>
          <p:cNvPr id="1033" name="Google Shape;1033;p76"/>
          <p:cNvCxnSpPr/>
          <p:nvPr/>
        </p:nvCxnSpPr>
        <p:spPr>
          <a:xfrm>
            <a:off x="6877050" y="3705225"/>
            <a:ext cx="12700" cy="1588"/>
          </a:xfrm>
          <a:prstGeom prst="straightConnector1">
            <a:avLst/>
          </a:prstGeom>
          <a:noFill/>
          <a:ln cap="flat" cmpd="sng" w="9525">
            <a:solidFill>
              <a:srgbClr val="000000"/>
            </a:solidFill>
            <a:prstDash val="solid"/>
            <a:round/>
            <a:headEnd len="med" w="med" type="none"/>
            <a:tailEnd len="med" w="med" type="none"/>
          </a:ln>
        </p:spPr>
      </p:cxnSp>
      <p:cxnSp>
        <p:nvCxnSpPr>
          <p:cNvPr id="1034" name="Google Shape;1034;p76"/>
          <p:cNvCxnSpPr/>
          <p:nvPr/>
        </p:nvCxnSpPr>
        <p:spPr>
          <a:xfrm>
            <a:off x="6877050" y="3705225"/>
            <a:ext cx="1588" cy="12700"/>
          </a:xfrm>
          <a:prstGeom prst="straightConnector1">
            <a:avLst/>
          </a:prstGeom>
          <a:noFill/>
          <a:ln cap="flat" cmpd="sng" w="9525">
            <a:solidFill>
              <a:srgbClr val="000000"/>
            </a:solidFill>
            <a:prstDash val="solid"/>
            <a:round/>
            <a:headEnd len="med" w="med" type="none"/>
            <a:tailEnd len="med" w="med" type="none"/>
          </a:ln>
        </p:spPr>
      </p:cxnSp>
      <p:cxnSp>
        <p:nvCxnSpPr>
          <p:cNvPr id="1035" name="Google Shape;1035;p76"/>
          <p:cNvCxnSpPr/>
          <p:nvPr/>
        </p:nvCxnSpPr>
        <p:spPr>
          <a:xfrm>
            <a:off x="6889750" y="3705225"/>
            <a:ext cx="2940050" cy="1588"/>
          </a:xfrm>
          <a:prstGeom prst="straightConnector1">
            <a:avLst/>
          </a:prstGeom>
          <a:noFill/>
          <a:ln cap="flat" cmpd="sng" w="9525">
            <a:solidFill>
              <a:srgbClr val="000000"/>
            </a:solidFill>
            <a:prstDash val="solid"/>
            <a:round/>
            <a:headEnd len="med" w="med" type="none"/>
            <a:tailEnd len="med" w="med" type="none"/>
          </a:ln>
        </p:spPr>
      </p:cxnSp>
      <p:cxnSp>
        <p:nvCxnSpPr>
          <p:cNvPr id="1036" name="Google Shape;1036;p76"/>
          <p:cNvCxnSpPr/>
          <p:nvPr/>
        </p:nvCxnSpPr>
        <p:spPr>
          <a:xfrm>
            <a:off x="9829800" y="3338513"/>
            <a:ext cx="0" cy="366712"/>
          </a:xfrm>
          <a:prstGeom prst="straightConnector1">
            <a:avLst/>
          </a:prstGeom>
          <a:noFill/>
          <a:ln cap="flat" cmpd="sng" w="9525">
            <a:solidFill>
              <a:srgbClr val="000000"/>
            </a:solidFill>
            <a:prstDash val="solid"/>
            <a:round/>
            <a:headEnd len="med" w="med" type="none"/>
            <a:tailEnd len="med" w="med" type="none"/>
          </a:ln>
        </p:spPr>
      </p:cxnSp>
      <p:cxnSp>
        <p:nvCxnSpPr>
          <p:cNvPr id="1037" name="Google Shape;1037;p76"/>
          <p:cNvCxnSpPr/>
          <p:nvPr/>
        </p:nvCxnSpPr>
        <p:spPr>
          <a:xfrm>
            <a:off x="9829801" y="3705225"/>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1038" name="Google Shape;1038;p76"/>
          <p:cNvCxnSpPr/>
          <p:nvPr/>
        </p:nvCxnSpPr>
        <p:spPr>
          <a:xfrm>
            <a:off x="9829800" y="3705225"/>
            <a:ext cx="0" cy="12700"/>
          </a:xfrm>
          <a:prstGeom prst="straightConnector1">
            <a:avLst/>
          </a:prstGeom>
          <a:noFill/>
          <a:ln cap="flat" cmpd="sng" w="9525">
            <a:solidFill>
              <a:srgbClr val="000000"/>
            </a:solidFill>
            <a:prstDash val="solid"/>
            <a:round/>
            <a:headEnd len="med" w="med" type="none"/>
            <a:tailEnd len="med" w="med" type="none"/>
          </a:ln>
        </p:spPr>
      </p:cxnSp>
      <p:cxnSp>
        <p:nvCxnSpPr>
          <p:cNvPr id="1039" name="Google Shape;1039;p76"/>
          <p:cNvCxnSpPr/>
          <p:nvPr/>
        </p:nvCxnSpPr>
        <p:spPr>
          <a:xfrm>
            <a:off x="9829801" y="3705225"/>
            <a:ext cx="11113" cy="1588"/>
          </a:xfrm>
          <a:prstGeom prst="straightConnector1">
            <a:avLst/>
          </a:prstGeom>
          <a:noFill/>
          <a:ln cap="flat" cmpd="sng" w="9525">
            <a:solidFill>
              <a:srgbClr val="000000"/>
            </a:solidFill>
            <a:prstDash val="solid"/>
            <a:round/>
            <a:headEnd len="med" w="med" type="none"/>
            <a:tailEnd len="med" w="med" type="none"/>
          </a:ln>
        </p:spPr>
      </p:cxnSp>
      <p:cxnSp>
        <p:nvCxnSpPr>
          <p:cNvPr id="1040" name="Google Shape;1040;p76"/>
          <p:cNvCxnSpPr/>
          <p:nvPr/>
        </p:nvCxnSpPr>
        <p:spPr>
          <a:xfrm>
            <a:off x="9829800" y="3705225"/>
            <a:ext cx="0" cy="12700"/>
          </a:xfrm>
          <a:prstGeom prst="straightConnector1">
            <a:avLst/>
          </a:prstGeom>
          <a:noFill/>
          <a:ln cap="flat" cmpd="sng" w="9525">
            <a:solidFill>
              <a:srgbClr val="000000"/>
            </a:solidFill>
            <a:prstDash val="solid"/>
            <a:round/>
            <a:headEnd len="med" w="med" type="none"/>
            <a:tailEnd len="med" w="med" type="none"/>
          </a:ln>
        </p:spPr>
      </p:cxnSp>
      <p:sp>
        <p:nvSpPr>
          <p:cNvPr id="1041" name="Google Shape;1041;p76"/>
          <p:cNvSpPr txBox="1"/>
          <p:nvPr/>
        </p:nvSpPr>
        <p:spPr>
          <a:xfrm>
            <a:off x="2235200" y="4343400"/>
            <a:ext cx="79248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EmpDegrees is a multi-valued field:</a:t>
            </a:r>
            <a:endParaRPr/>
          </a:p>
          <a:p>
            <a:pPr indent="0" lvl="1" marL="457200" marR="0" rtl="0" algn="l">
              <a:spcBef>
                <a:spcPts val="1400"/>
              </a:spcBef>
              <a:spcAft>
                <a:spcPts val="0"/>
              </a:spcAft>
              <a:buNone/>
            </a:pPr>
            <a:r>
              <a:rPr b="0" i="0" lang="en-US" sz="2800" u="none" cap="none" strike="noStrike">
                <a:solidFill>
                  <a:schemeClr val="dk1"/>
                </a:solidFill>
                <a:latin typeface="Calibri"/>
                <a:ea typeface="Calibri"/>
                <a:cs typeface="Calibri"/>
                <a:sym typeface="Calibri"/>
              </a:rPr>
              <a:t>employee 679 has two degrees: </a:t>
            </a:r>
            <a:r>
              <a:rPr b="0" i="1" lang="en-US" sz="2800" u="none" cap="none" strike="noStrike">
                <a:solidFill>
                  <a:schemeClr val="dk1"/>
                </a:solidFill>
                <a:latin typeface="Calibri"/>
                <a:ea typeface="Calibri"/>
                <a:cs typeface="Calibri"/>
                <a:sym typeface="Calibri"/>
              </a:rPr>
              <a:t>BSc</a:t>
            </a:r>
            <a:r>
              <a:rPr b="0" i="0" lang="en-US" sz="2800" u="none" cap="none" strike="noStrike">
                <a:solidFill>
                  <a:schemeClr val="dk1"/>
                </a:solidFill>
                <a:latin typeface="Calibri"/>
                <a:ea typeface="Calibri"/>
                <a:cs typeface="Calibri"/>
                <a:sym typeface="Calibri"/>
              </a:rPr>
              <a:t> and </a:t>
            </a:r>
            <a:r>
              <a:rPr b="0" i="1" lang="en-US" sz="2800" u="none" cap="none" strike="noStrike">
                <a:solidFill>
                  <a:schemeClr val="dk1"/>
                </a:solidFill>
                <a:latin typeface="Calibri"/>
                <a:ea typeface="Calibri"/>
                <a:cs typeface="Calibri"/>
                <a:sym typeface="Calibri"/>
              </a:rPr>
              <a:t>MSc </a:t>
            </a:r>
            <a:endParaRPr/>
          </a:p>
          <a:p>
            <a:pPr indent="0" lvl="1" marL="457200" marR="0" rtl="0" algn="l">
              <a:spcBef>
                <a:spcPts val="1400"/>
              </a:spcBef>
              <a:spcAft>
                <a:spcPts val="0"/>
              </a:spcAft>
              <a:buNone/>
            </a:pPr>
            <a:r>
              <a:rPr b="0" i="0" lang="en-US" sz="2800" u="none" cap="none" strike="noStrike">
                <a:solidFill>
                  <a:schemeClr val="dk1"/>
                </a:solidFill>
                <a:latin typeface="Calibri"/>
                <a:ea typeface="Calibri"/>
                <a:cs typeface="Calibri"/>
                <a:sym typeface="Calibri"/>
              </a:rPr>
              <a:t>employee 333 has three degrees:</a:t>
            </a:r>
            <a:r>
              <a:rPr b="0" i="1" lang="en-US" sz="2800" u="none" cap="none" strike="noStrike">
                <a:solidFill>
                  <a:schemeClr val="dk1"/>
                </a:solidFill>
                <a:latin typeface="Calibri"/>
                <a:ea typeface="Calibri"/>
                <a:cs typeface="Calibri"/>
                <a:sym typeface="Calibri"/>
              </a:rPr>
              <a:t> BA, BSc, PhD</a:t>
            </a:r>
            <a:endParaRPr b="0" i="0" sz="2800" u="none" cap="none" strike="noStrike">
              <a:solidFill>
                <a:schemeClr val="dk1"/>
              </a:solidFill>
              <a:latin typeface="Calibri"/>
              <a:ea typeface="Calibri"/>
              <a:cs typeface="Calibri"/>
              <a:sym typeface="Calibri"/>
            </a:endParaRPr>
          </a:p>
        </p:txBody>
      </p:sp>
      <p:cxnSp>
        <p:nvCxnSpPr>
          <p:cNvPr id="1042" name="Google Shape;1042;p76"/>
          <p:cNvCxnSpPr/>
          <p:nvPr/>
        </p:nvCxnSpPr>
        <p:spPr>
          <a:xfrm>
            <a:off x="4648200" y="2230438"/>
            <a:ext cx="0" cy="1447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First Normal Form</a:t>
            </a:r>
            <a:endParaRPr>
              <a:latin typeface="Arial"/>
              <a:ea typeface="Arial"/>
              <a:cs typeface="Arial"/>
              <a:sym typeface="Arial"/>
            </a:endParaRPr>
          </a:p>
        </p:txBody>
      </p:sp>
      <p:sp>
        <p:nvSpPr>
          <p:cNvPr id="1048" name="Google Shape;1048;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1049" name="Google Shape;1049;p77"/>
          <p:cNvSpPr txBox="1"/>
          <p:nvPr/>
        </p:nvSpPr>
        <p:spPr>
          <a:xfrm>
            <a:off x="2209800" y="3155951"/>
            <a:ext cx="7391400"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obtain 1NF relations</a:t>
            </a:r>
            <a:endParaRPr/>
          </a:p>
          <a:p>
            <a:pPr indent="0" lvl="0" marL="0" marR="0" rtl="0" algn="l">
              <a:spcBef>
                <a:spcPts val="2400"/>
              </a:spcBef>
              <a:spcAft>
                <a:spcPts val="0"/>
              </a:spcAft>
              <a:buNone/>
            </a:pPr>
            <a:r>
              <a:rPr lang="en-US" sz="2400">
                <a:solidFill>
                  <a:schemeClr val="dk1"/>
                </a:solidFill>
                <a:latin typeface="Calibri"/>
                <a:ea typeface="Calibri"/>
                <a:cs typeface="Calibri"/>
                <a:sym typeface="Calibri"/>
              </a:rPr>
              <a:t>Without loss of information, replace the above with two relations - see next slide</a:t>
            </a:r>
            <a:endParaRPr/>
          </a:p>
        </p:txBody>
      </p:sp>
      <p:grpSp>
        <p:nvGrpSpPr>
          <p:cNvPr id="1050" name="Google Shape;1050;p77"/>
          <p:cNvGrpSpPr/>
          <p:nvPr/>
        </p:nvGrpSpPr>
        <p:grpSpPr>
          <a:xfrm>
            <a:off x="2362200" y="1464578"/>
            <a:ext cx="7467600" cy="1525588"/>
            <a:chOff x="235" y="760"/>
            <a:chExt cx="5057" cy="961"/>
          </a:xfrm>
        </p:grpSpPr>
        <p:sp>
          <p:nvSpPr>
            <p:cNvPr id="1051" name="Google Shape;1051;p77"/>
            <p:cNvSpPr/>
            <p:nvPr/>
          </p:nvSpPr>
          <p:spPr>
            <a:xfrm>
              <a:off x="242" y="768"/>
              <a:ext cx="1527" cy="226"/>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52" name="Google Shape;1052;p77"/>
            <p:cNvSpPr/>
            <p:nvPr/>
          </p:nvSpPr>
          <p:spPr>
            <a:xfrm>
              <a:off x="592" y="768"/>
              <a:ext cx="836"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500">
                  <a:solidFill>
                    <a:srgbClr val="000000"/>
                  </a:solidFill>
                  <a:latin typeface="Calibri"/>
                  <a:ea typeface="Calibri"/>
                  <a:cs typeface="Calibri"/>
                  <a:sym typeface="Calibri"/>
                </a:rPr>
                <a:t>EmpNum</a:t>
              </a:r>
              <a:endParaRPr sz="2400">
                <a:solidFill>
                  <a:schemeClr val="dk1"/>
                </a:solidFill>
                <a:latin typeface="Calibri"/>
                <a:ea typeface="Calibri"/>
                <a:cs typeface="Calibri"/>
                <a:sym typeface="Calibri"/>
              </a:endParaRPr>
            </a:p>
          </p:txBody>
        </p:sp>
        <p:sp>
          <p:nvSpPr>
            <p:cNvPr id="1053" name="Google Shape;1053;p77"/>
            <p:cNvSpPr/>
            <p:nvPr/>
          </p:nvSpPr>
          <p:spPr>
            <a:xfrm>
              <a:off x="592" y="971"/>
              <a:ext cx="819" cy="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54" name="Google Shape;1054;p77"/>
            <p:cNvSpPr/>
            <p:nvPr/>
          </p:nvSpPr>
          <p:spPr>
            <a:xfrm>
              <a:off x="1777" y="768"/>
              <a:ext cx="1511" cy="226"/>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55" name="Google Shape;1055;p77"/>
            <p:cNvSpPr/>
            <p:nvPr/>
          </p:nvSpPr>
          <p:spPr>
            <a:xfrm>
              <a:off x="2064" y="768"/>
              <a:ext cx="974"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500">
                  <a:solidFill>
                    <a:srgbClr val="010000"/>
                  </a:solidFill>
                  <a:latin typeface="Calibri"/>
                  <a:ea typeface="Calibri"/>
                  <a:cs typeface="Calibri"/>
                  <a:sym typeface="Calibri"/>
                </a:rPr>
                <a:t>EmpPhone</a:t>
              </a:r>
              <a:endParaRPr sz="2400">
                <a:solidFill>
                  <a:schemeClr val="dk1"/>
                </a:solidFill>
                <a:latin typeface="Calibri"/>
                <a:ea typeface="Calibri"/>
                <a:cs typeface="Calibri"/>
                <a:sym typeface="Calibri"/>
              </a:endParaRPr>
            </a:p>
          </p:txBody>
        </p:sp>
        <p:sp>
          <p:nvSpPr>
            <p:cNvPr id="1056" name="Google Shape;1056;p77"/>
            <p:cNvSpPr/>
            <p:nvPr/>
          </p:nvSpPr>
          <p:spPr>
            <a:xfrm>
              <a:off x="3296" y="768"/>
              <a:ext cx="1988" cy="226"/>
            </a:xfrm>
            <a:prstGeom prst="rect">
              <a:avLst/>
            </a:prstGeom>
            <a:solidFill>
              <a:srgbClr val="D9D9D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57" name="Google Shape;1057;p77"/>
            <p:cNvSpPr/>
            <p:nvPr/>
          </p:nvSpPr>
          <p:spPr>
            <a:xfrm>
              <a:off x="3749" y="768"/>
              <a:ext cx="1171" cy="24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500">
                  <a:solidFill>
                    <a:srgbClr val="010000"/>
                  </a:solidFill>
                  <a:latin typeface="Calibri"/>
                  <a:ea typeface="Calibri"/>
                  <a:cs typeface="Calibri"/>
                  <a:sym typeface="Calibri"/>
                </a:rPr>
                <a:t>EmpDegrees</a:t>
              </a:r>
              <a:endParaRPr sz="2400">
                <a:solidFill>
                  <a:schemeClr val="dk1"/>
                </a:solidFill>
                <a:latin typeface="Calibri"/>
                <a:ea typeface="Calibri"/>
                <a:cs typeface="Calibri"/>
                <a:sym typeface="Calibri"/>
              </a:endParaRPr>
            </a:p>
          </p:txBody>
        </p:sp>
        <p:cxnSp>
          <p:nvCxnSpPr>
            <p:cNvPr id="1058" name="Google Shape;1058;p77"/>
            <p:cNvCxnSpPr/>
            <p:nvPr/>
          </p:nvCxnSpPr>
          <p:spPr>
            <a:xfrm>
              <a:off x="235" y="760"/>
              <a:ext cx="7" cy="1"/>
            </a:xfrm>
            <a:prstGeom prst="straightConnector1">
              <a:avLst/>
            </a:prstGeom>
            <a:noFill/>
            <a:ln cap="flat" cmpd="sng" w="9525">
              <a:solidFill>
                <a:srgbClr val="000000"/>
              </a:solidFill>
              <a:prstDash val="solid"/>
              <a:round/>
              <a:headEnd len="med" w="med" type="none"/>
              <a:tailEnd len="med" w="med" type="none"/>
            </a:ln>
          </p:spPr>
        </p:cxnSp>
        <p:cxnSp>
          <p:nvCxnSpPr>
            <p:cNvPr id="1059" name="Google Shape;1059;p77"/>
            <p:cNvCxnSpPr/>
            <p:nvPr/>
          </p:nvCxnSpPr>
          <p:spPr>
            <a:xfrm>
              <a:off x="235" y="760"/>
              <a:ext cx="1" cy="8"/>
            </a:xfrm>
            <a:prstGeom prst="straightConnector1">
              <a:avLst/>
            </a:prstGeom>
            <a:noFill/>
            <a:ln cap="flat" cmpd="sng" w="9525">
              <a:solidFill>
                <a:srgbClr val="000000"/>
              </a:solidFill>
              <a:prstDash val="solid"/>
              <a:round/>
              <a:headEnd len="med" w="med" type="none"/>
              <a:tailEnd len="med" w="med" type="none"/>
            </a:ln>
          </p:spPr>
        </p:cxnSp>
        <p:cxnSp>
          <p:nvCxnSpPr>
            <p:cNvPr id="1060" name="Google Shape;1060;p77"/>
            <p:cNvCxnSpPr/>
            <p:nvPr/>
          </p:nvCxnSpPr>
          <p:spPr>
            <a:xfrm>
              <a:off x="235" y="760"/>
              <a:ext cx="7" cy="1"/>
            </a:xfrm>
            <a:prstGeom prst="straightConnector1">
              <a:avLst/>
            </a:prstGeom>
            <a:noFill/>
            <a:ln cap="flat" cmpd="sng" w="9525">
              <a:solidFill>
                <a:srgbClr val="000000"/>
              </a:solidFill>
              <a:prstDash val="solid"/>
              <a:round/>
              <a:headEnd len="med" w="med" type="none"/>
              <a:tailEnd len="med" w="med" type="none"/>
            </a:ln>
          </p:spPr>
        </p:cxnSp>
        <p:cxnSp>
          <p:nvCxnSpPr>
            <p:cNvPr id="1061" name="Google Shape;1061;p77"/>
            <p:cNvCxnSpPr/>
            <p:nvPr/>
          </p:nvCxnSpPr>
          <p:spPr>
            <a:xfrm>
              <a:off x="235" y="760"/>
              <a:ext cx="1" cy="8"/>
            </a:xfrm>
            <a:prstGeom prst="straightConnector1">
              <a:avLst/>
            </a:prstGeom>
            <a:noFill/>
            <a:ln cap="flat" cmpd="sng" w="9525">
              <a:solidFill>
                <a:srgbClr val="000000"/>
              </a:solidFill>
              <a:prstDash val="solid"/>
              <a:round/>
              <a:headEnd len="med" w="med" type="none"/>
              <a:tailEnd len="med" w="med" type="none"/>
            </a:ln>
          </p:spPr>
        </p:cxnSp>
        <p:cxnSp>
          <p:nvCxnSpPr>
            <p:cNvPr id="1062" name="Google Shape;1062;p77"/>
            <p:cNvCxnSpPr/>
            <p:nvPr/>
          </p:nvCxnSpPr>
          <p:spPr>
            <a:xfrm>
              <a:off x="242" y="760"/>
              <a:ext cx="1527" cy="1"/>
            </a:xfrm>
            <a:prstGeom prst="straightConnector1">
              <a:avLst/>
            </a:prstGeom>
            <a:noFill/>
            <a:ln cap="flat" cmpd="sng" w="9525">
              <a:solidFill>
                <a:srgbClr val="000000"/>
              </a:solidFill>
              <a:prstDash val="solid"/>
              <a:round/>
              <a:headEnd len="med" w="med" type="none"/>
              <a:tailEnd len="med" w="med" type="none"/>
            </a:ln>
          </p:spPr>
        </p:cxnSp>
        <p:cxnSp>
          <p:nvCxnSpPr>
            <p:cNvPr id="1063" name="Google Shape;1063;p77"/>
            <p:cNvCxnSpPr/>
            <p:nvPr/>
          </p:nvCxnSpPr>
          <p:spPr>
            <a:xfrm>
              <a:off x="1769" y="760"/>
              <a:ext cx="8" cy="1"/>
            </a:xfrm>
            <a:prstGeom prst="straightConnector1">
              <a:avLst/>
            </a:prstGeom>
            <a:noFill/>
            <a:ln cap="flat" cmpd="sng" w="9525">
              <a:solidFill>
                <a:srgbClr val="000000"/>
              </a:solidFill>
              <a:prstDash val="solid"/>
              <a:round/>
              <a:headEnd len="med" w="med" type="none"/>
              <a:tailEnd len="med" w="med" type="none"/>
            </a:ln>
          </p:spPr>
        </p:cxnSp>
        <p:cxnSp>
          <p:nvCxnSpPr>
            <p:cNvPr id="1064" name="Google Shape;1064;p77"/>
            <p:cNvCxnSpPr/>
            <p:nvPr/>
          </p:nvCxnSpPr>
          <p:spPr>
            <a:xfrm>
              <a:off x="1769" y="760"/>
              <a:ext cx="1" cy="8"/>
            </a:xfrm>
            <a:prstGeom prst="straightConnector1">
              <a:avLst/>
            </a:prstGeom>
            <a:noFill/>
            <a:ln cap="flat" cmpd="sng" w="9525">
              <a:solidFill>
                <a:srgbClr val="000000"/>
              </a:solidFill>
              <a:prstDash val="solid"/>
              <a:round/>
              <a:headEnd len="med" w="med" type="none"/>
              <a:tailEnd len="med" w="med" type="none"/>
            </a:ln>
          </p:spPr>
        </p:cxnSp>
        <p:cxnSp>
          <p:nvCxnSpPr>
            <p:cNvPr id="1065" name="Google Shape;1065;p77"/>
            <p:cNvCxnSpPr/>
            <p:nvPr/>
          </p:nvCxnSpPr>
          <p:spPr>
            <a:xfrm>
              <a:off x="1777" y="760"/>
              <a:ext cx="1511" cy="1"/>
            </a:xfrm>
            <a:prstGeom prst="straightConnector1">
              <a:avLst/>
            </a:prstGeom>
            <a:noFill/>
            <a:ln cap="flat" cmpd="sng" w="9525">
              <a:solidFill>
                <a:srgbClr val="000000"/>
              </a:solidFill>
              <a:prstDash val="solid"/>
              <a:round/>
              <a:headEnd len="med" w="med" type="none"/>
              <a:tailEnd len="med" w="med" type="none"/>
            </a:ln>
          </p:spPr>
        </p:cxnSp>
        <p:cxnSp>
          <p:nvCxnSpPr>
            <p:cNvPr id="1066" name="Google Shape;1066;p77"/>
            <p:cNvCxnSpPr/>
            <p:nvPr/>
          </p:nvCxnSpPr>
          <p:spPr>
            <a:xfrm>
              <a:off x="3288" y="760"/>
              <a:ext cx="8" cy="1"/>
            </a:xfrm>
            <a:prstGeom prst="straightConnector1">
              <a:avLst/>
            </a:prstGeom>
            <a:noFill/>
            <a:ln cap="flat" cmpd="sng" w="9525">
              <a:solidFill>
                <a:srgbClr val="000000"/>
              </a:solidFill>
              <a:prstDash val="solid"/>
              <a:round/>
              <a:headEnd len="med" w="med" type="none"/>
              <a:tailEnd len="med" w="med" type="none"/>
            </a:ln>
          </p:spPr>
        </p:cxnSp>
        <p:cxnSp>
          <p:nvCxnSpPr>
            <p:cNvPr id="1067" name="Google Shape;1067;p77"/>
            <p:cNvCxnSpPr/>
            <p:nvPr/>
          </p:nvCxnSpPr>
          <p:spPr>
            <a:xfrm>
              <a:off x="3288" y="760"/>
              <a:ext cx="1" cy="8"/>
            </a:xfrm>
            <a:prstGeom prst="straightConnector1">
              <a:avLst/>
            </a:prstGeom>
            <a:noFill/>
            <a:ln cap="flat" cmpd="sng" w="9525">
              <a:solidFill>
                <a:srgbClr val="000000"/>
              </a:solidFill>
              <a:prstDash val="solid"/>
              <a:round/>
              <a:headEnd len="med" w="med" type="none"/>
              <a:tailEnd len="med" w="med" type="none"/>
            </a:ln>
          </p:spPr>
        </p:cxnSp>
        <p:cxnSp>
          <p:nvCxnSpPr>
            <p:cNvPr id="1068" name="Google Shape;1068;p77"/>
            <p:cNvCxnSpPr/>
            <p:nvPr/>
          </p:nvCxnSpPr>
          <p:spPr>
            <a:xfrm>
              <a:off x="3296" y="760"/>
              <a:ext cx="1988" cy="1"/>
            </a:xfrm>
            <a:prstGeom prst="straightConnector1">
              <a:avLst/>
            </a:prstGeom>
            <a:noFill/>
            <a:ln cap="flat" cmpd="sng" w="9525">
              <a:solidFill>
                <a:srgbClr val="000000"/>
              </a:solidFill>
              <a:prstDash val="solid"/>
              <a:round/>
              <a:headEnd len="med" w="med" type="none"/>
              <a:tailEnd len="med" w="med" type="none"/>
            </a:ln>
          </p:spPr>
        </p:cxnSp>
        <p:cxnSp>
          <p:nvCxnSpPr>
            <p:cNvPr id="1069" name="Google Shape;1069;p77"/>
            <p:cNvCxnSpPr/>
            <p:nvPr/>
          </p:nvCxnSpPr>
          <p:spPr>
            <a:xfrm>
              <a:off x="5284" y="760"/>
              <a:ext cx="8" cy="1"/>
            </a:xfrm>
            <a:prstGeom prst="straightConnector1">
              <a:avLst/>
            </a:prstGeom>
            <a:noFill/>
            <a:ln cap="flat" cmpd="sng" w="9525">
              <a:solidFill>
                <a:srgbClr val="000000"/>
              </a:solidFill>
              <a:prstDash val="solid"/>
              <a:round/>
              <a:headEnd len="med" w="med" type="none"/>
              <a:tailEnd len="med" w="med" type="none"/>
            </a:ln>
          </p:spPr>
        </p:cxnSp>
        <p:cxnSp>
          <p:nvCxnSpPr>
            <p:cNvPr id="1070" name="Google Shape;1070;p77"/>
            <p:cNvCxnSpPr/>
            <p:nvPr/>
          </p:nvCxnSpPr>
          <p:spPr>
            <a:xfrm>
              <a:off x="5284" y="760"/>
              <a:ext cx="1" cy="8"/>
            </a:xfrm>
            <a:prstGeom prst="straightConnector1">
              <a:avLst/>
            </a:prstGeom>
            <a:noFill/>
            <a:ln cap="flat" cmpd="sng" w="9525">
              <a:solidFill>
                <a:srgbClr val="000000"/>
              </a:solidFill>
              <a:prstDash val="solid"/>
              <a:round/>
              <a:headEnd len="med" w="med" type="none"/>
              <a:tailEnd len="med" w="med" type="none"/>
            </a:ln>
          </p:spPr>
        </p:cxnSp>
        <p:cxnSp>
          <p:nvCxnSpPr>
            <p:cNvPr id="1071" name="Google Shape;1071;p77"/>
            <p:cNvCxnSpPr/>
            <p:nvPr/>
          </p:nvCxnSpPr>
          <p:spPr>
            <a:xfrm>
              <a:off x="5284" y="760"/>
              <a:ext cx="8" cy="1"/>
            </a:xfrm>
            <a:prstGeom prst="straightConnector1">
              <a:avLst/>
            </a:prstGeom>
            <a:noFill/>
            <a:ln cap="flat" cmpd="sng" w="9525">
              <a:solidFill>
                <a:srgbClr val="000000"/>
              </a:solidFill>
              <a:prstDash val="solid"/>
              <a:round/>
              <a:headEnd len="med" w="med" type="none"/>
              <a:tailEnd len="med" w="med" type="none"/>
            </a:ln>
          </p:spPr>
        </p:cxnSp>
        <p:cxnSp>
          <p:nvCxnSpPr>
            <p:cNvPr id="1072" name="Google Shape;1072;p77"/>
            <p:cNvCxnSpPr/>
            <p:nvPr/>
          </p:nvCxnSpPr>
          <p:spPr>
            <a:xfrm>
              <a:off x="5284" y="760"/>
              <a:ext cx="1" cy="8"/>
            </a:xfrm>
            <a:prstGeom prst="straightConnector1">
              <a:avLst/>
            </a:prstGeom>
            <a:noFill/>
            <a:ln cap="flat" cmpd="sng" w="9525">
              <a:solidFill>
                <a:srgbClr val="000000"/>
              </a:solidFill>
              <a:prstDash val="solid"/>
              <a:round/>
              <a:headEnd len="med" w="med" type="none"/>
              <a:tailEnd len="med" w="med" type="none"/>
            </a:ln>
          </p:spPr>
        </p:cxnSp>
        <p:cxnSp>
          <p:nvCxnSpPr>
            <p:cNvPr id="1073" name="Google Shape;1073;p77"/>
            <p:cNvCxnSpPr/>
            <p:nvPr/>
          </p:nvCxnSpPr>
          <p:spPr>
            <a:xfrm>
              <a:off x="235" y="768"/>
              <a:ext cx="1" cy="230"/>
            </a:xfrm>
            <a:prstGeom prst="straightConnector1">
              <a:avLst/>
            </a:prstGeom>
            <a:noFill/>
            <a:ln cap="flat" cmpd="sng" w="9525">
              <a:solidFill>
                <a:srgbClr val="000000"/>
              </a:solidFill>
              <a:prstDash val="solid"/>
              <a:round/>
              <a:headEnd len="med" w="med" type="none"/>
              <a:tailEnd len="med" w="med" type="none"/>
            </a:ln>
          </p:spPr>
        </p:cxnSp>
        <p:cxnSp>
          <p:nvCxnSpPr>
            <p:cNvPr id="1074" name="Google Shape;1074;p77"/>
            <p:cNvCxnSpPr/>
            <p:nvPr/>
          </p:nvCxnSpPr>
          <p:spPr>
            <a:xfrm>
              <a:off x="1769" y="768"/>
              <a:ext cx="1" cy="230"/>
            </a:xfrm>
            <a:prstGeom prst="straightConnector1">
              <a:avLst/>
            </a:prstGeom>
            <a:noFill/>
            <a:ln cap="flat" cmpd="sng" w="9525">
              <a:solidFill>
                <a:srgbClr val="000000"/>
              </a:solidFill>
              <a:prstDash val="solid"/>
              <a:round/>
              <a:headEnd len="med" w="med" type="none"/>
              <a:tailEnd len="med" w="med" type="none"/>
            </a:ln>
          </p:spPr>
        </p:cxnSp>
        <p:sp>
          <p:nvSpPr>
            <p:cNvPr id="1075" name="Google Shape;1075;p77"/>
            <p:cNvSpPr/>
            <p:nvPr/>
          </p:nvSpPr>
          <p:spPr>
            <a:xfrm>
              <a:off x="3288" y="768"/>
              <a:ext cx="8" cy="23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076" name="Google Shape;1076;p77"/>
            <p:cNvCxnSpPr/>
            <p:nvPr/>
          </p:nvCxnSpPr>
          <p:spPr>
            <a:xfrm>
              <a:off x="3288" y="768"/>
              <a:ext cx="1" cy="230"/>
            </a:xfrm>
            <a:prstGeom prst="straightConnector1">
              <a:avLst/>
            </a:prstGeom>
            <a:noFill/>
            <a:ln cap="flat" cmpd="sng" w="9525">
              <a:solidFill>
                <a:srgbClr val="000000"/>
              </a:solidFill>
              <a:prstDash val="solid"/>
              <a:round/>
              <a:headEnd len="med" w="med" type="none"/>
              <a:tailEnd len="med" w="med" type="none"/>
            </a:ln>
          </p:spPr>
        </p:cxnSp>
        <p:cxnSp>
          <p:nvCxnSpPr>
            <p:cNvPr id="1077" name="Google Shape;1077;p77"/>
            <p:cNvCxnSpPr/>
            <p:nvPr/>
          </p:nvCxnSpPr>
          <p:spPr>
            <a:xfrm>
              <a:off x="5284" y="768"/>
              <a:ext cx="1" cy="230"/>
            </a:xfrm>
            <a:prstGeom prst="straightConnector1">
              <a:avLst/>
            </a:prstGeom>
            <a:noFill/>
            <a:ln cap="flat" cmpd="sng" w="9525">
              <a:solidFill>
                <a:srgbClr val="000000"/>
              </a:solidFill>
              <a:prstDash val="solid"/>
              <a:round/>
              <a:headEnd len="med" w="med" type="none"/>
              <a:tailEnd len="med" w="med" type="none"/>
            </a:ln>
          </p:spPr>
        </p:cxnSp>
        <p:sp>
          <p:nvSpPr>
            <p:cNvPr id="1078" name="Google Shape;1078;p77"/>
            <p:cNvSpPr/>
            <p:nvPr/>
          </p:nvSpPr>
          <p:spPr>
            <a:xfrm>
              <a:off x="855" y="1006"/>
              <a:ext cx="329"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123</a:t>
              </a:r>
              <a:endParaRPr sz="2400">
                <a:solidFill>
                  <a:schemeClr val="dk1"/>
                </a:solidFill>
                <a:latin typeface="Calibri"/>
                <a:ea typeface="Calibri"/>
                <a:cs typeface="Calibri"/>
                <a:sym typeface="Calibri"/>
              </a:endParaRPr>
            </a:p>
          </p:txBody>
        </p:sp>
        <p:sp>
          <p:nvSpPr>
            <p:cNvPr id="1079" name="Google Shape;1079;p77"/>
            <p:cNvSpPr/>
            <p:nvPr/>
          </p:nvSpPr>
          <p:spPr>
            <a:xfrm>
              <a:off x="2148" y="1006"/>
              <a:ext cx="833"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233-9876</a:t>
              </a:r>
              <a:endParaRPr sz="2400">
                <a:solidFill>
                  <a:schemeClr val="dk1"/>
                </a:solidFill>
                <a:latin typeface="Calibri"/>
                <a:ea typeface="Calibri"/>
                <a:cs typeface="Calibri"/>
                <a:sym typeface="Calibri"/>
              </a:endParaRPr>
            </a:p>
          </p:txBody>
        </p:sp>
        <p:cxnSp>
          <p:nvCxnSpPr>
            <p:cNvPr id="1080" name="Google Shape;1080;p77"/>
            <p:cNvCxnSpPr/>
            <p:nvPr/>
          </p:nvCxnSpPr>
          <p:spPr>
            <a:xfrm>
              <a:off x="235" y="998"/>
              <a:ext cx="7" cy="1"/>
            </a:xfrm>
            <a:prstGeom prst="straightConnector1">
              <a:avLst/>
            </a:prstGeom>
            <a:noFill/>
            <a:ln cap="flat" cmpd="sng" w="9525">
              <a:solidFill>
                <a:srgbClr val="000000"/>
              </a:solidFill>
              <a:prstDash val="solid"/>
              <a:round/>
              <a:headEnd len="med" w="med" type="none"/>
              <a:tailEnd len="med" w="med" type="none"/>
            </a:ln>
          </p:spPr>
        </p:cxnSp>
        <p:cxnSp>
          <p:nvCxnSpPr>
            <p:cNvPr id="1081" name="Google Shape;1081;p77"/>
            <p:cNvCxnSpPr/>
            <p:nvPr/>
          </p:nvCxnSpPr>
          <p:spPr>
            <a:xfrm>
              <a:off x="235" y="998"/>
              <a:ext cx="1" cy="8"/>
            </a:xfrm>
            <a:prstGeom prst="straightConnector1">
              <a:avLst/>
            </a:prstGeom>
            <a:noFill/>
            <a:ln cap="flat" cmpd="sng" w="9525">
              <a:solidFill>
                <a:srgbClr val="000000"/>
              </a:solidFill>
              <a:prstDash val="solid"/>
              <a:round/>
              <a:headEnd len="med" w="med" type="none"/>
              <a:tailEnd len="med" w="med" type="none"/>
            </a:ln>
          </p:spPr>
        </p:cxnSp>
        <p:cxnSp>
          <p:nvCxnSpPr>
            <p:cNvPr id="1082" name="Google Shape;1082;p77"/>
            <p:cNvCxnSpPr/>
            <p:nvPr/>
          </p:nvCxnSpPr>
          <p:spPr>
            <a:xfrm>
              <a:off x="242" y="998"/>
              <a:ext cx="1527" cy="1"/>
            </a:xfrm>
            <a:prstGeom prst="straightConnector1">
              <a:avLst/>
            </a:prstGeom>
            <a:noFill/>
            <a:ln cap="flat" cmpd="sng" w="9525">
              <a:solidFill>
                <a:srgbClr val="000000"/>
              </a:solidFill>
              <a:prstDash val="solid"/>
              <a:round/>
              <a:headEnd len="med" w="med" type="none"/>
              <a:tailEnd len="med" w="med" type="none"/>
            </a:ln>
          </p:spPr>
        </p:cxnSp>
        <p:cxnSp>
          <p:nvCxnSpPr>
            <p:cNvPr id="1083" name="Google Shape;1083;p77"/>
            <p:cNvCxnSpPr/>
            <p:nvPr/>
          </p:nvCxnSpPr>
          <p:spPr>
            <a:xfrm>
              <a:off x="1769" y="998"/>
              <a:ext cx="8" cy="1"/>
            </a:xfrm>
            <a:prstGeom prst="straightConnector1">
              <a:avLst/>
            </a:prstGeom>
            <a:noFill/>
            <a:ln cap="flat" cmpd="sng" w="9525">
              <a:solidFill>
                <a:srgbClr val="000000"/>
              </a:solidFill>
              <a:prstDash val="solid"/>
              <a:round/>
              <a:headEnd len="med" w="med" type="none"/>
              <a:tailEnd len="med" w="med" type="none"/>
            </a:ln>
          </p:spPr>
        </p:cxnSp>
        <p:cxnSp>
          <p:nvCxnSpPr>
            <p:cNvPr id="1084" name="Google Shape;1084;p77"/>
            <p:cNvCxnSpPr/>
            <p:nvPr/>
          </p:nvCxnSpPr>
          <p:spPr>
            <a:xfrm>
              <a:off x="1769" y="998"/>
              <a:ext cx="1" cy="8"/>
            </a:xfrm>
            <a:prstGeom prst="straightConnector1">
              <a:avLst/>
            </a:prstGeom>
            <a:noFill/>
            <a:ln cap="flat" cmpd="sng" w="9525">
              <a:solidFill>
                <a:srgbClr val="000000"/>
              </a:solidFill>
              <a:prstDash val="solid"/>
              <a:round/>
              <a:headEnd len="med" w="med" type="none"/>
              <a:tailEnd len="med" w="med" type="none"/>
            </a:ln>
          </p:spPr>
        </p:cxnSp>
        <p:cxnSp>
          <p:nvCxnSpPr>
            <p:cNvPr id="1085" name="Google Shape;1085;p77"/>
            <p:cNvCxnSpPr/>
            <p:nvPr/>
          </p:nvCxnSpPr>
          <p:spPr>
            <a:xfrm>
              <a:off x="1777" y="998"/>
              <a:ext cx="1511" cy="1"/>
            </a:xfrm>
            <a:prstGeom prst="straightConnector1">
              <a:avLst/>
            </a:prstGeom>
            <a:noFill/>
            <a:ln cap="flat" cmpd="sng" w="9525">
              <a:solidFill>
                <a:srgbClr val="000000"/>
              </a:solidFill>
              <a:prstDash val="solid"/>
              <a:round/>
              <a:headEnd len="med" w="med" type="none"/>
              <a:tailEnd len="med" w="med" type="none"/>
            </a:ln>
          </p:spPr>
        </p:cxnSp>
        <p:cxnSp>
          <p:nvCxnSpPr>
            <p:cNvPr id="1086" name="Google Shape;1086;p77"/>
            <p:cNvCxnSpPr/>
            <p:nvPr/>
          </p:nvCxnSpPr>
          <p:spPr>
            <a:xfrm>
              <a:off x="3288" y="998"/>
              <a:ext cx="8" cy="1"/>
            </a:xfrm>
            <a:prstGeom prst="straightConnector1">
              <a:avLst/>
            </a:prstGeom>
            <a:noFill/>
            <a:ln cap="flat" cmpd="sng" w="9525">
              <a:solidFill>
                <a:srgbClr val="000000"/>
              </a:solidFill>
              <a:prstDash val="solid"/>
              <a:round/>
              <a:headEnd len="med" w="med" type="none"/>
              <a:tailEnd len="med" w="med" type="none"/>
            </a:ln>
          </p:spPr>
        </p:cxnSp>
        <p:cxnSp>
          <p:nvCxnSpPr>
            <p:cNvPr id="1087" name="Google Shape;1087;p77"/>
            <p:cNvCxnSpPr/>
            <p:nvPr/>
          </p:nvCxnSpPr>
          <p:spPr>
            <a:xfrm>
              <a:off x="3288" y="998"/>
              <a:ext cx="1" cy="8"/>
            </a:xfrm>
            <a:prstGeom prst="straightConnector1">
              <a:avLst/>
            </a:prstGeom>
            <a:noFill/>
            <a:ln cap="flat" cmpd="sng" w="9525">
              <a:solidFill>
                <a:srgbClr val="000000"/>
              </a:solidFill>
              <a:prstDash val="solid"/>
              <a:round/>
              <a:headEnd len="med" w="med" type="none"/>
              <a:tailEnd len="med" w="med" type="none"/>
            </a:ln>
          </p:spPr>
        </p:cxnSp>
        <p:cxnSp>
          <p:nvCxnSpPr>
            <p:cNvPr id="1088" name="Google Shape;1088;p77"/>
            <p:cNvCxnSpPr/>
            <p:nvPr/>
          </p:nvCxnSpPr>
          <p:spPr>
            <a:xfrm>
              <a:off x="3296" y="998"/>
              <a:ext cx="1988" cy="1"/>
            </a:xfrm>
            <a:prstGeom prst="straightConnector1">
              <a:avLst/>
            </a:prstGeom>
            <a:noFill/>
            <a:ln cap="flat" cmpd="sng" w="9525">
              <a:solidFill>
                <a:srgbClr val="000000"/>
              </a:solidFill>
              <a:prstDash val="solid"/>
              <a:round/>
              <a:headEnd len="med" w="med" type="none"/>
              <a:tailEnd len="med" w="med" type="none"/>
            </a:ln>
          </p:spPr>
        </p:cxnSp>
        <p:cxnSp>
          <p:nvCxnSpPr>
            <p:cNvPr id="1089" name="Google Shape;1089;p77"/>
            <p:cNvCxnSpPr/>
            <p:nvPr/>
          </p:nvCxnSpPr>
          <p:spPr>
            <a:xfrm>
              <a:off x="5284" y="998"/>
              <a:ext cx="8" cy="1"/>
            </a:xfrm>
            <a:prstGeom prst="straightConnector1">
              <a:avLst/>
            </a:prstGeom>
            <a:noFill/>
            <a:ln cap="flat" cmpd="sng" w="9525">
              <a:solidFill>
                <a:srgbClr val="000000"/>
              </a:solidFill>
              <a:prstDash val="solid"/>
              <a:round/>
              <a:headEnd len="med" w="med" type="none"/>
              <a:tailEnd len="med" w="med" type="none"/>
            </a:ln>
          </p:spPr>
        </p:cxnSp>
        <p:cxnSp>
          <p:nvCxnSpPr>
            <p:cNvPr id="1090" name="Google Shape;1090;p77"/>
            <p:cNvCxnSpPr/>
            <p:nvPr/>
          </p:nvCxnSpPr>
          <p:spPr>
            <a:xfrm>
              <a:off x="5284" y="998"/>
              <a:ext cx="1" cy="8"/>
            </a:xfrm>
            <a:prstGeom prst="straightConnector1">
              <a:avLst/>
            </a:prstGeom>
            <a:noFill/>
            <a:ln cap="flat" cmpd="sng" w="9525">
              <a:solidFill>
                <a:srgbClr val="000000"/>
              </a:solidFill>
              <a:prstDash val="solid"/>
              <a:round/>
              <a:headEnd len="med" w="med" type="none"/>
              <a:tailEnd len="med" w="med" type="none"/>
            </a:ln>
          </p:spPr>
        </p:cxnSp>
        <p:cxnSp>
          <p:nvCxnSpPr>
            <p:cNvPr id="1091" name="Google Shape;1091;p77"/>
            <p:cNvCxnSpPr/>
            <p:nvPr/>
          </p:nvCxnSpPr>
          <p:spPr>
            <a:xfrm>
              <a:off x="235" y="1006"/>
              <a:ext cx="1" cy="231"/>
            </a:xfrm>
            <a:prstGeom prst="straightConnector1">
              <a:avLst/>
            </a:prstGeom>
            <a:noFill/>
            <a:ln cap="flat" cmpd="sng" w="9525">
              <a:solidFill>
                <a:srgbClr val="000000"/>
              </a:solidFill>
              <a:prstDash val="solid"/>
              <a:round/>
              <a:headEnd len="med" w="med" type="none"/>
              <a:tailEnd len="med" w="med" type="none"/>
            </a:ln>
          </p:spPr>
        </p:cxnSp>
        <p:cxnSp>
          <p:nvCxnSpPr>
            <p:cNvPr id="1092" name="Google Shape;1092;p77"/>
            <p:cNvCxnSpPr/>
            <p:nvPr/>
          </p:nvCxnSpPr>
          <p:spPr>
            <a:xfrm>
              <a:off x="1769" y="1006"/>
              <a:ext cx="1" cy="231"/>
            </a:xfrm>
            <a:prstGeom prst="straightConnector1">
              <a:avLst/>
            </a:prstGeom>
            <a:noFill/>
            <a:ln cap="flat" cmpd="sng" w="9525">
              <a:solidFill>
                <a:srgbClr val="000000"/>
              </a:solidFill>
              <a:prstDash val="solid"/>
              <a:round/>
              <a:headEnd len="med" w="med" type="none"/>
              <a:tailEnd len="med" w="med" type="none"/>
            </a:ln>
          </p:spPr>
        </p:cxnSp>
        <p:sp>
          <p:nvSpPr>
            <p:cNvPr id="1093" name="Google Shape;1093;p77"/>
            <p:cNvSpPr/>
            <p:nvPr/>
          </p:nvSpPr>
          <p:spPr>
            <a:xfrm>
              <a:off x="3288" y="1006"/>
              <a:ext cx="8" cy="2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094" name="Google Shape;1094;p77"/>
            <p:cNvCxnSpPr/>
            <p:nvPr/>
          </p:nvCxnSpPr>
          <p:spPr>
            <a:xfrm>
              <a:off x="3288" y="1006"/>
              <a:ext cx="1" cy="231"/>
            </a:xfrm>
            <a:prstGeom prst="straightConnector1">
              <a:avLst/>
            </a:prstGeom>
            <a:noFill/>
            <a:ln cap="flat" cmpd="sng" w="9525">
              <a:solidFill>
                <a:srgbClr val="000000"/>
              </a:solidFill>
              <a:prstDash val="solid"/>
              <a:round/>
              <a:headEnd len="med" w="med" type="none"/>
              <a:tailEnd len="med" w="med" type="none"/>
            </a:ln>
          </p:spPr>
        </p:cxnSp>
        <p:cxnSp>
          <p:nvCxnSpPr>
            <p:cNvPr id="1095" name="Google Shape;1095;p77"/>
            <p:cNvCxnSpPr/>
            <p:nvPr/>
          </p:nvCxnSpPr>
          <p:spPr>
            <a:xfrm>
              <a:off x="5284" y="1006"/>
              <a:ext cx="1" cy="231"/>
            </a:xfrm>
            <a:prstGeom prst="straightConnector1">
              <a:avLst/>
            </a:prstGeom>
            <a:noFill/>
            <a:ln cap="flat" cmpd="sng" w="9525">
              <a:solidFill>
                <a:srgbClr val="000000"/>
              </a:solidFill>
              <a:prstDash val="solid"/>
              <a:round/>
              <a:headEnd len="med" w="med" type="none"/>
              <a:tailEnd len="med" w="med" type="none"/>
            </a:ln>
          </p:spPr>
        </p:cxnSp>
        <p:sp>
          <p:nvSpPr>
            <p:cNvPr id="1096" name="Google Shape;1096;p77"/>
            <p:cNvSpPr/>
            <p:nvPr/>
          </p:nvSpPr>
          <p:spPr>
            <a:xfrm>
              <a:off x="855" y="1245"/>
              <a:ext cx="329"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333</a:t>
              </a:r>
              <a:endParaRPr sz="2400">
                <a:solidFill>
                  <a:schemeClr val="dk1"/>
                </a:solidFill>
                <a:latin typeface="Calibri"/>
                <a:ea typeface="Calibri"/>
                <a:cs typeface="Calibri"/>
                <a:sym typeface="Calibri"/>
              </a:endParaRPr>
            </a:p>
          </p:txBody>
        </p:sp>
        <p:sp>
          <p:nvSpPr>
            <p:cNvPr id="1097" name="Google Shape;1097;p77"/>
            <p:cNvSpPr/>
            <p:nvPr/>
          </p:nvSpPr>
          <p:spPr>
            <a:xfrm>
              <a:off x="2148" y="1245"/>
              <a:ext cx="833"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233-1231</a:t>
              </a:r>
              <a:endParaRPr sz="2400">
                <a:solidFill>
                  <a:schemeClr val="dk1"/>
                </a:solidFill>
                <a:latin typeface="Calibri"/>
                <a:ea typeface="Calibri"/>
                <a:cs typeface="Calibri"/>
                <a:sym typeface="Calibri"/>
              </a:endParaRPr>
            </a:p>
          </p:txBody>
        </p:sp>
        <p:sp>
          <p:nvSpPr>
            <p:cNvPr id="1098" name="Google Shape;1098;p77"/>
            <p:cNvSpPr/>
            <p:nvPr/>
          </p:nvSpPr>
          <p:spPr>
            <a:xfrm>
              <a:off x="3379" y="1245"/>
              <a:ext cx="1120"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BA, BSc, PhD</a:t>
              </a:r>
              <a:endParaRPr sz="2400">
                <a:solidFill>
                  <a:schemeClr val="dk1"/>
                </a:solidFill>
                <a:latin typeface="Calibri"/>
                <a:ea typeface="Calibri"/>
                <a:cs typeface="Calibri"/>
                <a:sym typeface="Calibri"/>
              </a:endParaRPr>
            </a:p>
          </p:txBody>
        </p:sp>
        <p:cxnSp>
          <p:nvCxnSpPr>
            <p:cNvPr id="1099" name="Google Shape;1099;p77"/>
            <p:cNvCxnSpPr/>
            <p:nvPr/>
          </p:nvCxnSpPr>
          <p:spPr>
            <a:xfrm>
              <a:off x="235" y="1233"/>
              <a:ext cx="7" cy="1"/>
            </a:xfrm>
            <a:prstGeom prst="straightConnector1">
              <a:avLst/>
            </a:prstGeom>
            <a:noFill/>
            <a:ln cap="flat" cmpd="sng" w="9525">
              <a:solidFill>
                <a:srgbClr val="000000"/>
              </a:solidFill>
              <a:prstDash val="solid"/>
              <a:round/>
              <a:headEnd len="med" w="med" type="none"/>
              <a:tailEnd len="med" w="med" type="none"/>
            </a:ln>
          </p:spPr>
        </p:cxnSp>
        <p:cxnSp>
          <p:nvCxnSpPr>
            <p:cNvPr id="1100" name="Google Shape;1100;p77"/>
            <p:cNvCxnSpPr/>
            <p:nvPr/>
          </p:nvCxnSpPr>
          <p:spPr>
            <a:xfrm>
              <a:off x="235" y="1233"/>
              <a:ext cx="1" cy="8"/>
            </a:xfrm>
            <a:prstGeom prst="straightConnector1">
              <a:avLst/>
            </a:prstGeom>
            <a:noFill/>
            <a:ln cap="flat" cmpd="sng" w="9525">
              <a:solidFill>
                <a:srgbClr val="000000"/>
              </a:solidFill>
              <a:prstDash val="solid"/>
              <a:round/>
              <a:headEnd len="med" w="med" type="none"/>
              <a:tailEnd len="med" w="med" type="none"/>
            </a:ln>
          </p:spPr>
        </p:cxnSp>
        <p:sp>
          <p:nvSpPr>
            <p:cNvPr id="1101" name="Google Shape;1101;p77"/>
            <p:cNvSpPr/>
            <p:nvPr/>
          </p:nvSpPr>
          <p:spPr>
            <a:xfrm>
              <a:off x="242" y="1233"/>
              <a:ext cx="1527"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102" name="Google Shape;1102;p77"/>
            <p:cNvCxnSpPr/>
            <p:nvPr/>
          </p:nvCxnSpPr>
          <p:spPr>
            <a:xfrm>
              <a:off x="242" y="1233"/>
              <a:ext cx="1527" cy="1"/>
            </a:xfrm>
            <a:prstGeom prst="straightConnector1">
              <a:avLst/>
            </a:prstGeom>
            <a:noFill/>
            <a:ln cap="flat" cmpd="sng" w="9525">
              <a:solidFill>
                <a:srgbClr val="000000"/>
              </a:solidFill>
              <a:prstDash val="solid"/>
              <a:round/>
              <a:headEnd len="med" w="med" type="none"/>
              <a:tailEnd len="med" w="med" type="none"/>
            </a:ln>
          </p:spPr>
        </p:cxnSp>
        <p:cxnSp>
          <p:nvCxnSpPr>
            <p:cNvPr id="1103" name="Google Shape;1103;p77"/>
            <p:cNvCxnSpPr/>
            <p:nvPr/>
          </p:nvCxnSpPr>
          <p:spPr>
            <a:xfrm>
              <a:off x="1769" y="1233"/>
              <a:ext cx="8" cy="1"/>
            </a:xfrm>
            <a:prstGeom prst="straightConnector1">
              <a:avLst/>
            </a:prstGeom>
            <a:noFill/>
            <a:ln cap="flat" cmpd="sng" w="9525">
              <a:solidFill>
                <a:srgbClr val="000000"/>
              </a:solidFill>
              <a:prstDash val="solid"/>
              <a:round/>
              <a:headEnd len="med" w="med" type="none"/>
              <a:tailEnd len="med" w="med" type="none"/>
            </a:ln>
          </p:spPr>
        </p:cxnSp>
        <p:cxnSp>
          <p:nvCxnSpPr>
            <p:cNvPr id="1104" name="Google Shape;1104;p77"/>
            <p:cNvCxnSpPr/>
            <p:nvPr/>
          </p:nvCxnSpPr>
          <p:spPr>
            <a:xfrm>
              <a:off x="1769" y="1233"/>
              <a:ext cx="1" cy="8"/>
            </a:xfrm>
            <a:prstGeom prst="straightConnector1">
              <a:avLst/>
            </a:prstGeom>
            <a:noFill/>
            <a:ln cap="flat" cmpd="sng" w="9525">
              <a:solidFill>
                <a:srgbClr val="000000"/>
              </a:solidFill>
              <a:prstDash val="solid"/>
              <a:round/>
              <a:headEnd len="med" w="med" type="none"/>
              <a:tailEnd len="med" w="med" type="none"/>
            </a:ln>
          </p:spPr>
        </p:cxnSp>
        <p:sp>
          <p:nvSpPr>
            <p:cNvPr id="1105" name="Google Shape;1105;p77"/>
            <p:cNvSpPr/>
            <p:nvPr/>
          </p:nvSpPr>
          <p:spPr>
            <a:xfrm>
              <a:off x="1777" y="1233"/>
              <a:ext cx="1511"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106" name="Google Shape;1106;p77"/>
            <p:cNvCxnSpPr/>
            <p:nvPr/>
          </p:nvCxnSpPr>
          <p:spPr>
            <a:xfrm>
              <a:off x="1777" y="1233"/>
              <a:ext cx="1511" cy="1"/>
            </a:xfrm>
            <a:prstGeom prst="straightConnector1">
              <a:avLst/>
            </a:prstGeom>
            <a:noFill/>
            <a:ln cap="flat" cmpd="sng" w="9525">
              <a:solidFill>
                <a:srgbClr val="000000"/>
              </a:solidFill>
              <a:prstDash val="solid"/>
              <a:round/>
              <a:headEnd len="med" w="med" type="none"/>
              <a:tailEnd len="med" w="med" type="none"/>
            </a:ln>
          </p:spPr>
        </p:cxnSp>
        <p:sp>
          <p:nvSpPr>
            <p:cNvPr id="1107" name="Google Shape;1107;p77"/>
            <p:cNvSpPr/>
            <p:nvPr/>
          </p:nvSpPr>
          <p:spPr>
            <a:xfrm>
              <a:off x="3288" y="1233"/>
              <a:ext cx="8"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108" name="Google Shape;1108;p77"/>
            <p:cNvCxnSpPr/>
            <p:nvPr/>
          </p:nvCxnSpPr>
          <p:spPr>
            <a:xfrm>
              <a:off x="3288" y="1233"/>
              <a:ext cx="8" cy="1"/>
            </a:xfrm>
            <a:prstGeom prst="straightConnector1">
              <a:avLst/>
            </a:prstGeom>
            <a:noFill/>
            <a:ln cap="flat" cmpd="sng" w="9525">
              <a:solidFill>
                <a:srgbClr val="000000"/>
              </a:solidFill>
              <a:prstDash val="solid"/>
              <a:round/>
              <a:headEnd len="med" w="med" type="none"/>
              <a:tailEnd len="med" w="med" type="none"/>
            </a:ln>
          </p:spPr>
        </p:cxnSp>
        <p:cxnSp>
          <p:nvCxnSpPr>
            <p:cNvPr id="1109" name="Google Shape;1109;p77"/>
            <p:cNvCxnSpPr/>
            <p:nvPr/>
          </p:nvCxnSpPr>
          <p:spPr>
            <a:xfrm>
              <a:off x="3288" y="1233"/>
              <a:ext cx="1" cy="8"/>
            </a:xfrm>
            <a:prstGeom prst="straightConnector1">
              <a:avLst/>
            </a:prstGeom>
            <a:noFill/>
            <a:ln cap="flat" cmpd="sng" w="9525">
              <a:solidFill>
                <a:srgbClr val="000000"/>
              </a:solidFill>
              <a:prstDash val="solid"/>
              <a:round/>
              <a:headEnd len="med" w="med" type="none"/>
              <a:tailEnd len="med" w="med" type="none"/>
            </a:ln>
          </p:spPr>
        </p:cxnSp>
        <p:sp>
          <p:nvSpPr>
            <p:cNvPr id="1110" name="Google Shape;1110;p77"/>
            <p:cNvSpPr/>
            <p:nvPr/>
          </p:nvSpPr>
          <p:spPr>
            <a:xfrm>
              <a:off x="3296" y="1233"/>
              <a:ext cx="1988" cy="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111" name="Google Shape;1111;p77"/>
            <p:cNvCxnSpPr/>
            <p:nvPr/>
          </p:nvCxnSpPr>
          <p:spPr>
            <a:xfrm>
              <a:off x="3296" y="1233"/>
              <a:ext cx="1988" cy="1"/>
            </a:xfrm>
            <a:prstGeom prst="straightConnector1">
              <a:avLst/>
            </a:prstGeom>
            <a:noFill/>
            <a:ln cap="flat" cmpd="sng" w="9525">
              <a:solidFill>
                <a:srgbClr val="000000"/>
              </a:solidFill>
              <a:prstDash val="solid"/>
              <a:round/>
              <a:headEnd len="med" w="med" type="none"/>
              <a:tailEnd len="med" w="med" type="none"/>
            </a:ln>
          </p:spPr>
        </p:cxnSp>
        <p:cxnSp>
          <p:nvCxnSpPr>
            <p:cNvPr id="1112" name="Google Shape;1112;p77"/>
            <p:cNvCxnSpPr/>
            <p:nvPr/>
          </p:nvCxnSpPr>
          <p:spPr>
            <a:xfrm>
              <a:off x="5284" y="1233"/>
              <a:ext cx="8" cy="1"/>
            </a:xfrm>
            <a:prstGeom prst="straightConnector1">
              <a:avLst/>
            </a:prstGeom>
            <a:noFill/>
            <a:ln cap="flat" cmpd="sng" w="9525">
              <a:solidFill>
                <a:srgbClr val="000000"/>
              </a:solidFill>
              <a:prstDash val="solid"/>
              <a:round/>
              <a:headEnd len="med" w="med" type="none"/>
              <a:tailEnd len="med" w="med" type="none"/>
            </a:ln>
          </p:spPr>
        </p:cxnSp>
        <p:cxnSp>
          <p:nvCxnSpPr>
            <p:cNvPr id="1113" name="Google Shape;1113;p77"/>
            <p:cNvCxnSpPr/>
            <p:nvPr/>
          </p:nvCxnSpPr>
          <p:spPr>
            <a:xfrm>
              <a:off x="5284" y="1233"/>
              <a:ext cx="1" cy="8"/>
            </a:xfrm>
            <a:prstGeom prst="straightConnector1">
              <a:avLst/>
            </a:prstGeom>
            <a:noFill/>
            <a:ln cap="flat" cmpd="sng" w="9525">
              <a:solidFill>
                <a:srgbClr val="000000"/>
              </a:solidFill>
              <a:prstDash val="solid"/>
              <a:round/>
              <a:headEnd len="med" w="med" type="none"/>
              <a:tailEnd len="med" w="med" type="none"/>
            </a:ln>
          </p:spPr>
        </p:cxnSp>
        <p:cxnSp>
          <p:nvCxnSpPr>
            <p:cNvPr id="1114" name="Google Shape;1114;p77"/>
            <p:cNvCxnSpPr/>
            <p:nvPr/>
          </p:nvCxnSpPr>
          <p:spPr>
            <a:xfrm>
              <a:off x="235" y="1241"/>
              <a:ext cx="1" cy="230"/>
            </a:xfrm>
            <a:prstGeom prst="straightConnector1">
              <a:avLst/>
            </a:prstGeom>
            <a:noFill/>
            <a:ln cap="flat" cmpd="sng" w="9525">
              <a:solidFill>
                <a:srgbClr val="000000"/>
              </a:solidFill>
              <a:prstDash val="solid"/>
              <a:round/>
              <a:headEnd len="med" w="med" type="none"/>
              <a:tailEnd len="med" w="med" type="none"/>
            </a:ln>
          </p:spPr>
        </p:cxnSp>
        <p:cxnSp>
          <p:nvCxnSpPr>
            <p:cNvPr id="1115" name="Google Shape;1115;p77"/>
            <p:cNvCxnSpPr/>
            <p:nvPr/>
          </p:nvCxnSpPr>
          <p:spPr>
            <a:xfrm>
              <a:off x="1769" y="1241"/>
              <a:ext cx="1" cy="230"/>
            </a:xfrm>
            <a:prstGeom prst="straightConnector1">
              <a:avLst/>
            </a:prstGeom>
            <a:noFill/>
            <a:ln cap="flat" cmpd="sng" w="9525">
              <a:solidFill>
                <a:srgbClr val="000000"/>
              </a:solidFill>
              <a:prstDash val="solid"/>
              <a:round/>
              <a:headEnd len="med" w="med" type="none"/>
              <a:tailEnd len="med" w="med" type="none"/>
            </a:ln>
          </p:spPr>
        </p:cxnSp>
        <p:sp>
          <p:nvSpPr>
            <p:cNvPr id="1116" name="Google Shape;1116;p77"/>
            <p:cNvSpPr/>
            <p:nvPr/>
          </p:nvSpPr>
          <p:spPr>
            <a:xfrm>
              <a:off x="3288" y="1241"/>
              <a:ext cx="8" cy="23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117" name="Google Shape;1117;p77"/>
            <p:cNvCxnSpPr/>
            <p:nvPr/>
          </p:nvCxnSpPr>
          <p:spPr>
            <a:xfrm>
              <a:off x="3288" y="1241"/>
              <a:ext cx="1" cy="230"/>
            </a:xfrm>
            <a:prstGeom prst="straightConnector1">
              <a:avLst/>
            </a:prstGeom>
            <a:noFill/>
            <a:ln cap="flat" cmpd="sng" w="9525">
              <a:solidFill>
                <a:srgbClr val="000000"/>
              </a:solidFill>
              <a:prstDash val="solid"/>
              <a:round/>
              <a:headEnd len="med" w="med" type="none"/>
              <a:tailEnd len="med" w="med" type="none"/>
            </a:ln>
          </p:spPr>
        </p:cxnSp>
        <p:cxnSp>
          <p:nvCxnSpPr>
            <p:cNvPr id="1118" name="Google Shape;1118;p77"/>
            <p:cNvCxnSpPr/>
            <p:nvPr/>
          </p:nvCxnSpPr>
          <p:spPr>
            <a:xfrm>
              <a:off x="5284" y="1241"/>
              <a:ext cx="1" cy="230"/>
            </a:xfrm>
            <a:prstGeom prst="straightConnector1">
              <a:avLst/>
            </a:prstGeom>
            <a:noFill/>
            <a:ln cap="flat" cmpd="sng" w="9525">
              <a:solidFill>
                <a:srgbClr val="000000"/>
              </a:solidFill>
              <a:prstDash val="solid"/>
              <a:round/>
              <a:headEnd len="med" w="med" type="none"/>
              <a:tailEnd len="med" w="med" type="none"/>
            </a:ln>
          </p:spPr>
        </p:cxnSp>
        <p:sp>
          <p:nvSpPr>
            <p:cNvPr id="1119" name="Google Shape;1119;p77"/>
            <p:cNvSpPr/>
            <p:nvPr/>
          </p:nvSpPr>
          <p:spPr>
            <a:xfrm>
              <a:off x="855" y="1479"/>
              <a:ext cx="329"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679</a:t>
              </a:r>
              <a:endParaRPr sz="2400">
                <a:solidFill>
                  <a:schemeClr val="dk1"/>
                </a:solidFill>
                <a:latin typeface="Calibri"/>
                <a:ea typeface="Calibri"/>
                <a:cs typeface="Calibri"/>
                <a:sym typeface="Calibri"/>
              </a:endParaRPr>
            </a:p>
          </p:txBody>
        </p:sp>
        <p:sp>
          <p:nvSpPr>
            <p:cNvPr id="1120" name="Google Shape;1120;p77"/>
            <p:cNvSpPr/>
            <p:nvPr/>
          </p:nvSpPr>
          <p:spPr>
            <a:xfrm>
              <a:off x="2148" y="1479"/>
              <a:ext cx="833"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233-1231</a:t>
              </a:r>
              <a:endParaRPr sz="2400">
                <a:solidFill>
                  <a:schemeClr val="dk1"/>
                </a:solidFill>
                <a:latin typeface="Calibri"/>
                <a:ea typeface="Calibri"/>
                <a:cs typeface="Calibri"/>
                <a:sym typeface="Calibri"/>
              </a:endParaRPr>
            </a:p>
          </p:txBody>
        </p:sp>
        <p:sp>
          <p:nvSpPr>
            <p:cNvPr id="1121" name="Google Shape;1121;p77"/>
            <p:cNvSpPr/>
            <p:nvPr/>
          </p:nvSpPr>
          <p:spPr>
            <a:xfrm>
              <a:off x="3379" y="1479"/>
              <a:ext cx="791" cy="24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500">
                  <a:solidFill>
                    <a:srgbClr val="010000"/>
                  </a:solidFill>
                  <a:latin typeface="Calibri"/>
                  <a:ea typeface="Calibri"/>
                  <a:cs typeface="Calibri"/>
                  <a:sym typeface="Calibri"/>
                </a:rPr>
                <a:t>BSc, MSc</a:t>
              </a:r>
              <a:endParaRPr sz="2400">
                <a:solidFill>
                  <a:schemeClr val="dk1"/>
                </a:solidFill>
                <a:latin typeface="Calibri"/>
                <a:ea typeface="Calibri"/>
                <a:cs typeface="Calibri"/>
                <a:sym typeface="Calibri"/>
              </a:endParaRPr>
            </a:p>
          </p:txBody>
        </p:sp>
        <p:cxnSp>
          <p:nvCxnSpPr>
            <p:cNvPr id="1122" name="Google Shape;1122;p77"/>
            <p:cNvCxnSpPr/>
            <p:nvPr/>
          </p:nvCxnSpPr>
          <p:spPr>
            <a:xfrm>
              <a:off x="235" y="1471"/>
              <a:ext cx="7" cy="1"/>
            </a:xfrm>
            <a:prstGeom prst="straightConnector1">
              <a:avLst/>
            </a:prstGeom>
            <a:noFill/>
            <a:ln cap="flat" cmpd="sng" w="9525">
              <a:solidFill>
                <a:srgbClr val="000000"/>
              </a:solidFill>
              <a:prstDash val="solid"/>
              <a:round/>
              <a:headEnd len="med" w="med" type="none"/>
              <a:tailEnd len="med" w="med" type="none"/>
            </a:ln>
          </p:spPr>
        </p:cxnSp>
        <p:cxnSp>
          <p:nvCxnSpPr>
            <p:cNvPr id="1123" name="Google Shape;1123;p77"/>
            <p:cNvCxnSpPr/>
            <p:nvPr/>
          </p:nvCxnSpPr>
          <p:spPr>
            <a:xfrm>
              <a:off x="235" y="1471"/>
              <a:ext cx="1" cy="8"/>
            </a:xfrm>
            <a:prstGeom prst="straightConnector1">
              <a:avLst/>
            </a:prstGeom>
            <a:noFill/>
            <a:ln cap="flat" cmpd="sng" w="9525">
              <a:solidFill>
                <a:srgbClr val="000000"/>
              </a:solidFill>
              <a:prstDash val="solid"/>
              <a:round/>
              <a:headEnd len="med" w="med" type="none"/>
              <a:tailEnd len="med" w="med" type="none"/>
            </a:ln>
          </p:spPr>
        </p:cxnSp>
        <p:cxnSp>
          <p:nvCxnSpPr>
            <p:cNvPr id="1124" name="Google Shape;1124;p77"/>
            <p:cNvCxnSpPr/>
            <p:nvPr/>
          </p:nvCxnSpPr>
          <p:spPr>
            <a:xfrm>
              <a:off x="242" y="1471"/>
              <a:ext cx="1527" cy="1"/>
            </a:xfrm>
            <a:prstGeom prst="straightConnector1">
              <a:avLst/>
            </a:prstGeom>
            <a:noFill/>
            <a:ln cap="flat" cmpd="sng" w="9525">
              <a:solidFill>
                <a:srgbClr val="000000"/>
              </a:solidFill>
              <a:prstDash val="solid"/>
              <a:round/>
              <a:headEnd len="med" w="med" type="none"/>
              <a:tailEnd len="med" w="med" type="none"/>
            </a:ln>
          </p:spPr>
        </p:cxnSp>
        <p:cxnSp>
          <p:nvCxnSpPr>
            <p:cNvPr id="1125" name="Google Shape;1125;p77"/>
            <p:cNvCxnSpPr/>
            <p:nvPr/>
          </p:nvCxnSpPr>
          <p:spPr>
            <a:xfrm>
              <a:off x="1769" y="1471"/>
              <a:ext cx="8" cy="1"/>
            </a:xfrm>
            <a:prstGeom prst="straightConnector1">
              <a:avLst/>
            </a:prstGeom>
            <a:noFill/>
            <a:ln cap="flat" cmpd="sng" w="9525">
              <a:solidFill>
                <a:srgbClr val="000000"/>
              </a:solidFill>
              <a:prstDash val="solid"/>
              <a:round/>
              <a:headEnd len="med" w="med" type="none"/>
              <a:tailEnd len="med" w="med" type="none"/>
            </a:ln>
          </p:spPr>
        </p:cxnSp>
        <p:cxnSp>
          <p:nvCxnSpPr>
            <p:cNvPr id="1126" name="Google Shape;1126;p77"/>
            <p:cNvCxnSpPr/>
            <p:nvPr/>
          </p:nvCxnSpPr>
          <p:spPr>
            <a:xfrm>
              <a:off x="1769" y="1471"/>
              <a:ext cx="1" cy="8"/>
            </a:xfrm>
            <a:prstGeom prst="straightConnector1">
              <a:avLst/>
            </a:prstGeom>
            <a:noFill/>
            <a:ln cap="flat" cmpd="sng" w="9525">
              <a:solidFill>
                <a:srgbClr val="000000"/>
              </a:solidFill>
              <a:prstDash val="solid"/>
              <a:round/>
              <a:headEnd len="med" w="med" type="none"/>
              <a:tailEnd len="med" w="med" type="none"/>
            </a:ln>
          </p:spPr>
        </p:cxnSp>
        <p:cxnSp>
          <p:nvCxnSpPr>
            <p:cNvPr id="1127" name="Google Shape;1127;p77"/>
            <p:cNvCxnSpPr/>
            <p:nvPr/>
          </p:nvCxnSpPr>
          <p:spPr>
            <a:xfrm>
              <a:off x="1777" y="1471"/>
              <a:ext cx="1511" cy="1"/>
            </a:xfrm>
            <a:prstGeom prst="straightConnector1">
              <a:avLst/>
            </a:prstGeom>
            <a:noFill/>
            <a:ln cap="flat" cmpd="sng" w="9525">
              <a:solidFill>
                <a:srgbClr val="000000"/>
              </a:solidFill>
              <a:prstDash val="solid"/>
              <a:round/>
              <a:headEnd len="med" w="med" type="none"/>
              <a:tailEnd len="med" w="med" type="none"/>
            </a:ln>
          </p:spPr>
        </p:cxnSp>
        <p:cxnSp>
          <p:nvCxnSpPr>
            <p:cNvPr id="1128" name="Google Shape;1128;p77"/>
            <p:cNvCxnSpPr/>
            <p:nvPr/>
          </p:nvCxnSpPr>
          <p:spPr>
            <a:xfrm>
              <a:off x="3288" y="1471"/>
              <a:ext cx="8" cy="1"/>
            </a:xfrm>
            <a:prstGeom prst="straightConnector1">
              <a:avLst/>
            </a:prstGeom>
            <a:noFill/>
            <a:ln cap="flat" cmpd="sng" w="9525">
              <a:solidFill>
                <a:srgbClr val="000000"/>
              </a:solidFill>
              <a:prstDash val="solid"/>
              <a:round/>
              <a:headEnd len="med" w="med" type="none"/>
              <a:tailEnd len="med" w="med" type="none"/>
            </a:ln>
          </p:spPr>
        </p:cxnSp>
        <p:cxnSp>
          <p:nvCxnSpPr>
            <p:cNvPr id="1129" name="Google Shape;1129;p77"/>
            <p:cNvCxnSpPr/>
            <p:nvPr/>
          </p:nvCxnSpPr>
          <p:spPr>
            <a:xfrm>
              <a:off x="3288" y="1471"/>
              <a:ext cx="1" cy="8"/>
            </a:xfrm>
            <a:prstGeom prst="straightConnector1">
              <a:avLst/>
            </a:prstGeom>
            <a:noFill/>
            <a:ln cap="flat" cmpd="sng" w="9525">
              <a:solidFill>
                <a:srgbClr val="000000"/>
              </a:solidFill>
              <a:prstDash val="solid"/>
              <a:round/>
              <a:headEnd len="med" w="med" type="none"/>
              <a:tailEnd len="med" w="med" type="none"/>
            </a:ln>
          </p:spPr>
        </p:cxnSp>
        <p:cxnSp>
          <p:nvCxnSpPr>
            <p:cNvPr id="1130" name="Google Shape;1130;p77"/>
            <p:cNvCxnSpPr/>
            <p:nvPr/>
          </p:nvCxnSpPr>
          <p:spPr>
            <a:xfrm>
              <a:off x="3296" y="1471"/>
              <a:ext cx="1988" cy="1"/>
            </a:xfrm>
            <a:prstGeom prst="straightConnector1">
              <a:avLst/>
            </a:prstGeom>
            <a:noFill/>
            <a:ln cap="flat" cmpd="sng" w="9525">
              <a:solidFill>
                <a:srgbClr val="000000"/>
              </a:solidFill>
              <a:prstDash val="solid"/>
              <a:round/>
              <a:headEnd len="med" w="med" type="none"/>
              <a:tailEnd len="med" w="med" type="none"/>
            </a:ln>
          </p:spPr>
        </p:cxnSp>
        <p:cxnSp>
          <p:nvCxnSpPr>
            <p:cNvPr id="1131" name="Google Shape;1131;p77"/>
            <p:cNvCxnSpPr/>
            <p:nvPr/>
          </p:nvCxnSpPr>
          <p:spPr>
            <a:xfrm>
              <a:off x="5284" y="1471"/>
              <a:ext cx="8" cy="1"/>
            </a:xfrm>
            <a:prstGeom prst="straightConnector1">
              <a:avLst/>
            </a:prstGeom>
            <a:noFill/>
            <a:ln cap="flat" cmpd="sng" w="9525">
              <a:solidFill>
                <a:srgbClr val="000000"/>
              </a:solidFill>
              <a:prstDash val="solid"/>
              <a:round/>
              <a:headEnd len="med" w="med" type="none"/>
              <a:tailEnd len="med" w="med" type="none"/>
            </a:ln>
          </p:spPr>
        </p:cxnSp>
        <p:cxnSp>
          <p:nvCxnSpPr>
            <p:cNvPr id="1132" name="Google Shape;1132;p77"/>
            <p:cNvCxnSpPr/>
            <p:nvPr/>
          </p:nvCxnSpPr>
          <p:spPr>
            <a:xfrm>
              <a:off x="5284" y="1471"/>
              <a:ext cx="1" cy="8"/>
            </a:xfrm>
            <a:prstGeom prst="straightConnector1">
              <a:avLst/>
            </a:prstGeom>
            <a:noFill/>
            <a:ln cap="flat" cmpd="sng" w="9525">
              <a:solidFill>
                <a:srgbClr val="000000"/>
              </a:solidFill>
              <a:prstDash val="solid"/>
              <a:round/>
              <a:headEnd len="med" w="med" type="none"/>
              <a:tailEnd len="med" w="med" type="none"/>
            </a:ln>
          </p:spPr>
        </p:cxnSp>
        <p:cxnSp>
          <p:nvCxnSpPr>
            <p:cNvPr id="1133" name="Google Shape;1133;p77"/>
            <p:cNvCxnSpPr/>
            <p:nvPr/>
          </p:nvCxnSpPr>
          <p:spPr>
            <a:xfrm>
              <a:off x="235" y="1479"/>
              <a:ext cx="1" cy="231"/>
            </a:xfrm>
            <a:prstGeom prst="straightConnector1">
              <a:avLst/>
            </a:prstGeom>
            <a:noFill/>
            <a:ln cap="flat" cmpd="sng" w="9525">
              <a:solidFill>
                <a:srgbClr val="000000"/>
              </a:solidFill>
              <a:prstDash val="solid"/>
              <a:round/>
              <a:headEnd len="med" w="med" type="none"/>
              <a:tailEnd len="med" w="med" type="none"/>
            </a:ln>
          </p:spPr>
        </p:cxnSp>
        <p:cxnSp>
          <p:nvCxnSpPr>
            <p:cNvPr id="1134" name="Google Shape;1134;p77"/>
            <p:cNvCxnSpPr/>
            <p:nvPr/>
          </p:nvCxnSpPr>
          <p:spPr>
            <a:xfrm>
              <a:off x="235" y="1710"/>
              <a:ext cx="7" cy="1"/>
            </a:xfrm>
            <a:prstGeom prst="straightConnector1">
              <a:avLst/>
            </a:prstGeom>
            <a:noFill/>
            <a:ln cap="flat" cmpd="sng" w="9525">
              <a:solidFill>
                <a:srgbClr val="000000"/>
              </a:solidFill>
              <a:prstDash val="solid"/>
              <a:round/>
              <a:headEnd len="med" w="med" type="none"/>
              <a:tailEnd len="med" w="med" type="none"/>
            </a:ln>
          </p:spPr>
        </p:cxnSp>
        <p:cxnSp>
          <p:nvCxnSpPr>
            <p:cNvPr id="1135" name="Google Shape;1135;p77"/>
            <p:cNvCxnSpPr/>
            <p:nvPr/>
          </p:nvCxnSpPr>
          <p:spPr>
            <a:xfrm>
              <a:off x="235" y="1710"/>
              <a:ext cx="1" cy="8"/>
            </a:xfrm>
            <a:prstGeom prst="straightConnector1">
              <a:avLst/>
            </a:prstGeom>
            <a:noFill/>
            <a:ln cap="flat" cmpd="sng" w="9525">
              <a:solidFill>
                <a:srgbClr val="000000"/>
              </a:solidFill>
              <a:prstDash val="solid"/>
              <a:round/>
              <a:headEnd len="med" w="med" type="none"/>
              <a:tailEnd len="med" w="med" type="none"/>
            </a:ln>
          </p:spPr>
        </p:cxnSp>
        <p:cxnSp>
          <p:nvCxnSpPr>
            <p:cNvPr id="1136" name="Google Shape;1136;p77"/>
            <p:cNvCxnSpPr/>
            <p:nvPr/>
          </p:nvCxnSpPr>
          <p:spPr>
            <a:xfrm>
              <a:off x="235" y="1710"/>
              <a:ext cx="7" cy="1"/>
            </a:xfrm>
            <a:prstGeom prst="straightConnector1">
              <a:avLst/>
            </a:prstGeom>
            <a:noFill/>
            <a:ln cap="flat" cmpd="sng" w="9525">
              <a:solidFill>
                <a:srgbClr val="000000"/>
              </a:solidFill>
              <a:prstDash val="solid"/>
              <a:round/>
              <a:headEnd len="med" w="med" type="none"/>
              <a:tailEnd len="med" w="med" type="none"/>
            </a:ln>
          </p:spPr>
        </p:cxnSp>
        <p:cxnSp>
          <p:nvCxnSpPr>
            <p:cNvPr id="1137" name="Google Shape;1137;p77"/>
            <p:cNvCxnSpPr/>
            <p:nvPr/>
          </p:nvCxnSpPr>
          <p:spPr>
            <a:xfrm>
              <a:off x="235" y="1710"/>
              <a:ext cx="1" cy="8"/>
            </a:xfrm>
            <a:prstGeom prst="straightConnector1">
              <a:avLst/>
            </a:prstGeom>
            <a:noFill/>
            <a:ln cap="flat" cmpd="sng" w="9525">
              <a:solidFill>
                <a:srgbClr val="000000"/>
              </a:solidFill>
              <a:prstDash val="solid"/>
              <a:round/>
              <a:headEnd len="med" w="med" type="none"/>
              <a:tailEnd len="med" w="med" type="none"/>
            </a:ln>
          </p:spPr>
        </p:cxnSp>
        <p:cxnSp>
          <p:nvCxnSpPr>
            <p:cNvPr id="1138" name="Google Shape;1138;p77"/>
            <p:cNvCxnSpPr/>
            <p:nvPr/>
          </p:nvCxnSpPr>
          <p:spPr>
            <a:xfrm>
              <a:off x="242" y="1710"/>
              <a:ext cx="1527" cy="1"/>
            </a:xfrm>
            <a:prstGeom prst="straightConnector1">
              <a:avLst/>
            </a:prstGeom>
            <a:noFill/>
            <a:ln cap="flat" cmpd="sng" w="9525">
              <a:solidFill>
                <a:srgbClr val="000000"/>
              </a:solidFill>
              <a:prstDash val="solid"/>
              <a:round/>
              <a:headEnd len="med" w="med" type="none"/>
              <a:tailEnd len="med" w="med" type="none"/>
            </a:ln>
          </p:spPr>
        </p:cxnSp>
        <p:cxnSp>
          <p:nvCxnSpPr>
            <p:cNvPr id="1139" name="Google Shape;1139;p77"/>
            <p:cNvCxnSpPr/>
            <p:nvPr/>
          </p:nvCxnSpPr>
          <p:spPr>
            <a:xfrm>
              <a:off x="1769" y="1479"/>
              <a:ext cx="1" cy="231"/>
            </a:xfrm>
            <a:prstGeom prst="straightConnector1">
              <a:avLst/>
            </a:prstGeom>
            <a:noFill/>
            <a:ln cap="flat" cmpd="sng" w="9525">
              <a:solidFill>
                <a:srgbClr val="000000"/>
              </a:solidFill>
              <a:prstDash val="solid"/>
              <a:round/>
              <a:headEnd len="med" w="med" type="none"/>
              <a:tailEnd len="med" w="med" type="none"/>
            </a:ln>
          </p:spPr>
        </p:cxnSp>
        <p:cxnSp>
          <p:nvCxnSpPr>
            <p:cNvPr id="1140" name="Google Shape;1140;p77"/>
            <p:cNvCxnSpPr/>
            <p:nvPr/>
          </p:nvCxnSpPr>
          <p:spPr>
            <a:xfrm>
              <a:off x="1769" y="1710"/>
              <a:ext cx="8" cy="1"/>
            </a:xfrm>
            <a:prstGeom prst="straightConnector1">
              <a:avLst/>
            </a:prstGeom>
            <a:noFill/>
            <a:ln cap="flat" cmpd="sng" w="9525">
              <a:solidFill>
                <a:srgbClr val="000000"/>
              </a:solidFill>
              <a:prstDash val="solid"/>
              <a:round/>
              <a:headEnd len="med" w="med" type="none"/>
              <a:tailEnd len="med" w="med" type="none"/>
            </a:ln>
          </p:spPr>
        </p:cxnSp>
        <p:cxnSp>
          <p:nvCxnSpPr>
            <p:cNvPr id="1141" name="Google Shape;1141;p77"/>
            <p:cNvCxnSpPr/>
            <p:nvPr/>
          </p:nvCxnSpPr>
          <p:spPr>
            <a:xfrm>
              <a:off x="1769" y="1710"/>
              <a:ext cx="1" cy="8"/>
            </a:xfrm>
            <a:prstGeom prst="straightConnector1">
              <a:avLst/>
            </a:prstGeom>
            <a:noFill/>
            <a:ln cap="flat" cmpd="sng" w="9525">
              <a:solidFill>
                <a:srgbClr val="000000"/>
              </a:solidFill>
              <a:prstDash val="solid"/>
              <a:round/>
              <a:headEnd len="med" w="med" type="none"/>
              <a:tailEnd len="med" w="med" type="none"/>
            </a:ln>
          </p:spPr>
        </p:cxnSp>
        <p:cxnSp>
          <p:nvCxnSpPr>
            <p:cNvPr id="1142" name="Google Shape;1142;p77"/>
            <p:cNvCxnSpPr/>
            <p:nvPr/>
          </p:nvCxnSpPr>
          <p:spPr>
            <a:xfrm>
              <a:off x="1777" y="1710"/>
              <a:ext cx="1511" cy="1"/>
            </a:xfrm>
            <a:prstGeom prst="straightConnector1">
              <a:avLst/>
            </a:prstGeom>
            <a:noFill/>
            <a:ln cap="flat" cmpd="sng" w="9525">
              <a:solidFill>
                <a:srgbClr val="000000"/>
              </a:solidFill>
              <a:prstDash val="solid"/>
              <a:round/>
              <a:headEnd len="med" w="med" type="none"/>
              <a:tailEnd len="med" w="med" type="none"/>
            </a:ln>
          </p:spPr>
        </p:cxnSp>
        <p:sp>
          <p:nvSpPr>
            <p:cNvPr id="1143" name="Google Shape;1143;p77"/>
            <p:cNvSpPr/>
            <p:nvPr/>
          </p:nvSpPr>
          <p:spPr>
            <a:xfrm>
              <a:off x="3288" y="1479"/>
              <a:ext cx="8" cy="231"/>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144" name="Google Shape;1144;p77"/>
            <p:cNvCxnSpPr/>
            <p:nvPr/>
          </p:nvCxnSpPr>
          <p:spPr>
            <a:xfrm>
              <a:off x="3288" y="1479"/>
              <a:ext cx="1" cy="231"/>
            </a:xfrm>
            <a:prstGeom prst="straightConnector1">
              <a:avLst/>
            </a:prstGeom>
            <a:noFill/>
            <a:ln cap="flat" cmpd="sng" w="9525">
              <a:solidFill>
                <a:srgbClr val="000000"/>
              </a:solidFill>
              <a:prstDash val="solid"/>
              <a:round/>
              <a:headEnd len="med" w="med" type="none"/>
              <a:tailEnd len="med" w="med" type="none"/>
            </a:ln>
          </p:spPr>
        </p:cxnSp>
        <p:cxnSp>
          <p:nvCxnSpPr>
            <p:cNvPr id="1145" name="Google Shape;1145;p77"/>
            <p:cNvCxnSpPr/>
            <p:nvPr/>
          </p:nvCxnSpPr>
          <p:spPr>
            <a:xfrm>
              <a:off x="3288" y="1710"/>
              <a:ext cx="8" cy="1"/>
            </a:xfrm>
            <a:prstGeom prst="straightConnector1">
              <a:avLst/>
            </a:prstGeom>
            <a:noFill/>
            <a:ln cap="flat" cmpd="sng" w="9525">
              <a:solidFill>
                <a:srgbClr val="000000"/>
              </a:solidFill>
              <a:prstDash val="solid"/>
              <a:round/>
              <a:headEnd len="med" w="med" type="none"/>
              <a:tailEnd len="med" w="med" type="none"/>
            </a:ln>
          </p:spPr>
        </p:cxnSp>
        <p:cxnSp>
          <p:nvCxnSpPr>
            <p:cNvPr id="1146" name="Google Shape;1146;p77"/>
            <p:cNvCxnSpPr/>
            <p:nvPr/>
          </p:nvCxnSpPr>
          <p:spPr>
            <a:xfrm>
              <a:off x="3288" y="1710"/>
              <a:ext cx="1" cy="8"/>
            </a:xfrm>
            <a:prstGeom prst="straightConnector1">
              <a:avLst/>
            </a:prstGeom>
            <a:noFill/>
            <a:ln cap="flat" cmpd="sng" w="9525">
              <a:solidFill>
                <a:srgbClr val="000000"/>
              </a:solidFill>
              <a:prstDash val="solid"/>
              <a:round/>
              <a:headEnd len="med" w="med" type="none"/>
              <a:tailEnd len="med" w="med" type="none"/>
            </a:ln>
          </p:spPr>
        </p:cxnSp>
        <p:cxnSp>
          <p:nvCxnSpPr>
            <p:cNvPr id="1147" name="Google Shape;1147;p77"/>
            <p:cNvCxnSpPr/>
            <p:nvPr/>
          </p:nvCxnSpPr>
          <p:spPr>
            <a:xfrm>
              <a:off x="3296" y="1710"/>
              <a:ext cx="1988" cy="1"/>
            </a:xfrm>
            <a:prstGeom prst="straightConnector1">
              <a:avLst/>
            </a:prstGeom>
            <a:noFill/>
            <a:ln cap="flat" cmpd="sng" w="9525">
              <a:solidFill>
                <a:srgbClr val="000000"/>
              </a:solidFill>
              <a:prstDash val="solid"/>
              <a:round/>
              <a:headEnd len="med" w="med" type="none"/>
              <a:tailEnd len="med" w="med" type="none"/>
            </a:ln>
          </p:spPr>
        </p:cxnSp>
        <p:cxnSp>
          <p:nvCxnSpPr>
            <p:cNvPr id="1148" name="Google Shape;1148;p77"/>
            <p:cNvCxnSpPr/>
            <p:nvPr/>
          </p:nvCxnSpPr>
          <p:spPr>
            <a:xfrm>
              <a:off x="5284" y="1479"/>
              <a:ext cx="1" cy="231"/>
            </a:xfrm>
            <a:prstGeom prst="straightConnector1">
              <a:avLst/>
            </a:prstGeom>
            <a:noFill/>
            <a:ln cap="flat" cmpd="sng" w="9525">
              <a:solidFill>
                <a:srgbClr val="000000"/>
              </a:solidFill>
              <a:prstDash val="solid"/>
              <a:round/>
              <a:headEnd len="med" w="med" type="none"/>
              <a:tailEnd len="med" w="med" type="none"/>
            </a:ln>
          </p:spPr>
        </p:cxnSp>
        <p:cxnSp>
          <p:nvCxnSpPr>
            <p:cNvPr id="1149" name="Google Shape;1149;p77"/>
            <p:cNvCxnSpPr/>
            <p:nvPr/>
          </p:nvCxnSpPr>
          <p:spPr>
            <a:xfrm>
              <a:off x="5284" y="1710"/>
              <a:ext cx="8" cy="1"/>
            </a:xfrm>
            <a:prstGeom prst="straightConnector1">
              <a:avLst/>
            </a:prstGeom>
            <a:noFill/>
            <a:ln cap="flat" cmpd="sng" w="9525">
              <a:solidFill>
                <a:srgbClr val="000000"/>
              </a:solidFill>
              <a:prstDash val="solid"/>
              <a:round/>
              <a:headEnd len="med" w="med" type="none"/>
              <a:tailEnd len="med" w="med" type="none"/>
            </a:ln>
          </p:spPr>
        </p:cxnSp>
        <p:cxnSp>
          <p:nvCxnSpPr>
            <p:cNvPr id="1150" name="Google Shape;1150;p77"/>
            <p:cNvCxnSpPr/>
            <p:nvPr/>
          </p:nvCxnSpPr>
          <p:spPr>
            <a:xfrm>
              <a:off x="5284" y="1710"/>
              <a:ext cx="1" cy="8"/>
            </a:xfrm>
            <a:prstGeom prst="straightConnector1">
              <a:avLst/>
            </a:prstGeom>
            <a:noFill/>
            <a:ln cap="flat" cmpd="sng" w="9525">
              <a:solidFill>
                <a:srgbClr val="000000"/>
              </a:solidFill>
              <a:prstDash val="solid"/>
              <a:round/>
              <a:headEnd len="med" w="med" type="none"/>
              <a:tailEnd len="med" w="med" type="none"/>
            </a:ln>
          </p:spPr>
        </p:cxnSp>
        <p:cxnSp>
          <p:nvCxnSpPr>
            <p:cNvPr id="1151" name="Google Shape;1151;p77"/>
            <p:cNvCxnSpPr/>
            <p:nvPr/>
          </p:nvCxnSpPr>
          <p:spPr>
            <a:xfrm>
              <a:off x="5284" y="1710"/>
              <a:ext cx="8" cy="1"/>
            </a:xfrm>
            <a:prstGeom prst="straightConnector1">
              <a:avLst/>
            </a:prstGeom>
            <a:noFill/>
            <a:ln cap="flat" cmpd="sng" w="9525">
              <a:solidFill>
                <a:srgbClr val="000000"/>
              </a:solidFill>
              <a:prstDash val="solid"/>
              <a:round/>
              <a:headEnd len="med" w="med" type="none"/>
              <a:tailEnd len="med" w="med" type="none"/>
            </a:ln>
          </p:spPr>
        </p:cxnSp>
        <p:cxnSp>
          <p:nvCxnSpPr>
            <p:cNvPr id="1152" name="Google Shape;1152;p77"/>
            <p:cNvCxnSpPr/>
            <p:nvPr/>
          </p:nvCxnSpPr>
          <p:spPr>
            <a:xfrm>
              <a:off x="5284" y="1710"/>
              <a:ext cx="1" cy="8"/>
            </a:xfrm>
            <a:prstGeom prst="straightConnector1">
              <a:avLst/>
            </a:prstGeom>
            <a:noFill/>
            <a:ln cap="flat" cmpd="sng" w="9525">
              <a:solidFill>
                <a:srgbClr val="000000"/>
              </a:solidFill>
              <a:prstDash val="solid"/>
              <a:round/>
              <a:headEnd len="med" w="med" type="none"/>
              <a:tailEnd len="med" w="med" type="none"/>
            </a:ln>
          </p:spPr>
        </p:cxnSp>
      </p:gr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First Normal Form</a:t>
            </a:r>
            <a:endParaRPr>
              <a:latin typeface="Arial"/>
              <a:ea typeface="Arial"/>
              <a:cs typeface="Arial"/>
              <a:sym typeface="Arial"/>
            </a:endParaRPr>
          </a:p>
        </p:txBody>
      </p:sp>
      <p:sp>
        <p:nvSpPr>
          <p:cNvPr id="1158" name="Google Shape;1158;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1159" name="Google Shape;1159;p78"/>
          <p:cNvSpPr/>
          <p:nvPr/>
        </p:nvSpPr>
        <p:spPr>
          <a:xfrm>
            <a:off x="6553200" y="1879601"/>
            <a:ext cx="1524000" cy="466725"/>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00000"/>
                </a:solidFill>
                <a:latin typeface="Calibri"/>
                <a:ea typeface="Calibri"/>
                <a:cs typeface="Calibri"/>
                <a:sym typeface="Calibri"/>
              </a:rPr>
              <a:t>EmpNum</a:t>
            </a:r>
            <a:endParaRPr/>
          </a:p>
        </p:txBody>
      </p:sp>
      <p:sp>
        <p:nvSpPr>
          <p:cNvPr id="1160" name="Google Shape;1160;p78"/>
          <p:cNvSpPr/>
          <p:nvPr/>
        </p:nvSpPr>
        <p:spPr>
          <a:xfrm>
            <a:off x="8112786" y="1879601"/>
            <a:ext cx="1662378" cy="461665"/>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00000"/>
                </a:solidFill>
                <a:latin typeface="Calibri"/>
                <a:ea typeface="Calibri"/>
                <a:cs typeface="Calibri"/>
                <a:sym typeface="Calibri"/>
              </a:rPr>
              <a:t>EmpDegree</a:t>
            </a:r>
            <a:endParaRPr/>
          </a:p>
        </p:txBody>
      </p:sp>
      <p:sp>
        <p:nvSpPr>
          <p:cNvPr id="1161" name="Google Shape;1161;p78"/>
          <p:cNvSpPr/>
          <p:nvPr/>
        </p:nvSpPr>
        <p:spPr>
          <a:xfrm>
            <a:off x="6553200" y="2327276"/>
            <a:ext cx="1524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333</a:t>
            </a:r>
            <a:endParaRPr/>
          </a:p>
        </p:txBody>
      </p:sp>
      <p:sp>
        <p:nvSpPr>
          <p:cNvPr id="1162" name="Google Shape;1162;p78"/>
          <p:cNvSpPr/>
          <p:nvPr/>
        </p:nvSpPr>
        <p:spPr>
          <a:xfrm>
            <a:off x="8077200" y="2327276"/>
            <a:ext cx="1752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BA</a:t>
            </a:r>
            <a:endParaRPr/>
          </a:p>
        </p:txBody>
      </p:sp>
      <p:sp>
        <p:nvSpPr>
          <p:cNvPr id="1163" name="Google Shape;1163;p78"/>
          <p:cNvSpPr/>
          <p:nvPr/>
        </p:nvSpPr>
        <p:spPr>
          <a:xfrm>
            <a:off x="6553200" y="2784476"/>
            <a:ext cx="1524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333</a:t>
            </a:r>
            <a:endParaRPr/>
          </a:p>
        </p:txBody>
      </p:sp>
      <p:sp>
        <p:nvSpPr>
          <p:cNvPr id="1164" name="Google Shape;1164;p78"/>
          <p:cNvSpPr/>
          <p:nvPr/>
        </p:nvSpPr>
        <p:spPr>
          <a:xfrm>
            <a:off x="8077200" y="2784476"/>
            <a:ext cx="1752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BSc</a:t>
            </a:r>
            <a:endParaRPr/>
          </a:p>
        </p:txBody>
      </p:sp>
      <p:sp>
        <p:nvSpPr>
          <p:cNvPr id="1165" name="Google Shape;1165;p78"/>
          <p:cNvSpPr/>
          <p:nvPr/>
        </p:nvSpPr>
        <p:spPr>
          <a:xfrm>
            <a:off x="6553200" y="3241676"/>
            <a:ext cx="1524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333</a:t>
            </a:r>
            <a:endParaRPr/>
          </a:p>
        </p:txBody>
      </p:sp>
      <p:sp>
        <p:nvSpPr>
          <p:cNvPr id="1166" name="Google Shape;1166;p78"/>
          <p:cNvSpPr/>
          <p:nvPr/>
        </p:nvSpPr>
        <p:spPr>
          <a:xfrm>
            <a:off x="8077200" y="3241676"/>
            <a:ext cx="1752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PhD</a:t>
            </a:r>
            <a:endParaRPr/>
          </a:p>
        </p:txBody>
      </p:sp>
      <p:sp>
        <p:nvSpPr>
          <p:cNvPr id="1167" name="Google Shape;1167;p78"/>
          <p:cNvSpPr/>
          <p:nvPr/>
        </p:nvSpPr>
        <p:spPr>
          <a:xfrm>
            <a:off x="6553200" y="3698876"/>
            <a:ext cx="1524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679</a:t>
            </a:r>
            <a:endParaRPr/>
          </a:p>
        </p:txBody>
      </p:sp>
      <p:sp>
        <p:nvSpPr>
          <p:cNvPr id="1168" name="Google Shape;1168;p78"/>
          <p:cNvSpPr/>
          <p:nvPr/>
        </p:nvSpPr>
        <p:spPr>
          <a:xfrm>
            <a:off x="8077200" y="3698876"/>
            <a:ext cx="1752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BSc</a:t>
            </a:r>
            <a:endParaRPr/>
          </a:p>
        </p:txBody>
      </p:sp>
      <p:sp>
        <p:nvSpPr>
          <p:cNvPr id="1169" name="Google Shape;1169;p78"/>
          <p:cNvSpPr/>
          <p:nvPr/>
        </p:nvSpPr>
        <p:spPr>
          <a:xfrm>
            <a:off x="8077200" y="4156076"/>
            <a:ext cx="17526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MSc</a:t>
            </a:r>
            <a:endParaRPr/>
          </a:p>
        </p:txBody>
      </p:sp>
      <p:sp>
        <p:nvSpPr>
          <p:cNvPr id="1170" name="Google Shape;1170;p78"/>
          <p:cNvSpPr/>
          <p:nvPr/>
        </p:nvSpPr>
        <p:spPr>
          <a:xfrm>
            <a:off x="6553200" y="4156076"/>
            <a:ext cx="1524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00"/>
                </a:solidFill>
                <a:latin typeface="Calibri"/>
                <a:ea typeface="Calibri"/>
                <a:cs typeface="Calibri"/>
                <a:sym typeface="Calibri"/>
              </a:rPr>
              <a:t>679</a:t>
            </a:r>
            <a:endParaRPr/>
          </a:p>
        </p:txBody>
      </p:sp>
      <p:sp>
        <p:nvSpPr>
          <p:cNvPr id="1171" name="Google Shape;1171;p78"/>
          <p:cNvSpPr/>
          <p:nvPr/>
        </p:nvSpPr>
        <p:spPr>
          <a:xfrm>
            <a:off x="2286000" y="2108200"/>
            <a:ext cx="1676400" cy="4572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EmpNum</a:t>
            </a:r>
            <a:endParaRPr/>
          </a:p>
        </p:txBody>
      </p:sp>
      <p:sp>
        <p:nvSpPr>
          <p:cNvPr id="1172" name="Google Shape;1172;p78"/>
          <p:cNvSpPr/>
          <p:nvPr/>
        </p:nvSpPr>
        <p:spPr>
          <a:xfrm>
            <a:off x="3962400" y="2108200"/>
            <a:ext cx="1676400" cy="457200"/>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EmpPhone</a:t>
            </a:r>
            <a:endParaRPr/>
          </a:p>
        </p:txBody>
      </p:sp>
      <p:sp>
        <p:nvSpPr>
          <p:cNvPr id="1173" name="Google Shape;1173;p78"/>
          <p:cNvSpPr/>
          <p:nvPr/>
        </p:nvSpPr>
        <p:spPr>
          <a:xfrm>
            <a:off x="2286000" y="25654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123</a:t>
            </a:r>
            <a:endParaRPr/>
          </a:p>
        </p:txBody>
      </p:sp>
      <p:sp>
        <p:nvSpPr>
          <p:cNvPr id="1174" name="Google Shape;1174;p78"/>
          <p:cNvSpPr/>
          <p:nvPr/>
        </p:nvSpPr>
        <p:spPr>
          <a:xfrm>
            <a:off x="3962400" y="25654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233-9876</a:t>
            </a:r>
            <a:endParaRPr/>
          </a:p>
        </p:txBody>
      </p:sp>
      <p:sp>
        <p:nvSpPr>
          <p:cNvPr id="1175" name="Google Shape;1175;p78"/>
          <p:cNvSpPr/>
          <p:nvPr/>
        </p:nvSpPr>
        <p:spPr>
          <a:xfrm>
            <a:off x="2286000" y="30226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333</a:t>
            </a:r>
            <a:endParaRPr/>
          </a:p>
        </p:txBody>
      </p:sp>
      <p:sp>
        <p:nvSpPr>
          <p:cNvPr id="1176" name="Google Shape;1176;p78"/>
          <p:cNvSpPr/>
          <p:nvPr/>
        </p:nvSpPr>
        <p:spPr>
          <a:xfrm>
            <a:off x="3962400" y="30226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233-1231</a:t>
            </a:r>
            <a:endParaRPr/>
          </a:p>
        </p:txBody>
      </p:sp>
      <p:sp>
        <p:nvSpPr>
          <p:cNvPr id="1177" name="Google Shape;1177;p78"/>
          <p:cNvSpPr/>
          <p:nvPr/>
        </p:nvSpPr>
        <p:spPr>
          <a:xfrm>
            <a:off x="2286000" y="34798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679</a:t>
            </a:r>
            <a:endParaRPr/>
          </a:p>
        </p:txBody>
      </p:sp>
      <p:sp>
        <p:nvSpPr>
          <p:cNvPr id="1178" name="Google Shape;1178;p78"/>
          <p:cNvSpPr/>
          <p:nvPr/>
        </p:nvSpPr>
        <p:spPr>
          <a:xfrm>
            <a:off x="3962400" y="3479800"/>
            <a:ext cx="16764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233-1231</a:t>
            </a:r>
            <a:endParaRPr/>
          </a:p>
        </p:txBody>
      </p:sp>
      <p:sp>
        <p:nvSpPr>
          <p:cNvPr id="1179" name="Google Shape;1179;p78"/>
          <p:cNvSpPr txBox="1"/>
          <p:nvPr/>
        </p:nvSpPr>
        <p:spPr>
          <a:xfrm>
            <a:off x="2286000" y="4964896"/>
            <a:ext cx="827168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An outer join between Employee and EmployeeDegree will produce the information we saw before</a:t>
            </a:r>
            <a:endParaRPr/>
          </a:p>
        </p:txBody>
      </p:sp>
      <p:sp>
        <p:nvSpPr>
          <p:cNvPr id="1180" name="Google Shape;1180;p78"/>
          <p:cNvSpPr/>
          <p:nvPr/>
        </p:nvSpPr>
        <p:spPr>
          <a:xfrm>
            <a:off x="2286001" y="1498600"/>
            <a:ext cx="14700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Employee</a:t>
            </a:r>
            <a:endParaRPr/>
          </a:p>
        </p:txBody>
      </p:sp>
      <p:sp>
        <p:nvSpPr>
          <p:cNvPr id="1181" name="Google Shape;1181;p78"/>
          <p:cNvSpPr/>
          <p:nvPr/>
        </p:nvSpPr>
        <p:spPr>
          <a:xfrm>
            <a:off x="6553200" y="1270000"/>
            <a:ext cx="23828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EmployeeDegree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Normalisation to 1NF</a:t>
            </a:r>
            <a:endParaRPr/>
          </a:p>
        </p:txBody>
      </p:sp>
      <p:grpSp>
        <p:nvGrpSpPr>
          <p:cNvPr id="1187" name="Google Shape;1187;p79"/>
          <p:cNvGrpSpPr/>
          <p:nvPr/>
        </p:nvGrpSpPr>
        <p:grpSpPr>
          <a:xfrm>
            <a:off x="1517650" y="1853625"/>
            <a:ext cx="4012875" cy="2447925"/>
            <a:chOff x="521" y="1480"/>
            <a:chExt cx="2450" cy="1542"/>
          </a:xfrm>
        </p:grpSpPr>
        <p:sp>
          <p:nvSpPr>
            <p:cNvPr id="1188" name="Google Shape;1188;p79"/>
            <p:cNvSpPr txBox="1"/>
            <p:nvPr/>
          </p:nvSpPr>
          <p:spPr>
            <a:xfrm>
              <a:off x="521" y="1480"/>
              <a:ext cx="2400" cy="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Unnormalised</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    Texts</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T1, T2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T1, T3</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           T4</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T1, T5</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           T6</a:t>
              </a:r>
              <a:endParaRPr sz="2000">
                <a:solidFill>
                  <a:schemeClr val="dk1"/>
                </a:solidFill>
                <a:latin typeface="Arial"/>
                <a:ea typeface="Arial"/>
                <a:cs typeface="Arial"/>
                <a:sym typeface="Arial"/>
              </a:endParaRPr>
            </a:p>
          </p:txBody>
        </p:sp>
        <p:sp>
          <p:nvSpPr>
            <p:cNvPr id="1189" name="Google Shape;1189;p79"/>
            <p:cNvSpPr/>
            <p:nvPr/>
          </p:nvSpPr>
          <p:spPr>
            <a:xfrm>
              <a:off x="521" y="1752"/>
              <a:ext cx="2450"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90" name="Google Shape;1190;p79"/>
            <p:cNvCxnSpPr/>
            <p:nvPr/>
          </p:nvCxnSpPr>
          <p:spPr>
            <a:xfrm>
              <a:off x="1156" y="1752"/>
              <a:ext cx="0" cy="1270"/>
            </a:xfrm>
            <a:prstGeom prst="straightConnector1">
              <a:avLst/>
            </a:prstGeom>
            <a:noFill/>
            <a:ln cap="flat" cmpd="sng" w="19050">
              <a:solidFill>
                <a:schemeClr val="dk1"/>
              </a:solidFill>
              <a:prstDash val="solid"/>
              <a:round/>
              <a:headEnd len="med" w="med" type="none"/>
              <a:tailEnd len="med" w="med" type="none"/>
            </a:ln>
          </p:spPr>
        </p:cxnSp>
        <p:cxnSp>
          <p:nvCxnSpPr>
            <p:cNvPr id="1191" name="Google Shape;1191;p79"/>
            <p:cNvCxnSpPr/>
            <p:nvPr/>
          </p:nvCxnSpPr>
          <p:spPr>
            <a:xfrm>
              <a:off x="1655" y="1752"/>
              <a:ext cx="0" cy="1270"/>
            </a:xfrm>
            <a:prstGeom prst="straightConnector1">
              <a:avLst/>
            </a:prstGeom>
            <a:noFill/>
            <a:ln cap="flat" cmpd="sng" w="19050">
              <a:solidFill>
                <a:schemeClr val="dk1"/>
              </a:solidFill>
              <a:prstDash val="solid"/>
              <a:round/>
              <a:headEnd len="med" w="med" type="none"/>
              <a:tailEnd len="med" w="med" type="none"/>
            </a:ln>
          </p:spPr>
        </p:cxnSp>
        <p:cxnSp>
          <p:nvCxnSpPr>
            <p:cNvPr id="1192" name="Google Shape;1192;p79"/>
            <p:cNvCxnSpPr/>
            <p:nvPr/>
          </p:nvCxnSpPr>
          <p:spPr>
            <a:xfrm>
              <a:off x="2381" y="1752"/>
              <a:ext cx="0" cy="1270"/>
            </a:xfrm>
            <a:prstGeom prst="straightConnector1">
              <a:avLst/>
            </a:prstGeom>
            <a:noFill/>
            <a:ln cap="flat" cmpd="sng" w="19050">
              <a:solidFill>
                <a:schemeClr val="dk1"/>
              </a:solidFill>
              <a:prstDash val="solid"/>
              <a:round/>
              <a:headEnd len="med" w="med" type="none"/>
              <a:tailEnd len="med" w="med" type="none"/>
            </a:ln>
          </p:spPr>
        </p:cxnSp>
        <p:cxnSp>
          <p:nvCxnSpPr>
            <p:cNvPr id="1193" name="Google Shape;1193;p79"/>
            <p:cNvCxnSpPr/>
            <p:nvPr/>
          </p:nvCxnSpPr>
          <p:spPr>
            <a:xfrm>
              <a:off x="521" y="1979"/>
              <a:ext cx="2450" cy="0"/>
            </a:xfrm>
            <a:prstGeom prst="straightConnector1">
              <a:avLst/>
            </a:prstGeom>
            <a:noFill/>
            <a:ln cap="flat" cmpd="sng" w="19050">
              <a:solidFill>
                <a:schemeClr val="dk1"/>
              </a:solidFill>
              <a:prstDash val="solid"/>
              <a:round/>
              <a:headEnd len="med" w="med" type="none"/>
              <a:tailEnd len="med" w="med" type="none"/>
            </a:ln>
          </p:spPr>
        </p:cxnSp>
      </p:grpSp>
      <p:grpSp>
        <p:nvGrpSpPr>
          <p:cNvPr id="1194" name="Google Shape;1194;p79"/>
          <p:cNvGrpSpPr/>
          <p:nvPr/>
        </p:nvGrpSpPr>
        <p:grpSpPr>
          <a:xfrm>
            <a:off x="6832600" y="2656905"/>
            <a:ext cx="3606800" cy="3384550"/>
            <a:chOff x="3288" y="1344"/>
            <a:chExt cx="2272" cy="2132"/>
          </a:xfrm>
        </p:grpSpPr>
        <p:sp>
          <p:nvSpPr>
            <p:cNvPr id="1195" name="Google Shape;1195;p79"/>
            <p:cNvSpPr txBox="1"/>
            <p:nvPr/>
          </p:nvSpPr>
          <p:spPr>
            <a:xfrm>
              <a:off x="3288" y="1344"/>
              <a:ext cx="2272" cy="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1NF</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   Text</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         T4</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T5</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         T6</a:t>
              </a:r>
              <a:endParaRPr sz="2000">
                <a:solidFill>
                  <a:schemeClr val="dk1"/>
                </a:solidFill>
                <a:latin typeface="Arial"/>
                <a:ea typeface="Arial"/>
                <a:cs typeface="Arial"/>
                <a:sym typeface="Arial"/>
              </a:endParaRPr>
            </a:p>
          </p:txBody>
        </p:sp>
        <p:sp>
          <p:nvSpPr>
            <p:cNvPr id="1196" name="Google Shape;1196;p79"/>
            <p:cNvSpPr/>
            <p:nvPr/>
          </p:nvSpPr>
          <p:spPr>
            <a:xfrm>
              <a:off x="3288" y="1616"/>
              <a:ext cx="2268" cy="1859"/>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97" name="Google Shape;1197;p79"/>
            <p:cNvCxnSpPr/>
            <p:nvPr/>
          </p:nvCxnSpPr>
          <p:spPr>
            <a:xfrm>
              <a:off x="3288" y="1888"/>
              <a:ext cx="2268" cy="0"/>
            </a:xfrm>
            <a:prstGeom prst="straightConnector1">
              <a:avLst/>
            </a:prstGeom>
            <a:noFill/>
            <a:ln cap="flat" cmpd="sng" w="19050">
              <a:solidFill>
                <a:schemeClr val="dk1"/>
              </a:solidFill>
              <a:prstDash val="solid"/>
              <a:round/>
              <a:headEnd len="med" w="med" type="none"/>
              <a:tailEnd len="med" w="med" type="none"/>
            </a:ln>
          </p:spPr>
        </p:cxnSp>
        <p:cxnSp>
          <p:nvCxnSpPr>
            <p:cNvPr id="1198" name="Google Shape;1198;p79"/>
            <p:cNvCxnSpPr/>
            <p:nvPr/>
          </p:nvCxnSpPr>
          <p:spPr>
            <a:xfrm>
              <a:off x="3969"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199" name="Google Shape;1199;p79"/>
            <p:cNvCxnSpPr/>
            <p:nvPr/>
          </p:nvCxnSpPr>
          <p:spPr>
            <a:xfrm>
              <a:off x="4422"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00" name="Google Shape;1200;p79"/>
            <p:cNvCxnSpPr/>
            <p:nvPr/>
          </p:nvCxnSpPr>
          <p:spPr>
            <a:xfrm>
              <a:off x="5148" y="1616"/>
              <a:ext cx="0" cy="1859"/>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Alternative: : Smaller Schemas </a:t>
            </a:r>
            <a:endParaRPr/>
          </a:p>
        </p:txBody>
      </p:sp>
      <p:sp>
        <p:nvSpPr>
          <p:cNvPr id="146" name="Google Shape;146;p8"/>
          <p:cNvSpPr txBox="1"/>
          <p:nvPr>
            <p:ph idx="1" type="body"/>
          </p:nvPr>
        </p:nvSpPr>
        <p:spPr>
          <a:xfrm>
            <a:off x="838199" y="1460310"/>
            <a:ext cx="11353801" cy="471665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A real-world database has </a:t>
            </a:r>
            <a:endParaRPr sz="3200"/>
          </a:p>
          <a:p>
            <a:pPr indent="-228600" lvl="1" marL="685800" rtl="0" algn="l">
              <a:lnSpc>
                <a:spcPct val="90000"/>
              </a:lnSpc>
              <a:spcBef>
                <a:spcPts val="500"/>
              </a:spcBef>
              <a:spcAft>
                <a:spcPts val="0"/>
              </a:spcAft>
              <a:buClr>
                <a:schemeClr val="dk1"/>
              </a:buClr>
              <a:buSzPts val="2800"/>
              <a:buChar char="•"/>
            </a:pPr>
            <a:r>
              <a:rPr lang="en-US" sz="2800"/>
              <a:t>A large number of schemas, an even larger number of attributes and the number of tuples can be in the millions or higher</a:t>
            </a:r>
            <a:endParaRPr/>
          </a:p>
          <a:p>
            <a:pPr indent="-228600" lvl="0" marL="228600" rtl="0" algn="l">
              <a:lnSpc>
                <a:spcPct val="90000"/>
              </a:lnSpc>
              <a:spcBef>
                <a:spcPts val="1000"/>
              </a:spcBef>
              <a:spcAft>
                <a:spcPts val="0"/>
              </a:spcAft>
              <a:buClr>
                <a:schemeClr val="dk1"/>
              </a:buClr>
              <a:buSzPts val="3200"/>
              <a:buChar char="•"/>
            </a:pPr>
            <a:r>
              <a:rPr lang="en-US" sz="3200"/>
              <a:t>Real university requires that every department must have only one building and one budget value, so two schemas</a:t>
            </a:r>
            <a:endParaRPr/>
          </a:p>
          <a:p>
            <a:pPr indent="0" lvl="1" marL="457200" rtl="0" algn="ctr">
              <a:lnSpc>
                <a:spcPct val="90000"/>
              </a:lnSpc>
              <a:spcBef>
                <a:spcPts val="500"/>
              </a:spcBef>
              <a:spcAft>
                <a:spcPts val="0"/>
              </a:spcAft>
              <a:buClr>
                <a:schemeClr val="dk1"/>
              </a:buClr>
              <a:buSzPts val="2800"/>
              <a:buNone/>
            </a:pPr>
            <a:r>
              <a:rPr lang="en-US" sz="2800"/>
              <a:t>Department (</a:t>
            </a:r>
            <a:r>
              <a:rPr lang="en-US" sz="2800" u="sng"/>
              <a:t>dept name</a:t>
            </a:r>
            <a:r>
              <a:rPr lang="en-US" sz="2800"/>
              <a:t>, building, budget)</a:t>
            </a:r>
            <a:endParaRPr/>
          </a:p>
          <a:p>
            <a:pPr indent="0" lvl="1" marL="457200" rtl="0" algn="ctr">
              <a:lnSpc>
                <a:spcPct val="90000"/>
              </a:lnSpc>
              <a:spcBef>
                <a:spcPts val="500"/>
              </a:spcBef>
              <a:spcAft>
                <a:spcPts val="0"/>
              </a:spcAft>
              <a:buClr>
                <a:schemeClr val="dk1"/>
              </a:buClr>
              <a:buSzPts val="2800"/>
              <a:buNone/>
            </a:pPr>
            <a:r>
              <a:rPr lang="en-US" sz="2800"/>
              <a:t>Instructor (</a:t>
            </a:r>
            <a:r>
              <a:rPr lang="en-US" sz="2800" u="sng"/>
              <a:t>i_ID</a:t>
            </a:r>
            <a:r>
              <a:rPr lang="en-US" sz="2800"/>
              <a:t>, name, dept name, salary)</a:t>
            </a:r>
            <a:endParaRPr sz="2800"/>
          </a:p>
        </p:txBody>
      </p:sp>
      <p:sp>
        <p:nvSpPr>
          <p:cNvPr id="147" name="Google Shape;14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Problems in 1NF</a:t>
            </a:r>
            <a:endParaRPr/>
          </a:p>
        </p:txBody>
      </p:sp>
      <p:sp>
        <p:nvSpPr>
          <p:cNvPr id="1206" name="Google Shape;1206;p8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INSERT anomalies</a:t>
            </a:r>
            <a:endParaRPr/>
          </a:p>
          <a:p>
            <a:pPr indent="-228600" lvl="1" marL="685800" rtl="0" algn="l">
              <a:lnSpc>
                <a:spcPct val="90000"/>
              </a:lnSpc>
              <a:spcBef>
                <a:spcPts val="500"/>
              </a:spcBef>
              <a:spcAft>
                <a:spcPts val="0"/>
              </a:spcAft>
              <a:buClr>
                <a:schemeClr val="dk1"/>
              </a:buClr>
              <a:buSzPts val="2000"/>
              <a:buChar char="•"/>
            </a:pPr>
            <a:r>
              <a:rPr lang="en-US" sz="2000"/>
              <a:t>Can't add a module with no texts</a:t>
            </a:r>
            <a:endParaRPr/>
          </a:p>
          <a:p>
            <a:pPr indent="-228600" lvl="0" marL="228600" rtl="0" algn="l">
              <a:lnSpc>
                <a:spcPct val="90000"/>
              </a:lnSpc>
              <a:spcBef>
                <a:spcPts val="1000"/>
              </a:spcBef>
              <a:spcAft>
                <a:spcPts val="0"/>
              </a:spcAft>
              <a:buClr>
                <a:schemeClr val="dk1"/>
              </a:buClr>
              <a:buSzPts val="2400"/>
              <a:buChar char="•"/>
            </a:pPr>
            <a:r>
              <a:rPr lang="en-US" sz="2400"/>
              <a:t>UPDATE anomalies</a:t>
            </a:r>
            <a:endParaRPr/>
          </a:p>
          <a:p>
            <a:pPr indent="-228600" lvl="1" marL="685800" rtl="0" algn="l">
              <a:lnSpc>
                <a:spcPct val="90000"/>
              </a:lnSpc>
              <a:spcBef>
                <a:spcPts val="500"/>
              </a:spcBef>
              <a:spcAft>
                <a:spcPts val="0"/>
              </a:spcAft>
              <a:buClr>
                <a:schemeClr val="dk1"/>
              </a:buClr>
              <a:buSzPts val="2000"/>
              <a:buChar char="•"/>
            </a:pPr>
            <a:r>
              <a:rPr lang="en-US" sz="2000"/>
              <a:t>To change lecturer for M1, we have to change two rows</a:t>
            </a:r>
            <a:endParaRPr/>
          </a:p>
          <a:p>
            <a:pPr indent="-228600" lvl="0" marL="228600" rtl="0" algn="l">
              <a:lnSpc>
                <a:spcPct val="90000"/>
              </a:lnSpc>
              <a:spcBef>
                <a:spcPts val="1000"/>
              </a:spcBef>
              <a:spcAft>
                <a:spcPts val="0"/>
              </a:spcAft>
              <a:buClr>
                <a:schemeClr val="dk1"/>
              </a:buClr>
              <a:buSzPts val="2400"/>
              <a:buChar char="•"/>
            </a:pPr>
            <a:r>
              <a:rPr lang="en-US" sz="2400"/>
              <a:t>DELETE anomalies</a:t>
            </a:r>
            <a:endParaRPr/>
          </a:p>
          <a:p>
            <a:pPr indent="-228600" lvl="1" marL="685800" rtl="0" algn="l">
              <a:lnSpc>
                <a:spcPct val="90000"/>
              </a:lnSpc>
              <a:spcBef>
                <a:spcPts val="500"/>
              </a:spcBef>
              <a:spcAft>
                <a:spcPts val="0"/>
              </a:spcAft>
              <a:buClr>
                <a:schemeClr val="dk1"/>
              </a:buClr>
              <a:buSzPts val="2000"/>
              <a:buChar char="•"/>
            </a:pPr>
            <a:r>
              <a:rPr lang="en-US" sz="2000"/>
              <a:t>If we remove M3, we remove L2 as well</a:t>
            </a:r>
            <a:endParaRPr sz="2000"/>
          </a:p>
        </p:txBody>
      </p:sp>
      <p:grpSp>
        <p:nvGrpSpPr>
          <p:cNvPr id="1207" name="Google Shape;1207;p80"/>
          <p:cNvGrpSpPr/>
          <p:nvPr/>
        </p:nvGrpSpPr>
        <p:grpSpPr>
          <a:xfrm>
            <a:off x="1467510" y="1454542"/>
            <a:ext cx="3606800" cy="3384550"/>
            <a:chOff x="3288" y="1344"/>
            <a:chExt cx="2272" cy="2132"/>
          </a:xfrm>
        </p:grpSpPr>
        <p:sp>
          <p:nvSpPr>
            <p:cNvPr id="1208" name="Google Shape;1208;p80"/>
            <p:cNvSpPr txBox="1"/>
            <p:nvPr/>
          </p:nvSpPr>
          <p:spPr>
            <a:xfrm>
              <a:off x="3288" y="1344"/>
              <a:ext cx="2272" cy="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1NF</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   Text</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         T4</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T5</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         T6</a:t>
              </a:r>
              <a:endParaRPr sz="2000">
                <a:solidFill>
                  <a:schemeClr val="dk1"/>
                </a:solidFill>
                <a:latin typeface="Arial"/>
                <a:ea typeface="Arial"/>
                <a:cs typeface="Arial"/>
                <a:sym typeface="Arial"/>
              </a:endParaRPr>
            </a:p>
          </p:txBody>
        </p:sp>
        <p:sp>
          <p:nvSpPr>
            <p:cNvPr id="1209" name="Google Shape;1209;p80"/>
            <p:cNvSpPr/>
            <p:nvPr/>
          </p:nvSpPr>
          <p:spPr>
            <a:xfrm>
              <a:off x="3288" y="1616"/>
              <a:ext cx="2268" cy="1859"/>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10" name="Google Shape;1210;p80"/>
            <p:cNvCxnSpPr/>
            <p:nvPr/>
          </p:nvCxnSpPr>
          <p:spPr>
            <a:xfrm>
              <a:off x="3288" y="1888"/>
              <a:ext cx="2268" cy="0"/>
            </a:xfrm>
            <a:prstGeom prst="straightConnector1">
              <a:avLst/>
            </a:prstGeom>
            <a:noFill/>
            <a:ln cap="flat" cmpd="sng" w="19050">
              <a:solidFill>
                <a:schemeClr val="dk1"/>
              </a:solidFill>
              <a:prstDash val="solid"/>
              <a:round/>
              <a:headEnd len="med" w="med" type="none"/>
              <a:tailEnd len="med" w="med" type="none"/>
            </a:ln>
          </p:spPr>
        </p:cxnSp>
        <p:cxnSp>
          <p:nvCxnSpPr>
            <p:cNvPr id="1211" name="Google Shape;1211;p80"/>
            <p:cNvCxnSpPr/>
            <p:nvPr/>
          </p:nvCxnSpPr>
          <p:spPr>
            <a:xfrm>
              <a:off x="3969"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12" name="Google Shape;1212;p80"/>
            <p:cNvCxnSpPr/>
            <p:nvPr/>
          </p:nvCxnSpPr>
          <p:spPr>
            <a:xfrm>
              <a:off x="4422"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13" name="Google Shape;1213;p80"/>
            <p:cNvCxnSpPr/>
            <p:nvPr/>
          </p:nvCxnSpPr>
          <p:spPr>
            <a:xfrm>
              <a:off x="5148" y="1616"/>
              <a:ext cx="0" cy="1859"/>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Second Normal Form</a:t>
            </a:r>
            <a:endParaRPr>
              <a:latin typeface="Arial"/>
              <a:ea typeface="Arial"/>
              <a:cs typeface="Arial"/>
              <a:sym typeface="Arial"/>
            </a:endParaRPr>
          </a:p>
        </p:txBody>
      </p:sp>
      <p:sp>
        <p:nvSpPr>
          <p:cNvPr id="1219" name="Google Shape;121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98989"/>
                </a:solidFill>
                <a:latin typeface="Times New Roman"/>
                <a:ea typeface="Times New Roman"/>
                <a:cs typeface="Times New Roman"/>
                <a:sym typeface="Times New Roman"/>
              </a:rPr>
              <a:t>‹#›</a:t>
            </a:fld>
            <a:endParaRPr sz="1200">
              <a:solidFill>
                <a:srgbClr val="898989"/>
              </a:solidFill>
              <a:latin typeface="Times New Roman"/>
              <a:ea typeface="Times New Roman"/>
              <a:cs typeface="Times New Roman"/>
              <a:sym typeface="Times New Roman"/>
            </a:endParaRPr>
          </a:p>
        </p:txBody>
      </p:sp>
      <p:sp>
        <p:nvSpPr>
          <p:cNvPr id="1220" name="Google Shape;1220;p81"/>
          <p:cNvSpPr txBox="1"/>
          <p:nvPr/>
        </p:nvSpPr>
        <p:spPr>
          <a:xfrm>
            <a:off x="838199" y="1533098"/>
            <a:ext cx="10735102" cy="39703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a:t>
            </a:r>
            <a:r>
              <a:rPr i="1" lang="en-US" sz="2800">
                <a:solidFill>
                  <a:schemeClr val="dk1"/>
                </a:solidFill>
                <a:latin typeface="Calibri"/>
                <a:ea typeface="Calibri"/>
                <a:cs typeface="Calibri"/>
                <a:sym typeface="Calibri"/>
              </a:rPr>
              <a:t>key attribute</a:t>
            </a:r>
            <a:r>
              <a:rPr lang="en-US" sz="2800">
                <a:solidFill>
                  <a:schemeClr val="dk1"/>
                </a:solidFill>
                <a:latin typeface="Calibri"/>
                <a:ea typeface="Calibri"/>
                <a:cs typeface="Calibri"/>
                <a:sym typeface="Calibri"/>
              </a:rPr>
              <a:t> is any attribute that is part of a key; any attribute that is not a key attribute, is a </a:t>
            </a:r>
            <a:r>
              <a:rPr i="1" lang="en-US" sz="2800">
                <a:solidFill>
                  <a:schemeClr val="dk1"/>
                </a:solidFill>
                <a:latin typeface="Calibri"/>
                <a:ea typeface="Calibri"/>
                <a:cs typeface="Calibri"/>
                <a:sym typeface="Calibri"/>
              </a:rPr>
              <a:t>non-key attribute</a:t>
            </a: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relation is in </a:t>
            </a:r>
            <a:r>
              <a:rPr b="1" lang="en-US" sz="2800">
                <a:solidFill>
                  <a:schemeClr val="dk1"/>
                </a:solidFill>
                <a:latin typeface="Calibri"/>
                <a:ea typeface="Calibri"/>
                <a:cs typeface="Calibri"/>
                <a:sym typeface="Calibri"/>
              </a:rPr>
              <a:t>2NF</a:t>
            </a:r>
            <a:r>
              <a:rPr lang="en-US" sz="2800">
                <a:solidFill>
                  <a:schemeClr val="dk1"/>
                </a:solidFill>
                <a:latin typeface="Calibri"/>
                <a:ea typeface="Calibri"/>
                <a:cs typeface="Calibri"/>
                <a:sym typeface="Calibri"/>
              </a:rPr>
              <a:t> if it is in 1NF, and every non-key attribute is fully dependent on each candidate key. </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relation in 2NF will not have any partial dependencies</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82"/>
          <p:cNvSpPr txBox="1"/>
          <p:nvPr>
            <p:ph idx="1" type="body"/>
          </p:nvPr>
        </p:nvSpPr>
        <p:spPr>
          <a:xfrm>
            <a:off x="736979" y="1143000"/>
            <a:ext cx="10693021" cy="47244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chemeClr val="dk1"/>
              </a:buClr>
              <a:buSzPts val="2400"/>
              <a:buNone/>
            </a:pPr>
            <a:r>
              <a:rPr lang="en-US" sz="2400"/>
              <a:t>For a table to be in 2NF, there are two requirements</a:t>
            </a:r>
            <a:endParaRPr/>
          </a:p>
          <a:p>
            <a:pPr indent="-533400" lvl="0" marL="642938" rtl="0" algn="just">
              <a:lnSpc>
                <a:spcPct val="90000"/>
              </a:lnSpc>
              <a:spcBef>
                <a:spcPts val="1000"/>
              </a:spcBef>
              <a:spcAft>
                <a:spcPts val="0"/>
              </a:spcAft>
              <a:buClr>
                <a:schemeClr val="dk1"/>
              </a:buClr>
              <a:buSzPts val="2400"/>
              <a:buChar char="•"/>
            </a:pPr>
            <a:r>
              <a:rPr lang="en-US" sz="2400"/>
              <a:t>The database is in first normal form </a:t>
            </a:r>
            <a:endParaRPr/>
          </a:p>
          <a:p>
            <a:pPr indent="-533400" lvl="0" marL="642938" rtl="0" algn="just">
              <a:lnSpc>
                <a:spcPct val="90000"/>
              </a:lnSpc>
              <a:spcBef>
                <a:spcPts val="1000"/>
              </a:spcBef>
              <a:spcAft>
                <a:spcPts val="0"/>
              </a:spcAft>
              <a:buClr>
                <a:schemeClr val="dk1"/>
              </a:buClr>
              <a:buSzPts val="2400"/>
              <a:buChar char="•"/>
            </a:pPr>
            <a:r>
              <a:rPr lang="en-US" sz="2400"/>
              <a:t>All </a:t>
            </a:r>
            <a:r>
              <a:rPr b="1" lang="en-US" sz="2400">
                <a:solidFill>
                  <a:srgbClr val="0070C0"/>
                </a:solidFill>
              </a:rPr>
              <a:t>nonkey</a:t>
            </a:r>
            <a:r>
              <a:rPr lang="en-US" sz="2400"/>
              <a:t> attributes in the table must be functionally dependent on the entire primary key</a:t>
            </a:r>
            <a:endParaRPr/>
          </a:p>
          <a:p>
            <a:pPr indent="-609600" lvl="0" marL="609600" rtl="0" algn="just">
              <a:lnSpc>
                <a:spcPct val="90000"/>
              </a:lnSpc>
              <a:spcBef>
                <a:spcPts val="1000"/>
              </a:spcBef>
              <a:spcAft>
                <a:spcPts val="0"/>
              </a:spcAft>
              <a:buClr>
                <a:schemeClr val="dk1"/>
              </a:buClr>
              <a:buSzPts val="2000"/>
              <a:buNone/>
            </a:pPr>
            <a:r>
              <a:t/>
            </a:r>
            <a:endParaRPr sz="2000">
              <a:latin typeface="Arimo"/>
              <a:ea typeface="Arimo"/>
              <a:cs typeface="Arimo"/>
              <a:sym typeface="Arimo"/>
            </a:endParaRPr>
          </a:p>
          <a:p>
            <a:pPr indent="-609600" lvl="0" marL="609600" rtl="0" algn="just">
              <a:lnSpc>
                <a:spcPct val="90000"/>
              </a:lnSpc>
              <a:spcBef>
                <a:spcPts val="1000"/>
              </a:spcBef>
              <a:spcAft>
                <a:spcPts val="0"/>
              </a:spcAft>
              <a:buClr>
                <a:srgbClr val="0070C0"/>
              </a:buClr>
              <a:buSzPts val="2000"/>
              <a:buNone/>
            </a:pPr>
            <a:r>
              <a:rPr b="1" lang="en-US" sz="2000">
                <a:solidFill>
                  <a:srgbClr val="0070C0"/>
                </a:solidFill>
                <a:latin typeface="Arimo"/>
                <a:ea typeface="Arimo"/>
                <a:cs typeface="Arimo"/>
                <a:sym typeface="Arimo"/>
              </a:rPr>
              <a:t>Example 1:</a:t>
            </a:r>
            <a:r>
              <a:rPr b="1" lang="en-US" sz="2000">
                <a:solidFill>
                  <a:srgbClr val="CC0000"/>
                </a:solidFill>
                <a:latin typeface="Arimo"/>
                <a:ea typeface="Arimo"/>
                <a:cs typeface="Arimo"/>
                <a:sym typeface="Arimo"/>
              </a:rPr>
              <a:t> 2 NF?</a:t>
            </a:r>
            <a:endParaRPr/>
          </a:p>
          <a:p>
            <a:pPr indent="-609600" lvl="0" marL="609600" rtl="0" algn="just">
              <a:lnSpc>
                <a:spcPct val="90000"/>
              </a:lnSpc>
              <a:spcBef>
                <a:spcPts val="1000"/>
              </a:spcBef>
              <a:spcAft>
                <a:spcPts val="0"/>
              </a:spcAft>
              <a:buClr>
                <a:schemeClr val="dk1"/>
              </a:buClr>
              <a:buSzPts val="2400"/>
              <a:buNone/>
            </a:pPr>
            <a:r>
              <a:rPr lang="en-US" sz="2400"/>
              <a:t>Relation 🡪 {</a:t>
            </a:r>
            <a:r>
              <a:rPr b="1" lang="en-US" sz="2400" u="sng"/>
              <a:t>Title, PubId, AuId</a:t>
            </a:r>
            <a:r>
              <a:rPr lang="en-US" sz="2400"/>
              <a:t>, Price, AuAddress}</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Key 🡪 {Title, PubId, AuId}</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a:t>
            </a:r>
            <a:r>
              <a:rPr b="1" lang="en-US" sz="2000" u="sng"/>
              <a:t>Title, PubId, AuID</a:t>
            </a:r>
            <a:r>
              <a:rPr lang="en-US" sz="2000"/>
              <a:t>} 🡪 {Price}</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u="sng"/>
              <a:t>{</a:t>
            </a:r>
            <a:r>
              <a:rPr b="1" lang="en-US" sz="2000" u="sng"/>
              <a:t>AuID</a:t>
            </a:r>
            <a:r>
              <a:rPr lang="en-US" sz="2000"/>
              <a:t>} 🡪 {AuAddress}</a:t>
            </a:r>
            <a:endParaRPr sz="2000"/>
          </a:p>
          <a:p>
            <a:pPr indent="-533400" lvl="1" marL="1100138" rtl="0" algn="just">
              <a:lnSpc>
                <a:spcPct val="90000"/>
              </a:lnSpc>
              <a:spcBef>
                <a:spcPts val="500"/>
              </a:spcBef>
              <a:spcAft>
                <a:spcPts val="0"/>
              </a:spcAft>
              <a:buClr>
                <a:schemeClr val="dk1"/>
              </a:buClr>
              <a:buSzPts val="2000"/>
              <a:buFont typeface="Calibri"/>
              <a:buAutoNum type="arabicPeriod"/>
            </a:pPr>
            <a:r>
              <a:rPr lang="en-US" sz="2000"/>
              <a:t>AuAddress does not belong to a key</a:t>
            </a:r>
            <a:endParaRPr/>
          </a:p>
          <a:p>
            <a:pPr indent="-533400" lvl="1" marL="1100138" rtl="0" algn="just">
              <a:lnSpc>
                <a:spcPct val="90000"/>
              </a:lnSpc>
              <a:spcBef>
                <a:spcPts val="500"/>
              </a:spcBef>
              <a:spcAft>
                <a:spcPts val="0"/>
              </a:spcAft>
              <a:buClr>
                <a:schemeClr val="dk1"/>
              </a:buClr>
              <a:buSzPts val="2000"/>
              <a:buFont typeface="Calibri"/>
              <a:buAutoNum type="arabicPeriod"/>
            </a:pPr>
            <a:r>
              <a:rPr lang="en-US" sz="2000"/>
              <a:t>AuAddress functionally depends on AuId which is a subset of a key</a:t>
            </a:r>
            <a:r>
              <a:rPr lang="en-US" sz="2000">
                <a:solidFill>
                  <a:srgbClr val="CC0000"/>
                </a:solidFill>
              </a:rPr>
              <a:t> </a:t>
            </a:r>
            <a:endParaRPr/>
          </a:p>
        </p:txBody>
      </p:sp>
      <p:sp>
        <p:nvSpPr>
          <p:cNvPr id="1227" name="Google Shape;1227;p82"/>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Second Normal Form  (2NF) </a:t>
            </a:r>
            <a:endParaRPr/>
          </a:p>
        </p:txBody>
      </p:sp>
      <p:sp>
        <p:nvSpPr>
          <p:cNvPr id="1228" name="Google Shape;1228;p82"/>
          <p:cNvSpPr/>
          <p:nvPr/>
        </p:nvSpPr>
        <p:spPr>
          <a:xfrm>
            <a:off x="5889601" y="5998811"/>
            <a:ext cx="11432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C0000"/>
                </a:solidFill>
                <a:latin typeface="Arimo"/>
                <a:ea typeface="Arimo"/>
                <a:cs typeface="Arimo"/>
                <a:sym typeface="Arimo"/>
              </a:rPr>
              <a:t>Not 2NF</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83"/>
          <p:cNvSpPr txBox="1"/>
          <p:nvPr>
            <p:ph idx="1" type="body"/>
          </p:nvPr>
        </p:nvSpPr>
        <p:spPr>
          <a:xfrm>
            <a:off x="932688" y="1143000"/>
            <a:ext cx="10186416" cy="5181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C00000"/>
              </a:buClr>
              <a:buSzPts val="2400"/>
              <a:buFont typeface="Calibri"/>
              <a:buAutoNum type="arabicPeriod"/>
            </a:pPr>
            <a:r>
              <a:rPr lang="en-US" sz="2400">
                <a:solidFill>
                  <a:srgbClr val="C00000"/>
                </a:solidFill>
              </a:rPr>
              <a:t>If a data item is fully functionally dependent on only a part of the primary key</a:t>
            </a:r>
            <a:r>
              <a:rPr lang="en-US" sz="2400"/>
              <a:t>, </a:t>
            </a:r>
            <a:r>
              <a:rPr lang="en-US" sz="2400">
                <a:solidFill>
                  <a:srgbClr val="0070C0"/>
                </a:solidFill>
              </a:rPr>
              <a:t>move that data item and that part of the primary key to a new table.</a:t>
            </a:r>
            <a:endParaRPr/>
          </a:p>
          <a:p>
            <a:pPr indent="-609600" lvl="0" marL="609600" rtl="0" algn="just">
              <a:lnSpc>
                <a:spcPct val="90000"/>
              </a:lnSpc>
              <a:spcBef>
                <a:spcPts val="1000"/>
              </a:spcBef>
              <a:spcAft>
                <a:spcPts val="0"/>
              </a:spcAft>
              <a:buClr>
                <a:srgbClr val="C00000"/>
              </a:buClr>
              <a:buSzPts val="2400"/>
              <a:buFont typeface="Calibri"/>
              <a:buAutoNum type="arabicPeriod"/>
            </a:pPr>
            <a:r>
              <a:rPr lang="en-US" sz="2400">
                <a:solidFill>
                  <a:srgbClr val="C00000"/>
                </a:solidFill>
              </a:rPr>
              <a:t>If other data items are functionally dependent on the same part of the key, place them in the new table also</a:t>
            </a:r>
            <a:endParaRPr sz="2400">
              <a:solidFill>
                <a:srgbClr val="C00000"/>
              </a:solidFill>
            </a:endParaRPr>
          </a:p>
          <a:p>
            <a:pPr indent="-609600" lvl="0" marL="609600" rtl="0" algn="just">
              <a:lnSpc>
                <a:spcPct val="90000"/>
              </a:lnSpc>
              <a:spcBef>
                <a:spcPts val="1000"/>
              </a:spcBef>
              <a:spcAft>
                <a:spcPts val="0"/>
              </a:spcAft>
              <a:buClr>
                <a:srgbClr val="0070C0"/>
              </a:buClr>
              <a:buSzPts val="2400"/>
              <a:buFont typeface="Calibri"/>
              <a:buAutoNum type="arabicPeriod"/>
            </a:pPr>
            <a:r>
              <a:rPr lang="en-US" sz="2400">
                <a:solidFill>
                  <a:srgbClr val="0070C0"/>
                </a:solidFill>
              </a:rPr>
              <a:t>Make the partial primary key copied from the original table the primary key for the new table</a:t>
            </a:r>
            <a:r>
              <a:rPr lang="en-US" sz="2400"/>
              <a:t>. Place all items that appear in the repeating group in a new table</a:t>
            </a:r>
            <a:endParaRPr/>
          </a:p>
          <a:p>
            <a:pPr indent="-609600" lvl="0" marL="609600" rtl="0" algn="l">
              <a:lnSpc>
                <a:spcPct val="90000"/>
              </a:lnSpc>
              <a:spcBef>
                <a:spcPts val="1200"/>
              </a:spcBef>
              <a:spcAft>
                <a:spcPts val="0"/>
              </a:spcAft>
              <a:buClr>
                <a:srgbClr val="0070C0"/>
              </a:buClr>
              <a:buSzPts val="2400"/>
              <a:buNone/>
            </a:pPr>
            <a:r>
              <a:rPr b="1" lang="en-US" sz="2400">
                <a:solidFill>
                  <a:srgbClr val="0070C0"/>
                </a:solidFill>
              </a:rPr>
              <a:t>Example 1</a:t>
            </a:r>
            <a:r>
              <a:rPr b="1" lang="en-US" sz="2400">
                <a:solidFill>
                  <a:srgbClr val="CC0000"/>
                </a:solidFill>
              </a:rPr>
              <a:t>: Converted to 2NF</a:t>
            </a:r>
            <a:endParaRPr b="1" sz="2400">
              <a:solidFill>
                <a:srgbClr val="CC0000"/>
              </a:solidFill>
            </a:endParaRPr>
          </a:p>
          <a:p>
            <a:pPr indent="-533400" lvl="1" marL="1100138" rtl="0" algn="l">
              <a:lnSpc>
                <a:spcPct val="90000"/>
              </a:lnSpc>
              <a:spcBef>
                <a:spcPts val="1000"/>
              </a:spcBef>
              <a:spcAft>
                <a:spcPts val="0"/>
              </a:spcAft>
              <a:buClr>
                <a:schemeClr val="dk1"/>
              </a:buClr>
              <a:buSzPts val="2000"/>
              <a:buNone/>
            </a:pPr>
            <a:r>
              <a:rPr lang="en-US" sz="2000"/>
              <a:t>Old Relation 🡪 {</a:t>
            </a:r>
            <a:r>
              <a:rPr b="1" lang="en-US" sz="2000" u="sng"/>
              <a:t>Title, PubId, AuId</a:t>
            </a:r>
            <a:r>
              <a:rPr b="1" lang="en-US" sz="2000"/>
              <a:t>, </a:t>
            </a:r>
            <a:r>
              <a:rPr lang="en-US" sz="2000"/>
              <a:t>Price, AuAddress}</a:t>
            </a:r>
            <a:endParaRPr/>
          </a:p>
          <a:p>
            <a:pPr indent="-533400" lvl="1" marL="1100138" rtl="0" algn="l">
              <a:lnSpc>
                <a:spcPct val="90000"/>
              </a:lnSpc>
              <a:spcBef>
                <a:spcPts val="1000"/>
              </a:spcBef>
              <a:spcAft>
                <a:spcPts val="0"/>
              </a:spcAft>
              <a:buClr>
                <a:schemeClr val="dk1"/>
              </a:buClr>
              <a:buSzPts val="2000"/>
              <a:buNone/>
            </a:pPr>
            <a:r>
              <a:t/>
            </a:r>
            <a:endParaRPr sz="2000"/>
          </a:p>
          <a:p>
            <a:pPr indent="-533400" lvl="1" marL="1100138" rtl="0" algn="l">
              <a:lnSpc>
                <a:spcPct val="90000"/>
              </a:lnSpc>
              <a:spcBef>
                <a:spcPts val="1000"/>
              </a:spcBef>
              <a:spcAft>
                <a:spcPts val="0"/>
              </a:spcAft>
              <a:buClr>
                <a:srgbClr val="0070C0"/>
              </a:buClr>
              <a:buSzPts val="2000"/>
              <a:buNone/>
            </a:pPr>
            <a:r>
              <a:rPr lang="en-US" sz="2000">
                <a:solidFill>
                  <a:srgbClr val="0070C0"/>
                </a:solidFill>
              </a:rPr>
              <a:t>New Relation 🡪 {</a:t>
            </a:r>
            <a:r>
              <a:rPr b="1" lang="en-US" sz="2000" u="sng">
                <a:solidFill>
                  <a:srgbClr val="0070C0"/>
                </a:solidFill>
              </a:rPr>
              <a:t>Title, PubId, AuId</a:t>
            </a:r>
            <a:r>
              <a:rPr lang="en-US" sz="2000">
                <a:solidFill>
                  <a:srgbClr val="0070C0"/>
                </a:solidFill>
              </a:rPr>
              <a:t>, Price}</a:t>
            </a:r>
            <a:endParaRPr/>
          </a:p>
          <a:p>
            <a:pPr indent="-533400" lvl="1" marL="1100138" rtl="0" algn="l">
              <a:lnSpc>
                <a:spcPct val="90000"/>
              </a:lnSpc>
              <a:spcBef>
                <a:spcPts val="1000"/>
              </a:spcBef>
              <a:spcAft>
                <a:spcPts val="0"/>
              </a:spcAft>
              <a:buClr>
                <a:srgbClr val="0070C0"/>
              </a:buClr>
              <a:buSzPts val="2000"/>
              <a:buNone/>
            </a:pPr>
            <a:r>
              <a:rPr lang="en-US" sz="2000">
                <a:solidFill>
                  <a:srgbClr val="0070C0"/>
                </a:solidFill>
              </a:rPr>
              <a:t>New Relation 🡪 {</a:t>
            </a:r>
            <a:r>
              <a:rPr b="1" lang="en-US" sz="2000" u="sng">
                <a:solidFill>
                  <a:srgbClr val="0070C0"/>
                </a:solidFill>
              </a:rPr>
              <a:t>AuId</a:t>
            </a:r>
            <a:r>
              <a:rPr lang="en-US" sz="2000">
                <a:solidFill>
                  <a:srgbClr val="0070C0"/>
                </a:solidFill>
              </a:rPr>
              <a:t>, AuAddress}</a:t>
            </a:r>
            <a:endParaRPr sz="2000">
              <a:solidFill>
                <a:srgbClr val="0070C0"/>
              </a:solidFill>
            </a:endParaRPr>
          </a:p>
        </p:txBody>
      </p:sp>
      <p:sp>
        <p:nvSpPr>
          <p:cNvPr id="1235" name="Google Shape;1235;p8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2NF - Decomposition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Check</a:t>
            </a:r>
            <a:endParaRPr/>
          </a:p>
        </p:txBody>
      </p:sp>
      <p:sp>
        <p:nvSpPr>
          <p:cNvPr id="1241" name="Google Shape;1241;p84"/>
          <p:cNvSpPr txBox="1"/>
          <p:nvPr>
            <p:ph idx="2" type="body"/>
          </p:nvPr>
        </p:nvSpPr>
        <p:spPr>
          <a:xfrm>
            <a:off x="5106257" y="1905000"/>
            <a:ext cx="6247544" cy="43434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In 1NF, but not in 2NF</a:t>
            </a:r>
            <a:endParaRPr/>
          </a:p>
          <a:p>
            <a:pPr indent="-228600" lvl="1" marL="685800" rtl="0" algn="l">
              <a:lnSpc>
                <a:spcPct val="150000"/>
              </a:lnSpc>
              <a:spcBef>
                <a:spcPts val="500"/>
              </a:spcBef>
              <a:spcAft>
                <a:spcPts val="0"/>
              </a:spcAft>
              <a:buClr>
                <a:schemeClr val="dk1"/>
              </a:buClr>
              <a:buSzPts val="2000"/>
              <a:buChar char="•"/>
            </a:pPr>
            <a:r>
              <a:rPr lang="en-US" sz="2000"/>
              <a:t>We have the FD</a:t>
            </a:r>
            <a:endParaRPr/>
          </a:p>
          <a:p>
            <a:pPr indent="-228600" lvl="1" marL="685800" rtl="0" algn="ctr">
              <a:lnSpc>
                <a:spcPct val="150000"/>
              </a:lnSpc>
              <a:spcBef>
                <a:spcPts val="500"/>
              </a:spcBef>
              <a:spcAft>
                <a:spcPts val="0"/>
              </a:spcAft>
              <a:buClr>
                <a:schemeClr val="dk1"/>
              </a:buClr>
              <a:buSzPts val="1800"/>
              <a:buFont typeface="Calibri"/>
              <a:buNone/>
            </a:pPr>
            <a:r>
              <a:rPr lang="en-US" sz="1800"/>
              <a:t>{Module, Text} → {Lecturer, Dept}</a:t>
            </a:r>
            <a:endParaRPr/>
          </a:p>
          <a:p>
            <a:pPr indent="-228600" lvl="1" marL="685800" rtl="0" algn="l">
              <a:lnSpc>
                <a:spcPct val="150000"/>
              </a:lnSpc>
              <a:spcBef>
                <a:spcPts val="500"/>
              </a:spcBef>
              <a:spcAft>
                <a:spcPts val="0"/>
              </a:spcAft>
              <a:buClr>
                <a:schemeClr val="dk1"/>
              </a:buClr>
              <a:buSzPts val="2000"/>
              <a:buChar char="•"/>
            </a:pPr>
            <a:r>
              <a:rPr lang="en-US" sz="2000"/>
              <a:t>But also</a:t>
            </a:r>
            <a:endParaRPr/>
          </a:p>
          <a:p>
            <a:pPr indent="-228600" lvl="1" marL="685800" rtl="0" algn="ctr">
              <a:lnSpc>
                <a:spcPct val="150000"/>
              </a:lnSpc>
              <a:spcBef>
                <a:spcPts val="500"/>
              </a:spcBef>
              <a:spcAft>
                <a:spcPts val="0"/>
              </a:spcAft>
              <a:buClr>
                <a:schemeClr val="dk1"/>
              </a:buClr>
              <a:buSzPts val="1800"/>
              <a:buFont typeface="Calibri"/>
              <a:buNone/>
            </a:pPr>
            <a:r>
              <a:rPr lang="en-US" sz="1800"/>
              <a:t>{Module} → {Lecturer, Dept}</a:t>
            </a:r>
            <a:endParaRPr/>
          </a:p>
          <a:p>
            <a:pPr indent="-228600" lvl="1" marL="685800" rtl="0" algn="l">
              <a:lnSpc>
                <a:spcPct val="150000"/>
              </a:lnSpc>
              <a:spcBef>
                <a:spcPts val="500"/>
              </a:spcBef>
              <a:spcAft>
                <a:spcPts val="0"/>
              </a:spcAft>
              <a:buClr>
                <a:schemeClr val="dk1"/>
              </a:buClr>
              <a:buSzPts val="2000"/>
              <a:buChar char="•"/>
            </a:pPr>
            <a:r>
              <a:rPr lang="en-US" sz="2000"/>
              <a:t>And so Lecturer and Dept are partially dependent on the primary key</a:t>
            </a:r>
            <a:endParaRPr sz="2000"/>
          </a:p>
        </p:txBody>
      </p:sp>
      <p:grpSp>
        <p:nvGrpSpPr>
          <p:cNvPr id="1242" name="Google Shape;1242;p84"/>
          <p:cNvGrpSpPr/>
          <p:nvPr/>
        </p:nvGrpSpPr>
        <p:grpSpPr>
          <a:xfrm>
            <a:off x="1078198" y="2234472"/>
            <a:ext cx="3606800" cy="3384550"/>
            <a:chOff x="3288" y="1344"/>
            <a:chExt cx="2272" cy="2132"/>
          </a:xfrm>
        </p:grpSpPr>
        <p:sp>
          <p:nvSpPr>
            <p:cNvPr id="1243" name="Google Shape;1243;p84"/>
            <p:cNvSpPr txBox="1"/>
            <p:nvPr/>
          </p:nvSpPr>
          <p:spPr>
            <a:xfrm>
              <a:off x="3288" y="1344"/>
              <a:ext cx="2272" cy="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Example D: 1NF or 2NF?</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   Text</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         T4</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T5</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         T6</a:t>
              </a:r>
              <a:endParaRPr sz="2000">
                <a:solidFill>
                  <a:schemeClr val="dk1"/>
                </a:solidFill>
                <a:latin typeface="Arial"/>
                <a:ea typeface="Arial"/>
                <a:cs typeface="Arial"/>
                <a:sym typeface="Arial"/>
              </a:endParaRPr>
            </a:p>
          </p:txBody>
        </p:sp>
        <p:sp>
          <p:nvSpPr>
            <p:cNvPr id="1244" name="Google Shape;1244;p84"/>
            <p:cNvSpPr/>
            <p:nvPr/>
          </p:nvSpPr>
          <p:spPr>
            <a:xfrm>
              <a:off x="3288" y="1616"/>
              <a:ext cx="2268" cy="1859"/>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45" name="Google Shape;1245;p84"/>
            <p:cNvCxnSpPr/>
            <p:nvPr/>
          </p:nvCxnSpPr>
          <p:spPr>
            <a:xfrm>
              <a:off x="3288" y="1888"/>
              <a:ext cx="2268" cy="0"/>
            </a:xfrm>
            <a:prstGeom prst="straightConnector1">
              <a:avLst/>
            </a:prstGeom>
            <a:noFill/>
            <a:ln cap="flat" cmpd="sng" w="19050">
              <a:solidFill>
                <a:schemeClr val="dk1"/>
              </a:solidFill>
              <a:prstDash val="solid"/>
              <a:round/>
              <a:headEnd len="med" w="med" type="none"/>
              <a:tailEnd len="med" w="med" type="none"/>
            </a:ln>
          </p:spPr>
        </p:cxnSp>
        <p:cxnSp>
          <p:nvCxnSpPr>
            <p:cNvPr id="1246" name="Google Shape;1246;p84"/>
            <p:cNvCxnSpPr/>
            <p:nvPr/>
          </p:nvCxnSpPr>
          <p:spPr>
            <a:xfrm>
              <a:off x="3969"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47" name="Google Shape;1247;p84"/>
            <p:cNvCxnSpPr/>
            <p:nvPr/>
          </p:nvCxnSpPr>
          <p:spPr>
            <a:xfrm>
              <a:off x="4422"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48" name="Google Shape;1248;p84"/>
            <p:cNvCxnSpPr/>
            <p:nvPr/>
          </p:nvCxnSpPr>
          <p:spPr>
            <a:xfrm>
              <a:off x="5148" y="1616"/>
              <a:ext cx="0" cy="1859"/>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Convert: 1NF to 2NF</a:t>
            </a:r>
            <a:endParaRPr/>
          </a:p>
        </p:txBody>
      </p:sp>
      <p:grpSp>
        <p:nvGrpSpPr>
          <p:cNvPr id="1254" name="Google Shape;1254;p85"/>
          <p:cNvGrpSpPr/>
          <p:nvPr/>
        </p:nvGrpSpPr>
        <p:grpSpPr>
          <a:xfrm>
            <a:off x="1703388" y="1600200"/>
            <a:ext cx="3606800" cy="3384550"/>
            <a:chOff x="3288" y="1344"/>
            <a:chExt cx="2272" cy="2132"/>
          </a:xfrm>
        </p:grpSpPr>
        <p:sp>
          <p:nvSpPr>
            <p:cNvPr id="1255" name="Google Shape;1255;p85"/>
            <p:cNvSpPr txBox="1"/>
            <p:nvPr/>
          </p:nvSpPr>
          <p:spPr>
            <a:xfrm>
              <a:off x="3288" y="1344"/>
              <a:ext cx="2272" cy="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1NF</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   Text</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         T2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         T3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         T4</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         T5</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         T6</a:t>
              </a:r>
              <a:endParaRPr sz="2000">
                <a:solidFill>
                  <a:schemeClr val="dk1"/>
                </a:solidFill>
                <a:latin typeface="Arial"/>
                <a:ea typeface="Arial"/>
                <a:cs typeface="Arial"/>
                <a:sym typeface="Arial"/>
              </a:endParaRPr>
            </a:p>
          </p:txBody>
        </p:sp>
        <p:sp>
          <p:nvSpPr>
            <p:cNvPr id="1256" name="Google Shape;1256;p85"/>
            <p:cNvSpPr/>
            <p:nvPr/>
          </p:nvSpPr>
          <p:spPr>
            <a:xfrm>
              <a:off x="3288" y="1616"/>
              <a:ext cx="2268" cy="1859"/>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57" name="Google Shape;1257;p85"/>
            <p:cNvCxnSpPr/>
            <p:nvPr/>
          </p:nvCxnSpPr>
          <p:spPr>
            <a:xfrm>
              <a:off x="3288" y="1888"/>
              <a:ext cx="2268" cy="0"/>
            </a:xfrm>
            <a:prstGeom prst="straightConnector1">
              <a:avLst/>
            </a:prstGeom>
            <a:noFill/>
            <a:ln cap="flat" cmpd="sng" w="19050">
              <a:solidFill>
                <a:schemeClr val="dk1"/>
              </a:solidFill>
              <a:prstDash val="solid"/>
              <a:round/>
              <a:headEnd len="med" w="med" type="none"/>
              <a:tailEnd len="med" w="med" type="none"/>
            </a:ln>
          </p:spPr>
        </p:cxnSp>
        <p:cxnSp>
          <p:nvCxnSpPr>
            <p:cNvPr id="1258" name="Google Shape;1258;p85"/>
            <p:cNvCxnSpPr/>
            <p:nvPr/>
          </p:nvCxnSpPr>
          <p:spPr>
            <a:xfrm>
              <a:off x="3969"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59" name="Google Shape;1259;p85"/>
            <p:cNvCxnSpPr/>
            <p:nvPr/>
          </p:nvCxnSpPr>
          <p:spPr>
            <a:xfrm>
              <a:off x="4422" y="1616"/>
              <a:ext cx="0" cy="1859"/>
            </a:xfrm>
            <a:prstGeom prst="straightConnector1">
              <a:avLst/>
            </a:prstGeom>
            <a:noFill/>
            <a:ln cap="flat" cmpd="sng" w="19050">
              <a:solidFill>
                <a:schemeClr val="dk1"/>
              </a:solidFill>
              <a:prstDash val="solid"/>
              <a:round/>
              <a:headEnd len="med" w="med" type="none"/>
              <a:tailEnd len="med" w="med" type="none"/>
            </a:ln>
          </p:spPr>
        </p:cxnSp>
        <p:cxnSp>
          <p:nvCxnSpPr>
            <p:cNvPr id="1260" name="Google Shape;1260;p85"/>
            <p:cNvCxnSpPr/>
            <p:nvPr/>
          </p:nvCxnSpPr>
          <p:spPr>
            <a:xfrm>
              <a:off x="5148" y="1616"/>
              <a:ext cx="0" cy="1859"/>
            </a:xfrm>
            <a:prstGeom prst="straightConnector1">
              <a:avLst/>
            </a:prstGeom>
            <a:noFill/>
            <a:ln cap="flat" cmpd="sng" w="19050">
              <a:solidFill>
                <a:schemeClr val="dk1"/>
              </a:solidFill>
              <a:prstDash val="solid"/>
              <a:round/>
              <a:headEnd len="med" w="med" type="none"/>
              <a:tailEnd len="med" w="med" type="none"/>
            </a:ln>
          </p:spPr>
        </p:cxnSp>
      </p:grpSp>
      <p:grpSp>
        <p:nvGrpSpPr>
          <p:cNvPr id="1261" name="Google Shape;1261;p85"/>
          <p:cNvGrpSpPr/>
          <p:nvPr/>
        </p:nvGrpSpPr>
        <p:grpSpPr>
          <a:xfrm>
            <a:off x="5735650" y="1600200"/>
            <a:ext cx="3005000" cy="2447925"/>
            <a:chOff x="2789" y="1389"/>
            <a:chExt cx="1815" cy="1542"/>
          </a:xfrm>
        </p:grpSpPr>
        <p:sp>
          <p:nvSpPr>
            <p:cNvPr id="1262" name="Google Shape;1262;p85"/>
            <p:cNvSpPr txBox="1"/>
            <p:nvPr/>
          </p:nvSpPr>
          <p:spPr>
            <a:xfrm>
              <a:off x="2789" y="1389"/>
              <a:ext cx="1800" cy="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a:t>
              </a:r>
              <a:endParaRPr sz="2000">
                <a:solidFill>
                  <a:schemeClr val="dk1"/>
                </a:solidFill>
                <a:latin typeface="Arial"/>
                <a:ea typeface="Arial"/>
                <a:cs typeface="Arial"/>
                <a:sym typeface="Arial"/>
              </a:endParaRPr>
            </a:p>
          </p:txBody>
        </p:sp>
        <p:sp>
          <p:nvSpPr>
            <p:cNvPr id="1263" name="Google Shape;1263;p85"/>
            <p:cNvSpPr/>
            <p:nvPr/>
          </p:nvSpPr>
          <p:spPr>
            <a:xfrm>
              <a:off x="2789" y="1661"/>
              <a:ext cx="1815"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64" name="Google Shape;1264;p85"/>
            <p:cNvCxnSpPr/>
            <p:nvPr/>
          </p:nvCxnSpPr>
          <p:spPr>
            <a:xfrm>
              <a:off x="2789" y="1933"/>
              <a:ext cx="1815" cy="0"/>
            </a:xfrm>
            <a:prstGeom prst="straightConnector1">
              <a:avLst/>
            </a:prstGeom>
            <a:noFill/>
            <a:ln cap="flat" cmpd="sng" w="19050">
              <a:solidFill>
                <a:schemeClr val="dk1"/>
              </a:solidFill>
              <a:prstDash val="solid"/>
              <a:round/>
              <a:headEnd len="med" w="med" type="none"/>
              <a:tailEnd len="med" w="med" type="none"/>
            </a:ln>
          </p:spPr>
        </p:cxnSp>
        <p:cxnSp>
          <p:nvCxnSpPr>
            <p:cNvPr id="1265" name="Google Shape;1265;p85"/>
            <p:cNvCxnSpPr/>
            <p:nvPr/>
          </p:nvCxnSpPr>
          <p:spPr>
            <a:xfrm>
              <a:off x="3424" y="1661"/>
              <a:ext cx="0" cy="1270"/>
            </a:xfrm>
            <a:prstGeom prst="straightConnector1">
              <a:avLst/>
            </a:prstGeom>
            <a:noFill/>
            <a:ln cap="flat" cmpd="sng" w="19050">
              <a:solidFill>
                <a:schemeClr val="dk1"/>
              </a:solidFill>
              <a:prstDash val="solid"/>
              <a:round/>
              <a:headEnd len="med" w="med" type="none"/>
              <a:tailEnd len="med" w="med" type="none"/>
            </a:ln>
          </p:spPr>
        </p:cxnSp>
        <p:cxnSp>
          <p:nvCxnSpPr>
            <p:cNvPr id="1266" name="Google Shape;1266;p85"/>
            <p:cNvCxnSpPr/>
            <p:nvPr/>
          </p:nvCxnSpPr>
          <p:spPr>
            <a:xfrm>
              <a:off x="3923" y="1661"/>
              <a:ext cx="0" cy="1270"/>
            </a:xfrm>
            <a:prstGeom prst="straightConnector1">
              <a:avLst/>
            </a:prstGeom>
            <a:noFill/>
            <a:ln cap="flat" cmpd="sng" w="19050">
              <a:solidFill>
                <a:schemeClr val="dk1"/>
              </a:solidFill>
              <a:prstDash val="solid"/>
              <a:round/>
              <a:headEnd len="med" w="med" type="none"/>
              <a:tailEnd len="med" w="med" type="none"/>
            </a:ln>
          </p:spPr>
        </p:cxnSp>
      </p:grpSp>
      <p:grpSp>
        <p:nvGrpSpPr>
          <p:cNvPr id="1267" name="Google Shape;1267;p85"/>
          <p:cNvGrpSpPr/>
          <p:nvPr/>
        </p:nvGrpSpPr>
        <p:grpSpPr>
          <a:xfrm>
            <a:off x="9042402" y="1598613"/>
            <a:ext cx="1720850" cy="3384550"/>
            <a:chOff x="4676" y="1389"/>
            <a:chExt cx="1084" cy="2132"/>
          </a:xfrm>
        </p:grpSpPr>
        <p:sp>
          <p:nvSpPr>
            <p:cNvPr id="1268" name="Google Shape;1268;p85"/>
            <p:cNvSpPr txBox="1"/>
            <p:nvPr/>
          </p:nvSpPr>
          <p:spPr>
            <a:xfrm>
              <a:off x="4676" y="1389"/>
              <a:ext cx="1084" cy="21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2NFb</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Text</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T1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T2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T3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T4</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T1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T5</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T6</a:t>
              </a:r>
              <a:endParaRPr sz="2000">
                <a:solidFill>
                  <a:schemeClr val="dk1"/>
                </a:solidFill>
                <a:latin typeface="Arial"/>
                <a:ea typeface="Arial"/>
                <a:cs typeface="Arial"/>
                <a:sym typeface="Arial"/>
              </a:endParaRPr>
            </a:p>
          </p:txBody>
        </p:sp>
        <p:sp>
          <p:nvSpPr>
            <p:cNvPr id="1269" name="Google Shape;1269;p85"/>
            <p:cNvSpPr/>
            <p:nvPr/>
          </p:nvSpPr>
          <p:spPr>
            <a:xfrm>
              <a:off x="4694" y="1661"/>
              <a:ext cx="1066" cy="186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70" name="Google Shape;1270;p85"/>
            <p:cNvCxnSpPr/>
            <p:nvPr/>
          </p:nvCxnSpPr>
          <p:spPr>
            <a:xfrm>
              <a:off x="4694" y="1933"/>
              <a:ext cx="1066" cy="0"/>
            </a:xfrm>
            <a:prstGeom prst="straightConnector1">
              <a:avLst/>
            </a:prstGeom>
            <a:noFill/>
            <a:ln cap="flat" cmpd="sng" w="19050">
              <a:solidFill>
                <a:schemeClr val="dk1"/>
              </a:solidFill>
              <a:prstDash val="solid"/>
              <a:round/>
              <a:headEnd len="med" w="med" type="none"/>
              <a:tailEnd len="med" w="med" type="none"/>
            </a:ln>
          </p:spPr>
        </p:cxnSp>
        <p:cxnSp>
          <p:nvCxnSpPr>
            <p:cNvPr id="1271" name="Google Shape;1271;p85"/>
            <p:cNvCxnSpPr/>
            <p:nvPr/>
          </p:nvCxnSpPr>
          <p:spPr>
            <a:xfrm>
              <a:off x="5329" y="1661"/>
              <a:ext cx="0" cy="186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Problems Resolved in 2NF</a:t>
            </a:r>
            <a:endParaRPr/>
          </a:p>
        </p:txBody>
      </p:sp>
      <p:sp>
        <p:nvSpPr>
          <p:cNvPr id="1277" name="Google Shape;1277;p8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Problems in 1NF</a:t>
            </a:r>
            <a:endParaRPr/>
          </a:p>
          <a:p>
            <a:pPr indent="-228600" lvl="1" marL="685800" rtl="0" algn="l">
              <a:lnSpc>
                <a:spcPct val="150000"/>
              </a:lnSpc>
              <a:spcBef>
                <a:spcPts val="500"/>
              </a:spcBef>
              <a:spcAft>
                <a:spcPts val="0"/>
              </a:spcAft>
              <a:buClr>
                <a:schemeClr val="dk1"/>
              </a:buClr>
              <a:buSzPts val="2000"/>
              <a:buChar char="•"/>
            </a:pPr>
            <a:r>
              <a:rPr lang="en-US" sz="2000"/>
              <a:t>INSERT – Can't add a module with no texts</a:t>
            </a:r>
            <a:endParaRPr/>
          </a:p>
          <a:p>
            <a:pPr indent="-228600" lvl="1" marL="685800" rtl="0" algn="l">
              <a:lnSpc>
                <a:spcPct val="150000"/>
              </a:lnSpc>
              <a:spcBef>
                <a:spcPts val="500"/>
              </a:spcBef>
              <a:spcAft>
                <a:spcPts val="0"/>
              </a:spcAft>
              <a:buClr>
                <a:schemeClr val="dk1"/>
              </a:buClr>
              <a:buSzPts val="2000"/>
              <a:buChar char="•"/>
            </a:pPr>
            <a:r>
              <a:rPr lang="en-US" sz="2000"/>
              <a:t>UPDATE – To change lecturer for M1, we have to change two rows</a:t>
            </a:r>
            <a:endParaRPr/>
          </a:p>
          <a:p>
            <a:pPr indent="-228600" lvl="1" marL="685800" rtl="0" algn="l">
              <a:lnSpc>
                <a:spcPct val="150000"/>
              </a:lnSpc>
              <a:spcBef>
                <a:spcPts val="500"/>
              </a:spcBef>
              <a:spcAft>
                <a:spcPts val="0"/>
              </a:spcAft>
              <a:buClr>
                <a:schemeClr val="dk1"/>
              </a:buClr>
              <a:buSzPts val="2000"/>
              <a:buChar char="•"/>
            </a:pPr>
            <a:r>
              <a:rPr lang="en-US" sz="2000"/>
              <a:t>DELETE – If we remove M3, we remove L2 as well</a:t>
            </a:r>
            <a:endParaRPr sz="2000"/>
          </a:p>
        </p:txBody>
      </p:sp>
      <p:sp>
        <p:nvSpPr>
          <p:cNvPr id="1278" name="Google Shape;1278;p8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In 2NF the first two are resolved, but not the third one</a:t>
            </a:r>
            <a:endParaRPr sz="2400"/>
          </a:p>
        </p:txBody>
      </p:sp>
      <p:grpSp>
        <p:nvGrpSpPr>
          <p:cNvPr id="1279" name="Google Shape;1279;p86"/>
          <p:cNvGrpSpPr/>
          <p:nvPr/>
        </p:nvGrpSpPr>
        <p:grpSpPr>
          <a:xfrm>
            <a:off x="6383350" y="3213100"/>
            <a:ext cx="2940950" cy="2447925"/>
            <a:chOff x="2789" y="1389"/>
            <a:chExt cx="1815" cy="1542"/>
          </a:xfrm>
        </p:grpSpPr>
        <p:sp>
          <p:nvSpPr>
            <p:cNvPr id="1280" name="Google Shape;1280;p86"/>
            <p:cNvSpPr txBox="1"/>
            <p:nvPr/>
          </p:nvSpPr>
          <p:spPr>
            <a:xfrm>
              <a:off x="2789" y="1389"/>
              <a:ext cx="1800" cy="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a:t>
              </a:r>
              <a:endParaRPr sz="2000">
                <a:solidFill>
                  <a:schemeClr val="dk1"/>
                </a:solidFill>
                <a:latin typeface="Arial"/>
                <a:ea typeface="Arial"/>
                <a:cs typeface="Arial"/>
                <a:sym typeface="Arial"/>
              </a:endParaRPr>
            </a:p>
          </p:txBody>
        </p:sp>
        <p:sp>
          <p:nvSpPr>
            <p:cNvPr id="1281" name="Google Shape;1281;p86"/>
            <p:cNvSpPr/>
            <p:nvPr/>
          </p:nvSpPr>
          <p:spPr>
            <a:xfrm>
              <a:off x="2789" y="1661"/>
              <a:ext cx="1815"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82" name="Google Shape;1282;p86"/>
            <p:cNvCxnSpPr/>
            <p:nvPr/>
          </p:nvCxnSpPr>
          <p:spPr>
            <a:xfrm>
              <a:off x="2789" y="1933"/>
              <a:ext cx="1815" cy="0"/>
            </a:xfrm>
            <a:prstGeom prst="straightConnector1">
              <a:avLst/>
            </a:prstGeom>
            <a:noFill/>
            <a:ln cap="flat" cmpd="sng" w="19050">
              <a:solidFill>
                <a:schemeClr val="dk1"/>
              </a:solidFill>
              <a:prstDash val="solid"/>
              <a:round/>
              <a:headEnd len="med" w="med" type="none"/>
              <a:tailEnd len="med" w="med" type="none"/>
            </a:ln>
          </p:spPr>
        </p:cxnSp>
        <p:cxnSp>
          <p:nvCxnSpPr>
            <p:cNvPr id="1283" name="Google Shape;1283;p86"/>
            <p:cNvCxnSpPr/>
            <p:nvPr/>
          </p:nvCxnSpPr>
          <p:spPr>
            <a:xfrm>
              <a:off x="3424" y="1661"/>
              <a:ext cx="0" cy="1270"/>
            </a:xfrm>
            <a:prstGeom prst="straightConnector1">
              <a:avLst/>
            </a:prstGeom>
            <a:noFill/>
            <a:ln cap="flat" cmpd="sng" w="19050">
              <a:solidFill>
                <a:schemeClr val="dk1"/>
              </a:solidFill>
              <a:prstDash val="solid"/>
              <a:round/>
              <a:headEnd len="med" w="med" type="none"/>
              <a:tailEnd len="med" w="med" type="none"/>
            </a:ln>
          </p:spPr>
        </p:cxnSp>
        <p:cxnSp>
          <p:nvCxnSpPr>
            <p:cNvPr id="1284" name="Google Shape;1284;p86"/>
            <p:cNvCxnSpPr/>
            <p:nvPr/>
          </p:nvCxnSpPr>
          <p:spPr>
            <a:xfrm>
              <a:off x="3923" y="1661"/>
              <a:ext cx="0" cy="127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Problems Remaining in 2NF</a:t>
            </a:r>
            <a:endParaRPr/>
          </a:p>
        </p:txBody>
      </p:sp>
      <p:sp>
        <p:nvSpPr>
          <p:cNvPr id="1290" name="Google Shape;1290;p8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chemeClr val="dk1"/>
              </a:buClr>
              <a:buSzPts val="2400"/>
              <a:buChar char="•"/>
            </a:pPr>
            <a:r>
              <a:rPr lang="en-US" sz="2400"/>
              <a:t>INSERT anomalies</a:t>
            </a:r>
            <a:endParaRPr/>
          </a:p>
          <a:p>
            <a:pPr indent="-228600" lvl="1" marL="685800" rtl="0" algn="l">
              <a:lnSpc>
                <a:spcPct val="150000"/>
              </a:lnSpc>
              <a:spcBef>
                <a:spcPts val="500"/>
              </a:spcBef>
              <a:spcAft>
                <a:spcPts val="0"/>
              </a:spcAft>
              <a:buClr>
                <a:schemeClr val="dk1"/>
              </a:buClr>
              <a:buSzPts val="2000"/>
              <a:buChar char="•"/>
            </a:pPr>
            <a:r>
              <a:rPr lang="en-US" sz="2000"/>
              <a:t>Can't add lecturers who teach no modules</a:t>
            </a:r>
            <a:endParaRPr/>
          </a:p>
          <a:p>
            <a:pPr indent="-228600" lvl="0" marL="228600" rtl="0" algn="l">
              <a:lnSpc>
                <a:spcPct val="150000"/>
              </a:lnSpc>
              <a:spcBef>
                <a:spcPts val="1000"/>
              </a:spcBef>
              <a:spcAft>
                <a:spcPts val="0"/>
              </a:spcAft>
              <a:buClr>
                <a:schemeClr val="dk1"/>
              </a:buClr>
              <a:buSzPts val="2400"/>
              <a:buChar char="•"/>
            </a:pPr>
            <a:r>
              <a:rPr lang="en-US" sz="2400"/>
              <a:t>UPDATE anomalies</a:t>
            </a:r>
            <a:endParaRPr/>
          </a:p>
          <a:p>
            <a:pPr indent="-228600" lvl="1" marL="685800" rtl="0" algn="l">
              <a:lnSpc>
                <a:spcPct val="150000"/>
              </a:lnSpc>
              <a:spcBef>
                <a:spcPts val="500"/>
              </a:spcBef>
              <a:spcAft>
                <a:spcPts val="0"/>
              </a:spcAft>
              <a:buClr>
                <a:schemeClr val="dk1"/>
              </a:buClr>
              <a:buSzPts val="2000"/>
              <a:buChar char="•"/>
            </a:pPr>
            <a:r>
              <a:rPr lang="en-US" sz="2000"/>
              <a:t>To change the department for L1 we must alter two rows</a:t>
            </a:r>
            <a:endParaRPr/>
          </a:p>
          <a:p>
            <a:pPr indent="-228600" lvl="0" marL="228600" rtl="0" algn="l">
              <a:lnSpc>
                <a:spcPct val="150000"/>
              </a:lnSpc>
              <a:spcBef>
                <a:spcPts val="1000"/>
              </a:spcBef>
              <a:spcAft>
                <a:spcPts val="0"/>
              </a:spcAft>
              <a:buClr>
                <a:schemeClr val="dk1"/>
              </a:buClr>
              <a:buSzPts val="2400"/>
              <a:buChar char="•"/>
            </a:pPr>
            <a:r>
              <a:rPr lang="en-US" sz="2400"/>
              <a:t>DELETE anomalies</a:t>
            </a:r>
            <a:endParaRPr/>
          </a:p>
          <a:p>
            <a:pPr indent="-228600" lvl="1" marL="685800" rtl="0" algn="l">
              <a:lnSpc>
                <a:spcPct val="150000"/>
              </a:lnSpc>
              <a:spcBef>
                <a:spcPts val="500"/>
              </a:spcBef>
              <a:spcAft>
                <a:spcPts val="0"/>
              </a:spcAft>
              <a:buClr>
                <a:schemeClr val="dk1"/>
              </a:buClr>
              <a:buSzPts val="2000"/>
              <a:buChar char="•"/>
            </a:pPr>
            <a:r>
              <a:rPr lang="en-US" sz="2000"/>
              <a:t>If we delete M3 we delete L2 as well</a:t>
            </a:r>
            <a:endParaRPr sz="2000"/>
          </a:p>
        </p:txBody>
      </p:sp>
      <p:grpSp>
        <p:nvGrpSpPr>
          <p:cNvPr id="1291" name="Google Shape;1291;p87"/>
          <p:cNvGrpSpPr/>
          <p:nvPr/>
        </p:nvGrpSpPr>
        <p:grpSpPr>
          <a:xfrm>
            <a:off x="6816725" y="1844675"/>
            <a:ext cx="2945325" cy="2447925"/>
            <a:chOff x="2789" y="1389"/>
            <a:chExt cx="1815" cy="1542"/>
          </a:xfrm>
        </p:grpSpPr>
        <p:sp>
          <p:nvSpPr>
            <p:cNvPr id="1292" name="Google Shape;1292;p87"/>
            <p:cNvSpPr txBox="1"/>
            <p:nvPr/>
          </p:nvSpPr>
          <p:spPr>
            <a:xfrm>
              <a:off x="2789" y="1389"/>
              <a:ext cx="1800" cy="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a:t>
              </a:r>
              <a:endParaRPr sz="2000">
                <a:solidFill>
                  <a:schemeClr val="dk1"/>
                </a:solidFill>
                <a:latin typeface="Arial"/>
                <a:ea typeface="Arial"/>
                <a:cs typeface="Arial"/>
                <a:sym typeface="Arial"/>
              </a:endParaRPr>
            </a:p>
          </p:txBody>
        </p:sp>
        <p:sp>
          <p:nvSpPr>
            <p:cNvPr id="1293" name="Google Shape;1293;p87"/>
            <p:cNvSpPr/>
            <p:nvPr/>
          </p:nvSpPr>
          <p:spPr>
            <a:xfrm>
              <a:off x="2789" y="1661"/>
              <a:ext cx="1815"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294" name="Google Shape;1294;p87"/>
            <p:cNvCxnSpPr/>
            <p:nvPr/>
          </p:nvCxnSpPr>
          <p:spPr>
            <a:xfrm>
              <a:off x="2789" y="1933"/>
              <a:ext cx="1815" cy="0"/>
            </a:xfrm>
            <a:prstGeom prst="straightConnector1">
              <a:avLst/>
            </a:prstGeom>
            <a:noFill/>
            <a:ln cap="flat" cmpd="sng" w="19050">
              <a:solidFill>
                <a:schemeClr val="dk1"/>
              </a:solidFill>
              <a:prstDash val="solid"/>
              <a:round/>
              <a:headEnd len="med" w="med" type="none"/>
              <a:tailEnd len="med" w="med" type="none"/>
            </a:ln>
          </p:spPr>
        </p:cxnSp>
        <p:cxnSp>
          <p:nvCxnSpPr>
            <p:cNvPr id="1295" name="Google Shape;1295;p87"/>
            <p:cNvCxnSpPr/>
            <p:nvPr/>
          </p:nvCxnSpPr>
          <p:spPr>
            <a:xfrm>
              <a:off x="3424" y="1661"/>
              <a:ext cx="0" cy="1270"/>
            </a:xfrm>
            <a:prstGeom prst="straightConnector1">
              <a:avLst/>
            </a:prstGeom>
            <a:noFill/>
            <a:ln cap="flat" cmpd="sng" w="19050">
              <a:solidFill>
                <a:schemeClr val="dk1"/>
              </a:solidFill>
              <a:prstDash val="solid"/>
              <a:round/>
              <a:headEnd len="med" w="med" type="none"/>
              <a:tailEnd len="med" w="med" type="none"/>
            </a:ln>
          </p:spPr>
        </p:cxnSp>
        <p:cxnSp>
          <p:nvCxnSpPr>
            <p:cNvPr id="1296" name="Google Shape;1296;p87"/>
            <p:cNvCxnSpPr/>
            <p:nvPr/>
          </p:nvCxnSpPr>
          <p:spPr>
            <a:xfrm>
              <a:off x="3923" y="1661"/>
              <a:ext cx="0" cy="127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lang="en-US">
                <a:latin typeface="Arial"/>
                <a:ea typeface="Arial"/>
                <a:cs typeface="Arial"/>
                <a:sym typeface="Arial"/>
              </a:rPr>
              <a:t>Third Normal Form  (3NF) </a:t>
            </a:r>
            <a:endParaRPr/>
          </a:p>
        </p:txBody>
      </p:sp>
      <p:sp>
        <p:nvSpPr>
          <p:cNvPr id="1302" name="Google Shape;1302;p88"/>
          <p:cNvSpPr txBox="1"/>
          <p:nvPr>
            <p:ph idx="1" type="body"/>
          </p:nvPr>
        </p:nvSpPr>
        <p:spPr>
          <a:xfrm>
            <a:off x="838200" y="1491343"/>
            <a:ext cx="10515600" cy="468562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000"/>
              <a:buChar char="•"/>
            </a:pPr>
            <a:r>
              <a:rPr lang="en-US" sz="2000"/>
              <a:t>2NF (and 3NF) both involve the concepts of key and non-key attributes. </a:t>
            </a:r>
            <a:endParaRPr/>
          </a:p>
          <a:p>
            <a:pPr indent="-228600" lvl="0" marL="228600" rtl="0" algn="just">
              <a:lnSpc>
                <a:spcPct val="90000"/>
              </a:lnSpc>
              <a:spcBef>
                <a:spcPts val="1000"/>
              </a:spcBef>
              <a:spcAft>
                <a:spcPts val="0"/>
              </a:spcAft>
              <a:buClr>
                <a:schemeClr val="dk1"/>
              </a:buClr>
              <a:buSzPts val="2000"/>
              <a:buChar char="•"/>
            </a:pPr>
            <a:r>
              <a:rPr lang="en-US" sz="2000"/>
              <a:t>This form dictates that all </a:t>
            </a:r>
            <a:r>
              <a:rPr b="1" lang="en-US" sz="2000"/>
              <a:t>non-key</a:t>
            </a:r>
            <a:r>
              <a:rPr lang="en-US" sz="2000"/>
              <a:t> attributes of a table must be functionally dependent on a candidate key i.e. there can be no interdependencies among non-key attributes.</a:t>
            </a:r>
            <a:endParaRPr/>
          </a:p>
          <a:p>
            <a:pPr indent="-228600" lvl="0" marL="228600" rtl="0" algn="l">
              <a:lnSpc>
                <a:spcPct val="90000"/>
              </a:lnSpc>
              <a:spcBef>
                <a:spcPts val="1000"/>
              </a:spcBef>
              <a:spcAft>
                <a:spcPts val="0"/>
              </a:spcAft>
              <a:buClr>
                <a:schemeClr val="dk1"/>
              </a:buClr>
              <a:buSzPts val="2000"/>
              <a:buFont typeface="Calibri"/>
              <a:buChar char="•"/>
            </a:pPr>
            <a:r>
              <a:rPr lang="en-US" sz="2000"/>
              <a:t> For a table to be in 3NF, there are two requirements</a:t>
            </a:r>
            <a:endParaRPr/>
          </a:p>
          <a:p>
            <a:pPr indent="-533400" lvl="1" marL="1100138" rtl="0" algn="just">
              <a:lnSpc>
                <a:spcPct val="90000"/>
              </a:lnSpc>
              <a:spcBef>
                <a:spcPts val="500"/>
              </a:spcBef>
              <a:spcAft>
                <a:spcPts val="0"/>
              </a:spcAft>
              <a:buClr>
                <a:schemeClr val="dk1"/>
              </a:buClr>
              <a:buSzPts val="1800"/>
              <a:buChar char="•"/>
            </a:pPr>
            <a:r>
              <a:rPr lang="en-US" sz="1800"/>
              <a:t>The table should be second normal form</a:t>
            </a:r>
            <a:endParaRPr sz="1800"/>
          </a:p>
          <a:p>
            <a:pPr indent="-533400" lvl="1" marL="1100138" rtl="0" algn="just">
              <a:lnSpc>
                <a:spcPct val="90000"/>
              </a:lnSpc>
              <a:spcBef>
                <a:spcPts val="500"/>
              </a:spcBef>
              <a:spcAft>
                <a:spcPts val="0"/>
              </a:spcAft>
              <a:buClr>
                <a:schemeClr val="dk1"/>
              </a:buClr>
              <a:buSzPts val="1800"/>
              <a:buChar char="•"/>
            </a:pPr>
            <a:r>
              <a:rPr lang="en-US" sz="1800"/>
              <a:t>No attribute is transitively dependent on the primary key</a:t>
            </a:r>
            <a:endParaRPr/>
          </a:p>
          <a:p>
            <a:pPr indent="-419100" lvl="1" marL="1100138" rtl="0" algn="just">
              <a:lnSpc>
                <a:spcPct val="90000"/>
              </a:lnSpc>
              <a:spcBef>
                <a:spcPts val="500"/>
              </a:spcBef>
              <a:spcAft>
                <a:spcPts val="0"/>
              </a:spcAft>
              <a:buClr>
                <a:schemeClr val="dk1"/>
              </a:buClr>
              <a:buSzPts val="1800"/>
              <a:buNone/>
            </a:pPr>
            <a:r>
              <a:t/>
            </a:r>
            <a:endParaRPr sz="1800"/>
          </a:p>
          <a:p>
            <a:pPr indent="-609600" lvl="0" marL="609600" rtl="0" algn="just">
              <a:lnSpc>
                <a:spcPct val="90000"/>
              </a:lnSpc>
              <a:spcBef>
                <a:spcPts val="1000"/>
              </a:spcBef>
              <a:spcAft>
                <a:spcPts val="0"/>
              </a:spcAft>
              <a:buClr>
                <a:srgbClr val="0070C0"/>
              </a:buClr>
              <a:buSzPts val="2100"/>
              <a:buNone/>
            </a:pPr>
            <a:r>
              <a:rPr b="1" lang="en-US" sz="2100">
                <a:solidFill>
                  <a:srgbClr val="0070C0"/>
                </a:solidFill>
              </a:rPr>
              <a:t>Example 1: </a:t>
            </a:r>
            <a:r>
              <a:rPr b="1" lang="en-US" sz="2000">
                <a:solidFill>
                  <a:srgbClr val="CC0000"/>
                </a:solidFill>
              </a:rPr>
              <a:t>3NF ?</a:t>
            </a:r>
            <a:endParaRPr/>
          </a:p>
          <a:p>
            <a:pPr indent="-609600" lvl="0" marL="609600" rtl="0" algn="just">
              <a:lnSpc>
                <a:spcPct val="90000"/>
              </a:lnSpc>
              <a:spcBef>
                <a:spcPts val="1000"/>
              </a:spcBef>
              <a:spcAft>
                <a:spcPts val="0"/>
              </a:spcAft>
              <a:buClr>
                <a:schemeClr val="dk1"/>
              </a:buClr>
              <a:buSzPts val="1800"/>
              <a:buNone/>
            </a:pPr>
            <a:r>
              <a:rPr lang="en-US" sz="1800"/>
              <a:t>Relation 🡪 {</a:t>
            </a:r>
            <a:r>
              <a:rPr b="1" lang="en-US" sz="1800"/>
              <a:t>BuildingID</a:t>
            </a:r>
            <a:r>
              <a:rPr lang="en-US" sz="1800"/>
              <a:t>, Contractor, Fee}</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Primary Key 🡪 {BuildingID}</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a:t>
            </a:r>
            <a:r>
              <a:rPr b="1" lang="en-US" sz="1600" u="sng"/>
              <a:t>BuildingID</a:t>
            </a:r>
            <a:r>
              <a:rPr lang="en-US" sz="1600"/>
              <a:t>} 🡪 {Contractor}</a:t>
            </a:r>
            <a:endParaRPr sz="1600"/>
          </a:p>
          <a:p>
            <a:pPr indent="-533400" lvl="1" marL="1100138" rtl="0" algn="just">
              <a:lnSpc>
                <a:spcPct val="90000"/>
              </a:lnSpc>
              <a:spcBef>
                <a:spcPts val="500"/>
              </a:spcBef>
              <a:spcAft>
                <a:spcPts val="0"/>
              </a:spcAft>
              <a:buClr>
                <a:schemeClr val="dk1"/>
              </a:buClr>
              <a:buSzPts val="1600"/>
              <a:buFont typeface="Calibri"/>
              <a:buAutoNum type="arabicPeriod"/>
            </a:pPr>
            <a:r>
              <a:rPr lang="en-US" sz="1600"/>
              <a:t>{</a:t>
            </a:r>
            <a:r>
              <a:rPr b="1" lang="en-US" sz="1600" u="sng"/>
              <a:t>BuildingID</a:t>
            </a:r>
            <a:r>
              <a:rPr lang="en-US" sz="1600"/>
              <a:t>} 🡪 {Fee}</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Fee transitively depends on the BuildingID</a:t>
            </a:r>
            <a:endParaRPr sz="1600"/>
          </a:p>
          <a:p>
            <a:pPr indent="-533400" lvl="1" marL="1100138" rtl="0" algn="just">
              <a:lnSpc>
                <a:spcPct val="90000"/>
              </a:lnSpc>
              <a:spcBef>
                <a:spcPts val="500"/>
              </a:spcBef>
              <a:spcAft>
                <a:spcPts val="0"/>
              </a:spcAft>
              <a:buClr>
                <a:schemeClr val="dk1"/>
              </a:buClr>
              <a:buSzPts val="1600"/>
              <a:buFont typeface="Calibri"/>
              <a:buAutoNum type="arabicPeriod"/>
            </a:pPr>
            <a:r>
              <a:rPr lang="en-US" sz="1600"/>
              <a:t>{Contractor} 🡪 {Fee} </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Both Contractor and Fee depend on the entire key hence 2NF</a:t>
            </a:r>
            <a:endParaRPr sz="1600"/>
          </a:p>
        </p:txBody>
      </p:sp>
      <p:sp>
        <p:nvSpPr>
          <p:cNvPr id="1303" name="Google Shape;1303;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4" name="Google Shape;1304;p88"/>
          <p:cNvSpPr/>
          <p:nvPr/>
        </p:nvSpPr>
        <p:spPr>
          <a:xfrm>
            <a:off x="8805018" y="5283666"/>
            <a:ext cx="12009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Not in 3NF</a:t>
            </a:r>
            <a:endParaRPr sz="1800">
              <a:solidFill>
                <a:schemeClr val="dk1"/>
              </a:solidFill>
              <a:latin typeface="Calibri"/>
              <a:ea typeface="Calibri"/>
              <a:cs typeface="Calibri"/>
              <a:sym typeface="Calibri"/>
            </a:endParaRPr>
          </a:p>
        </p:txBody>
      </p:sp>
      <p:sp>
        <p:nvSpPr>
          <p:cNvPr id="1305" name="Google Shape;1305;p88"/>
          <p:cNvSpPr/>
          <p:nvPr/>
        </p:nvSpPr>
        <p:spPr>
          <a:xfrm>
            <a:off x="7242439" y="5576798"/>
            <a:ext cx="432612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this relation 3NF is violated since a non-key field is dependent on another non-key field and is transitively dependent on the primary key. </a:t>
            </a:r>
            <a:endParaRPr/>
          </a:p>
        </p:txBody>
      </p:sp>
      <p:grpSp>
        <p:nvGrpSpPr>
          <p:cNvPr id="1306" name="Google Shape;1306;p88"/>
          <p:cNvGrpSpPr/>
          <p:nvPr/>
        </p:nvGrpSpPr>
        <p:grpSpPr>
          <a:xfrm>
            <a:off x="8087185" y="3510404"/>
            <a:ext cx="2915287" cy="1773239"/>
            <a:chOff x="7878764" y="3419475"/>
            <a:chExt cx="2636837" cy="1773239"/>
          </a:xfrm>
        </p:grpSpPr>
        <p:grpSp>
          <p:nvGrpSpPr>
            <p:cNvPr id="1307" name="Google Shape;1307;p88"/>
            <p:cNvGrpSpPr/>
            <p:nvPr/>
          </p:nvGrpSpPr>
          <p:grpSpPr>
            <a:xfrm>
              <a:off x="7878764" y="3419475"/>
              <a:ext cx="1011237" cy="319088"/>
              <a:chOff x="0" y="0"/>
              <a:chExt cx="637" cy="403"/>
            </a:xfrm>
          </p:grpSpPr>
          <p:sp>
            <p:nvSpPr>
              <p:cNvPr id="1308" name="Google Shape;1308;p88"/>
              <p:cNvSpPr/>
              <p:nvPr/>
            </p:nvSpPr>
            <p:spPr>
              <a:xfrm>
                <a:off x="43" y="0"/>
                <a:ext cx="55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BuildingID</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09" name="Google Shape;1309;p88"/>
              <p:cNvSpPr/>
              <p:nvPr/>
            </p:nvSpPr>
            <p:spPr>
              <a:xfrm>
                <a:off x="0" y="0"/>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0" name="Google Shape;1310;p88"/>
            <p:cNvGrpSpPr/>
            <p:nvPr/>
          </p:nvGrpSpPr>
          <p:grpSpPr>
            <a:xfrm>
              <a:off x="8890001" y="3419475"/>
              <a:ext cx="968375" cy="319088"/>
              <a:chOff x="637" y="0"/>
              <a:chExt cx="610" cy="403"/>
            </a:xfrm>
          </p:grpSpPr>
          <p:sp>
            <p:nvSpPr>
              <p:cNvPr id="1311" name="Google Shape;1311;p88"/>
              <p:cNvSpPr/>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Contractor</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12" name="Google Shape;1312;p88"/>
              <p:cNvSpPr/>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3" name="Google Shape;1313;p88"/>
            <p:cNvGrpSpPr/>
            <p:nvPr/>
          </p:nvGrpSpPr>
          <p:grpSpPr>
            <a:xfrm>
              <a:off x="9858376" y="3419475"/>
              <a:ext cx="657225" cy="319088"/>
              <a:chOff x="1247" y="0"/>
              <a:chExt cx="414" cy="403"/>
            </a:xfrm>
          </p:grpSpPr>
          <p:sp>
            <p:nvSpPr>
              <p:cNvPr id="1314" name="Google Shape;1314;p88"/>
              <p:cNvSpPr/>
              <p:nvPr/>
            </p:nvSpPr>
            <p:spPr>
              <a:xfrm>
                <a:off x="1290" y="0"/>
                <a:ext cx="328"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Fee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15" name="Google Shape;1315;p88"/>
              <p:cNvSpPr/>
              <p:nvPr/>
            </p:nvSpPr>
            <p:spPr>
              <a:xfrm>
                <a:off x="1247" y="0"/>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6" name="Google Shape;1316;p88"/>
            <p:cNvGrpSpPr/>
            <p:nvPr/>
          </p:nvGrpSpPr>
          <p:grpSpPr>
            <a:xfrm>
              <a:off x="7878764" y="3744914"/>
              <a:ext cx="1011237" cy="288925"/>
              <a:chOff x="0" y="403"/>
              <a:chExt cx="637" cy="403"/>
            </a:xfrm>
          </p:grpSpPr>
          <p:sp>
            <p:nvSpPr>
              <p:cNvPr id="1317" name="Google Shape;1317;p88"/>
              <p:cNvSpPr/>
              <p:nvPr/>
            </p:nvSpPr>
            <p:spPr>
              <a:xfrm>
                <a:off x="43" y="403"/>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 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18" name="Google Shape;1318;p88"/>
              <p:cNvSpPr/>
              <p:nvPr/>
            </p:nvSpPr>
            <p:spPr>
              <a:xfrm>
                <a:off x="0" y="403"/>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9" name="Google Shape;1319;p88"/>
            <p:cNvGrpSpPr/>
            <p:nvPr/>
          </p:nvGrpSpPr>
          <p:grpSpPr>
            <a:xfrm>
              <a:off x="8890001" y="3744914"/>
              <a:ext cx="968375" cy="288925"/>
              <a:chOff x="637" y="403"/>
              <a:chExt cx="610" cy="403"/>
            </a:xfrm>
          </p:grpSpPr>
          <p:sp>
            <p:nvSpPr>
              <p:cNvPr id="1320" name="Google Shape;1320;p88"/>
              <p:cNvSpPr/>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21" name="Google Shape;1321;p88"/>
              <p:cNvSpPr/>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22" name="Google Shape;1322;p88"/>
            <p:cNvGrpSpPr/>
            <p:nvPr/>
          </p:nvGrpSpPr>
          <p:grpSpPr>
            <a:xfrm>
              <a:off x="9858376" y="3744914"/>
              <a:ext cx="657225" cy="288925"/>
              <a:chOff x="1247" y="403"/>
              <a:chExt cx="414" cy="403"/>
            </a:xfrm>
          </p:grpSpPr>
          <p:sp>
            <p:nvSpPr>
              <p:cNvPr id="1323" name="Google Shape;1323;p88"/>
              <p:cNvSpPr/>
              <p:nvPr/>
            </p:nvSpPr>
            <p:spPr>
              <a:xfrm>
                <a:off x="1290" y="403"/>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24" name="Google Shape;1324;p88"/>
              <p:cNvSpPr/>
              <p:nvPr/>
            </p:nvSpPr>
            <p:spPr>
              <a:xfrm>
                <a:off x="1247" y="403"/>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25" name="Google Shape;1325;p88"/>
            <p:cNvGrpSpPr/>
            <p:nvPr/>
          </p:nvGrpSpPr>
          <p:grpSpPr>
            <a:xfrm>
              <a:off x="7878764" y="4033838"/>
              <a:ext cx="1011237" cy="258762"/>
              <a:chOff x="0" y="806"/>
              <a:chExt cx="637" cy="403"/>
            </a:xfrm>
          </p:grpSpPr>
          <p:sp>
            <p:nvSpPr>
              <p:cNvPr id="1326" name="Google Shape;1326;p88"/>
              <p:cNvSpPr/>
              <p:nvPr/>
            </p:nvSpPr>
            <p:spPr>
              <a:xfrm>
                <a:off x="43" y="806"/>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150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27" name="Google Shape;1327;p88"/>
              <p:cNvSpPr/>
              <p:nvPr/>
            </p:nvSpPr>
            <p:spPr>
              <a:xfrm>
                <a:off x="0" y="806"/>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28" name="Google Shape;1328;p88"/>
            <p:cNvGrpSpPr/>
            <p:nvPr/>
          </p:nvGrpSpPr>
          <p:grpSpPr>
            <a:xfrm>
              <a:off x="8890001" y="4033838"/>
              <a:ext cx="968375" cy="258762"/>
              <a:chOff x="637" y="806"/>
              <a:chExt cx="610" cy="403"/>
            </a:xfrm>
          </p:grpSpPr>
          <p:sp>
            <p:nvSpPr>
              <p:cNvPr id="1329" name="Google Shape;1329;p88"/>
              <p:cNvSpPr/>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Ingersoll</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30" name="Google Shape;1330;p88"/>
              <p:cNvSpPr/>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31" name="Google Shape;1331;p88"/>
            <p:cNvGrpSpPr/>
            <p:nvPr/>
          </p:nvGrpSpPr>
          <p:grpSpPr>
            <a:xfrm>
              <a:off x="9858376" y="4033838"/>
              <a:ext cx="657225" cy="258762"/>
              <a:chOff x="1247" y="806"/>
              <a:chExt cx="414" cy="403"/>
            </a:xfrm>
          </p:grpSpPr>
          <p:sp>
            <p:nvSpPr>
              <p:cNvPr id="1332" name="Google Shape;1332;p88"/>
              <p:cNvSpPr/>
              <p:nvPr/>
            </p:nvSpPr>
            <p:spPr>
              <a:xfrm>
                <a:off x="1290" y="806"/>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33" name="Google Shape;1333;p88"/>
              <p:cNvSpPr/>
              <p:nvPr/>
            </p:nvSpPr>
            <p:spPr>
              <a:xfrm>
                <a:off x="1247" y="806"/>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34" name="Google Shape;1334;p88"/>
            <p:cNvGrpSpPr/>
            <p:nvPr/>
          </p:nvGrpSpPr>
          <p:grpSpPr>
            <a:xfrm>
              <a:off x="7878764" y="4291013"/>
              <a:ext cx="1011237" cy="304800"/>
              <a:chOff x="0" y="1209"/>
              <a:chExt cx="637" cy="403"/>
            </a:xfrm>
          </p:grpSpPr>
          <p:sp>
            <p:nvSpPr>
              <p:cNvPr id="1335" name="Google Shape;1335;p88"/>
              <p:cNvSpPr/>
              <p:nvPr/>
            </p:nvSpPr>
            <p:spPr>
              <a:xfrm>
                <a:off x="43" y="1209"/>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36" name="Google Shape;1336;p88"/>
              <p:cNvSpPr/>
              <p:nvPr/>
            </p:nvSpPr>
            <p:spPr>
              <a:xfrm>
                <a:off x="0" y="1209"/>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37" name="Google Shape;1337;p88"/>
            <p:cNvGrpSpPr/>
            <p:nvPr/>
          </p:nvGrpSpPr>
          <p:grpSpPr>
            <a:xfrm>
              <a:off x="8890001" y="4291013"/>
              <a:ext cx="968375" cy="304800"/>
              <a:chOff x="637" y="1209"/>
              <a:chExt cx="610" cy="403"/>
            </a:xfrm>
          </p:grpSpPr>
          <p:sp>
            <p:nvSpPr>
              <p:cNvPr id="1338" name="Google Shape;1338;p88"/>
              <p:cNvSpPr/>
              <p:nvPr/>
            </p:nvSpPr>
            <p:spPr>
              <a:xfrm>
                <a:off x="680" y="1209"/>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39" name="Google Shape;1339;p88"/>
              <p:cNvSpPr/>
              <p:nvPr/>
            </p:nvSpPr>
            <p:spPr>
              <a:xfrm>
                <a:off x="637" y="1209"/>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40" name="Google Shape;1340;p88"/>
            <p:cNvGrpSpPr/>
            <p:nvPr/>
          </p:nvGrpSpPr>
          <p:grpSpPr>
            <a:xfrm>
              <a:off x="9858376" y="4291013"/>
              <a:ext cx="657225" cy="304800"/>
              <a:chOff x="1247" y="1209"/>
              <a:chExt cx="414" cy="403"/>
            </a:xfrm>
          </p:grpSpPr>
          <p:sp>
            <p:nvSpPr>
              <p:cNvPr id="1341" name="Google Shape;1341;p88"/>
              <p:cNvSpPr/>
              <p:nvPr/>
            </p:nvSpPr>
            <p:spPr>
              <a:xfrm>
                <a:off x="1290" y="1209"/>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42" name="Google Shape;1342;p88"/>
              <p:cNvSpPr/>
              <p:nvPr/>
            </p:nvSpPr>
            <p:spPr>
              <a:xfrm>
                <a:off x="1247" y="1209"/>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43" name="Google Shape;1343;p88"/>
            <p:cNvGrpSpPr/>
            <p:nvPr/>
          </p:nvGrpSpPr>
          <p:grpSpPr>
            <a:xfrm>
              <a:off x="7878764" y="4597400"/>
              <a:ext cx="1011237" cy="274638"/>
              <a:chOff x="0" y="1612"/>
              <a:chExt cx="637" cy="403"/>
            </a:xfrm>
          </p:grpSpPr>
          <p:sp>
            <p:nvSpPr>
              <p:cNvPr id="1344" name="Google Shape;1344;p88"/>
              <p:cNvSpPr/>
              <p:nvPr/>
            </p:nvSpPr>
            <p:spPr>
              <a:xfrm>
                <a:off x="43" y="1612"/>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250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45" name="Google Shape;1345;p88"/>
              <p:cNvSpPr/>
              <p:nvPr/>
            </p:nvSpPr>
            <p:spPr>
              <a:xfrm>
                <a:off x="0" y="1612"/>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46" name="Google Shape;1346;p88"/>
            <p:cNvGrpSpPr/>
            <p:nvPr/>
          </p:nvGrpSpPr>
          <p:grpSpPr>
            <a:xfrm>
              <a:off x="8890001" y="4597400"/>
              <a:ext cx="968375" cy="274638"/>
              <a:chOff x="637" y="1612"/>
              <a:chExt cx="610" cy="403"/>
            </a:xfrm>
          </p:grpSpPr>
          <p:sp>
            <p:nvSpPr>
              <p:cNvPr id="1347" name="Google Shape;1347;p88"/>
              <p:cNvSpPr/>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Pitkin</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48" name="Google Shape;1348;p88"/>
              <p:cNvSpPr/>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49" name="Google Shape;1349;p88"/>
            <p:cNvGrpSpPr/>
            <p:nvPr/>
          </p:nvGrpSpPr>
          <p:grpSpPr>
            <a:xfrm>
              <a:off x="9858376" y="4597400"/>
              <a:ext cx="657225" cy="274638"/>
              <a:chOff x="1247" y="1612"/>
              <a:chExt cx="414" cy="403"/>
            </a:xfrm>
          </p:grpSpPr>
          <p:sp>
            <p:nvSpPr>
              <p:cNvPr id="1350" name="Google Shape;1350;p88"/>
              <p:cNvSpPr/>
              <p:nvPr/>
            </p:nvSpPr>
            <p:spPr>
              <a:xfrm>
                <a:off x="1290" y="1612"/>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51" name="Google Shape;1351;p88"/>
              <p:cNvSpPr/>
              <p:nvPr/>
            </p:nvSpPr>
            <p:spPr>
              <a:xfrm>
                <a:off x="1247" y="1612"/>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52" name="Google Shape;1352;p88"/>
            <p:cNvGrpSpPr/>
            <p:nvPr/>
          </p:nvGrpSpPr>
          <p:grpSpPr>
            <a:xfrm>
              <a:off x="7878764" y="4872039"/>
              <a:ext cx="1011237" cy="320675"/>
              <a:chOff x="0" y="2015"/>
              <a:chExt cx="637" cy="403"/>
            </a:xfrm>
          </p:grpSpPr>
          <p:sp>
            <p:nvSpPr>
              <p:cNvPr id="1353" name="Google Shape;1353;p88"/>
              <p:cNvSpPr/>
              <p:nvPr/>
            </p:nvSpPr>
            <p:spPr>
              <a:xfrm>
                <a:off x="43" y="2015"/>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300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54" name="Google Shape;1354;p88"/>
              <p:cNvSpPr/>
              <p:nvPr/>
            </p:nvSpPr>
            <p:spPr>
              <a:xfrm>
                <a:off x="0" y="2015"/>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55" name="Google Shape;1355;p88"/>
            <p:cNvGrpSpPr/>
            <p:nvPr/>
          </p:nvGrpSpPr>
          <p:grpSpPr>
            <a:xfrm>
              <a:off x="8890001" y="4872039"/>
              <a:ext cx="968375" cy="320675"/>
              <a:chOff x="637" y="2015"/>
              <a:chExt cx="610" cy="403"/>
            </a:xfrm>
          </p:grpSpPr>
          <p:sp>
            <p:nvSpPr>
              <p:cNvPr id="1356" name="Google Shape;1356;p88"/>
              <p:cNvSpPr/>
              <p:nvPr/>
            </p:nvSpPr>
            <p:spPr>
              <a:xfrm>
                <a:off x="680" y="2015"/>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57" name="Google Shape;1357;p88"/>
              <p:cNvSpPr/>
              <p:nvPr/>
            </p:nvSpPr>
            <p:spPr>
              <a:xfrm>
                <a:off x="637" y="2015"/>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58" name="Google Shape;1358;p88"/>
            <p:cNvGrpSpPr/>
            <p:nvPr/>
          </p:nvGrpSpPr>
          <p:grpSpPr>
            <a:xfrm>
              <a:off x="9858376" y="4872039"/>
              <a:ext cx="657225" cy="320675"/>
              <a:chOff x="1247" y="2015"/>
              <a:chExt cx="414" cy="403"/>
            </a:xfrm>
          </p:grpSpPr>
          <p:sp>
            <p:nvSpPr>
              <p:cNvPr id="1359" name="Google Shape;1359;p88"/>
              <p:cNvSpPr/>
              <p:nvPr/>
            </p:nvSpPr>
            <p:spPr>
              <a:xfrm>
                <a:off x="1290" y="2015"/>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60" name="Google Shape;1360;p88"/>
              <p:cNvSpPr/>
              <p:nvPr/>
            </p:nvSpPr>
            <p:spPr>
              <a:xfrm>
                <a:off x="1247" y="2015"/>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89"/>
          <p:cNvSpPr txBox="1"/>
          <p:nvPr>
            <p:ph idx="1" type="body"/>
          </p:nvPr>
        </p:nvSpPr>
        <p:spPr>
          <a:xfrm>
            <a:off x="1828800" y="1143000"/>
            <a:ext cx="9619488" cy="51816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0070C0"/>
              </a:buClr>
              <a:buSzPts val="2400"/>
              <a:buFont typeface="Calibri"/>
              <a:buAutoNum type="arabicPeriod"/>
            </a:pPr>
            <a:r>
              <a:rPr lang="en-US" sz="2400">
                <a:solidFill>
                  <a:srgbClr val="0070C0"/>
                </a:solidFill>
              </a:rPr>
              <a:t>Move all items involved in transitive dependencies to a new entity.</a:t>
            </a:r>
            <a:endParaRPr/>
          </a:p>
          <a:p>
            <a:pPr indent="-609600" lvl="0" marL="609600" rtl="0" algn="just">
              <a:lnSpc>
                <a:spcPct val="90000"/>
              </a:lnSpc>
              <a:spcBef>
                <a:spcPts val="1000"/>
              </a:spcBef>
              <a:spcAft>
                <a:spcPts val="0"/>
              </a:spcAft>
              <a:buClr>
                <a:srgbClr val="C00000"/>
              </a:buClr>
              <a:buSzPts val="2400"/>
              <a:buFont typeface="Calibri"/>
              <a:buAutoNum type="arabicPeriod"/>
            </a:pPr>
            <a:r>
              <a:rPr lang="en-US" sz="2400">
                <a:solidFill>
                  <a:srgbClr val="C00000"/>
                </a:solidFill>
              </a:rPr>
              <a:t>Identify a primary key for the new entity.</a:t>
            </a:r>
            <a:endParaRPr/>
          </a:p>
          <a:p>
            <a:pPr indent="-609600" lvl="0" marL="609600" rtl="0" algn="just">
              <a:lnSpc>
                <a:spcPct val="90000"/>
              </a:lnSpc>
              <a:spcBef>
                <a:spcPts val="1000"/>
              </a:spcBef>
              <a:spcAft>
                <a:spcPts val="0"/>
              </a:spcAft>
              <a:buClr>
                <a:srgbClr val="0070C0"/>
              </a:buClr>
              <a:buSzPts val="2400"/>
              <a:buFont typeface="Calibri"/>
              <a:buAutoNum type="arabicPeriod"/>
            </a:pPr>
            <a:r>
              <a:rPr lang="en-US" sz="2400">
                <a:solidFill>
                  <a:srgbClr val="0070C0"/>
                </a:solidFill>
              </a:rPr>
              <a:t>Place the primary key for the new entity as a foreign key on the original entity. </a:t>
            </a:r>
            <a:endParaRPr/>
          </a:p>
          <a:p>
            <a:pPr indent="-609600" lvl="0" marL="609600" rtl="0" algn="l">
              <a:lnSpc>
                <a:spcPct val="90000"/>
              </a:lnSpc>
              <a:spcBef>
                <a:spcPts val="1400"/>
              </a:spcBef>
              <a:spcAft>
                <a:spcPts val="0"/>
              </a:spcAft>
              <a:buClr>
                <a:srgbClr val="0070C0"/>
              </a:buClr>
              <a:buSzPts val="2800"/>
              <a:buNone/>
            </a:pPr>
            <a:r>
              <a:rPr b="1" lang="en-US">
                <a:solidFill>
                  <a:srgbClr val="0070C0"/>
                </a:solidFill>
              </a:rPr>
              <a:t>Example 1:</a:t>
            </a:r>
            <a:r>
              <a:rPr b="1" lang="en-US">
                <a:solidFill>
                  <a:srgbClr val="CC0000"/>
                </a:solidFill>
              </a:rPr>
              <a:t> Converted to 3NF</a:t>
            </a:r>
            <a:endParaRPr b="1">
              <a:solidFill>
                <a:srgbClr val="CC0000"/>
              </a:solidFill>
            </a:endParaRPr>
          </a:p>
          <a:p>
            <a:pPr indent="-533400" lvl="1" marL="1100138" rtl="0" algn="l">
              <a:lnSpc>
                <a:spcPct val="90000"/>
              </a:lnSpc>
              <a:spcBef>
                <a:spcPts val="1200"/>
              </a:spcBef>
              <a:spcAft>
                <a:spcPts val="0"/>
              </a:spcAft>
              <a:buClr>
                <a:schemeClr val="dk1"/>
              </a:buClr>
              <a:buSzPts val="2400"/>
              <a:buNone/>
            </a:pPr>
            <a:r>
              <a:rPr lang="en-US"/>
              <a:t>Old Relation 🡪 {</a:t>
            </a:r>
            <a:r>
              <a:rPr b="1" lang="en-US" u="sng"/>
              <a:t>BuildingID</a:t>
            </a:r>
            <a:r>
              <a:rPr lang="en-US"/>
              <a:t>, Contractor, Fee}</a:t>
            </a:r>
            <a:endParaRPr/>
          </a:p>
          <a:p>
            <a:pPr indent="-533400" lvl="1" marL="1100138" rtl="0" algn="l">
              <a:lnSpc>
                <a:spcPct val="90000"/>
              </a:lnSpc>
              <a:spcBef>
                <a:spcPts val="1200"/>
              </a:spcBef>
              <a:spcAft>
                <a:spcPts val="0"/>
              </a:spcAft>
              <a:buClr>
                <a:schemeClr val="dk1"/>
              </a:buClr>
              <a:buSzPts val="2400"/>
              <a:buNone/>
            </a:pPr>
            <a:r>
              <a:t/>
            </a:r>
            <a:endParaRPr/>
          </a:p>
          <a:p>
            <a:pPr indent="-533400" lvl="1" marL="1100138" rtl="0" algn="l">
              <a:lnSpc>
                <a:spcPct val="90000"/>
              </a:lnSpc>
              <a:spcBef>
                <a:spcPts val="1200"/>
              </a:spcBef>
              <a:spcAft>
                <a:spcPts val="0"/>
              </a:spcAft>
              <a:buClr>
                <a:schemeClr val="dk1"/>
              </a:buClr>
              <a:buSzPts val="2400"/>
              <a:buNone/>
            </a:pPr>
            <a:r>
              <a:rPr lang="en-US"/>
              <a:t>New Relation 🡪 {</a:t>
            </a:r>
            <a:r>
              <a:rPr b="1" lang="en-US" u="sng"/>
              <a:t>BuildingID</a:t>
            </a:r>
            <a:r>
              <a:rPr lang="en-US"/>
              <a:t>, </a:t>
            </a:r>
            <a:r>
              <a:rPr lang="en-US">
                <a:solidFill>
                  <a:srgbClr val="0070C0"/>
                </a:solidFill>
              </a:rPr>
              <a:t>Contractor</a:t>
            </a:r>
            <a:r>
              <a:rPr lang="en-US"/>
              <a:t>}</a:t>
            </a:r>
            <a:endParaRPr/>
          </a:p>
          <a:p>
            <a:pPr indent="-533400" lvl="1" marL="1100138" rtl="0" algn="l">
              <a:lnSpc>
                <a:spcPct val="90000"/>
              </a:lnSpc>
              <a:spcBef>
                <a:spcPts val="1200"/>
              </a:spcBef>
              <a:spcAft>
                <a:spcPts val="0"/>
              </a:spcAft>
              <a:buClr>
                <a:schemeClr val="dk1"/>
              </a:buClr>
              <a:buSzPts val="2400"/>
              <a:buNone/>
            </a:pPr>
            <a:r>
              <a:rPr lang="en-US"/>
              <a:t>New Relation 🡪 {</a:t>
            </a:r>
            <a:r>
              <a:rPr b="1" lang="en-US" u="sng">
                <a:solidFill>
                  <a:srgbClr val="0070C0"/>
                </a:solidFill>
              </a:rPr>
              <a:t>Contractor</a:t>
            </a:r>
            <a:r>
              <a:rPr lang="en-US">
                <a:solidFill>
                  <a:srgbClr val="0070C0"/>
                </a:solidFill>
              </a:rPr>
              <a:t>, Fee</a:t>
            </a:r>
            <a:r>
              <a:rPr lang="en-US"/>
              <a:t>}</a:t>
            </a:r>
            <a:endParaRPr/>
          </a:p>
        </p:txBody>
      </p:sp>
      <p:sp>
        <p:nvSpPr>
          <p:cNvPr id="1367" name="Google Shape;1367;p89"/>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3NF - Decomposition</a:t>
            </a:r>
            <a:endParaRPr/>
          </a:p>
        </p:txBody>
      </p:sp>
      <p:cxnSp>
        <p:nvCxnSpPr>
          <p:cNvPr id="1368" name="Google Shape;1368;p89"/>
          <p:cNvCxnSpPr/>
          <p:nvPr/>
        </p:nvCxnSpPr>
        <p:spPr>
          <a:xfrm flipH="1">
            <a:off x="5606143" y="4822372"/>
            <a:ext cx="979714" cy="326571"/>
          </a:xfrm>
          <a:prstGeom prst="straightConnector1">
            <a:avLst/>
          </a:prstGeom>
          <a:noFill/>
          <a:ln cap="flat" cmpd="sng" w="9525">
            <a:solidFill>
              <a:schemeClr val="accent1"/>
            </a:solidFill>
            <a:prstDash val="solid"/>
            <a:miter lim="800000"/>
            <a:headEnd len="sm" w="sm" type="none"/>
            <a:tailEnd len="med" w="med" type="triangle"/>
          </a:ln>
        </p:spPr>
      </p:cxnSp>
      <p:grpSp>
        <p:nvGrpSpPr>
          <p:cNvPr id="1369" name="Google Shape;1369;p89"/>
          <p:cNvGrpSpPr/>
          <p:nvPr/>
        </p:nvGrpSpPr>
        <p:grpSpPr>
          <a:xfrm>
            <a:off x="8174038" y="4808535"/>
            <a:ext cx="3783012" cy="1773239"/>
            <a:chOff x="6681789" y="3505200"/>
            <a:chExt cx="3783012" cy="1773239"/>
          </a:xfrm>
        </p:grpSpPr>
        <p:grpSp>
          <p:nvGrpSpPr>
            <p:cNvPr id="1370" name="Google Shape;1370;p89"/>
            <p:cNvGrpSpPr/>
            <p:nvPr/>
          </p:nvGrpSpPr>
          <p:grpSpPr>
            <a:xfrm>
              <a:off x="6681789" y="3505200"/>
              <a:ext cx="1011237" cy="319088"/>
              <a:chOff x="0" y="0"/>
              <a:chExt cx="637" cy="403"/>
            </a:xfrm>
          </p:grpSpPr>
          <p:sp>
            <p:nvSpPr>
              <p:cNvPr id="1371" name="Google Shape;1371;p89"/>
              <p:cNvSpPr/>
              <p:nvPr/>
            </p:nvSpPr>
            <p:spPr>
              <a:xfrm>
                <a:off x="43" y="0"/>
                <a:ext cx="55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u="sng">
                    <a:solidFill>
                      <a:schemeClr val="dk1"/>
                    </a:solidFill>
                    <a:latin typeface="Calibri"/>
                    <a:ea typeface="Calibri"/>
                    <a:cs typeface="Calibri"/>
                    <a:sym typeface="Calibri"/>
                  </a:rPr>
                  <a:t>BuildingID</a:t>
                </a:r>
                <a:endParaRPr b="1" sz="12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72" name="Google Shape;1372;p89"/>
              <p:cNvSpPr/>
              <p:nvPr/>
            </p:nvSpPr>
            <p:spPr>
              <a:xfrm>
                <a:off x="0" y="0"/>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73" name="Google Shape;1373;p89"/>
            <p:cNvGrpSpPr/>
            <p:nvPr/>
          </p:nvGrpSpPr>
          <p:grpSpPr>
            <a:xfrm>
              <a:off x="7693026" y="3505200"/>
              <a:ext cx="968375" cy="319088"/>
              <a:chOff x="637" y="0"/>
              <a:chExt cx="610" cy="403"/>
            </a:xfrm>
          </p:grpSpPr>
          <p:sp>
            <p:nvSpPr>
              <p:cNvPr id="1374" name="Google Shape;1374;p89"/>
              <p:cNvSpPr/>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Contractor</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75" name="Google Shape;1375;p89"/>
              <p:cNvSpPr/>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76" name="Google Shape;1376;p89"/>
            <p:cNvGrpSpPr/>
            <p:nvPr/>
          </p:nvGrpSpPr>
          <p:grpSpPr>
            <a:xfrm>
              <a:off x="6681789" y="3830639"/>
              <a:ext cx="1011237" cy="288925"/>
              <a:chOff x="0" y="403"/>
              <a:chExt cx="637" cy="403"/>
            </a:xfrm>
          </p:grpSpPr>
          <p:sp>
            <p:nvSpPr>
              <p:cNvPr id="1377" name="Google Shape;1377;p89"/>
              <p:cNvSpPr/>
              <p:nvPr/>
            </p:nvSpPr>
            <p:spPr>
              <a:xfrm>
                <a:off x="43" y="403"/>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 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78" name="Google Shape;1378;p89"/>
              <p:cNvSpPr/>
              <p:nvPr/>
            </p:nvSpPr>
            <p:spPr>
              <a:xfrm>
                <a:off x="0" y="403"/>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79" name="Google Shape;1379;p89"/>
            <p:cNvGrpSpPr/>
            <p:nvPr/>
          </p:nvGrpSpPr>
          <p:grpSpPr>
            <a:xfrm>
              <a:off x="7693026" y="3830639"/>
              <a:ext cx="968375" cy="288925"/>
              <a:chOff x="637" y="403"/>
              <a:chExt cx="610" cy="403"/>
            </a:xfrm>
          </p:grpSpPr>
          <p:sp>
            <p:nvSpPr>
              <p:cNvPr id="1380" name="Google Shape;1380;p89"/>
              <p:cNvSpPr/>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81" name="Google Shape;1381;p89"/>
              <p:cNvSpPr/>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2" name="Google Shape;1382;p89"/>
            <p:cNvGrpSpPr/>
            <p:nvPr/>
          </p:nvGrpSpPr>
          <p:grpSpPr>
            <a:xfrm>
              <a:off x="6681789" y="4119563"/>
              <a:ext cx="1011237" cy="258762"/>
              <a:chOff x="0" y="806"/>
              <a:chExt cx="637" cy="403"/>
            </a:xfrm>
          </p:grpSpPr>
          <p:sp>
            <p:nvSpPr>
              <p:cNvPr id="1383" name="Google Shape;1383;p89"/>
              <p:cNvSpPr/>
              <p:nvPr/>
            </p:nvSpPr>
            <p:spPr>
              <a:xfrm>
                <a:off x="43" y="806"/>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150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84" name="Google Shape;1384;p89"/>
              <p:cNvSpPr/>
              <p:nvPr/>
            </p:nvSpPr>
            <p:spPr>
              <a:xfrm>
                <a:off x="0" y="806"/>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5" name="Google Shape;1385;p89"/>
            <p:cNvGrpSpPr/>
            <p:nvPr/>
          </p:nvGrpSpPr>
          <p:grpSpPr>
            <a:xfrm>
              <a:off x="7693026" y="4119563"/>
              <a:ext cx="968375" cy="258762"/>
              <a:chOff x="637" y="806"/>
              <a:chExt cx="610" cy="403"/>
            </a:xfrm>
          </p:grpSpPr>
          <p:sp>
            <p:nvSpPr>
              <p:cNvPr id="1386" name="Google Shape;1386;p89"/>
              <p:cNvSpPr/>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Ingersoll</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87" name="Google Shape;1387;p89"/>
              <p:cNvSpPr/>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8" name="Google Shape;1388;p89"/>
            <p:cNvGrpSpPr/>
            <p:nvPr/>
          </p:nvGrpSpPr>
          <p:grpSpPr>
            <a:xfrm>
              <a:off x="6681789" y="4376738"/>
              <a:ext cx="1011237" cy="304800"/>
              <a:chOff x="0" y="1209"/>
              <a:chExt cx="637" cy="403"/>
            </a:xfrm>
          </p:grpSpPr>
          <p:sp>
            <p:nvSpPr>
              <p:cNvPr id="1389" name="Google Shape;1389;p89"/>
              <p:cNvSpPr/>
              <p:nvPr/>
            </p:nvSpPr>
            <p:spPr>
              <a:xfrm>
                <a:off x="43" y="1209"/>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90" name="Google Shape;1390;p89"/>
              <p:cNvSpPr/>
              <p:nvPr/>
            </p:nvSpPr>
            <p:spPr>
              <a:xfrm>
                <a:off x="0" y="1209"/>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91" name="Google Shape;1391;p89"/>
            <p:cNvGrpSpPr/>
            <p:nvPr/>
          </p:nvGrpSpPr>
          <p:grpSpPr>
            <a:xfrm>
              <a:off x="7693026" y="4376738"/>
              <a:ext cx="968375" cy="304800"/>
              <a:chOff x="637" y="1209"/>
              <a:chExt cx="610" cy="403"/>
            </a:xfrm>
          </p:grpSpPr>
          <p:sp>
            <p:nvSpPr>
              <p:cNvPr id="1392" name="Google Shape;1392;p89"/>
              <p:cNvSpPr/>
              <p:nvPr/>
            </p:nvSpPr>
            <p:spPr>
              <a:xfrm>
                <a:off x="680" y="1209"/>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93" name="Google Shape;1393;p89"/>
              <p:cNvSpPr/>
              <p:nvPr/>
            </p:nvSpPr>
            <p:spPr>
              <a:xfrm>
                <a:off x="637" y="1209"/>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94" name="Google Shape;1394;p89"/>
            <p:cNvGrpSpPr/>
            <p:nvPr/>
          </p:nvGrpSpPr>
          <p:grpSpPr>
            <a:xfrm>
              <a:off x="6681789" y="4683125"/>
              <a:ext cx="1011237" cy="274638"/>
              <a:chOff x="0" y="1612"/>
              <a:chExt cx="637" cy="403"/>
            </a:xfrm>
          </p:grpSpPr>
          <p:sp>
            <p:nvSpPr>
              <p:cNvPr id="1395" name="Google Shape;1395;p89"/>
              <p:cNvSpPr/>
              <p:nvPr/>
            </p:nvSpPr>
            <p:spPr>
              <a:xfrm>
                <a:off x="43" y="1612"/>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250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96" name="Google Shape;1396;p89"/>
              <p:cNvSpPr/>
              <p:nvPr/>
            </p:nvSpPr>
            <p:spPr>
              <a:xfrm>
                <a:off x="0" y="1612"/>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97" name="Google Shape;1397;p89"/>
            <p:cNvGrpSpPr/>
            <p:nvPr/>
          </p:nvGrpSpPr>
          <p:grpSpPr>
            <a:xfrm>
              <a:off x="7693026" y="4683125"/>
              <a:ext cx="968375" cy="274638"/>
              <a:chOff x="637" y="1612"/>
              <a:chExt cx="610" cy="403"/>
            </a:xfrm>
          </p:grpSpPr>
          <p:sp>
            <p:nvSpPr>
              <p:cNvPr id="1398" name="Google Shape;1398;p89"/>
              <p:cNvSpPr/>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Pitkin</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99" name="Google Shape;1399;p89"/>
              <p:cNvSpPr/>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0" name="Google Shape;1400;p89"/>
            <p:cNvGrpSpPr/>
            <p:nvPr/>
          </p:nvGrpSpPr>
          <p:grpSpPr>
            <a:xfrm>
              <a:off x="6681789" y="4957764"/>
              <a:ext cx="1011237" cy="320675"/>
              <a:chOff x="0" y="2015"/>
              <a:chExt cx="637" cy="403"/>
            </a:xfrm>
          </p:grpSpPr>
          <p:sp>
            <p:nvSpPr>
              <p:cNvPr id="1401" name="Google Shape;1401;p89"/>
              <p:cNvSpPr/>
              <p:nvPr/>
            </p:nvSpPr>
            <p:spPr>
              <a:xfrm>
                <a:off x="43" y="2015"/>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300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02" name="Google Shape;1402;p89"/>
              <p:cNvSpPr/>
              <p:nvPr/>
            </p:nvSpPr>
            <p:spPr>
              <a:xfrm>
                <a:off x="0" y="2015"/>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3" name="Google Shape;1403;p89"/>
            <p:cNvGrpSpPr/>
            <p:nvPr/>
          </p:nvGrpSpPr>
          <p:grpSpPr>
            <a:xfrm>
              <a:off x="7693026" y="4957764"/>
              <a:ext cx="968375" cy="320675"/>
              <a:chOff x="637" y="2015"/>
              <a:chExt cx="610" cy="403"/>
            </a:xfrm>
          </p:grpSpPr>
          <p:sp>
            <p:nvSpPr>
              <p:cNvPr id="1404" name="Google Shape;1404;p89"/>
              <p:cNvSpPr/>
              <p:nvPr/>
            </p:nvSpPr>
            <p:spPr>
              <a:xfrm>
                <a:off x="680" y="2015"/>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05" name="Google Shape;1405;p89"/>
              <p:cNvSpPr/>
              <p:nvPr/>
            </p:nvSpPr>
            <p:spPr>
              <a:xfrm>
                <a:off x="637" y="2015"/>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6" name="Google Shape;1406;p89"/>
            <p:cNvGrpSpPr/>
            <p:nvPr/>
          </p:nvGrpSpPr>
          <p:grpSpPr>
            <a:xfrm>
              <a:off x="8839201" y="3505200"/>
              <a:ext cx="968375" cy="319088"/>
              <a:chOff x="637" y="0"/>
              <a:chExt cx="610" cy="403"/>
            </a:xfrm>
          </p:grpSpPr>
          <p:sp>
            <p:nvSpPr>
              <p:cNvPr id="1407" name="Google Shape;1407;p89"/>
              <p:cNvSpPr/>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1" lang="en-US" sz="1200" u="sng">
                    <a:solidFill>
                      <a:schemeClr val="dk1"/>
                    </a:solidFill>
                    <a:latin typeface="Calibri"/>
                    <a:ea typeface="Calibri"/>
                    <a:cs typeface="Calibri"/>
                    <a:sym typeface="Calibri"/>
                  </a:rPr>
                  <a:t>Contractor</a:t>
                </a:r>
                <a:endParaRPr b="1" sz="1200" u="sng">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08" name="Google Shape;1408;p89"/>
              <p:cNvSpPr/>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9" name="Google Shape;1409;p89"/>
            <p:cNvGrpSpPr/>
            <p:nvPr/>
          </p:nvGrpSpPr>
          <p:grpSpPr>
            <a:xfrm>
              <a:off x="9807576" y="3505200"/>
              <a:ext cx="657225" cy="319088"/>
              <a:chOff x="1247" y="0"/>
              <a:chExt cx="414" cy="403"/>
            </a:xfrm>
          </p:grpSpPr>
          <p:sp>
            <p:nvSpPr>
              <p:cNvPr id="1410" name="Google Shape;1410;p89"/>
              <p:cNvSpPr/>
              <p:nvPr/>
            </p:nvSpPr>
            <p:spPr>
              <a:xfrm>
                <a:off x="1290" y="0"/>
                <a:ext cx="328"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Fee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11" name="Google Shape;1411;p89"/>
              <p:cNvSpPr/>
              <p:nvPr/>
            </p:nvSpPr>
            <p:spPr>
              <a:xfrm>
                <a:off x="1247" y="0"/>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2" name="Google Shape;1412;p89"/>
            <p:cNvGrpSpPr/>
            <p:nvPr/>
          </p:nvGrpSpPr>
          <p:grpSpPr>
            <a:xfrm>
              <a:off x="8839201" y="3830639"/>
              <a:ext cx="968375" cy="288925"/>
              <a:chOff x="637" y="403"/>
              <a:chExt cx="610" cy="403"/>
            </a:xfrm>
          </p:grpSpPr>
          <p:sp>
            <p:nvSpPr>
              <p:cNvPr id="1413" name="Google Shape;1413;p89"/>
              <p:cNvSpPr/>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14" name="Google Shape;1414;p89"/>
              <p:cNvSpPr/>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5" name="Google Shape;1415;p89"/>
            <p:cNvGrpSpPr/>
            <p:nvPr/>
          </p:nvGrpSpPr>
          <p:grpSpPr>
            <a:xfrm>
              <a:off x="9807576" y="3830639"/>
              <a:ext cx="657225" cy="288925"/>
              <a:chOff x="1247" y="403"/>
              <a:chExt cx="414" cy="403"/>
            </a:xfrm>
          </p:grpSpPr>
          <p:sp>
            <p:nvSpPr>
              <p:cNvPr id="1416" name="Google Shape;1416;p89"/>
              <p:cNvSpPr/>
              <p:nvPr/>
            </p:nvSpPr>
            <p:spPr>
              <a:xfrm>
                <a:off x="1290" y="403"/>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17" name="Google Shape;1417;p89"/>
              <p:cNvSpPr/>
              <p:nvPr/>
            </p:nvSpPr>
            <p:spPr>
              <a:xfrm>
                <a:off x="1247" y="403"/>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8" name="Google Shape;1418;p89"/>
            <p:cNvGrpSpPr/>
            <p:nvPr/>
          </p:nvGrpSpPr>
          <p:grpSpPr>
            <a:xfrm>
              <a:off x="8839201" y="4119563"/>
              <a:ext cx="968375" cy="258762"/>
              <a:chOff x="637" y="806"/>
              <a:chExt cx="610" cy="403"/>
            </a:xfrm>
          </p:grpSpPr>
          <p:sp>
            <p:nvSpPr>
              <p:cNvPr id="1419" name="Google Shape;1419;p89"/>
              <p:cNvSpPr/>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Ingersoll</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20" name="Google Shape;1420;p89"/>
              <p:cNvSpPr/>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1" name="Google Shape;1421;p89"/>
            <p:cNvGrpSpPr/>
            <p:nvPr/>
          </p:nvGrpSpPr>
          <p:grpSpPr>
            <a:xfrm>
              <a:off x="9807576" y="4119563"/>
              <a:ext cx="657225" cy="258762"/>
              <a:chOff x="1247" y="806"/>
              <a:chExt cx="414" cy="403"/>
            </a:xfrm>
          </p:grpSpPr>
          <p:sp>
            <p:nvSpPr>
              <p:cNvPr id="1422" name="Google Shape;1422;p89"/>
              <p:cNvSpPr/>
              <p:nvPr/>
            </p:nvSpPr>
            <p:spPr>
              <a:xfrm>
                <a:off x="1290" y="806"/>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23" name="Google Shape;1423;p89"/>
              <p:cNvSpPr/>
              <p:nvPr/>
            </p:nvSpPr>
            <p:spPr>
              <a:xfrm>
                <a:off x="1247" y="806"/>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4" name="Google Shape;1424;p89"/>
            <p:cNvGrpSpPr/>
            <p:nvPr/>
          </p:nvGrpSpPr>
          <p:grpSpPr>
            <a:xfrm>
              <a:off x="8839201" y="4381500"/>
              <a:ext cx="968375" cy="274638"/>
              <a:chOff x="637" y="1612"/>
              <a:chExt cx="610" cy="403"/>
            </a:xfrm>
          </p:grpSpPr>
          <p:sp>
            <p:nvSpPr>
              <p:cNvPr id="1425" name="Google Shape;1425;p89"/>
              <p:cNvSpPr/>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Pitkin</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26" name="Google Shape;1426;p89"/>
              <p:cNvSpPr/>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7" name="Google Shape;1427;p89"/>
            <p:cNvGrpSpPr/>
            <p:nvPr/>
          </p:nvGrpSpPr>
          <p:grpSpPr>
            <a:xfrm>
              <a:off x="9807576" y="4381500"/>
              <a:ext cx="657225" cy="274638"/>
              <a:chOff x="1247" y="1612"/>
              <a:chExt cx="414" cy="403"/>
            </a:xfrm>
          </p:grpSpPr>
          <p:sp>
            <p:nvSpPr>
              <p:cNvPr id="1428" name="Google Shape;1428;p89"/>
              <p:cNvSpPr/>
              <p:nvPr/>
            </p:nvSpPr>
            <p:spPr>
              <a:xfrm>
                <a:off x="1290" y="1612"/>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29" name="Google Shape;1429;p89"/>
              <p:cNvSpPr/>
              <p:nvPr/>
            </p:nvSpPr>
            <p:spPr>
              <a:xfrm>
                <a:off x="1247" y="1612"/>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430" name="Google Shape;1430;p89"/>
          <p:cNvGrpSpPr/>
          <p:nvPr/>
        </p:nvGrpSpPr>
        <p:grpSpPr>
          <a:xfrm>
            <a:off x="8835121" y="2494504"/>
            <a:ext cx="2871515" cy="1773239"/>
            <a:chOff x="7878764" y="3419475"/>
            <a:chExt cx="2636837" cy="1773239"/>
          </a:xfrm>
        </p:grpSpPr>
        <p:grpSp>
          <p:nvGrpSpPr>
            <p:cNvPr id="1431" name="Google Shape;1431;p89"/>
            <p:cNvGrpSpPr/>
            <p:nvPr/>
          </p:nvGrpSpPr>
          <p:grpSpPr>
            <a:xfrm>
              <a:off x="7878764" y="3419475"/>
              <a:ext cx="1011237" cy="319088"/>
              <a:chOff x="0" y="0"/>
              <a:chExt cx="637" cy="403"/>
            </a:xfrm>
          </p:grpSpPr>
          <p:sp>
            <p:nvSpPr>
              <p:cNvPr id="1432" name="Google Shape;1432;p89"/>
              <p:cNvSpPr/>
              <p:nvPr/>
            </p:nvSpPr>
            <p:spPr>
              <a:xfrm>
                <a:off x="43" y="0"/>
                <a:ext cx="551"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200" u="sng">
                    <a:solidFill>
                      <a:schemeClr val="dk1"/>
                    </a:solidFill>
                    <a:latin typeface="Arimo"/>
                    <a:ea typeface="Arimo"/>
                    <a:cs typeface="Arimo"/>
                    <a:sym typeface="Arimo"/>
                  </a:rPr>
                  <a:t>BuildingID</a:t>
                </a:r>
                <a:endParaRPr b="1" sz="1200" u="sng">
                  <a:solidFill>
                    <a:schemeClr val="dk1"/>
                  </a:solidFill>
                  <a:latin typeface="Arimo"/>
                  <a:ea typeface="Arimo"/>
                  <a:cs typeface="Arimo"/>
                  <a:sym typeface="Arimo"/>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33" name="Google Shape;1433;p89"/>
              <p:cNvSpPr/>
              <p:nvPr/>
            </p:nvSpPr>
            <p:spPr>
              <a:xfrm>
                <a:off x="0" y="0"/>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34" name="Google Shape;1434;p89"/>
            <p:cNvGrpSpPr/>
            <p:nvPr/>
          </p:nvGrpSpPr>
          <p:grpSpPr>
            <a:xfrm>
              <a:off x="8890001" y="3419475"/>
              <a:ext cx="968375" cy="319088"/>
              <a:chOff x="637" y="0"/>
              <a:chExt cx="610" cy="403"/>
            </a:xfrm>
          </p:grpSpPr>
          <p:sp>
            <p:nvSpPr>
              <p:cNvPr id="1435" name="Google Shape;1435;p89"/>
              <p:cNvSpPr/>
              <p:nvPr/>
            </p:nvSpPr>
            <p:spPr>
              <a:xfrm>
                <a:off x="680" y="0"/>
                <a:ext cx="524" cy="403"/>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lang="en-US" sz="1200">
                    <a:solidFill>
                      <a:schemeClr val="dk1"/>
                    </a:solidFill>
                    <a:latin typeface="Calibri"/>
                    <a:ea typeface="Calibri"/>
                    <a:cs typeface="Calibri"/>
                    <a:sym typeface="Calibri"/>
                  </a:rPr>
                  <a:t>Contractor</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36" name="Google Shape;1436;p89"/>
              <p:cNvSpPr/>
              <p:nvPr/>
            </p:nvSpPr>
            <p:spPr>
              <a:xfrm>
                <a:off x="637" y="0"/>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37" name="Google Shape;1437;p89"/>
            <p:cNvGrpSpPr/>
            <p:nvPr/>
          </p:nvGrpSpPr>
          <p:grpSpPr>
            <a:xfrm>
              <a:off x="9858376" y="3419475"/>
              <a:ext cx="657225" cy="319088"/>
              <a:chOff x="1247" y="0"/>
              <a:chExt cx="414" cy="403"/>
            </a:xfrm>
          </p:grpSpPr>
          <p:sp>
            <p:nvSpPr>
              <p:cNvPr id="1438" name="Google Shape;1438;p89"/>
              <p:cNvSpPr/>
              <p:nvPr/>
            </p:nvSpPr>
            <p:spPr>
              <a:xfrm>
                <a:off x="1290" y="0"/>
                <a:ext cx="328" cy="40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mo"/>
                    <a:ea typeface="Arimo"/>
                    <a:cs typeface="Arimo"/>
                    <a:sym typeface="Arimo"/>
                  </a:rPr>
                  <a:t>Fee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39" name="Google Shape;1439;p89"/>
              <p:cNvSpPr/>
              <p:nvPr/>
            </p:nvSpPr>
            <p:spPr>
              <a:xfrm>
                <a:off x="1247" y="0"/>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40" name="Google Shape;1440;p89"/>
            <p:cNvGrpSpPr/>
            <p:nvPr/>
          </p:nvGrpSpPr>
          <p:grpSpPr>
            <a:xfrm>
              <a:off x="7878764" y="3744914"/>
              <a:ext cx="1011237" cy="288925"/>
              <a:chOff x="0" y="403"/>
              <a:chExt cx="637" cy="403"/>
            </a:xfrm>
          </p:grpSpPr>
          <p:sp>
            <p:nvSpPr>
              <p:cNvPr id="1441" name="Google Shape;1441;p89"/>
              <p:cNvSpPr/>
              <p:nvPr/>
            </p:nvSpPr>
            <p:spPr>
              <a:xfrm>
                <a:off x="43" y="403"/>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 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42" name="Google Shape;1442;p89"/>
              <p:cNvSpPr/>
              <p:nvPr/>
            </p:nvSpPr>
            <p:spPr>
              <a:xfrm>
                <a:off x="0" y="403"/>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43" name="Google Shape;1443;p89"/>
            <p:cNvGrpSpPr/>
            <p:nvPr/>
          </p:nvGrpSpPr>
          <p:grpSpPr>
            <a:xfrm>
              <a:off x="8890001" y="3744914"/>
              <a:ext cx="968375" cy="288925"/>
              <a:chOff x="637" y="403"/>
              <a:chExt cx="610" cy="403"/>
            </a:xfrm>
          </p:grpSpPr>
          <p:sp>
            <p:nvSpPr>
              <p:cNvPr id="1444" name="Google Shape;1444;p89"/>
              <p:cNvSpPr/>
              <p:nvPr/>
            </p:nvSpPr>
            <p:spPr>
              <a:xfrm>
                <a:off x="680" y="403"/>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45" name="Google Shape;1445;p89"/>
              <p:cNvSpPr/>
              <p:nvPr/>
            </p:nvSpPr>
            <p:spPr>
              <a:xfrm>
                <a:off x="637" y="403"/>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46" name="Google Shape;1446;p89"/>
            <p:cNvGrpSpPr/>
            <p:nvPr/>
          </p:nvGrpSpPr>
          <p:grpSpPr>
            <a:xfrm>
              <a:off x="9858376" y="3744914"/>
              <a:ext cx="657225" cy="288925"/>
              <a:chOff x="1247" y="403"/>
              <a:chExt cx="414" cy="403"/>
            </a:xfrm>
          </p:grpSpPr>
          <p:sp>
            <p:nvSpPr>
              <p:cNvPr id="1447" name="Google Shape;1447;p89"/>
              <p:cNvSpPr/>
              <p:nvPr/>
            </p:nvSpPr>
            <p:spPr>
              <a:xfrm>
                <a:off x="1290" y="403"/>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48" name="Google Shape;1448;p89"/>
              <p:cNvSpPr/>
              <p:nvPr/>
            </p:nvSpPr>
            <p:spPr>
              <a:xfrm>
                <a:off x="1247" y="403"/>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49" name="Google Shape;1449;p89"/>
            <p:cNvGrpSpPr/>
            <p:nvPr/>
          </p:nvGrpSpPr>
          <p:grpSpPr>
            <a:xfrm>
              <a:off x="7878764" y="4033838"/>
              <a:ext cx="1011237" cy="258762"/>
              <a:chOff x="0" y="806"/>
              <a:chExt cx="637" cy="403"/>
            </a:xfrm>
          </p:grpSpPr>
          <p:sp>
            <p:nvSpPr>
              <p:cNvPr id="1450" name="Google Shape;1450;p89"/>
              <p:cNvSpPr/>
              <p:nvPr/>
            </p:nvSpPr>
            <p:spPr>
              <a:xfrm>
                <a:off x="43" y="806"/>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150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51" name="Google Shape;1451;p89"/>
              <p:cNvSpPr/>
              <p:nvPr/>
            </p:nvSpPr>
            <p:spPr>
              <a:xfrm>
                <a:off x="0" y="806"/>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52" name="Google Shape;1452;p89"/>
            <p:cNvGrpSpPr/>
            <p:nvPr/>
          </p:nvGrpSpPr>
          <p:grpSpPr>
            <a:xfrm>
              <a:off x="8890001" y="4033838"/>
              <a:ext cx="968375" cy="258762"/>
              <a:chOff x="637" y="806"/>
              <a:chExt cx="610" cy="403"/>
            </a:xfrm>
          </p:grpSpPr>
          <p:sp>
            <p:nvSpPr>
              <p:cNvPr id="1453" name="Google Shape;1453;p89"/>
              <p:cNvSpPr/>
              <p:nvPr/>
            </p:nvSpPr>
            <p:spPr>
              <a:xfrm>
                <a:off x="680" y="806"/>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Ingersoll</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54" name="Google Shape;1454;p89"/>
              <p:cNvSpPr/>
              <p:nvPr/>
            </p:nvSpPr>
            <p:spPr>
              <a:xfrm>
                <a:off x="637" y="806"/>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55" name="Google Shape;1455;p89"/>
            <p:cNvGrpSpPr/>
            <p:nvPr/>
          </p:nvGrpSpPr>
          <p:grpSpPr>
            <a:xfrm>
              <a:off x="9858376" y="4033838"/>
              <a:ext cx="657225" cy="258762"/>
              <a:chOff x="1247" y="806"/>
              <a:chExt cx="414" cy="403"/>
            </a:xfrm>
          </p:grpSpPr>
          <p:sp>
            <p:nvSpPr>
              <p:cNvPr id="1456" name="Google Shape;1456;p89"/>
              <p:cNvSpPr/>
              <p:nvPr/>
            </p:nvSpPr>
            <p:spPr>
              <a:xfrm>
                <a:off x="1290" y="806"/>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57" name="Google Shape;1457;p89"/>
              <p:cNvSpPr/>
              <p:nvPr/>
            </p:nvSpPr>
            <p:spPr>
              <a:xfrm>
                <a:off x="1247" y="806"/>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58" name="Google Shape;1458;p89"/>
            <p:cNvGrpSpPr/>
            <p:nvPr/>
          </p:nvGrpSpPr>
          <p:grpSpPr>
            <a:xfrm>
              <a:off x="7878764" y="4291013"/>
              <a:ext cx="1011237" cy="304800"/>
              <a:chOff x="0" y="1209"/>
              <a:chExt cx="637" cy="403"/>
            </a:xfrm>
          </p:grpSpPr>
          <p:sp>
            <p:nvSpPr>
              <p:cNvPr id="1459" name="Google Shape;1459;p89"/>
              <p:cNvSpPr/>
              <p:nvPr/>
            </p:nvSpPr>
            <p:spPr>
              <a:xfrm>
                <a:off x="43" y="1209"/>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60" name="Google Shape;1460;p89"/>
              <p:cNvSpPr/>
              <p:nvPr/>
            </p:nvSpPr>
            <p:spPr>
              <a:xfrm>
                <a:off x="0" y="1209"/>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61" name="Google Shape;1461;p89"/>
            <p:cNvGrpSpPr/>
            <p:nvPr/>
          </p:nvGrpSpPr>
          <p:grpSpPr>
            <a:xfrm>
              <a:off x="8890001" y="4291013"/>
              <a:ext cx="968375" cy="304800"/>
              <a:chOff x="637" y="1209"/>
              <a:chExt cx="610" cy="403"/>
            </a:xfrm>
          </p:grpSpPr>
          <p:sp>
            <p:nvSpPr>
              <p:cNvPr id="1462" name="Google Shape;1462;p89"/>
              <p:cNvSpPr/>
              <p:nvPr/>
            </p:nvSpPr>
            <p:spPr>
              <a:xfrm>
                <a:off x="680" y="1209"/>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63" name="Google Shape;1463;p89"/>
              <p:cNvSpPr/>
              <p:nvPr/>
            </p:nvSpPr>
            <p:spPr>
              <a:xfrm>
                <a:off x="637" y="1209"/>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64" name="Google Shape;1464;p89"/>
            <p:cNvGrpSpPr/>
            <p:nvPr/>
          </p:nvGrpSpPr>
          <p:grpSpPr>
            <a:xfrm>
              <a:off x="9858376" y="4291013"/>
              <a:ext cx="657225" cy="304800"/>
              <a:chOff x="1247" y="1209"/>
              <a:chExt cx="414" cy="403"/>
            </a:xfrm>
          </p:grpSpPr>
          <p:sp>
            <p:nvSpPr>
              <p:cNvPr id="1465" name="Google Shape;1465;p89"/>
              <p:cNvSpPr/>
              <p:nvPr/>
            </p:nvSpPr>
            <p:spPr>
              <a:xfrm>
                <a:off x="1290" y="1209"/>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66" name="Google Shape;1466;p89"/>
              <p:cNvSpPr/>
              <p:nvPr/>
            </p:nvSpPr>
            <p:spPr>
              <a:xfrm>
                <a:off x="1247" y="1209"/>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67" name="Google Shape;1467;p89"/>
            <p:cNvGrpSpPr/>
            <p:nvPr/>
          </p:nvGrpSpPr>
          <p:grpSpPr>
            <a:xfrm>
              <a:off x="7878764" y="4597400"/>
              <a:ext cx="1011237" cy="274638"/>
              <a:chOff x="0" y="1612"/>
              <a:chExt cx="637" cy="403"/>
            </a:xfrm>
          </p:grpSpPr>
          <p:sp>
            <p:nvSpPr>
              <p:cNvPr id="1468" name="Google Shape;1468;p89"/>
              <p:cNvSpPr/>
              <p:nvPr/>
            </p:nvSpPr>
            <p:spPr>
              <a:xfrm>
                <a:off x="43" y="1612"/>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250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69" name="Google Shape;1469;p89"/>
              <p:cNvSpPr/>
              <p:nvPr/>
            </p:nvSpPr>
            <p:spPr>
              <a:xfrm>
                <a:off x="0" y="1612"/>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70" name="Google Shape;1470;p89"/>
            <p:cNvGrpSpPr/>
            <p:nvPr/>
          </p:nvGrpSpPr>
          <p:grpSpPr>
            <a:xfrm>
              <a:off x="8890001" y="4597400"/>
              <a:ext cx="968375" cy="274638"/>
              <a:chOff x="637" y="1612"/>
              <a:chExt cx="610" cy="403"/>
            </a:xfrm>
          </p:grpSpPr>
          <p:sp>
            <p:nvSpPr>
              <p:cNvPr id="1471" name="Google Shape;1471;p89"/>
              <p:cNvSpPr/>
              <p:nvPr/>
            </p:nvSpPr>
            <p:spPr>
              <a:xfrm>
                <a:off x="680" y="1612"/>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Pitkin</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72" name="Google Shape;1472;p89"/>
              <p:cNvSpPr/>
              <p:nvPr/>
            </p:nvSpPr>
            <p:spPr>
              <a:xfrm>
                <a:off x="637" y="1612"/>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73" name="Google Shape;1473;p89"/>
            <p:cNvGrpSpPr/>
            <p:nvPr/>
          </p:nvGrpSpPr>
          <p:grpSpPr>
            <a:xfrm>
              <a:off x="9858376" y="4597400"/>
              <a:ext cx="657225" cy="274638"/>
              <a:chOff x="1247" y="1612"/>
              <a:chExt cx="414" cy="403"/>
            </a:xfrm>
          </p:grpSpPr>
          <p:sp>
            <p:nvSpPr>
              <p:cNvPr id="1474" name="Google Shape;1474;p89"/>
              <p:cNvSpPr/>
              <p:nvPr/>
            </p:nvSpPr>
            <p:spPr>
              <a:xfrm>
                <a:off x="1290" y="1612"/>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1100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75" name="Google Shape;1475;p89"/>
              <p:cNvSpPr/>
              <p:nvPr/>
            </p:nvSpPr>
            <p:spPr>
              <a:xfrm>
                <a:off x="1247" y="1612"/>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76" name="Google Shape;1476;p89"/>
            <p:cNvGrpSpPr/>
            <p:nvPr/>
          </p:nvGrpSpPr>
          <p:grpSpPr>
            <a:xfrm>
              <a:off x="7878764" y="4872039"/>
              <a:ext cx="1011237" cy="320675"/>
              <a:chOff x="0" y="2015"/>
              <a:chExt cx="637" cy="403"/>
            </a:xfrm>
          </p:grpSpPr>
          <p:sp>
            <p:nvSpPr>
              <p:cNvPr id="1477" name="Google Shape;1477;p89"/>
              <p:cNvSpPr/>
              <p:nvPr/>
            </p:nvSpPr>
            <p:spPr>
              <a:xfrm>
                <a:off x="43" y="2015"/>
                <a:ext cx="551"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300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78" name="Google Shape;1478;p89"/>
              <p:cNvSpPr/>
              <p:nvPr/>
            </p:nvSpPr>
            <p:spPr>
              <a:xfrm>
                <a:off x="0" y="2015"/>
                <a:ext cx="63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79" name="Google Shape;1479;p89"/>
            <p:cNvGrpSpPr/>
            <p:nvPr/>
          </p:nvGrpSpPr>
          <p:grpSpPr>
            <a:xfrm>
              <a:off x="8890001" y="4872039"/>
              <a:ext cx="968375" cy="320675"/>
              <a:chOff x="637" y="2015"/>
              <a:chExt cx="610" cy="403"/>
            </a:xfrm>
          </p:grpSpPr>
          <p:sp>
            <p:nvSpPr>
              <p:cNvPr id="1480" name="Google Shape;1480;p89"/>
              <p:cNvSpPr/>
              <p:nvPr/>
            </p:nvSpPr>
            <p:spPr>
              <a:xfrm>
                <a:off x="680" y="2015"/>
                <a:ext cx="524"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Randolph</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81" name="Google Shape;1481;p89"/>
              <p:cNvSpPr/>
              <p:nvPr/>
            </p:nvSpPr>
            <p:spPr>
              <a:xfrm>
                <a:off x="637" y="2015"/>
                <a:ext cx="610"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82" name="Google Shape;1482;p89"/>
            <p:cNvGrpSpPr/>
            <p:nvPr/>
          </p:nvGrpSpPr>
          <p:grpSpPr>
            <a:xfrm>
              <a:off x="9858376" y="4872039"/>
              <a:ext cx="657225" cy="320675"/>
              <a:chOff x="1247" y="2015"/>
              <a:chExt cx="414" cy="403"/>
            </a:xfrm>
          </p:grpSpPr>
          <p:sp>
            <p:nvSpPr>
              <p:cNvPr id="1483" name="Google Shape;1483;p89"/>
              <p:cNvSpPr/>
              <p:nvPr/>
            </p:nvSpPr>
            <p:spPr>
              <a:xfrm>
                <a:off x="1290" y="2015"/>
                <a:ext cx="328" cy="4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mo"/>
                    <a:ea typeface="Arimo"/>
                    <a:cs typeface="Arimo"/>
                    <a:sym typeface="Arimo"/>
                  </a:rPr>
                  <a:t>1200</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84" name="Google Shape;1484;p89"/>
              <p:cNvSpPr/>
              <p:nvPr/>
            </p:nvSpPr>
            <p:spPr>
              <a:xfrm>
                <a:off x="1247" y="2015"/>
                <a:ext cx="4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485" name="Google Shape;1485;p89"/>
          <p:cNvSpPr/>
          <p:nvPr/>
        </p:nvSpPr>
        <p:spPr>
          <a:xfrm>
            <a:off x="10072266" y="4267768"/>
            <a:ext cx="415924" cy="554604"/>
          </a:xfrm>
          <a:prstGeom prst="downArrow">
            <a:avLst>
              <a:gd fmla="val 50000" name="adj1"/>
              <a:gd fmla="val 50000" name="adj2"/>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Alternative: : Smaller Schemas </a:t>
            </a:r>
            <a:endParaRPr/>
          </a:p>
        </p:txBody>
      </p:sp>
      <p:sp>
        <p:nvSpPr>
          <p:cNvPr id="153" name="Google Shape;153;p9"/>
          <p:cNvSpPr txBox="1"/>
          <p:nvPr>
            <p:ph idx="1" type="body"/>
          </p:nvPr>
        </p:nvSpPr>
        <p:spPr>
          <a:xfrm>
            <a:off x="838199" y="1825625"/>
            <a:ext cx="1135380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Not all decompositions of schemas are helpful</a:t>
            </a:r>
            <a:endParaRPr/>
          </a:p>
          <a:p>
            <a:pPr indent="-228600" lvl="0" marL="228600" rtl="0" algn="l">
              <a:lnSpc>
                <a:spcPct val="90000"/>
              </a:lnSpc>
              <a:spcBef>
                <a:spcPts val="1000"/>
              </a:spcBef>
              <a:spcAft>
                <a:spcPts val="0"/>
              </a:spcAft>
              <a:buClr>
                <a:schemeClr val="dk1"/>
              </a:buClr>
              <a:buSzPts val="3200"/>
              <a:buChar char="•"/>
            </a:pPr>
            <a:r>
              <a:rPr lang="en-US" sz="3200"/>
              <a:t>Consider an extreme case where all schemas consisting of one attribute</a:t>
            </a:r>
            <a:endParaRPr/>
          </a:p>
          <a:p>
            <a:pPr indent="-228600" lvl="1" marL="685800" rtl="0" algn="l">
              <a:lnSpc>
                <a:spcPct val="90000"/>
              </a:lnSpc>
              <a:spcBef>
                <a:spcPts val="500"/>
              </a:spcBef>
              <a:spcAft>
                <a:spcPts val="0"/>
              </a:spcAft>
              <a:buClr>
                <a:schemeClr val="dk1"/>
              </a:buClr>
              <a:buSzPts val="2800"/>
              <a:buChar char="•"/>
            </a:pPr>
            <a:r>
              <a:rPr lang="en-US" sz="2800"/>
              <a:t>No interesting relationships of any kind could be expressed</a:t>
            </a:r>
            <a:endParaRPr/>
          </a:p>
          <a:p>
            <a:pPr indent="-228600" lvl="0" marL="228600" rtl="0" algn="l">
              <a:lnSpc>
                <a:spcPct val="90000"/>
              </a:lnSpc>
              <a:spcBef>
                <a:spcPts val="1000"/>
              </a:spcBef>
              <a:spcAft>
                <a:spcPts val="0"/>
              </a:spcAft>
              <a:buClr>
                <a:schemeClr val="dk1"/>
              </a:buClr>
              <a:buSzPts val="3200"/>
              <a:buChar char="•"/>
            </a:pPr>
            <a:r>
              <a:rPr lang="en-US" sz="3200"/>
              <a:t>Consider a less extreme case</a:t>
            </a:r>
            <a:endParaRPr/>
          </a:p>
          <a:p>
            <a:pPr indent="-228600" lvl="1" marL="685800" rtl="0" algn="l">
              <a:lnSpc>
                <a:spcPct val="90000"/>
              </a:lnSpc>
              <a:spcBef>
                <a:spcPts val="500"/>
              </a:spcBef>
              <a:spcAft>
                <a:spcPts val="0"/>
              </a:spcAft>
              <a:buClr>
                <a:schemeClr val="dk1"/>
              </a:buClr>
              <a:buSzPts val="2800"/>
              <a:buChar char="•"/>
            </a:pPr>
            <a:r>
              <a:rPr lang="en-US" sz="2800"/>
              <a:t>Decompose employee schema: </a:t>
            </a:r>
            <a:r>
              <a:rPr lang="en-US" sz="2800">
                <a:solidFill>
                  <a:srgbClr val="C00000"/>
                </a:solidFill>
              </a:rPr>
              <a:t>employee (ID, name, street, city, salary)</a:t>
            </a:r>
            <a:endParaRPr/>
          </a:p>
          <a:p>
            <a:pPr indent="-228600" lvl="1" marL="685800" rtl="0" algn="l">
              <a:lnSpc>
                <a:spcPct val="90000"/>
              </a:lnSpc>
              <a:spcBef>
                <a:spcPts val="500"/>
              </a:spcBef>
              <a:spcAft>
                <a:spcPts val="0"/>
              </a:spcAft>
              <a:buClr>
                <a:schemeClr val="dk1"/>
              </a:buClr>
              <a:buSzPts val="2800"/>
              <a:buChar char="•"/>
            </a:pPr>
            <a:r>
              <a:rPr lang="en-US" sz="2800"/>
              <a:t>Into two schemas: </a:t>
            </a:r>
            <a:endParaRPr sz="2800"/>
          </a:p>
          <a:p>
            <a:pPr indent="0" lvl="1" marL="457200" rtl="0" algn="ctr">
              <a:lnSpc>
                <a:spcPct val="90000"/>
              </a:lnSpc>
              <a:spcBef>
                <a:spcPts val="500"/>
              </a:spcBef>
              <a:spcAft>
                <a:spcPts val="0"/>
              </a:spcAft>
              <a:buClr>
                <a:srgbClr val="0E57C4"/>
              </a:buClr>
              <a:buSzPts val="2800"/>
              <a:buNone/>
            </a:pPr>
            <a:r>
              <a:rPr lang="en-US" sz="2800">
                <a:solidFill>
                  <a:srgbClr val="0E57C4"/>
                </a:solidFill>
              </a:rPr>
              <a:t>employee1 (ID, name)      employee2 (name, street, city, salary)</a:t>
            </a:r>
            <a:endParaRPr/>
          </a:p>
        </p:txBody>
      </p:sp>
      <p:sp>
        <p:nvSpPr>
          <p:cNvPr id="154" name="Google Shape;1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0" name="Shape 1490"/>
        <p:cNvGrpSpPr/>
        <p:nvPr/>
      </p:nvGrpSpPr>
      <p:grpSpPr>
        <a:xfrm>
          <a:off x="0" y="0"/>
          <a:ext cx="0" cy="0"/>
          <a:chOff x="0" y="0"/>
          <a:chExt cx="0" cy="0"/>
        </a:xfrm>
      </p:grpSpPr>
      <p:sp>
        <p:nvSpPr>
          <p:cNvPr id="1491" name="Google Shape;1491;p90"/>
          <p:cNvSpPr txBox="1"/>
          <p:nvPr>
            <p:ph idx="1" type="body"/>
          </p:nvPr>
        </p:nvSpPr>
        <p:spPr>
          <a:xfrm>
            <a:off x="1828800" y="1143000"/>
            <a:ext cx="8610600" cy="47244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0070C0"/>
              </a:buClr>
              <a:buSzPts val="2000"/>
              <a:buNone/>
            </a:pPr>
            <a:r>
              <a:rPr b="1" lang="en-US" sz="2000">
                <a:solidFill>
                  <a:srgbClr val="0070C0"/>
                </a:solidFill>
              </a:rPr>
              <a:t>Example A:  </a:t>
            </a:r>
            <a:r>
              <a:rPr b="1" lang="en-US" sz="2000">
                <a:solidFill>
                  <a:srgbClr val="CC0000"/>
                </a:solidFill>
              </a:rPr>
              <a:t>2NF and 3 NF? </a:t>
            </a:r>
            <a:endParaRPr b="1" sz="2000">
              <a:solidFill>
                <a:srgbClr val="CC0000"/>
              </a:solidFill>
            </a:endParaRPr>
          </a:p>
          <a:p>
            <a:pPr indent="-609600" lvl="0" marL="609600" rtl="0" algn="just">
              <a:lnSpc>
                <a:spcPct val="90000"/>
              </a:lnSpc>
              <a:spcBef>
                <a:spcPts val="1000"/>
              </a:spcBef>
              <a:spcAft>
                <a:spcPts val="0"/>
              </a:spcAft>
              <a:buClr>
                <a:schemeClr val="dk1"/>
              </a:buClr>
              <a:buSzPts val="1800"/>
              <a:buNone/>
            </a:pPr>
            <a:r>
              <a:rPr lang="en-US" sz="1800"/>
              <a:t>Relation 🡪 {</a:t>
            </a:r>
            <a:r>
              <a:rPr b="1" lang="en-US" sz="1800" u="sng"/>
              <a:t>City, Street, HouseNumber</a:t>
            </a:r>
            <a:r>
              <a:rPr lang="en-US" sz="1800"/>
              <a:t>, HouseColor, CityPopulation}</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key 🡪 {City, Street, HouseNumber}</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{City, Street, HouseNumber} 🡪 {HouseColor}</a:t>
            </a:r>
            <a:endParaRPr sz="1600"/>
          </a:p>
          <a:p>
            <a:pPr indent="-533400" lvl="1" marL="1100138" rtl="0" algn="just">
              <a:lnSpc>
                <a:spcPct val="90000"/>
              </a:lnSpc>
              <a:spcBef>
                <a:spcPts val="500"/>
              </a:spcBef>
              <a:spcAft>
                <a:spcPts val="0"/>
              </a:spcAft>
              <a:buClr>
                <a:schemeClr val="dk1"/>
              </a:buClr>
              <a:buSzPts val="1600"/>
              <a:buFont typeface="Calibri"/>
              <a:buAutoNum type="arabicPeriod"/>
            </a:pPr>
            <a:r>
              <a:rPr lang="en-US" sz="1600"/>
              <a:t>{City} 🡪 {CityPopulation} </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CityPopulation does not belong to any key.</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CityPopulation is functionally dependent on the City which is a proper subset of  the key</a:t>
            </a:r>
            <a:r>
              <a:rPr lang="en-US" sz="1800">
                <a:solidFill>
                  <a:srgbClr val="CC0000"/>
                </a:solidFill>
              </a:rPr>
              <a:t> </a:t>
            </a:r>
            <a:endParaRPr/>
          </a:p>
          <a:p>
            <a:pPr indent="-419100" lvl="1" marL="1100138" rtl="0" algn="just">
              <a:lnSpc>
                <a:spcPct val="90000"/>
              </a:lnSpc>
              <a:spcBef>
                <a:spcPts val="500"/>
              </a:spcBef>
              <a:spcAft>
                <a:spcPts val="0"/>
              </a:spcAft>
              <a:buClr>
                <a:schemeClr val="dk1"/>
              </a:buClr>
              <a:buSzPts val="1800"/>
              <a:buFont typeface="Calibri"/>
              <a:buNone/>
            </a:pPr>
            <a:r>
              <a:t/>
            </a:r>
            <a:endParaRPr sz="1800">
              <a:solidFill>
                <a:srgbClr val="CC0000"/>
              </a:solidFill>
            </a:endParaRPr>
          </a:p>
          <a:p>
            <a:pPr indent="-609600" lvl="0" marL="609600" rtl="0" algn="just">
              <a:lnSpc>
                <a:spcPct val="90000"/>
              </a:lnSpc>
              <a:spcBef>
                <a:spcPts val="1000"/>
              </a:spcBef>
              <a:spcAft>
                <a:spcPts val="0"/>
              </a:spcAft>
              <a:buClr>
                <a:srgbClr val="0070C0"/>
              </a:buClr>
              <a:buSzPts val="2000"/>
              <a:buNone/>
            </a:pPr>
            <a:r>
              <a:rPr b="1" lang="en-US" sz="2000">
                <a:solidFill>
                  <a:srgbClr val="0070C0"/>
                </a:solidFill>
              </a:rPr>
              <a:t>Example B: </a:t>
            </a:r>
            <a:r>
              <a:rPr b="1" lang="en-US" sz="2000">
                <a:solidFill>
                  <a:srgbClr val="CC0000"/>
                </a:solidFill>
              </a:rPr>
              <a:t>2NF and 3 NF?</a:t>
            </a:r>
            <a:r>
              <a:rPr lang="en-US" sz="2000">
                <a:solidFill>
                  <a:srgbClr val="CC0000"/>
                </a:solidFill>
              </a:rPr>
              <a:t> </a:t>
            </a:r>
            <a:endParaRPr/>
          </a:p>
          <a:p>
            <a:pPr indent="-609600" lvl="0" marL="609600" rtl="0" algn="just">
              <a:lnSpc>
                <a:spcPct val="90000"/>
              </a:lnSpc>
              <a:spcBef>
                <a:spcPts val="1000"/>
              </a:spcBef>
              <a:spcAft>
                <a:spcPts val="0"/>
              </a:spcAft>
              <a:buClr>
                <a:schemeClr val="dk1"/>
              </a:buClr>
              <a:buSzPts val="1800"/>
              <a:buNone/>
            </a:pPr>
            <a:r>
              <a:rPr lang="en-US" sz="1800"/>
              <a:t>Relation 🡪 {</a:t>
            </a:r>
            <a:r>
              <a:rPr b="1" lang="en-US" sz="1800" u="sng"/>
              <a:t>studio, movie</a:t>
            </a:r>
            <a:r>
              <a:rPr lang="en-US" sz="1800"/>
              <a:t>, budget, studio_city}	</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Key 🡪 {studio, movie}</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{studio, movie} 🡪 {budget}</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{studio} 🡪 {studio_city}</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studio_city is not a part of a key </a:t>
            </a:r>
            <a:endParaRPr/>
          </a:p>
          <a:p>
            <a:pPr indent="-533400" lvl="1" marL="1100138" rtl="0" algn="just">
              <a:lnSpc>
                <a:spcPct val="90000"/>
              </a:lnSpc>
              <a:spcBef>
                <a:spcPts val="500"/>
              </a:spcBef>
              <a:spcAft>
                <a:spcPts val="0"/>
              </a:spcAft>
              <a:buClr>
                <a:schemeClr val="dk1"/>
              </a:buClr>
              <a:buSzPts val="1600"/>
              <a:buFont typeface="Calibri"/>
              <a:buAutoNum type="arabicPeriod"/>
            </a:pPr>
            <a:r>
              <a:rPr lang="en-US" sz="1600"/>
              <a:t>studio_city functionally depends on studio which is a proper subset of the key</a:t>
            </a:r>
            <a:endParaRPr/>
          </a:p>
          <a:p>
            <a:pPr indent="-431800" lvl="1" marL="1100138" rtl="0" algn="just">
              <a:lnSpc>
                <a:spcPct val="90000"/>
              </a:lnSpc>
              <a:spcBef>
                <a:spcPts val="500"/>
              </a:spcBef>
              <a:spcAft>
                <a:spcPts val="0"/>
              </a:spcAft>
              <a:buClr>
                <a:schemeClr val="dk1"/>
              </a:buClr>
              <a:buSzPts val="1600"/>
              <a:buFont typeface="Calibri"/>
              <a:buNone/>
            </a:pPr>
            <a:r>
              <a:t/>
            </a:r>
            <a:endParaRPr b="1" sz="1600"/>
          </a:p>
        </p:txBody>
      </p:sp>
      <p:sp>
        <p:nvSpPr>
          <p:cNvPr id="1492" name="Google Shape;1492;p90"/>
          <p:cNvSpPr/>
          <p:nvPr/>
        </p:nvSpPr>
        <p:spPr>
          <a:xfrm>
            <a:off x="1348740" y="0"/>
            <a:ext cx="957072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Check </a:t>
            </a:r>
            <a:endParaRPr sz="4400">
              <a:solidFill>
                <a:schemeClr val="dk1"/>
              </a:solidFill>
              <a:latin typeface="Arial"/>
              <a:ea typeface="Arial"/>
              <a:cs typeface="Arial"/>
              <a:sym typeface="Arial"/>
            </a:endParaRPr>
          </a:p>
        </p:txBody>
      </p:sp>
      <p:sp>
        <p:nvSpPr>
          <p:cNvPr id="1493" name="Google Shape;1493;p90"/>
          <p:cNvSpPr/>
          <p:nvPr/>
        </p:nvSpPr>
        <p:spPr>
          <a:xfrm>
            <a:off x="8290924" y="2192774"/>
            <a:ext cx="2521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Not 2NF, so not 3NF also</a:t>
            </a:r>
            <a:endParaRPr sz="1800">
              <a:solidFill>
                <a:srgbClr val="0070C0"/>
              </a:solidFill>
              <a:latin typeface="Calibri"/>
              <a:ea typeface="Calibri"/>
              <a:cs typeface="Calibri"/>
              <a:sym typeface="Calibri"/>
            </a:endParaRPr>
          </a:p>
        </p:txBody>
      </p:sp>
      <p:sp>
        <p:nvSpPr>
          <p:cNvPr id="1494" name="Google Shape;1494;p90"/>
          <p:cNvSpPr/>
          <p:nvPr/>
        </p:nvSpPr>
        <p:spPr>
          <a:xfrm>
            <a:off x="8290924" y="4686038"/>
            <a:ext cx="25213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Calibri"/>
                <a:ea typeface="Calibri"/>
                <a:cs typeface="Calibri"/>
                <a:sym typeface="Calibri"/>
              </a:rPr>
              <a:t>Not 2NF, so not 3NF also</a:t>
            </a:r>
            <a:endParaRPr sz="1800">
              <a:solidFill>
                <a:srgbClr val="0070C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91"/>
          <p:cNvSpPr txBox="1"/>
          <p:nvPr>
            <p:ph idx="1" type="body"/>
          </p:nvPr>
        </p:nvSpPr>
        <p:spPr>
          <a:xfrm>
            <a:off x="1828800" y="1143000"/>
            <a:ext cx="8610600" cy="51816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rgbClr val="0070C0"/>
              </a:buClr>
              <a:buSzPts val="2000"/>
              <a:buNone/>
            </a:pPr>
            <a:r>
              <a:rPr b="1" lang="en-US" sz="2000">
                <a:solidFill>
                  <a:srgbClr val="0070C0"/>
                </a:solidFill>
              </a:rPr>
              <a:t>Example A: </a:t>
            </a:r>
            <a:r>
              <a:rPr b="1" lang="en-US" sz="2000">
                <a:solidFill>
                  <a:srgbClr val="CC0000"/>
                </a:solidFill>
              </a:rPr>
              <a:t>Convert to  2NF</a:t>
            </a:r>
            <a:endParaRPr/>
          </a:p>
          <a:p>
            <a:pPr indent="-533400" lvl="1" marL="1100138" rtl="0" algn="l">
              <a:lnSpc>
                <a:spcPct val="90000"/>
              </a:lnSpc>
              <a:spcBef>
                <a:spcPts val="900"/>
              </a:spcBef>
              <a:spcAft>
                <a:spcPts val="0"/>
              </a:spcAft>
              <a:buClr>
                <a:schemeClr val="dk1"/>
              </a:buClr>
              <a:buSzPts val="1800"/>
              <a:buNone/>
            </a:pPr>
            <a:r>
              <a:rPr lang="en-US" sz="1800"/>
              <a:t>Old Relation 🡪 {</a:t>
            </a:r>
            <a:r>
              <a:rPr b="1" lang="en-US" sz="1800" u="sng"/>
              <a:t>City</a:t>
            </a:r>
            <a:r>
              <a:rPr b="1" lang="en-US" sz="1800"/>
              <a:t>, </a:t>
            </a:r>
            <a:r>
              <a:rPr b="1" lang="en-US" sz="1800" u="sng"/>
              <a:t>Street</a:t>
            </a:r>
            <a:r>
              <a:rPr b="1" lang="en-US" sz="1800"/>
              <a:t>, </a:t>
            </a:r>
            <a:r>
              <a:rPr b="1" lang="en-US" sz="1800" u="sng"/>
              <a:t>HouseNumber</a:t>
            </a:r>
            <a:r>
              <a:rPr lang="en-US" sz="1800"/>
              <a:t>, HouseColor, CityPopulation}</a:t>
            </a:r>
            <a:endParaRPr/>
          </a:p>
          <a:p>
            <a:pPr indent="-533400" lvl="1" marL="1100138" rtl="0" algn="l">
              <a:lnSpc>
                <a:spcPct val="90000"/>
              </a:lnSpc>
              <a:spcBef>
                <a:spcPts val="900"/>
              </a:spcBef>
              <a:spcAft>
                <a:spcPts val="0"/>
              </a:spcAft>
              <a:buClr>
                <a:schemeClr val="dk1"/>
              </a:buClr>
              <a:buSzPts val="1800"/>
              <a:buNone/>
            </a:pPr>
            <a:r>
              <a:t/>
            </a:r>
            <a:endParaRPr sz="1800"/>
          </a:p>
          <a:p>
            <a:pPr indent="-533400" lvl="1" marL="1100138" rtl="0" algn="l">
              <a:lnSpc>
                <a:spcPct val="90000"/>
              </a:lnSpc>
              <a:spcBef>
                <a:spcPts val="900"/>
              </a:spcBef>
              <a:spcAft>
                <a:spcPts val="0"/>
              </a:spcAft>
              <a:buClr>
                <a:srgbClr val="0070C0"/>
              </a:buClr>
              <a:buSzPts val="1800"/>
              <a:buNone/>
            </a:pPr>
            <a:r>
              <a:rPr lang="en-US" sz="1800">
                <a:solidFill>
                  <a:srgbClr val="0070C0"/>
                </a:solidFill>
              </a:rPr>
              <a:t>New Relation 🡪 {</a:t>
            </a:r>
            <a:r>
              <a:rPr b="1" lang="en-US" sz="1800" u="sng">
                <a:solidFill>
                  <a:srgbClr val="0070C0"/>
                </a:solidFill>
              </a:rPr>
              <a:t>City</a:t>
            </a:r>
            <a:r>
              <a:rPr b="1" lang="en-US" sz="1800">
                <a:solidFill>
                  <a:srgbClr val="0070C0"/>
                </a:solidFill>
              </a:rPr>
              <a:t>, </a:t>
            </a:r>
            <a:r>
              <a:rPr b="1" lang="en-US" sz="1800" u="sng">
                <a:solidFill>
                  <a:srgbClr val="0070C0"/>
                </a:solidFill>
              </a:rPr>
              <a:t>Street</a:t>
            </a:r>
            <a:r>
              <a:rPr b="1" lang="en-US" sz="1800">
                <a:solidFill>
                  <a:srgbClr val="0070C0"/>
                </a:solidFill>
              </a:rPr>
              <a:t>, </a:t>
            </a:r>
            <a:r>
              <a:rPr b="1" lang="en-US" sz="1800" u="sng">
                <a:solidFill>
                  <a:srgbClr val="0070C0"/>
                </a:solidFill>
              </a:rPr>
              <a:t>HouseNumber</a:t>
            </a:r>
            <a:r>
              <a:rPr lang="en-US" sz="1800">
                <a:solidFill>
                  <a:srgbClr val="0070C0"/>
                </a:solidFill>
              </a:rPr>
              <a:t>, HouseColor}</a:t>
            </a:r>
            <a:endParaRPr/>
          </a:p>
          <a:p>
            <a:pPr indent="-533400" lvl="1" marL="1100138" rtl="0" algn="l">
              <a:lnSpc>
                <a:spcPct val="90000"/>
              </a:lnSpc>
              <a:spcBef>
                <a:spcPts val="900"/>
              </a:spcBef>
              <a:spcAft>
                <a:spcPts val="0"/>
              </a:spcAft>
              <a:buClr>
                <a:srgbClr val="0070C0"/>
              </a:buClr>
              <a:buSzPts val="1800"/>
              <a:buNone/>
            </a:pPr>
            <a:r>
              <a:rPr lang="en-US" sz="1800">
                <a:solidFill>
                  <a:srgbClr val="0070C0"/>
                </a:solidFill>
              </a:rPr>
              <a:t>New Relation 🡪 {</a:t>
            </a:r>
            <a:r>
              <a:rPr b="1" lang="en-US" sz="1800" u="sng">
                <a:solidFill>
                  <a:srgbClr val="0070C0"/>
                </a:solidFill>
              </a:rPr>
              <a:t>City</a:t>
            </a:r>
            <a:r>
              <a:rPr b="1" lang="en-US" sz="1800">
                <a:solidFill>
                  <a:srgbClr val="0070C0"/>
                </a:solidFill>
              </a:rPr>
              <a:t>, </a:t>
            </a:r>
            <a:r>
              <a:rPr lang="en-US" sz="1800">
                <a:solidFill>
                  <a:srgbClr val="0070C0"/>
                </a:solidFill>
              </a:rPr>
              <a:t>CityPopulation}</a:t>
            </a:r>
            <a:endParaRPr sz="1800">
              <a:solidFill>
                <a:srgbClr val="0070C0"/>
              </a:solidFill>
            </a:endParaRPr>
          </a:p>
          <a:p>
            <a:pPr indent="-609600" lvl="0" marL="609600" rtl="0" algn="l">
              <a:lnSpc>
                <a:spcPct val="90000"/>
              </a:lnSpc>
              <a:spcBef>
                <a:spcPts val="1000"/>
              </a:spcBef>
              <a:spcAft>
                <a:spcPts val="0"/>
              </a:spcAft>
              <a:buClr>
                <a:schemeClr val="dk1"/>
              </a:buClr>
              <a:buSzPts val="2000"/>
              <a:buNone/>
            </a:pPr>
            <a:r>
              <a:t/>
            </a:r>
            <a:endParaRPr b="1" sz="2000">
              <a:solidFill>
                <a:srgbClr val="0070C0"/>
              </a:solidFill>
            </a:endParaRPr>
          </a:p>
          <a:p>
            <a:pPr indent="-609600" lvl="0" marL="609600" rtl="0" algn="l">
              <a:lnSpc>
                <a:spcPct val="90000"/>
              </a:lnSpc>
              <a:spcBef>
                <a:spcPts val="1000"/>
              </a:spcBef>
              <a:spcAft>
                <a:spcPts val="0"/>
              </a:spcAft>
              <a:buClr>
                <a:srgbClr val="0070C0"/>
              </a:buClr>
              <a:buSzPts val="2000"/>
              <a:buNone/>
            </a:pPr>
            <a:r>
              <a:rPr b="1" lang="en-US" sz="2000">
                <a:solidFill>
                  <a:srgbClr val="0070C0"/>
                </a:solidFill>
              </a:rPr>
              <a:t>Example B: </a:t>
            </a:r>
            <a:r>
              <a:rPr b="1" lang="en-US" sz="2000">
                <a:solidFill>
                  <a:srgbClr val="CC0000"/>
                </a:solidFill>
              </a:rPr>
              <a:t>Convert to  2NF</a:t>
            </a:r>
            <a:endParaRPr b="1" sz="2000">
              <a:solidFill>
                <a:srgbClr val="CC0000"/>
              </a:solidFill>
            </a:endParaRPr>
          </a:p>
          <a:p>
            <a:pPr indent="-533400" lvl="1" marL="1100138" rtl="0" algn="l">
              <a:lnSpc>
                <a:spcPct val="90000"/>
              </a:lnSpc>
              <a:spcBef>
                <a:spcPts val="900"/>
              </a:spcBef>
              <a:spcAft>
                <a:spcPts val="0"/>
              </a:spcAft>
              <a:buClr>
                <a:schemeClr val="dk1"/>
              </a:buClr>
              <a:buSzPts val="1800"/>
              <a:buNone/>
            </a:pPr>
            <a:r>
              <a:rPr lang="en-US" sz="1800"/>
              <a:t>Old Relation 🡪 {</a:t>
            </a:r>
            <a:r>
              <a:rPr b="1" lang="en-US" sz="1800" u="sng"/>
              <a:t>Studio</a:t>
            </a:r>
            <a:r>
              <a:rPr b="1" lang="en-US" sz="1800"/>
              <a:t>, </a:t>
            </a:r>
            <a:r>
              <a:rPr b="1" lang="en-US" sz="1800" u="sng"/>
              <a:t>Movie</a:t>
            </a:r>
            <a:r>
              <a:rPr lang="en-US" sz="1800"/>
              <a:t>, Budget, StudioCity}</a:t>
            </a:r>
            <a:endParaRPr/>
          </a:p>
          <a:p>
            <a:pPr indent="-533400" lvl="1" marL="1100138" rtl="0" algn="l">
              <a:lnSpc>
                <a:spcPct val="90000"/>
              </a:lnSpc>
              <a:spcBef>
                <a:spcPts val="900"/>
              </a:spcBef>
              <a:spcAft>
                <a:spcPts val="0"/>
              </a:spcAft>
              <a:buClr>
                <a:schemeClr val="dk1"/>
              </a:buClr>
              <a:buSzPts val="1800"/>
              <a:buNone/>
            </a:pPr>
            <a:r>
              <a:t/>
            </a:r>
            <a:endParaRPr sz="1800"/>
          </a:p>
          <a:p>
            <a:pPr indent="-533400" lvl="1" marL="1100138" rtl="0" algn="l">
              <a:lnSpc>
                <a:spcPct val="90000"/>
              </a:lnSpc>
              <a:spcBef>
                <a:spcPts val="900"/>
              </a:spcBef>
              <a:spcAft>
                <a:spcPts val="0"/>
              </a:spcAft>
              <a:buClr>
                <a:srgbClr val="0070C0"/>
              </a:buClr>
              <a:buSzPts val="1800"/>
              <a:buNone/>
            </a:pPr>
            <a:r>
              <a:rPr lang="en-US" sz="1800">
                <a:solidFill>
                  <a:srgbClr val="0070C0"/>
                </a:solidFill>
              </a:rPr>
              <a:t>New Relation 🡪 {</a:t>
            </a:r>
            <a:r>
              <a:rPr b="1" lang="en-US" sz="1800" u="sng">
                <a:solidFill>
                  <a:srgbClr val="0070C0"/>
                </a:solidFill>
              </a:rPr>
              <a:t>Movie</a:t>
            </a:r>
            <a:r>
              <a:rPr b="1" lang="en-US" sz="1800">
                <a:solidFill>
                  <a:srgbClr val="0070C0"/>
                </a:solidFill>
              </a:rPr>
              <a:t>, </a:t>
            </a:r>
            <a:r>
              <a:rPr b="1" lang="en-US" sz="1800" u="sng">
                <a:solidFill>
                  <a:srgbClr val="0070C0"/>
                </a:solidFill>
              </a:rPr>
              <a:t>Studio</a:t>
            </a:r>
            <a:r>
              <a:rPr lang="en-US" sz="1800">
                <a:solidFill>
                  <a:srgbClr val="0070C0"/>
                </a:solidFill>
              </a:rPr>
              <a:t>, Budget}</a:t>
            </a:r>
            <a:endParaRPr/>
          </a:p>
          <a:p>
            <a:pPr indent="-533400" lvl="1" marL="1100138" rtl="0" algn="l">
              <a:lnSpc>
                <a:spcPct val="90000"/>
              </a:lnSpc>
              <a:spcBef>
                <a:spcPts val="900"/>
              </a:spcBef>
              <a:spcAft>
                <a:spcPts val="0"/>
              </a:spcAft>
              <a:buClr>
                <a:srgbClr val="0070C0"/>
              </a:buClr>
              <a:buSzPts val="1800"/>
              <a:buNone/>
            </a:pPr>
            <a:r>
              <a:rPr lang="en-US" sz="1800">
                <a:solidFill>
                  <a:srgbClr val="0070C0"/>
                </a:solidFill>
              </a:rPr>
              <a:t>New Relation 🡪 {</a:t>
            </a:r>
            <a:r>
              <a:rPr b="1" lang="en-US" sz="1800" u="sng">
                <a:solidFill>
                  <a:srgbClr val="0070C0"/>
                </a:solidFill>
              </a:rPr>
              <a:t>Studio</a:t>
            </a:r>
            <a:r>
              <a:rPr b="1" lang="en-US" sz="1800">
                <a:solidFill>
                  <a:srgbClr val="0070C0"/>
                </a:solidFill>
              </a:rPr>
              <a:t>,</a:t>
            </a:r>
            <a:r>
              <a:rPr lang="en-US" sz="1800">
                <a:solidFill>
                  <a:srgbClr val="0070C0"/>
                </a:solidFill>
              </a:rPr>
              <a:t> StudioCity}</a:t>
            </a:r>
            <a:endParaRPr/>
          </a:p>
          <a:p>
            <a:pPr indent="-533400" lvl="1" marL="1100138" rtl="0" algn="l">
              <a:lnSpc>
                <a:spcPct val="90000"/>
              </a:lnSpc>
              <a:spcBef>
                <a:spcPts val="900"/>
              </a:spcBef>
              <a:spcAft>
                <a:spcPts val="0"/>
              </a:spcAft>
              <a:buClr>
                <a:schemeClr val="dk1"/>
              </a:buClr>
              <a:buSzPts val="1800"/>
              <a:buNone/>
            </a:pPr>
            <a:r>
              <a:t/>
            </a:r>
            <a:endParaRPr b="1" sz="1800"/>
          </a:p>
          <a:p>
            <a:pPr indent="-533400" lvl="1" marL="1100138" rtl="0" algn="l">
              <a:lnSpc>
                <a:spcPct val="90000"/>
              </a:lnSpc>
              <a:spcBef>
                <a:spcPts val="900"/>
              </a:spcBef>
              <a:spcAft>
                <a:spcPts val="0"/>
              </a:spcAft>
              <a:buClr>
                <a:schemeClr val="dk1"/>
              </a:buClr>
              <a:buSzPts val="1800"/>
              <a:buNone/>
            </a:pPr>
            <a:r>
              <a:t/>
            </a:r>
            <a:endParaRPr b="1" sz="1800"/>
          </a:p>
        </p:txBody>
      </p:sp>
      <p:sp>
        <p:nvSpPr>
          <p:cNvPr id="1501" name="Google Shape;1501;p91"/>
          <p:cNvSpPr/>
          <p:nvPr/>
        </p:nvSpPr>
        <p:spPr>
          <a:xfrm>
            <a:off x="1764792" y="0"/>
            <a:ext cx="9003792"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Convert</a:t>
            </a:r>
            <a:endParaRPr sz="4400">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92"/>
          <p:cNvSpPr txBox="1"/>
          <p:nvPr>
            <p:ph idx="1" type="body"/>
          </p:nvPr>
        </p:nvSpPr>
        <p:spPr>
          <a:xfrm>
            <a:off x="1828800" y="1143000"/>
            <a:ext cx="8610600" cy="4724400"/>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0"/>
              </a:spcBef>
              <a:spcAft>
                <a:spcPts val="0"/>
              </a:spcAft>
              <a:buClr>
                <a:srgbClr val="0070C0"/>
              </a:buClr>
              <a:buSzPts val="2400"/>
              <a:buNone/>
            </a:pPr>
            <a:r>
              <a:rPr b="1" lang="en-US" sz="2400">
                <a:solidFill>
                  <a:srgbClr val="0070C0"/>
                </a:solidFill>
              </a:rPr>
              <a:t>Example C:</a:t>
            </a:r>
            <a:r>
              <a:rPr b="1" lang="en-US" sz="2400">
                <a:solidFill>
                  <a:srgbClr val="CC0000"/>
                </a:solidFill>
              </a:rPr>
              <a:t> 2 NF and 3NF ?</a:t>
            </a:r>
            <a:endParaRPr b="1" sz="2400">
              <a:solidFill>
                <a:srgbClr val="CC0000"/>
              </a:solidFill>
            </a:endParaRPr>
          </a:p>
          <a:p>
            <a:pPr indent="-609600" lvl="0" marL="609600" rtl="0" algn="just">
              <a:lnSpc>
                <a:spcPct val="90000"/>
              </a:lnSpc>
              <a:spcBef>
                <a:spcPts val="1000"/>
              </a:spcBef>
              <a:spcAft>
                <a:spcPts val="0"/>
              </a:spcAft>
              <a:buClr>
                <a:schemeClr val="dk1"/>
              </a:buClr>
              <a:buSzPts val="2000"/>
              <a:buNone/>
            </a:pPr>
            <a:r>
              <a:rPr lang="en-US" sz="2000"/>
              <a:t>Relation 🡪 {</a:t>
            </a:r>
            <a:r>
              <a:rPr b="1" lang="en-US" sz="2000" u="sng"/>
              <a:t>Studio</a:t>
            </a:r>
            <a:r>
              <a:rPr b="1" lang="en-US" sz="2000"/>
              <a:t>,</a:t>
            </a:r>
            <a:r>
              <a:rPr lang="en-US" sz="2000"/>
              <a:t> StudioCity, CityTemp}	</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Primary Key 🡪 {Studio}</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a:t>
            </a:r>
            <a:r>
              <a:rPr b="1" lang="en-US" sz="1800" u="sng"/>
              <a:t>Studio</a:t>
            </a:r>
            <a:r>
              <a:rPr lang="en-US" sz="1800"/>
              <a:t>} 🡪 {StudioCity}</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a:t>
            </a:r>
            <a:r>
              <a:rPr b="1" lang="en-US" sz="1800" u="sng"/>
              <a:t>Studio</a:t>
            </a:r>
            <a:r>
              <a:rPr lang="en-US" sz="1800"/>
              <a:t>} 🡪 {CityTemp}</a:t>
            </a:r>
            <a:endParaRPr sz="1800"/>
          </a:p>
          <a:p>
            <a:pPr indent="-533400" lvl="1" marL="1100138" rtl="0" algn="just">
              <a:lnSpc>
                <a:spcPct val="90000"/>
              </a:lnSpc>
              <a:spcBef>
                <a:spcPts val="500"/>
              </a:spcBef>
              <a:spcAft>
                <a:spcPts val="0"/>
              </a:spcAft>
              <a:buClr>
                <a:schemeClr val="dk1"/>
              </a:buClr>
              <a:buSzPts val="1800"/>
              <a:buFont typeface="Calibri"/>
              <a:buAutoNum type="arabicPeriod"/>
            </a:pPr>
            <a:r>
              <a:rPr lang="en-US" sz="1800"/>
              <a:t>Both StudioCity and CityTemp depend on the entire key hence 2NF</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But, {StudioCity} 🡪 {CityTemp}</a:t>
            </a:r>
            <a:endParaRPr/>
          </a:p>
          <a:p>
            <a:pPr indent="-533400" lvl="1" marL="1100138" rtl="0" algn="just">
              <a:lnSpc>
                <a:spcPct val="90000"/>
              </a:lnSpc>
              <a:spcBef>
                <a:spcPts val="500"/>
              </a:spcBef>
              <a:spcAft>
                <a:spcPts val="0"/>
              </a:spcAft>
              <a:buClr>
                <a:schemeClr val="dk1"/>
              </a:buClr>
              <a:buSzPts val="1800"/>
              <a:buFont typeface="Calibri"/>
              <a:buAutoNum type="arabicPeriod"/>
            </a:pPr>
            <a:r>
              <a:rPr lang="en-US" sz="1800"/>
              <a:t>CityTemp transitively depends on Studio hence violates 3NF </a:t>
            </a:r>
            <a:endParaRPr/>
          </a:p>
          <a:p>
            <a:pPr indent="-533400" lvl="1" marL="1100138" rtl="0" algn="just">
              <a:lnSpc>
                <a:spcPct val="90000"/>
              </a:lnSpc>
              <a:spcBef>
                <a:spcPts val="500"/>
              </a:spcBef>
              <a:spcAft>
                <a:spcPts val="0"/>
              </a:spcAft>
              <a:buClr>
                <a:schemeClr val="dk1"/>
              </a:buClr>
              <a:buSzPts val="2000"/>
              <a:buNone/>
            </a:pPr>
            <a:r>
              <a:t/>
            </a:r>
            <a:endParaRPr sz="2000"/>
          </a:p>
        </p:txBody>
      </p:sp>
      <p:sp>
        <p:nvSpPr>
          <p:cNvPr id="1508" name="Google Shape;1508;p92"/>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Arial"/>
                <a:ea typeface="Arial"/>
                <a:cs typeface="Arial"/>
                <a:sym typeface="Arial"/>
              </a:rPr>
              <a:t>Check</a:t>
            </a:r>
            <a:endParaRPr sz="4400">
              <a:solidFill>
                <a:schemeClr val="dk1"/>
              </a:solidFill>
              <a:latin typeface="Arial"/>
              <a:ea typeface="Arial"/>
              <a:cs typeface="Arial"/>
              <a:sym typeface="Arial"/>
            </a:endParaRPr>
          </a:p>
        </p:txBody>
      </p:sp>
      <p:sp>
        <p:nvSpPr>
          <p:cNvPr id="1509" name="Google Shape;1509;p92"/>
          <p:cNvSpPr/>
          <p:nvPr/>
        </p:nvSpPr>
        <p:spPr>
          <a:xfrm>
            <a:off x="8261969" y="1765339"/>
            <a:ext cx="2113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Calibri"/>
                <a:ea typeface="Calibri"/>
                <a:cs typeface="Calibri"/>
                <a:sym typeface="Calibri"/>
              </a:rPr>
              <a:t>In 2NF, but NOT 3NF</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93"/>
          <p:cNvSpPr txBox="1"/>
          <p:nvPr>
            <p:ph idx="1" type="body"/>
          </p:nvPr>
        </p:nvSpPr>
        <p:spPr>
          <a:xfrm>
            <a:off x="1828800" y="1143000"/>
            <a:ext cx="8610600" cy="51816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rgbClr val="0070C0"/>
              </a:buClr>
              <a:buSzPts val="2400"/>
              <a:buNone/>
            </a:pPr>
            <a:r>
              <a:rPr b="1" lang="en-US" sz="2400">
                <a:solidFill>
                  <a:srgbClr val="0070C0"/>
                </a:solidFill>
              </a:rPr>
              <a:t>Example C: </a:t>
            </a:r>
            <a:r>
              <a:rPr b="1" lang="en-US" sz="2400">
                <a:solidFill>
                  <a:srgbClr val="CC0000"/>
                </a:solidFill>
              </a:rPr>
              <a:t>Convert to  3NF</a:t>
            </a:r>
            <a:endParaRPr b="1" sz="2400">
              <a:solidFill>
                <a:srgbClr val="CC0000"/>
              </a:solidFill>
            </a:endParaRPr>
          </a:p>
          <a:p>
            <a:pPr indent="-533400" lvl="1" marL="1100138" rtl="0" algn="l">
              <a:lnSpc>
                <a:spcPct val="90000"/>
              </a:lnSpc>
              <a:spcBef>
                <a:spcPts val="1000"/>
              </a:spcBef>
              <a:spcAft>
                <a:spcPts val="0"/>
              </a:spcAft>
              <a:buClr>
                <a:schemeClr val="dk1"/>
              </a:buClr>
              <a:buSzPts val="2000"/>
              <a:buNone/>
            </a:pPr>
            <a:r>
              <a:rPr lang="en-US" sz="2000"/>
              <a:t>Old Relation 🡪 {</a:t>
            </a:r>
            <a:r>
              <a:rPr b="1" lang="en-US" sz="2000" u="sng"/>
              <a:t>Studio</a:t>
            </a:r>
            <a:r>
              <a:rPr b="1" lang="en-US" sz="2000"/>
              <a:t>,</a:t>
            </a:r>
            <a:r>
              <a:rPr lang="en-US" sz="2000"/>
              <a:t> StudioCity, CityTemp}</a:t>
            </a:r>
            <a:endParaRPr/>
          </a:p>
          <a:p>
            <a:pPr indent="-533400" lvl="1" marL="1100138" rtl="0" algn="l">
              <a:lnSpc>
                <a:spcPct val="90000"/>
              </a:lnSpc>
              <a:spcBef>
                <a:spcPts val="1000"/>
              </a:spcBef>
              <a:spcAft>
                <a:spcPts val="0"/>
              </a:spcAft>
              <a:buClr>
                <a:schemeClr val="dk1"/>
              </a:buClr>
              <a:buSzPts val="2000"/>
              <a:buNone/>
            </a:pPr>
            <a:r>
              <a:t/>
            </a:r>
            <a:endParaRPr sz="2000"/>
          </a:p>
          <a:p>
            <a:pPr indent="-533400" lvl="1" marL="1100138" rtl="0" algn="l">
              <a:lnSpc>
                <a:spcPct val="90000"/>
              </a:lnSpc>
              <a:spcBef>
                <a:spcPts val="1000"/>
              </a:spcBef>
              <a:spcAft>
                <a:spcPts val="0"/>
              </a:spcAft>
              <a:buClr>
                <a:schemeClr val="dk1"/>
              </a:buClr>
              <a:buSzPts val="2000"/>
              <a:buNone/>
            </a:pPr>
            <a:r>
              <a:rPr lang="en-US" sz="2000"/>
              <a:t>New Relation 🡪 {</a:t>
            </a:r>
            <a:r>
              <a:rPr b="1" lang="en-US" sz="2000" u="sng"/>
              <a:t>Studio</a:t>
            </a:r>
            <a:r>
              <a:rPr lang="en-US" sz="2000"/>
              <a:t>, StudioCity}</a:t>
            </a:r>
            <a:endParaRPr/>
          </a:p>
          <a:p>
            <a:pPr indent="-533400" lvl="1" marL="1100138" rtl="0" algn="l">
              <a:lnSpc>
                <a:spcPct val="90000"/>
              </a:lnSpc>
              <a:spcBef>
                <a:spcPts val="1000"/>
              </a:spcBef>
              <a:spcAft>
                <a:spcPts val="0"/>
              </a:spcAft>
              <a:buClr>
                <a:schemeClr val="dk1"/>
              </a:buClr>
              <a:buSzPts val="2000"/>
              <a:buNone/>
            </a:pPr>
            <a:r>
              <a:rPr lang="en-US" sz="2000"/>
              <a:t>New Relation 🡪 {</a:t>
            </a:r>
            <a:r>
              <a:rPr b="1" lang="en-US" sz="2000" u="sng"/>
              <a:t>StudioCity</a:t>
            </a:r>
            <a:r>
              <a:rPr lang="en-US" sz="2000"/>
              <a:t>, CityTemp}</a:t>
            </a:r>
            <a:endParaRPr/>
          </a:p>
          <a:p>
            <a:pPr indent="-533400" lvl="1" marL="1100138" rtl="0" algn="l">
              <a:lnSpc>
                <a:spcPct val="90000"/>
              </a:lnSpc>
              <a:spcBef>
                <a:spcPts val="1000"/>
              </a:spcBef>
              <a:spcAft>
                <a:spcPts val="0"/>
              </a:spcAft>
              <a:buClr>
                <a:schemeClr val="dk1"/>
              </a:buClr>
              <a:buSzPts val="2000"/>
              <a:buNone/>
            </a:pPr>
            <a:r>
              <a:t/>
            </a:r>
            <a:endParaRPr sz="2000"/>
          </a:p>
          <a:p>
            <a:pPr indent="-533400" lvl="1" marL="1100138" rtl="0" algn="l">
              <a:lnSpc>
                <a:spcPct val="90000"/>
              </a:lnSpc>
              <a:spcBef>
                <a:spcPts val="1000"/>
              </a:spcBef>
              <a:spcAft>
                <a:spcPts val="0"/>
              </a:spcAft>
              <a:buClr>
                <a:schemeClr val="dk1"/>
              </a:buClr>
              <a:buSzPts val="2000"/>
              <a:buNone/>
            </a:pPr>
            <a:r>
              <a:t/>
            </a:r>
            <a:endParaRPr sz="2000"/>
          </a:p>
          <a:p>
            <a:pPr indent="-533400" lvl="1" marL="1100138" rtl="0" algn="l">
              <a:lnSpc>
                <a:spcPct val="90000"/>
              </a:lnSpc>
              <a:spcBef>
                <a:spcPts val="1000"/>
              </a:spcBef>
              <a:spcAft>
                <a:spcPts val="0"/>
              </a:spcAft>
              <a:buClr>
                <a:schemeClr val="dk1"/>
              </a:buClr>
              <a:buSzPts val="2000"/>
              <a:buNone/>
            </a:pPr>
            <a:r>
              <a:t/>
            </a:r>
            <a:endParaRPr sz="2000"/>
          </a:p>
        </p:txBody>
      </p:sp>
      <p:sp>
        <p:nvSpPr>
          <p:cNvPr id="1516" name="Google Shape;1516;p93"/>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400">
                <a:solidFill>
                  <a:schemeClr val="dk1"/>
                </a:solidFill>
                <a:latin typeface="Calibri"/>
                <a:ea typeface="Calibri"/>
                <a:cs typeface="Calibri"/>
                <a:sym typeface="Calibri"/>
              </a:rPr>
              <a:t>Convert</a:t>
            </a:r>
            <a:endParaRPr sz="4400">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Third Normal Form</a:t>
            </a:r>
            <a:endParaRPr/>
          </a:p>
        </p:txBody>
      </p:sp>
      <p:sp>
        <p:nvSpPr>
          <p:cNvPr id="1522" name="Google Shape;1522;p9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2NFa is not in 3NF</a:t>
            </a:r>
            <a:endParaRPr/>
          </a:p>
          <a:p>
            <a:pPr indent="-228600" lvl="1" marL="685800" rtl="0" algn="l">
              <a:lnSpc>
                <a:spcPct val="150000"/>
              </a:lnSpc>
              <a:spcBef>
                <a:spcPts val="500"/>
              </a:spcBef>
              <a:spcAft>
                <a:spcPts val="0"/>
              </a:spcAft>
              <a:buClr>
                <a:schemeClr val="dk1"/>
              </a:buClr>
              <a:buSzPts val="2000"/>
              <a:buChar char="•"/>
            </a:pPr>
            <a:r>
              <a:rPr lang="en-US" sz="2000"/>
              <a:t>We have the FDs</a:t>
            </a:r>
            <a:endParaRPr/>
          </a:p>
          <a:p>
            <a:pPr indent="-228600" lvl="1" marL="685800" rtl="0" algn="ctr">
              <a:lnSpc>
                <a:spcPct val="150000"/>
              </a:lnSpc>
              <a:spcBef>
                <a:spcPts val="500"/>
              </a:spcBef>
              <a:spcAft>
                <a:spcPts val="0"/>
              </a:spcAft>
              <a:buClr>
                <a:schemeClr val="dk1"/>
              </a:buClr>
              <a:buSzPts val="2000"/>
              <a:buFont typeface="Calibri"/>
              <a:buNone/>
            </a:pPr>
            <a:r>
              <a:rPr lang="en-US" sz="2000"/>
              <a:t>{Module} → {Lecturer}</a:t>
            </a:r>
            <a:endParaRPr/>
          </a:p>
          <a:p>
            <a:pPr indent="-228600" lvl="1" marL="685800" rtl="0" algn="ctr">
              <a:lnSpc>
                <a:spcPct val="150000"/>
              </a:lnSpc>
              <a:spcBef>
                <a:spcPts val="500"/>
              </a:spcBef>
              <a:spcAft>
                <a:spcPts val="0"/>
              </a:spcAft>
              <a:buClr>
                <a:schemeClr val="dk1"/>
              </a:buClr>
              <a:buSzPts val="2000"/>
              <a:buFont typeface="Calibri"/>
              <a:buNone/>
            </a:pPr>
            <a:r>
              <a:rPr lang="en-US" sz="2000"/>
              <a:t>{Lecturer} → {Dept}</a:t>
            </a:r>
            <a:endParaRPr/>
          </a:p>
          <a:p>
            <a:pPr indent="-228600" lvl="1" marL="685800" rtl="0" algn="l">
              <a:lnSpc>
                <a:spcPct val="150000"/>
              </a:lnSpc>
              <a:spcBef>
                <a:spcPts val="500"/>
              </a:spcBef>
              <a:spcAft>
                <a:spcPts val="0"/>
              </a:spcAft>
              <a:buClr>
                <a:schemeClr val="dk1"/>
              </a:buClr>
              <a:buSzPts val="2000"/>
              <a:buChar char="•"/>
            </a:pPr>
            <a:r>
              <a:rPr lang="en-US" sz="2000"/>
              <a:t>So there is a transitive FD from the primary key {Module} to {Dept}</a:t>
            </a:r>
            <a:endParaRPr sz="2000"/>
          </a:p>
        </p:txBody>
      </p:sp>
      <p:grpSp>
        <p:nvGrpSpPr>
          <p:cNvPr id="1523" name="Google Shape;1523;p94"/>
          <p:cNvGrpSpPr/>
          <p:nvPr/>
        </p:nvGrpSpPr>
        <p:grpSpPr>
          <a:xfrm>
            <a:off x="2782889" y="1916113"/>
            <a:ext cx="2903537" cy="2470150"/>
            <a:chOff x="2789" y="1389"/>
            <a:chExt cx="1829" cy="1556"/>
          </a:xfrm>
        </p:grpSpPr>
        <p:sp>
          <p:nvSpPr>
            <p:cNvPr id="1524" name="Google Shape;1524;p94"/>
            <p:cNvSpPr txBox="1"/>
            <p:nvPr/>
          </p:nvSpPr>
          <p:spPr>
            <a:xfrm>
              <a:off x="2789" y="1389"/>
              <a:ext cx="1829" cy="15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a:t>
              </a:r>
              <a:endParaRPr sz="2000">
                <a:solidFill>
                  <a:schemeClr val="dk1"/>
                </a:solidFill>
                <a:latin typeface="Arial"/>
                <a:ea typeface="Arial"/>
                <a:cs typeface="Arial"/>
                <a:sym typeface="Arial"/>
              </a:endParaRPr>
            </a:p>
          </p:txBody>
        </p:sp>
        <p:sp>
          <p:nvSpPr>
            <p:cNvPr id="1525" name="Google Shape;1525;p94"/>
            <p:cNvSpPr/>
            <p:nvPr/>
          </p:nvSpPr>
          <p:spPr>
            <a:xfrm>
              <a:off x="2789" y="1661"/>
              <a:ext cx="1815"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26" name="Google Shape;1526;p94"/>
            <p:cNvCxnSpPr/>
            <p:nvPr/>
          </p:nvCxnSpPr>
          <p:spPr>
            <a:xfrm>
              <a:off x="2789" y="1933"/>
              <a:ext cx="1815" cy="0"/>
            </a:xfrm>
            <a:prstGeom prst="straightConnector1">
              <a:avLst/>
            </a:prstGeom>
            <a:noFill/>
            <a:ln cap="flat" cmpd="sng" w="19050">
              <a:solidFill>
                <a:schemeClr val="dk1"/>
              </a:solidFill>
              <a:prstDash val="solid"/>
              <a:round/>
              <a:headEnd len="med" w="med" type="none"/>
              <a:tailEnd len="med" w="med" type="none"/>
            </a:ln>
          </p:spPr>
        </p:cxnSp>
        <p:cxnSp>
          <p:nvCxnSpPr>
            <p:cNvPr id="1527" name="Google Shape;1527;p94"/>
            <p:cNvCxnSpPr/>
            <p:nvPr/>
          </p:nvCxnSpPr>
          <p:spPr>
            <a:xfrm>
              <a:off x="3424" y="1661"/>
              <a:ext cx="0" cy="1270"/>
            </a:xfrm>
            <a:prstGeom prst="straightConnector1">
              <a:avLst/>
            </a:prstGeom>
            <a:noFill/>
            <a:ln cap="flat" cmpd="sng" w="19050">
              <a:solidFill>
                <a:schemeClr val="dk1"/>
              </a:solidFill>
              <a:prstDash val="solid"/>
              <a:round/>
              <a:headEnd len="med" w="med" type="none"/>
              <a:tailEnd len="med" w="med" type="none"/>
            </a:ln>
          </p:spPr>
        </p:cxnSp>
        <p:cxnSp>
          <p:nvCxnSpPr>
            <p:cNvPr id="1528" name="Google Shape;1528;p94"/>
            <p:cNvCxnSpPr/>
            <p:nvPr/>
          </p:nvCxnSpPr>
          <p:spPr>
            <a:xfrm>
              <a:off x="3923" y="1661"/>
              <a:ext cx="0" cy="127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Convert - 2NF to 3NF</a:t>
            </a:r>
            <a:endParaRPr/>
          </a:p>
        </p:txBody>
      </p:sp>
      <p:grpSp>
        <p:nvGrpSpPr>
          <p:cNvPr id="1534" name="Google Shape;1534;p95"/>
          <p:cNvGrpSpPr/>
          <p:nvPr/>
        </p:nvGrpSpPr>
        <p:grpSpPr>
          <a:xfrm>
            <a:off x="2351089" y="2057400"/>
            <a:ext cx="2903537" cy="2470150"/>
            <a:chOff x="2789" y="1389"/>
            <a:chExt cx="1829" cy="1556"/>
          </a:xfrm>
        </p:grpSpPr>
        <p:sp>
          <p:nvSpPr>
            <p:cNvPr id="1535" name="Google Shape;1535;p95"/>
            <p:cNvSpPr txBox="1"/>
            <p:nvPr/>
          </p:nvSpPr>
          <p:spPr>
            <a:xfrm>
              <a:off x="2789" y="1389"/>
              <a:ext cx="1829" cy="15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2NFa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Dept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D1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D1         L1</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D1         L2</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D2         L3</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D2         L4</a:t>
              </a:r>
              <a:endParaRPr sz="2000">
                <a:solidFill>
                  <a:schemeClr val="dk1"/>
                </a:solidFill>
                <a:latin typeface="Arial"/>
                <a:ea typeface="Arial"/>
                <a:cs typeface="Arial"/>
                <a:sym typeface="Arial"/>
              </a:endParaRPr>
            </a:p>
          </p:txBody>
        </p:sp>
        <p:sp>
          <p:nvSpPr>
            <p:cNvPr id="1536" name="Google Shape;1536;p95"/>
            <p:cNvSpPr/>
            <p:nvPr/>
          </p:nvSpPr>
          <p:spPr>
            <a:xfrm>
              <a:off x="2789" y="1661"/>
              <a:ext cx="1815"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37" name="Google Shape;1537;p95"/>
            <p:cNvCxnSpPr/>
            <p:nvPr/>
          </p:nvCxnSpPr>
          <p:spPr>
            <a:xfrm>
              <a:off x="2789" y="1933"/>
              <a:ext cx="1815" cy="0"/>
            </a:xfrm>
            <a:prstGeom prst="straightConnector1">
              <a:avLst/>
            </a:prstGeom>
            <a:noFill/>
            <a:ln cap="flat" cmpd="sng" w="19050">
              <a:solidFill>
                <a:schemeClr val="dk1"/>
              </a:solidFill>
              <a:prstDash val="solid"/>
              <a:round/>
              <a:headEnd len="med" w="med" type="none"/>
              <a:tailEnd len="med" w="med" type="none"/>
            </a:ln>
          </p:spPr>
        </p:cxnSp>
        <p:cxnSp>
          <p:nvCxnSpPr>
            <p:cNvPr id="1538" name="Google Shape;1538;p95"/>
            <p:cNvCxnSpPr/>
            <p:nvPr/>
          </p:nvCxnSpPr>
          <p:spPr>
            <a:xfrm>
              <a:off x="3424" y="1661"/>
              <a:ext cx="0" cy="1270"/>
            </a:xfrm>
            <a:prstGeom prst="straightConnector1">
              <a:avLst/>
            </a:prstGeom>
            <a:noFill/>
            <a:ln cap="flat" cmpd="sng" w="19050">
              <a:solidFill>
                <a:schemeClr val="dk1"/>
              </a:solidFill>
              <a:prstDash val="solid"/>
              <a:round/>
              <a:headEnd len="med" w="med" type="none"/>
              <a:tailEnd len="med" w="med" type="none"/>
            </a:ln>
          </p:spPr>
        </p:cxnSp>
        <p:cxnSp>
          <p:nvCxnSpPr>
            <p:cNvPr id="1539" name="Google Shape;1539;p95"/>
            <p:cNvCxnSpPr/>
            <p:nvPr/>
          </p:nvCxnSpPr>
          <p:spPr>
            <a:xfrm>
              <a:off x="3923" y="1661"/>
              <a:ext cx="0" cy="1270"/>
            </a:xfrm>
            <a:prstGeom prst="straightConnector1">
              <a:avLst/>
            </a:prstGeom>
            <a:noFill/>
            <a:ln cap="flat" cmpd="sng" w="19050">
              <a:solidFill>
                <a:schemeClr val="dk1"/>
              </a:solidFill>
              <a:prstDash val="solid"/>
              <a:round/>
              <a:headEnd len="med" w="med" type="none"/>
              <a:tailEnd len="med" w="med" type="none"/>
            </a:ln>
          </p:spPr>
        </p:cxnSp>
      </p:grpSp>
      <p:grpSp>
        <p:nvGrpSpPr>
          <p:cNvPr id="1540" name="Google Shape;1540;p95"/>
          <p:cNvGrpSpPr/>
          <p:nvPr/>
        </p:nvGrpSpPr>
        <p:grpSpPr>
          <a:xfrm>
            <a:off x="5951538" y="2057400"/>
            <a:ext cx="1873250" cy="2165350"/>
            <a:chOff x="2925" y="1661"/>
            <a:chExt cx="1180" cy="1364"/>
          </a:xfrm>
        </p:grpSpPr>
        <p:sp>
          <p:nvSpPr>
            <p:cNvPr id="1541" name="Google Shape;1541;p95"/>
            <p:cNvSpPr txBox="1"/>
            <p:nvPr/>
          </p:nvSpPr>
          <p:spPr>
            <a:xfrm>
              <a:off x="2925" y="1661"/>
              <a:ext cx="1172" cy="13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3NFa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Lecturer   Dept</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L1        D1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L2        D1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L3        D2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L4        D2</a:t>
              </a:r>
              <a:endParaRPr sz="2000">
                <a:solidFill>
                  <a:schemeClr val="dk1"/>
                </a:solidFill>
                <a:latin typeface="Arial"/>
                <a:ea typeface="Arial"/>
                <a:cs typeface="Arial"/>
                <a:sym typeface="Arial"/>
              </a:endParaRPr>
            </a:p>
          </p:txBody>
        </p:sp>
        <p:sp>
          <p:nvSpPr>
            <p:cNvPr id="1542" name="Google Shape;1542;p95"/>
            <p:cNvSpPr/>
            <p:nvPr/>
          </p:nvSpPr>
          <p:spPr>
            <a:xfrm>
              <a:off x="2925" y="1933"/>
              <a:ext cx="1179" cy="1089"/>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43" name="Google Shape;1543;p95"/>
            <p:cNvCxnSpPr/>
            <p:nvPr/>
          </p:nvCxnSpPr>
          <p:spPr>
            <a:xfrm>
              <a:off x="2925" y="2160"/>
              <a:ext cx="1180" cy="0"/>
            </a:xfrm>
            <a:prstGeom prst="straightConnector1">
              <a:avLst/>
            </a:prstGeom>
            <a:noFill/>
            <a:ln cap="flat" cmpd="sng" w="19050">
              <a:solidFill>
                <a:schemeClr val="dk1"/>
              </a:solidFill>
              <a:prstDash val="solid"/>
              <a:round/>
              <a:headEnd len="med" w="med" type="none"/>
              <a:tailEnd len="med" w="med" type="none"/>
            </a:ln>
          </p:spPr>
        </p:cxnSp>
        <p:cxnSp>
          <p:nvCxnSpPr>
            <p:cNvPr id="1544" name="Google Shape;1544;p95"/>
            <p:cNvCxnSpPr/>
            <p:nvPr/>
          </p:nvCxnSpPr>
          <p:spPr>
            <a:xfrm>
              <a:off x="3651" y="1933"/>
              <a:ext cx="0" cy="1089"/>
            </a:xfrm>
            <a:prstGeom prst="straightConnector1">
              <a:avLst/>
            </a:prstGeom>
            <a:noFill/>
            <a:ln cap="flat" cmpd="sng" w="19050">
              <a:solidFill>
                <a:schemeClr val="dk1"/>
              </a:solidFill>
              <a:prstDash val="solid"/>
              <a:round/>
              <a:headEnd len="med" w="med" type="none"/>
              <a:tailEnd len="med" w="med" type="none"/>
            </a:ln>
          </p:spPr>
        </p:cxnSp>
      </p:grpSp>
      <p:grpSp>
        <p:nvGrpSpPr>
          <p:cNvPr id="1545" name="Google Shape;1545;p95"/>
          <p:cNvGrpSpPr/>
          <p:nvPr/>
        </p:nvGrpSpPr>
        <p:grpSpPr>
          <a:xfrm>
            <a:off x="8039100" y="2057400"/>
            <a:ext cx="2160588" cy="2470150"/>
            <a:chOff x="4241" y="1752"/>
            <a:chExt cx="1361" cy="1556"/>
          </a:xfrm>
        </p:grpSpPr>
        <p:sp>
          <p:nvSpPr>
            <p:cNvPr id="1546" name="Google Shape;1546;p95"/>
            <p:cNvSpPr txBox="1"/>
            <p:nvPr/>
          </p:nvSpPr>
          <p:spPr>
            <a:xfrm>
              <a:off x="4241" y="1752"/>
              <a:ext cx="1359" cy="15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3NFb</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L2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L3</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L4</a:t>
              </a:r>
              <a:endParaRPr sz="2000">
                <a:solidFill>
                  <a:schemeClr val="dk1"/>
                </a:solidFill>
                <a:latin typeface="Arial"/>
                <a:ea typeface="Arial"/>
                <a:cs typeface="Arial"/>
                <a:sym typeface="Arial"/>
              </a:endParaRPr>
            </a:p>
          </p:txBody>
        </p:sp>
        <p:sp>
          <p:nvSpPr>
            <p:cNvPr id="1547" name="Google Shape;1547;p95"/>
            <p:cNvSpPr/>
            <p:nvPr/>
          </p:nvSpPr>
          <p:spPr>
            <a:xfrm>
              <a:off x="4241" y="2024"/>
              <a:ext cx="1361"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48" name="Google Shape;1548;p95"/>
            <p:cNvCxnSpPr/>
            <p:nvPr/>
          </p:nvCxnSpPr>
          <p:spPr>
            <a:xfrm>
              <a:off x="4241" y="2296"/>
              <a:ext cx="1361" cy="0"/>
            </a:xfrm>
            <a:prstGeom prst="straightConnector1">
              <a:avLst/>
            </a:prstGeom>
            <a:noFill/>
            <a:ln cap="flat" cmpd="sng" w="19050">
              <a:solidFill>
                <a:schemeClr val="dk1"/>
              </a:solidFill>
              <a:prstDash val="solid"/>
              <a:round/>
              <a:headEnd len="med" w="med" type="none"/>
              <a:tailEnd len="med" w="med" type="none"/>
            </a:ln>
          </p:spPr>
        </p:cxnSp>
        <p:cxnSp>
          <p:nvCxnSpPr>
            <p:cNvPr id="1549" name="Google Shape;1549;p95"/>
            <p:cNvCxnSpPr/>
            <p:nvPr/>
          </p:nvCxnSpPr>
          <p:spPr>
            <a:xfrm>
              <a:off x="4876" y="2024"/>
              <a:ext cx="0" cy="127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Problems Resolved in 3NF</a:t>
            </a:r>
            <a:endParaRPr/>
          </a:p>
        </p:txBody>
      </p:sp>
      <p:sp>
        <p:nvSpPr>
          <p:cNvPr id="1555" name="Google Shape;1555;p9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Problems in 2NF</a:t>
            </a:r>
            <a:endParaRPr/>
          </a:p>
          <a:p>
            <a:pPr indent="-228600" lvl="1" marL="685800" rtl="0" algn="l">
              <a:lnSpc>
                <a:spcPct val="150000"/>
              </a:lnSpc>
              <a:spcBef>
                <a:spcPts val="500"/>
              </a:spcBef>
              <a:spcAft>
                <a:spcPts val="0"/>
              </a:spcAft>
              <a:buClr>
                <a:schemeClr val="dk1"/>
              </a:buClr>
              <a:buSzPts val="2000"/>
              <a:buChar char="•"/>
            </a:pPr>
            <a:r>
              <a:rPr lang="en-US" sz="2000"/>
              <a:t>INSERT – Can't add lecturers who teach no modules</a:t>
            </a:r>
            <a:endParaRPr/>
          </a:p>
          <a:p>
            <a:pPr indent="-228600" lvl="1" marL="685800" rtl="0" algn="l">
              <a:lnSpc>
                <a:spcPct val="150000"/>
              </a:lnSpc>
              <a:spcBef>
                <a:spcPts val="500"/>
              </a:spcBef>
              <a:spcAft>
                <a:spcPts val="0"/>
              </a:spcAft>
              <a:buClr>
                <a:schemeClr val="dk1"/>
              </a:buClr>
              <a:buSzPts val="2000"/>
              <a:buChar char="•"/>
            </a:pPr>
            <a:r>
              <a:rPr lang="en-US" sz="2000"/>
              <a:t>UPDATE – To change the department for L1 we must alter two rows</a:t>
            </a:r>
            <a:endParaRPr/>
          </a:p>
          <a:p>
            <a:pPr indent="-228600" lvl="1" marL="685800" rtl="0" algn="l">
              <a:lnSpc>
                <a:spcPct val="150000"/>
              </a:lnSpc>
              <a:spcBef>
                <a:spcPts val="500"/>
              </a:spcBef>
              <a:spcAft>
                <a:spcPts val="0"/>
              </a:spcAft>
              <a:buClr>
                <a:schemeClr val="dk1"/>
              </a:buClr>
              <a:buSzPts val="2000"/>
              <a:buChar char="•"/>
            </a:pPr>
            <a:r>
              <a:rPr lang="en-US" sz="2000"/>
              <a:t>DELETE – If we delete M3 we delete L2 as well</a:t>
            </a:r>
            <a:endParaRPr sz="2000"/>
          </a:p>
        </p:txBody>
      </p:sp>
      <p:sp>
        <p:nvSpPr>
          <p:cNvPr id="1556" name="Google Shape;1556;p9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t>In 3NF all of these are resolved (for this relation – but 3NF can still have anomalies!)</a:t>
            </a:r>
            <a:endParaRPr sz="2000"/>
          </a:p>
        </p:txBody>
      </p:sp>
      <p:grpSp>
        <p:nvGrpSpPr>
          <p:cNvPr id="1557" name="Google Shape;1557;p96"/>
          <p:cNvGrpSpPr/>
          <p:nvPr/>
        </p:nvGrpSpPr>
        <p:grpSpPr>
          <a:xfrm>
            <a:off x="6086475" y="2918619"/>
            <a:ext cx="1873250" cy="2165350"/>
            <a:chOff x="2925" y="1661"/>
            <a:chExt cx="1180" cy="1364"/>
          </a:xfrm>
        </p:grpSpPr>
        <p:sp>
          <p:nvSpPr>
            <p:cNvPr id="1558" name="Google Shape;1558;p96"/>
            <p:cNvSpPr txBox="1"/>
            <p:nvPr/>
          </p:nvSpPr>
          <p:spPr>
            <a:xfrm>
              <a:off x="2925" y="1661"/>
              <a:ext cx="1172" cy="13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3NFa</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Lecturer   Dept</a:t>
              </a:r>
              <a:endParaRPr sz="2000">
                <a:solidFill>
                  <a:schemeClr val="dk1"/>
                </a:solidFill>
                <a:latin typeface="Arial"/>
                <a:ea typeface="Arial"/>
                <a:cs typeface="Arial"/>
                <a:sym typeface="Arial"/>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L1        D1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L2        D1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L3        D2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L4        D2</a:t>
              </a:r>
              <a:endParaRPr sz="2000">
                <a:solidFill>
                  <a:schemeClr val="dk1"/>
                </a:solidFill>
                <a:latin typeface="Arial"/>
                <a:ea typeface="Arial"/>
                <a:cs typeface="Arial"/>
                <a:sym typeface="Arial"/>
              </a:endParaRPr>
            </a:p>
          </p:txBody>
        </p:sp>
        <p:sp>
          <p:nvSpPr>
            <p:cNvPr id="1559" name="Google Shape;1559;p96"/>
            <p:cNvSpPr/>
            <p:nvPr/>
          </p:nvSpPr>
          <p:spPr>
            <a:xfrm>
              <a:off x="2925" y="1933"/>
              <a:ext cx="1179" cy="1089"/>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60" name="Google Shape;1560;p96"/>
            <p:cNvCxnSpPr/>
            <p:nvPr/>
          </p:nvCxnSpPr>
          <p:spPr>
            <a:xfrm>
              <a:off x="2925" y="2160"/>
              <a:ext cx="1180" cy="0"/>
            </a:xfrm>
            <a:prstGeom prst="straightConnector1">
              <a:avLst/>
            </a:prstGeom>
            <a:noFill/>
            <a:ln cap="flat" cmpd="sng" w="19050">
              <a:solidFill>
                <a:schemeClr val="dk1"/>
              </a:solidFill>
              <a:prstDash val="solid"/>
              <a:round/>
              <a:headEnd len="med" w="med" type="none"/>
              <a:tailEnd len="med" w="med" type="none"/>
            </a:ln>
          </p:spPr>
        </p:cxnSp>
        <p:cxnSp>
          <p:nvCxnSpPr>
            <p:cNvPr id="1561" name="Google Shape;1561;p96"/>
            <p:cNvCxnSpPr/>
            <p:nvPr/>
          </p:nvCxnSpPr>
          <p:spPr>
            <a:xfrm>
              <a:off x="3651" y="1933"/>
              <a:ext cx="0" cy="1089"/>
            </a:xfrm>
            <a:prstGeom prst="straightConnector1">
              <a:avLst/>
            </a:prstGeom>
            <a:noFill/>
            <a:ln cap="flat" cmpd="sng" w="19050">
              <a:solidFill>
                <a:schemeClr val="dk1"/>
              </a:solidFill>
              <a:prstDash val="solid"/>
              <a:round/>
              <a:headEnd len="med" w="med" type="none"/>
              <a:tailEnd len="med" w="med" type="none"/>
            </a:ln>
          </p:spPr>
        </p:cxnSp>
      </p:grpSp>
      <p:grpSp>
        <p:nvGrpSpPr>
          <p:cNvPr id="1562" name="Google Shape;1562;p96"/>
          <p:cNvGrpSpPr/>
          <p:nvPr/>
        </p:nvGrpSpPr>
        <p:grpSpPr>
          <a:xfrm>
            <a:off x="8112125" y="2924175"/>
            <a:ext cx="2160588" cy="2470150"/>
            <a:chOff x="4241" y="1752"/>
            <a:chExt cx="1361" cy="1556"/>
          </a:xfrm>
        </p:grpSpPr>
        <p:sp>
          <p:nvSpPr>
            <p:cNvPr id="1563" name="Google Shape;1563;p96"/>
            <p:cNvSpPr txBox="1"/>
            <p:nvPr/>
          </p:nvSpPr>
          <p:spPr>
            <a:xfrm>
              <a:off x="4241" y="1752"/>
              <a:ext cx="1359" cy="15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3NFb</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Module   Lecturer</a:t>
              </a:r>
              <a:endParaRPr/>
            </a:p>
            <a:p>
              <a:pPr indent="0" lvl="0" marL="0" marR="0" rtl="0" algn="l">
                <a:spcBef>
                  <a:spcPts val="0"/>
                </a:spcBef>
                <a:spcAft>
                  <a:spcPts val="0"/>
                </a:spcAft>
                <a:buNone/>
              </a:pPr>
              <a:r>
                <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M1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M2           L1</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M3           L2</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M4           L3</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M5           L4</a:t>
              </a:r>
              <a:endParaRPr sz="2000">
                <a:solidFill>
                  <a:schemeClr val="dk1"/>
                </a:solidFill>
                <a:latin typeface="Arial"/>
                <a:ea typeface="Arial"/>
                <a:cs typeface="Arial"/>
                <a:sym typeface="Arial"/>
              </a:endParaRPr>
            </a:p>
          </p:txBody>
        </p:sp>
        <p:sp>
          <p:nvSpPr>
            <p:cNvPr id="1564" name="Google Shape;1564;p96"/>
            <p:cNvSpPr/>
            <p:nvPr/>
          </p:nvSpPr>
          <p:spPr>
            <a:xfrm>
              <a:off x="4241" y="2024"/>
              <a:ext cx="1361" cy="127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565" name="Google Shape;1565;p96"/>
            <p:cNvCxnSpPr/>
            <p:nvPr/>
          </p:nvCxnSpPr>
          <p:spPr>
            <a:xfrm>
              <a:off x="4241" y="2296"/>
              <a:ext cx="1361" cy="0"/>
            </a:xfrm>
            <a:prstGeom prst="straightConnector1">
              <a:avLst/>
            </a:prstGeom>
            <a:noFill/>
            <a:ln cap="flat" cmpd="sng" w="19050">
              <a:solidFill>
                <a:schemeClr val="dk1"/>
              </a:solidFill>
              <a:prstDash val="solid"/>
              <a:round/>
              <a:headEnd len="med" w="med" type="none"/>
              <a:tailEnd len="med" w="med" type="none"/>
            </a:ln>
          </p:spPr>
        </p:cxnSp>
        <p:cxnSp>
          <p:nvCxnSpPr>
            <p:cNvPr id="1566" name="Google Shape;1566;p96"/>
            <p:cNvCxnSpPr/>
            <p:nvPr/>
          </p:nvCxnSpPr>
          <p:spPr>
            <a:xfrm>
              <a:off x="4876" y="2024"/>
              <a:ext cx="0" cy="127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Normalisation and Design</a:t>
            </a:r>
            <a:endParaRPr/>
          </a:p>
        </p:txBody>
      </p:sp>
      <p:sp>
        <p:nvSpPr>
          <p:cNvPr id="1572" name="Google Shape;1572;p9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Normalisation is related to DB design</a:t>
            </a:r>
            <a:endParaRPr/>
          </a:p>
          <a:p>
            <a:pPr indent="-228600" lvl="1" marL="685800" rtl="0" algn="l">
              <a:lnSpc>
                <a:spcPct val="150000"/>
              </a:lnSpc>
              <a:spcBef>
                <a:spcPts val="500"/>
              </a:spcBef>
              <a:spcAft>
                <a:spcPts val="0"/>
              </a:spcAft>
              <a:buClr>
                <a:schemeClr val="dk1"/>
              </a:buClr>
              <a:buSzPts val="2000"/>
              <a:buChar char="•"/>
            </a:pPr>
            <a:r>
              <a:rPr lang="en-US" sz="2000"/>
              <a:t>A database should normally be in 3NF at least</a:t>
            </a:r>
            <a:endParaRPr/>
          </a:p>
          <a:p>
            <a:pPr indent="-228600" lvl="1" marL="685800" rtl="0" algn="l">
              <a:lnSpc>
                <a:spcPct val="150000"/>
              </a:lnSpc>
              <a:spcBef>
                <a:spcPts val="500"/>
              </a:spcBef>
              <a:spcAft>
                <a:spcPts val="0"/>
              </a:spcAft>
              <a:buClr>
                <a:schemeClr val="dk1"/>
              </a:buClr>
              <a:buSzPts val="2000"/>
              <a:buChar char="•"/>
            </a:pPr>
            <a:r>
              <a:rPr lang="en-US" sz="2000"/>
              <a:t>If your design leads to a non-3NF DB, then you might want to revise it</a:t>
            </a:r>
            <a:endParaRPr sz="2000"/>
          </a:p>
        </p:txBody>
      </p:sp>
      <p:sp>
        <p:nvSpPr>
          <p:cNvPr id="1573" name="Google Shape;1573;p97"/>
          <p:cNvSpPr txBox="1"/>
          <p:nvPr>
            <p:ph idx="2" type="body"/>
          </p:nvPr>
        </p:nvSpPr>
        <p:spPr>
          <a:xfrm>
            <a:off x="6172200" y="1825625"/>
            <a:ext cx="561225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lang="en-US" sz="2400"/>
              <a:t>When you find you have a non-3NF DB</a:t>
            </a:r>
            <a:endParaRPr/>
          </a:p>
          <a:p>
            <a:pPr indent="-228600" lvl="1" marL="685800" rtl="0" algn="l">
              <a:lnSpc>
                <a:spcPct val="150000"/>
              </a:lnSpc>
              <a:spcBef>
                <a:spcPts val="500"/>
              </a:spcBef>
              <a:spcAft>
                <a:spcPts val="0"/>
              </a:spcAft>
              <a:buClr>
                <a:schemeClr val="dk1"/>
              </a:buClr>
              <a:buSzPts val="2000"/>
              <a:buChar char="•"/>
            </a:pPr>
            <a:r>
              <a:rPr lang="en-US" sz="2000"/>
              <a:t>Identify the FDs that are causing a problem</a:t>
            </a:r>
            <a:endParaRPr/>
          </a:p>
          <a:p>
            <a:pPr indent="-228600" lvl="1" marL="685800" rtl="0" algn="l">
              <a:lnSpc>
                <a:spcPct val="150000"/>
              </a:lnSpc>
              <a:spcBef>
                <a:spcPts val="500"/>
              </a:spcBef>
              <a:spcAft>
                <a:spcPts val="0"/>
              </a:spcAft>
              <a:buClr>
                <a:schemeClr val="dk1"/>
              </a:buClr>
              <a:buSzPts val="2000"/>
              <a:buChar char="•"/>
            </a:pPr>
            <a:r>
              <a:rPr lang="en-US" sz="2000"/>
              <a:t>Think if they will lead to any insert, update, or delete anomalies</a:t>
            </a:r>
            <a:endParaRPr/>
          </a:p>
          <a:p>
            <a:pPr indent="-228600" lvl="1" marL="685800" rtl="0" algn="l">
              <a:lnSpc>
                <a:spcPct val="150000"/>
              </a:lnSpc>
              <a:spcBef>
                <a:spcPts val="500"/>
              </a:spcBef>
              <a:spcAft>
                <a:spcPts val="0"/>
              </a:spcAft>
              <a:buClr>
                <a:schemeClr val="dk1"/>
              </a:buClr>
              <a:buSzPts val="2000"/>
              <a:buChar char="•"/>
            </a:pPr>
            <a:r>
              <a:rPr lang="en-US" sz="2000"/>
              <a:t>Try to remove them</a:t>
            </a:r>
            <a:endParaRPr sz="20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98"/>
          <p:cNvSpPr txBox="1"/>
          <p:nvPr>
            <p:ph idx="1" type="body"/>
          </p:nvPr>
        </p:nvSpPr>
        <p:spPr>
          <a:xfrm>
            <a:off x="1828800" y="1143000"/>
            <a:ext cx="9698804" cy="5334000"/>
          </a:xfrm>
          <a:prstGeom prst="rect">
            <a:avLst/>
          </a:prstGeom>
          <a:noFill/>
          <a:ln>
            <a:noFill/>
          </a:ln>
        </p:spPr>
        <p:txBody>
          <a:bodyPr anchorCtr="0" anchor="t" bIns="45700" lIns="91425" spcFirstLastPara="1" rIns="91425" wrap="square" tIns="45700">
            <a:normAutofit/>
          </a:bodyPr>
          <a:lstStyle/>
          <a:p>
            <a:pPr indent="-457200" lvl="0" marL="566738" rtl="0" algn="l">
              <a:lnSpc>
                <a:spcPct val="90000"/>
              </a:lnSpc>
              <a:spcBef>
                <a:spcPts val="0"/>
              </a:spcBef>
              <a:spcAft>
                <a:spcPts val="0"/>
              </a:spcAft>
              <a:buClr>
                <a:schemeClr val="dk1"/>
              </a:buClr>
              <a:buSzPts val="2800"/>
              <a:buChar char="•"/>
            </a:pPr>
            <a:r>
              <a:rPr lang="en-US"/>
              <a:t>Start the design of the ER-Diagram, relations, normalization</a:t>
            </a:r>
            <a:endParaRPr/>
          </a:p>
        </p:txBody>
      </p:sp>
      <p:sp>
        <p:nvSpPr>
          <p:cNvPr id="1580" name="Google Shape;1580;p98"/>
          <p:cNvSpPr/>
          <p:nvPr/>
        </p:nvSpPr>
        <p:spPr>
          <a:xfrm>
            <a:off x="2209800" y="762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Student Group Project</a:t>
            </a:r>
            <a:endParaRPr sz="3600">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Normalization - BCNF</a:t>
            </a:r>
            <a:endParaRPr/>
          </a:p>
        </p:txBody>
      </p:sp>
      <p:sp>
        <p:nvSpPr>
          <p:cNvPr id="1586" name="Google Shape;1586;p99"/>
          <p:cNvSpPr txBox="1"/>
          <p:nvPr>
            <p:ph idx="1" type="body"/>
          </p:nvPr>
        </p:nvSpPr>
        <p:spPr>
          <a:xfrm>
            <a:off x="955497" y="1448656"/>
            <a:ext cx="10068674" cy="467750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Once the attributes are arranged in third normal form, the group of tables that they comprise is a well-structured relational database with no data redundancy.</a:t>
            </a:r>
            <a:endParaRPr/>
          </a:p>
          <a:p>
            <a:pPr indent="-228600" lvl="0" marL="228600" rtl="0" algn="just">
              <a:lnSpc>
                <a:spcPct val="90000"/>
              </a:lnSpc>
              <a:spcBef>
                <a:spcPts val="1000"/>
              </a:spcBef>
              <a:spcAft>
                <a:spcPts val="0"/>
              </a:spcAft>
              <a:buClr>
                <a:srgbClr val="663366"/>
              </a:buClr>
              <a:buSzPts val="2800"/>
              <a:buChar char="•"/>
            </a:pPr>
            <a:r>
              <a:rPr lang="en-US">
                <a:solidFill>
                  <a:srgbClr val="663366"/>
                </a:solidFill>
              </a:rPr>
              <a:t>R. Boyce </a:t>
            </a:r>
            <a:r>
              <a:rPr lang="en-US"/>
              <a:t>and</a:t>
            </a:r>
            <a:r>
              <a:rPr lang="en-US">
                <a:solidFill>
                  <a:srgbClr val="663366"/>
                </a:solidFill>
              </a:rPr>
              <a:t> E. F. Codd </a:t>
            </a:r>
            <a:r>
              <a:rPr lang="en-US"/>
              <a:t>introduced a stronger definition of 3NF called Boyce-Codd Normal Form (BCNF).</a:t>
            </a:r>
            <a:endParaRPr/>
          </a:p>
        </p:txBody>
      </p:sp>
      <p:sp>
        <p:nvSpPr>
          <p:cNvPr id="1587" name="Google Shape;1587;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rgbClr val="A5A5A5"/>
                </a:solidFill>
                <a:latin typeface="Times New Roman"/>
                <a:ea typeface="Times New Roman"/>
                <a:cs typeface="Times New Roman"/>
                <a:sym typeface="Times New Roman"/>
              </a:rPr>
              <a:t>‹#›</a:t>
            </a:fld>
            <a:endParaRPr sz="1400">
              <a:solidFill>
                <a:srgbClr val="A5A5A5"/>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2021-01-30T19:52:56Z</dcterms:created>
  <dc:creator>Dipti Rana</dc:creator>
</cp:coreProperties>
</file>