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84" r:id="rId4"/>
    <p:sldId id="278" r:id="rId5"/>
    <p:sldId id="260" r:id="rId6"/>
    <p:sldId id="272" r:id="rId7"/>
    <p:sldId id="285" r:id="rId8"/>
    <p:sldId id="280" r:id="rId9"/>
    <p:sldId id="274" r:id="rId10"/>
    <p:sldId id="281" r:id="rId11"/>
    <p:sldId id="275" r:id="rId12"/>
    <p:sldId id="273" r:id="rId13"/>
    <p:sldId id="279" r:id="rId14"/>
    <p:sldId id="261" r:id="rId15"/>
    <p:sldId id="276" r:id="rId16"/>
    <p:sldId id="271" r:id="rId17"/>
    <p:sldId id="277" r:id="rId18"/>
    <p:sldId id="262" r:id="rId19"/>
    <p:sldId id="263" r:id="rId20"/>
    <p:sldId id="282" r:id="rId21"/>
    <p:sldId id="259" r:id="rId22"/>
    <p:sldId id="286" r:id="rId23"/>
    <p:sldId id="287" r:id="rId24"/>
    <p:sldId id="288" r:id="rId25"/>
    <p:sldId id="290" r:id="rId26"/>
    <p:sldId id="306" r:id="rId27"/>
    <p:sldId id="291" r:id="rId28"/>
    <p:sldId id="307" r:id="rId29"/>
    <p:sldId id="292" r:id="rId30"/>
    <p:sldId id="293" r:id="rId31"/>
    <p:sldId id="289" r:id="rId32"/>
    <p:sldId id="295" r:id="rId33"/>
    <p:sldId id="294" r:id="rId34"/>
    <p:sldId id="296" r:id="rId35"/>
    <p:sldId id="297" r:id="rId36"/>
    <p:sldId id="298" r:id="rId37"/>
    <p:sldId id="299" r:id="rId38"/>
    <p:sldId id="300" r:id="rId39"/>
    <p:sldId id="301" r:id="rId40"/>
    <p:sldId id="302" r:id="rId41"/>
    <p:sldId id="303" r:id="rId42"/>
    <p:sldId id="305" r:id="rId43"/>
    <p:sldId id="30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6" autoAdjust="0"/>
    <p:restoredTop sz="85820" autoAdjust="0"/>
  </p:normalViewPr>
  <p:slideViewPr>
    <p:cSldViewPr snapToGrid="0">
      <p:cViewPr varScale="1">
        <p:scale>
          <a:sx n="62" d="100"/>
          <a:sy n="62" d="100"/>
        </p:scale>
        <p:origin x="10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AAEA7-6BF1-41D2-B1A2-90F47F9B9420}" type="datetimeFigureOut">
              <a:rPr lang="en-IN" smtClean="0"/>
              <a:t>02-09-2022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36F5F-EA93-40E1-B4B2-BB1177625661}" type="slidenum">
              <a:rPr lang="en-IN" smtClean="0"/>
              <a:t>‹#›</a:t>
            </a:fld>
            <a:endParaRPr lang="en-IN"/>
          </a:p>
        </p:txBody>
      </p:sp>
    </p:spTree>
    <p:extLst>
      <p:ext uri="{BB962C8B-B14F-4D97-AF65-F5344CB8AC3E}">
        <p14:creationId xmlns:p14="http://schemas.microsoft.com/office/powerpoint/2010/main" val="504495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836F5F-EA93-40E1-B4B2-BB1177625661}" type="slidenum">
              <a:rPr lang="en-IN" smtClean="0"/>
              <a:t>17</a:t>
            </a:fld>
            <a:endParaRPr lang="en-IN"/>
          </a:p>
        </p:txBody>
      </p:sp>
    </p:spTree>
    <p:extLst>
      <p:ext uri="{BB962C8B-B14F-4D97-AF65-F5344CB8AC3E}">
        <p14:creationId xmlns:p14="http://schemas.microsoft.com/office/powerpoint/2010/main" val="386987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836F5F-EA93-40E1-B4B2-BB1177625661}" type="slidenum">
              <a:rPr lang="en-IN" smtClean="0"/>
              <a:t>20</a:t>
            </a:fld>
            <a:endParaRPr lang="en-IN"/>
          </a:p>
        </p:txBody>
      </p:sp>
    </p:spTree>
    <p:extLst>
      <p:ext uri="{BB962C8B-B14F-4D97-AF65-F5344CB8AC3E}">
        <p14:creationId xmlns:p14="http://schemas.microsoft.com/office/powerpoint/2010/main" val="1469562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836F5F-EA93-40E1-B4B2-BB1177625661}" type="slidenum">
              <a:rPr lang="en-IN" smtClean="0"/>
              <a:t>34</a:t>
            </a:fld>
            <a:endParaRPr lang="en-IN"/>
          </a:p>
        </p:txBody>
      </p:sp>
    </p:spTree>
    <p:extLst>
      <p:ext uri="{BB962C8B-B14F-4D97-AF65-F5344CB8AC3E}">
        <p14:creationId xmlns:p14="http://schemas.microsoft.com/office/powerpoint/2010/main" val="331520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836F5F-EA93-40E1-B4B2-BB1177625661}" type="slidenum">
              <a:rPr lang="en-IN" smtClean="0"/>
              <a:t>39</a:t>
            </a:fld>
            <a:endParaRPr lang="en-IN"/>
          </a:p>
        </p:txBody>
      </p:sp>
    </p:spTree>
    <p:extLst>
      <p:ext uri="{BB962C8B-B14F-4D97-AF65-F5344CB8AC3E}">
        <p14:creationId xmlns:p14="http://schemas.microsoft.com/office/powerpoint/2010/main" val="2309004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836F5F-EA93-40E1-B4B2-BB1177625661}" type="slidenum">
              <a:rPr lang="en-IN" smtClean="0"/>
              <a:t>40</a:t>
            </a:fld>
            <a:endParaRPr lang="en-IN"/>
          </a:p>
        </p:txBody>
      </p:sp>
    </p:spTree>
    <p:extLst>
      <p:ext uri="{BB962C8B-B14F-4D97-AF65-F5344CB8AC3E}">
        <p14:creationId xmlns:p14="http://schemas.microsoft.com/office/powerpoint/2010/main" val="1087284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BFBE-78E9-4BB0-B8F6-BB07EB4705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32A051-9BDF-494F-9BA4-A56C51A16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8669B6-EB04-4F89-B84B-EB07550B24B4}"/>
              </a:ext>
            </a:extLst>
          </p:cNvPr>
          <p:cNvSpPr>
            <a:spLocks noGrp="1"/>
          </p:cNvSpPr>
          <p:nvPr>
            <p:ph type="dt" sz="half" idx="10"/>
          </p:nvPr>
        </p:nvSpPr>
        <p:spPr/>
        <p:txBody>
          <a:bodyPr/>
          <a:lstStyle/>
          <a:p>
            <a:fld id="{67D23415-3787-4C39-82B7-952ED5CF6C1D}" type="datetimeFigureOut">
              <a:rPr lang="en-IN" smtClean="0"/>
              <a:t>02-09-2022</a:t>
            </a:fld>
            <a:endParaRPr lang="en-IN"/>
          </a:p>
        </p:txBody>
      </p:sp>
      <p:sp>
        <p:nvSpPr>
          <p:cNvPr id="5" name="Footer Placeholder 4">
            <a:extLst>
              <a:ext uri="{FF2B5EF4-FFF2-40B4-BE49-F238E27FC236}">
                <a16:creationId xmlns:a16="http://schemas.microsoft.com/office/drawing/2014/main" id="{46618FE1-CA05-4D2E-9EE0-46865F77C9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888C52-1226-4EFA-8D6A-836EA91E39A4}"/>
              </a:ext>
            </a:extLst>
          </p:cNvPr>
          <p:cNvSpPr>
            <a:spLocks noGrp="1"/>
          </p:cNvSpPr>
          <p:nvPr>
            <p:ph type="sldNum" sz="quarter" idx="12"/>
          </p:nvPr>
        </p:nvSpPr>
        <p:spPr/>
        <p:txBody>
          <a:bodyPr/>
          <a:lstStyle/>
          <a:p>
            <a:fld id="{8C910861-348A-4199-A4F4-014BD74203F6}" type="slidenum">
              <a:rPr lang="en-IN" smtClean="0"/>
              <a:t>‹#›</a:t>
            </a:fld>
            <a:endParaRPr lang="en-IN"/>
          </a:p>
        </p:txBody>
      </p:sp>
    </p:spTree>
    <p:extLst>
      <p:ext uri="{BB962C8B-B14F-4D97-AF65-F5344CB8AC3E}">
        <p14:creationId xmlns:p14="http://schemas.microsoft.com/office/powerpoint/2010/main" val="210715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5D3F-4050-48CB-89B7-C744F1C814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A7054D-31AE-4A92-AC99-34E99E440B5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FD9D94-9D4B-49BB-B008-C43D716116F2}"/>
              </a:ext>
            </a:extLst>
          </p:cNvPr>
          <p:cNvSpPr>
            <a:spLocks noGrp="1"/>
          </p:cNvSpPr>
          <p:nvPr>
            <p:ph type="dt" sz="half" idx="10"/>
          </p:nvPr>
        </p:nvSpPr>
        <p:spPr/>
        <p:txBody>
          <a:bodyPr/>
          <a:lstStyle/>
          <a:p>
            <a:fld id="{67D23415-3787-4C39-82B7-952ED5CF6C1D}" type="datetimeFigureOut">
              <a:rPr lang="en-IN" smtClean="0"/>
              <a:t>02-09-2022</a:t>
            </a:fld>
            <a:endParaRPr lang="en-IN"/>
          </a:p>
        </p:txBody>
      </p:sp>
      <p:sp>
        <p:nvSpPr>
          <p:cNvPr id="5" name="Footer Placeholder 4">
            <a:extLst>
              <a:ext uri="{FF2B5EF4-FFF2-40B4-BE49-F238E27FC236}">
                <a16:creationId xmlns:a16="http://schemas.microsoft.com/office/drawing/2014/main" id="{EE73155B-6E0C-49ED-9C10-AB349501DF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5CEEA8-98EB-4ABC-8D00-8FC90A1EADC2}"/>
              </a:ext>
            </a:extLst>
          </p:cNvPr>
          <p:cNvSpPr>
            <a:spLocks noGrp="1"/>
          </p:cNvSpPr>
          <p:nvPr>
            <p:ph type="sldNum" sz="quarter" idx="12"/>
          </p:nvPr>
        </p:nvSpPr>
        <p:spPr/>
        <p:txBody>
          <a:bodyPr/>
          <a:lstStyle/>
          <a:p>
            <a:fld id="{8C910861-348A-4199-A4F4-014BD74203F6}" type="slidenum">
              <a:rPr lang="en-IN" smtClean="0"/>
              <a:t>‹#›</a:t>
            </a:fld>
            <a:endParaRPr lang="en-IN"/>
          </a:p>
        </p:txBody>
      </p:sp>
    </p:spTree>
    <p:extLst>
      <p:ext uri="{BB962C8B-B14F-4D97-AF65-F5344CB8AC3E}">
        <p14:creationId xmlns:p14="http://schemas.microsoft.com/office/powerpoint/2010/main" val="1157321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6E3A9D-9A32-4430-849F-6A65AF0616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558702-73A2-4EEC-A3C1-9DC439F499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FE143C-31D5-4059-B302-FFC5B6AAFB32}"/>
              </a:ext>
            </a:extLst>
          </p:cNvPr>
          <p:cNvSpPr>
            <a:spLocks noGrp="1"/>
          </p:cNvSpPr>
          <p:nvPr>
            <p:ph type="dt" sz="half" idx="10"/>
          </p:nvPr>
        </p:nvSpPr>
        <p:spPr/>
        <p:txBody>
          <a:bodyPr/>
          <a:lstStyle/>
          <a:p>
            <a:fld id="{67D23415-3787-4C39-82B7-952ED5CF6C1D}" type="datetimeFigureOut">
              <a:rPr lang="en-IN" smtClean="0"/>
              <a:t>02-09-2022</a:t>
            </a:fld>
            <a:endParaRPr lang="en-IN"/>
          </a:p>
        </p:txBody>
      </p:sp>
      <p:sp>
        <p:nvSpPr>
          <p:cNvPr id="5" name="Footer Placeholder 4">
            <a:extLst>
              <a:ext uri="{FF2B5EF4-FFF2-40B4-BE49-F238E27FC236}">
                <a16:creationId xmlns:a16="http://schemas.microsoft.com/office/drawing/2014/main" id="{57D89CEC-6DA4-4093-9FAA-1E5B5B10B1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D6B07F-6B42-44DE-ABE1-912AD0CD64AE}"/>
              </a:ext>
            </a:extLst>
          </p:cNvPr>
          <p:cNvSpPr>
            <a:spLocks noGrp="1"/>
          </p:cNvSpPr>
          <p:nvPr>
            <p:ph type="sldNum" sz="quarter" idx="12"/>
          </p:nvPr>
        </p:nvSpPr>
        <p:spPr/>
        <p:txBody>
          <a:bodyPr/>
          <a:lstStyle/>
          <a:p>
            <a:fld id="{8C910861-348A-4199-A4F4-014BD74203F6}" type="slidenum">
              <a:rPr lang="en-IN" smtClean="0"/>
              <a:t>‹#›</a:t>
            </a:fld>
            <a:endParaRPr lang="en-IN"/>
          </a:p>
        </p:txBody>
      </p:sp>
    </p:spTree>
    <p:extLst>
      <p:ext uri="{BB962C8B-B14F-4D97-AF65-F5344CB8AC3E}">
        <p14:creationId xmlns:p14="http://schemas.microsoft.com/office/powerpoint/2010/main" val="88250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C4E9-945E-4C3E-B171-0547350059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46DE55-23E9-41A3-AF65-0EAEC90AD00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7E4066-EC24-460D-AF1B-6128D587620A}"/>
              </a:ext>
            </a:extLst>
          </p:cNvPr>
          <p:cNvSpPr>
            <a:spLocks noGrp="1"/>
          </p:cNvSpPr>
          <p:nvPr>
            <p:ph type="dt" sz="half" idx="10"/>
          </p:nvPr>
        </p:nvSpPr>
        <p:spPr/>
        <p:txBody>
          <a:bodyPr/>
          <a:lstStyle/>
          <a:p>
            <a:fld id="{67D23415-3787-4C39-82B7-952ED5CF6C1D}" type="datetimeFigureOut">
              <a:rPr lang="en-IN" smtClean="0"/>
              <a:t>02-09-2022</a:t>
            </a:fld>
            <a:endParaRPr lang="en-IN"/>
          </a:p>
        </p:txBody>
      </p:sp>
      <p:sp>
        <p:nvSpPr>
          <p:cNvPr id="5" name="Footer Placeholder 4">
            <a:extLst>
              <a:ext uri="{FF2B5EF4-FFF2-40B4-BE49-F238E27FC236}">
                <a16:creationId xmlns:a16="http://schemas.microsoft.com/office/drawing/2014/main" id="{3655DA36-731F-4CF3-A904-DF4808864E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E0FD72-107C-4C86-8804-A2B6B5F032C5}"/>
              </a:ext>
            </a:extLst>
          </p:cNvPr>
          <p:cNvSpPr>
            <a:spLocks noGrp="1"/>
          </p:cNvSpPr>
          <p:nvPr>
            <p:ph type="sldNum" sz="quarter" idx="12"/>
          </p:nvPr>
        </p:nvSpPr>
        <p:spPr/>
        <p:txBody>
          <a:bodyPr/>
          <a:lstStyle/>
          <a:p>
            <a:fld id="{8C910861-348A-4199-A4F4-014BD74203F6}" type="slidenum">
              <a:rPr lang="en-IN" smtClean="0"/>
              <a:t>‹#›</a:t>
            </a:fld>
            <a:endParaRPr lang="en-IN"/>
          </a:p>
        </p:txBody>
      </p:sp>
    </p:spTree>
    <p:extLst>
      <p:ext uri="{BB962C8B-B14F-4D97-AF65-F5344CB8AC3E}">
        <p14:creationId xmlns:p14="http://schemas.microsoft.com/office/powerpoint/2010/main" val="3695869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8247-DE1F-48BD-9DAE-838F78E193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41E44C-3AF0-461D-9BCF-BB2F126096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5C8677C-1B51-497C-8AFF-F1F171C6126A}"/>
              </a:ext>
            </a:extLst>
          </p:cNvPr>
          <p:cNvSpPr>
            <a:spLocks noGrp="1"/>
          </p:cNvSpPr>
          <p:nvPr>
            <p:ph type="dt" sz="half" idx="10"/>
          </p:nvPr>
        </p:nvSpPr>
        <p:spPr/>
        <p:txBody>
          <a:bodyPr/>
          <a:lstStyle/>
          <a:p>
            <a:fld id="{67D23415-3787-4C39-82B7-952ED5CF6C1D}" type="datetimeFigureOut">
              <a:rPr lang="en-IN" smtClean="0"/>
              <a:t>02-09-2022</a:t>
            </a:fld>
            <a:endParaRPr lang="en-IN"/>
          </a:p>
        </p:txBody>
      </p:sp>
      <p:sp>
        <p:nvSpPr>
          <p:cNvPr id="5" name="Footer Placeholder 4">
            <a:extLst>
              <a:ext uri="{FF2B5EF4-FFF2-40B4-BE49-F238E27FC236}">
                <a16:creationId xmlns:a16="http://schemas.microsoft.com/office/drawing/2014/main" id="{3A629B90-503A-4BAB-980A-CDCB4D7ADA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183BC2-61ED-48A1-B91F-633FD602A9AE}"/>
              </a:ext>
            </a:extLst>
          </p:cNvPr>
          <p:cNvSpPr>
            <a:spLocks noGrp="1"/>
          </p:cNvSpPr>
          <p:nvPr>
            <p:ph type="sldNum" sz="quarter" idx="12"/>
          </p:nvPr>
        </p:nvSpPr>
        <p:spPr/>
        <p:txBody>
          <a:bodyPr/>
          <a:lstStyle/>
          <a:p>
            <a:fld id="{8C910861-348A-4199-A4F4-014BD74203F6}" type="slidenum">
              <a:rPr lang="en-IN" smtClean="0"/>
              <a:t>‹#›</a:t>
            </a:fld>
            <a:endParaRPr lang="en-IN"/>
          </a:p>
        </p:txBody>
      </p:sp>
    </p:spTree>
    <p:extLst>
      <p:ext uri="{BB962C8B-B14F-4D97-AF65-F5344CB8AC3E}">
        <p14:creationId xmlns:p14="http://schemas.microsoft.com/office/powerpoint/2010/main" val="106213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4709-721C-4832-B516-6F9449F3BA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41FE9F-A2AA-49EC-B021-E6DFC8EFC5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0AF219-C5A6-4DD9-823A-AD26C3CF51A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0D3E5A-7C2D-43A9-A6A4-3FD3DE49561C}"/>
              </a:ext>
            </a:extLst>
          </p:cNvPr>
          <p:cNvSpPr>
            <a:spLocks noGrp="1"/>
          </p:cNvSpPr>
          <p:nvPr>
            <p:ph type="dt" sz="half" idx="10"/>
          </p:nvPr>
        </p:nvSpPr>
        <p:spPr/>
        <p:txBody>
          <a:bodyPr/>
          <a:lstStyle/>
          <a:p>
            <a:fld id="{67D23415-3787-4C39-82B7-952ED5CF6C1D}" type="datetimeFigureOut">
              <a:rPr lang="en-IN" smtClean="0"/>
              <a:t>02-09-2022</a:t>
            </a:fld>
            <a:endParaRPr lang="en-IN"/>
          </a:p>
        </p:txBody>
      </p:sp>
      <p:sp>
        <p:nvSpPr>
          <p:cNvPr id="6" name="Footer Placeholder 5">
            <a:extLst>
              <a:ext uri="{FF2B5EF4-FFF2-40B4-BE49-F238E27FC236}">
                <a16:creationId xmlns:a16="http://schemas.microsoft.com/office/drawing/2014/main" id="{20F5E071-40E1-48CC-ACC5-4329CB8DC2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A6B0E9-6FA5-490A-A35A-5000E60B77EF}"/>
              </a:ext>
            </a:extLst>
          </p:cNvPr>
          <p:cNvSpPr>
            <a:spLocks noGrp="1"/>
          </p:cNvSpPr>
          <p:nvPr>
            <p:ph type="sldNum" sz="quarter" idx="12"/>
          </p:nvPr>
        </p:nvSpPr>
        <p:spPr/>
        <p:txBody>
          <a:bodyPr/>
          <a:lstStyle/>
          <a:p>
            <a:fld id="{8C910861-348A-4199-A4F4-014BD74203F6}" type="slidenum">
              <a:rPr lang="en-IN" smtClean="0"/>
              <a:t>‹#›</a:t>
            </a:fld>
            <a:endParaRPr lang="en-IN"/>
          </a:p>
        </p:txBody>
      </p:sp>
    </p:spTree>
    <p:extLst>
      <p:ext uri="{BB962C8B-B14F-4D97-AF65-F5344CB8AC3E}">
        <p14:creationId xmlns:p14="http://schemas.microsoft.com/office/powerpoint/2010/main" val="2556563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6064A-3055-42BC-A5F7-5E1910B1C4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F609E5-74E6-44F6-B11F-06BED7F2B4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FEC633C-4274-415F-9D88-45EEF760D1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BE3D28-DEC7-467C-B93A-45990323D6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AF89F8-71F3-4EE4-BF05-1B590891403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7E2EA9-B7AF-4569-9B56-7A4BA37CC8B2}"/>
              </a:ext>
            </a:extLst>
          </p:cNvPr>
          <p:cNvSpPr>
            <a:spLocks noGrp="1"/>
          </p:cNvSpPr>
          <p:nvPr>
            <p:ph type="dt" sz="half" idx="10"/>
          </p:nvPr>
        </p:nvSpPr>
        <p:spPr/>
        <p:txBody>
          <a:bodyPr/>
          <a:lstStyle/>
          <a:p>
            <a:fld id="{67D23415-3787-4C39-82B7-952ED5CF6C1D}" type="datetimeFigureOut">
              <a:rPr lang="en-IN" smtClean="0"/>
              <a:t>02-09-2022</a:t>
            </a:fld>
            <a:endParaRPr lang="en-IN"/>
          </a:p>
        </p:txBody>
      </p:sp>
      <p:sp>
        <p:nvSpPr>
          <p:cNvPr id="8" name="Footer Placeholder 7">
            <a:extLst>
              <a:ext uri="{FF2B5EF4-FFF2-40B4-BE49-F238E27FC236}">
                <a16:creationId xmlns:a16="http://schemas.microsoft.com/office/drawing/2014/main" id="{0F0C3905-43DE-423F-9A84-F546806AE3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2BB13E1-2CF2-4761-A5DE-0F69E8B9CD69}"/>
              </a:ext>
            </a:extLst>
          </p:cNvPr>
          <p:cNvSpPr>
            <a:spLocks noGrp="1"/>
          </p:cNvSpPr>
          <p:nvPr>
            <p:ph type="sldNum" sz="quarter" idx="12"/>
          </p:nvPr>
        </p:nvSpPr>
        <p:spPr/>
        <p:txBody>
          <a:bodyPr/>
          <a:lstStyle/>
          <a:p>
            <a:fld id="{8C910861-348A-4199-A4F4-014BD74203F6}" type="slidenum">
              <a:rPr lang="en-IN" smtClean="0"/>
              <a:t>‹#›</a:t>
            </a:fld>
            <a:endParaRPr lang="en-IN"/>
          </a:p>
        </p:txBody>
      </p:sp>
    </p:spTree>
    <p:extLst>
      <p:ext uri="{BB962C8B-B14F-4D97-AF65-F5344CB8AC3E}">
        <p14:creationId xmlns:p14="http://schemas.microsoft.com/office/powerpoint/2010/main" val="42576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C3F63-2EBD-48B2-94B3-1F695F6D11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14BC1B-7428-4FB7-8B64-7B7FD9099485}"/>
              </a:ext>
            </a:extLst>
          </p:cNvPr>
          <p:cNvSpPr>
            <a:spLocks noGrp="1"/>
          </p:cNvSpPr>
          <p:nvPr>
            <p:ph type="dt" sz="half" idx="10"/>
          </p:nvPr>
        </p:nvSpPr>
        <p:spPr/>
        <p:txBody>
          <a:bodyPr/>
          <a:lstStyle/>
          <a:p>
            <a:fld id="{67D23415-3787-4C39-82B7-952ED5CF6C1D}" type="datetimeFigureOut">
              <a:rPr lang="en-IN" smtClean="0"/>
              <a:t>02-09-2022</a:t>
            </a:fld>
            <a:endParaRPr lang="en-IN"/>
          </a:p>
        </p:txBody>
      </p:sp>
      <p:sp>
        <p:nvSpPr>
          <p:cNvPr id="4" name="Footer Placeholder 3">
            <a:extLst>
              <a:ext uri="{FF2B5EF4-FFF2-40B4-BE49-F238E27FC236}">
                <a16:creationId xmlns:a16="http://schemas.microsoft.com/office/drawing/2014/main" id="{9357ACF3-1A54-4F00-B474-37A2820775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20972D-C9D8-48C5-B32A-7BE1CBC63CBC}"/>
              </a:ext>
            </a:extLst>
          </p:cNvPr>
          <p:cNvSpPr>
            <a:spLocks noGrp="1"/>
          </p:cNvSpPr>
          <p:nvPr>
            <p:ph type="sldNum" sz="quarter" idx="12"/>
          </p:nvPr>
        </p:nvSpPr>
        <p:spPr/>
        <p:txBody>
          <a:bodyPr/>
          <a:lstStyle/>
          <a:p>
            <a:fld id="{8C910861-348A-4199-A4F4-014BD74203F6}" type="slidenum">
              <a:rPr lang="en-IN" smtClean="0"/>
              <a:t>‹#›</a:t>
            </a:fld>
            <a:endParaRPr lang="en-IN"/>
          </a:p>
        </p:txBody>
      </p:sp>
    </p:spTree>
    <p:extLst>
      <p:ext uri="{BB962C8B-B14F-4D97-AF65-F5344CB8AC3E}">
        <p14:creationId xmlns:p14="http://schemas.microsoft.com/office/powerpoint/2010/main" val="409362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3C15CA-E35F-4A72-BDF3-AA952E13B0F4}"/>
              </a:ext>
            </a:extLst>
          </p:cNvPr>
          <p:cNvSpPr>
            <a:spLocks noGrp="1"/>
          </p:cNvSpPr>
          <p:nvPr>
            <p:ph type="dt" sz="half" idx="10"/>
          </p:nvPr>
        </p:nvSpPr>
        <p:spPr/>
        <p:txBody>
          <a:bodyPr/>
          <a:lstStyle/>
          <a:p>
            <a:fld id="{67D23415-3787-4C39-82B7-952ED5CF6C1D}" type="datetimeFigureOut">
              <a:rPr lang="en-IN" smtClean="0"/>
              <a:t>02-09-2022</a:t>
            </a:fld>
            <a:endParaRPr lang="en-IN"/>
          </a:p>
        </p:txBody>
      </p:sp>
      <p:sp>
        <p:nvSpPr>
          <p:cNvPr id="3" name="Footer Placeholder 2">
            <a:extLst>
              <a:ext uri="{FF2B5EF4-FFF2-40B4-BE49-F238E27FC236}">
                <a16:creationId xmlns:a16="http://schemas.microsoft.com/office/drawing/2014/main" id="{E5FA5D44-EFB7-4F5F-99B0-D0CFDBCA3D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10CC17-CE3D-4169-AFE7-7B182136E702}"/>
              </a:ext>
            </a:extLst>
          </p:cNvPr>
          <p:cNvSpPr>
            <a:spLocks noGrp="1"/>
          </p:cNvSpPr>
          <p:nvPr>
            <p:ph type="sldNum" sz="quarter" idx="12"/>
          </p:nvPr>
        </p:nvSpPr>
        <p:spPr/>
        <p:txBody>
          <a:bodyPr/>
          <a:lstStyle/>
          <a:p>
            <a:fld id="{8C910861-348A-4199-A4F4-014BD74203F6}" type="slidenum">
              <a:rPr lang="en-IN" smtClean="0"/>
              <a:t>‹#›</a:t>
            </a:fld>
            <a:endParaRPr lang="en-IN"/>
          </a:p>
        </p:txBody>
      </p:sp>
    </p:spTree>
    <p:extLst>
      <p:ext uri="{BB962C8B-B14F-4D97-AF65-F5344CB8AC3E}">
        <p14:creationId xmlns:p14="http://schemas.microsoft.com/office/powerpoint/2010/main" val="336473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55F9-916B-477F-9F13-229F09FAA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D38D40-547E-4020-A5EF-5AE9D491F2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63824F-D87F-44DE-8241-B0CA424AC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0CDBDD-8551-4C93-9ACB-27395C9FA48C}"/>
              </a:ext>
            </a:extLst>
          </p:cNvPr>
          <p:cNvSpPr>
            <a:spLocks noGrp="1"/>
          </p:cNvSpPr>
          <p:nvPr>
            <p:ph type="dt" sz="half" idx="10"/>
          </p:nvPr>
        </p:nvSpPr>
        <p:spPr/>
        <p:txBody>
          <a:bodyPr/>
          <a:lstStyle/>
          <a:p>
            <a:fld id="{67D23415-3787-4C39-82B7-952ED5CF6C1D}" type="datetimeFigureOut">
              <a:rPr lang="en-IN" smtClean="0"/>
              <a:t>02-09-2022</a:t>
            </a:fld>
            <a:endParaRPr lang="en-IN"/>
          </a:p>
        </p:txBody>
      </p:sp>
      <p:sp>
        <p:nvSpPr>
          <p:cNvPr id="6" name="Footer Placeholder 5">
            <a:extLst>
              <a:ext uri="{FF2B5EF4-FFF2-40B4-BE49-F238E27FC236}">
                <a16:creationId xmlns:a16="http://schemas.microsoft.com/office/drawing/2014/main" id="{98F01F8B-171A-4B10-9124-FF4B30D4DA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F3B0C0-E8B8-4041-9248-DF1EB126DE48}"/>
              </a:ext>
            </a:extLst>
          </p:cNvPr>
          <p:cNvSpPr>
            <a:spLocks noGrp="1"/>
          </p:cNvSpPr>
          <p:nvPr>
            <p:ph type="sldNum" sz="quarter" idx="12"/>
          </p:nvPr>
        </p:nvSpPr>
        <p:spPr/>
        <p:txBody>
          <a:bodyPr/>
          <a:lstStyle/>
          <a:p>
            <a:fld id="{8C910861-348A-4199-A4F4-014BD74203F6}" type="slidenum">
              <a:rPr lang="en-IN" smtClean="0"/>
              <a:t>‹#›</a:t>
            </a:fld>
            <a:endParaRPr lang="en-IN"/>
          </a:p>
        </p:txBody>
      </p:sp>
    </p:spTree>
    <p:extLst>
      <p:ext uri="{BB962C8B-B14F-4D97-AF65-F5344CB8AC3E}">
        <p14:creationId xmlns:p14="http://schemas.microsoft.com/office/powerpoint/2010/main" val="2888807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E054-36BC-4966-8430-7172A3837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1F132D-9F03-4849-9C40-3912523607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C236BF-6C07-457D-8685-B14DC64C2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E0111D-8305-4B3F-BD15-85539CDC3CC4}"/>
              </a:ext>
            </a:extLst>
          </p:cNvPr>
          <p:cNvSpPr>
            <a:spLocks noGrp="1"/>
          </p:cNvSpPr>
          <p:nvPr>
            <p:ph type="dt" sz="half" idx="10"/>
          </p:nvPr>
        </p:nvSpPr>
        <p:spPr/>
        <p:txBody>
          <a:bodyPr/>
          <a:lstStyle/>
          <a:p>
            <a:fld id="{67D23415-3787-4C39-82B7-952ED5CF6C1D}" type="datetimeFigureOut">
              <a:rPr lang="en-IN" smtClean="0"/>
              <a:t>02-09-2022</a:t>
            </a:fld>
            <a:endParaRPr lang="en-IN"/>
          </a:p>
        </p:txBody>
      </p:sp>
      <p:sp>
        <p:nvSpPr>
          <p:cNvPr id="6" name="Footer Placeholder 5">
            <a:extLst>
              <a:ext uri="{FF2B5EF4-FFF2-40B4-BE49-F238E27FC236}">
                <a16:creationId xmlns:a16="http://schemas.microsoft.com/office/drawing/2014/main" id="{E30C7576-38C6-462E-9A8E-86C32624E1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3C8680-A083-4EC0-AFFA-CC0AB8879E62}"/>
              </a:ext>
            </a:extLst>
          </p:cNvPr>
          <p:cNvSpPr>
            <a:spLocks noGrp="1"/>
          </p:cNvSpPr>
          <p:nvPr>
            <p:ph type="sldNum" sz="quarter" idx="12"/>
          </p:nvPr>
        </p:nvSpPr>
        <p:spPr/>
        <p:txBody>
          <a:bodyPr/>
          <a:lstStyle/>
          <a:p>
            <a:fld id="{8C910861-348A-4199-A4F4-014BD74203F6}" type="slidenum">
              <a:rPr lang="en-IN" smtClean="0"/>
              <a:t>‹#›</a:t>
            </a:fld>
            <a:endParaRPr lang="en-IN"/>
          </a:p>
        </p:txBody>
      </p:sp>
    </p:spTree>
    <p:extLst>
      <p:ext uri="{BB962C8B-B14F-4D97-AF65-F5344CB8AC3E}">
        <p14:creationId xmlns:p14="http://schemas.microsoft.com/office/powerpoint/2010/main" val="75310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8E9EB-1C06-493B-AAC9-618D439720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D50641-0902-4E94-8BA6-CF7F9593FC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6F7B23-F918-45FD-AB09-77C39626D0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23415-3787-4C39-82B7-952ED5CF6C1D}" type="datetimeFigureOut">
              <a:rPr lang="en-IN" smtClean="0"/>
              <a:t>02-09-2022</a:t>
            </a:fld>
            <a:endParaRPr lang="en-IN"/>
          </a:p>
        </p:txBody>
      </p:sp>
      <p:sp>
        <p:nvSpPr>
          <p:cNvPr id="5" name="Footer Placeholder 4">
            <a:extLst>
              <a:ext uri="{FF2B5EF4-FFF2-40B4-BE49-F238E27FC236}">
                <a16:creationId xmlns:a16="http://schemas.microsoft.com/office/drawing/2014/main" id="{C5FEFED0-3E28-4322-8111-916B9CBF6F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7E89F8-795E-4733-B8EF-5FB61AEFD2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10861-348A-4199-A4F4-014BD74203F6}" type="slidenum">
              <a:rPr lang="en-IN" smtClean="0"/>
              <a:t>‹#›</a:t>
            </a:fld>
            <a:endParaRPr lang="en-IN"/>
          </a:p>
        </p:txBody>
      </p:sp>
    </p:spTree>
    <p:extLst>
      <p:ext uri="{BB962C8B-B14F-4D97-AF65-F5344CB8AC3E}">
        <p14:creationId xmlns:p14="http://schemas.microsoft.com/office/powerpoint/2010/main" val="932820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scikit-learn.org/stable/modules/generated/sklearn.model_selection.train_test_spli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w3schools.com/python/trypandas.asp?filename=demo_ml_scale_mean1" TargetMode="Externa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hyperlink" Target="https://www.w3schools.com/python/trypandas.asp?filename=demo_ml_scale_std2" TargetMode="External"/><Relationship Id="rId5" Type="http://schemas.openxmlformats.org/officeDocument/2006/relationships/hyperlink" Target="https://www.w3schools.com/python/trypandas.asp?filename=demo_ml_scale_mean2" TargetMode="External"/><Relationship Id="rId4" Type="http://schemas.openxmlformats.org/officeDocument/2006/relationships/hyperlink" Target="https://www.w3schools.com/python/trypandas.asp?filename=demo_ml_scale_std1"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824F2-3C25-4560-A3F6-C0CA3B785659}"/>
              </a:ext>
            </a:extLst>
          </p:cNvPr>
          <p:cNvSpPr>
            <a:spLocks noGrp="1"/>
          </p:cNvSpPr>
          <p:nvPr>
            <p:ph type="ctrTitle"/>
          </p:nvPr>
        </p:nvSpPr>
        <p:spPr/>
        <p:txBody>
          <a:bodyPr/>
          <a:lstStyle/>
          <a:p>
            <a:r>
              <a:rPr lang="en-US" dirty="0"/>
              <a:t>Support Vector Machine</a:t>
            </a:r>
            <a:endParaRPr lang="en-IN" dirty="0"/>
          </a:p>
        </p:txBody>
      </p:sp>
      <p:sp>
        <p:nvSpPr>
          <p:cNvPr id="3" name="Subtitle 2">
            <a:extLst>
              <a:ext uri="{FF2B5EF4-FFF2-40B4-BE49-F238E27FC236}">
                <a16:creationId xmlns:a16="http://schemas.microsoft.com/office/drawing/2014/main" id="{20CA7148-9D92-407C-945D-35C4BB649E0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58393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8E23-E365-49E5-8AF5-05932E8E1518}"/>
              </a:ext>
            </a:extLst>
          </p:cNvPr>
          <p:cNvSpPr>
            <a:spLocks noGrp="1"/>
          </p:cNvSpPr>
          <p:nvPr>
            <p:ph type="title"/>
          </p:nvPr>
        </p:nvSpPr>
        <p:spPr/>
        <p:txBody>
          <a:bodyPr/>
          <a:lstStyle/>
          <a:p>
            <a:r>
              <a:rPr lang="en-US" dirty="0"/>
              <a:t>Variations in Hyperplane</a:t>
            </a:r>
            <a:endParaRPr lang="en-IN" dirty="0"/>
          </a:p>
        </p:txBody>
      </p:sp>
      <p:pic>
        <p:nvPicPr>
          <p:cNvPr id="4" name="Picture 3">
            <a:extLst>
              <a:ext uri="{FF2B5EF4-FFF2-40B4-BE49-F238E27FC236}">
                <a16:creationId xmlns:a16="http://schemas.microsoft.com/office/drawing/2014/main" id="{79579735-8ABA-4032-9928-1AA477B2DB1F}"/>
              </a:ext>
            </a:extLst>
          </p:cNvPr>
          <p:cNvPicPr>
            <a:picLocks noChangeAspect="1"/>
          </p:cNvPicPr>
          <p:nvPr/>
        </p:nvPicPr>
        <p:blipFill>
          <a:blip r:embed="rId2"/>
          <a:stretch>
            <a:fillRect/>
          </a:stretch>
        </p:blipFill>
        <p:spPr>
          <a:xfrm>
            <a:off x="3591730" y="2171700"/>
            <a:ext cx="5415842" cy="3694528"/>
          </a:xfrm>
          <a:prstGeom prst="rect">
            <a:avLst/>
          </a:prstGeom>
        </p:spPr>
      </p:pic>
    </p:spTree>
    <p:extLst>
      <p:ext uri="{BB962C8B-B14F-4D97-AF65-F5344CB8AC3E}">
        <p14:creationId xmlns:p14="http://schemas.microsoft.com/office/powerpoint/2010/main" val="4232023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2F631-9C21-4B62-A8CC-243FE71BAF6E}"/>
              </a:ext>
            </a:extLst>
          </p:cNvPr>
          <p:cNvSpPr>
            <a:spLocks noGrp="1"/>
          </p:cNvSpPr>
          <p:nvPr>
            <p:ph type="title"/>
          </p:nvPr>
        </p:nvSpPr>
        <p:spPr/>
        <p:txBody>
          <a:bodyPr/>
          <a:lstStyle/>
          <a:p>
            <a:r>
              <a:rPr lang="en-US" dirty="0"/>
              <a:t>Variations in Hyperplane</a:t>
            </a:r>
            <a:endParaRPr lang="en-IN" dirty="0"/>
          </a:p>
        </p:txBody>
      </p:sp>
      <p:pic>
        <p:nvPicPr>
          <p:cNvPr id="7170" name="Picture 2" descr="Lightbox">
            <a:extLst>
              <a:ext uri="{FF2B5EF4-FFF2-40B4-BE49-F238E27FC236}">
                <a16:creationId xmlns:a16="http://schemas.microsoft.com/office/drawing/2014/main" id="{17418BBB-BA5C-4C85-B83E-6C8A0633F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05220"/>
            <a:ext cx="3629025" cy="30861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Lightbox">
            <a:extLst>
              <a:ext uri="{FF2B5EF4-FFF2-40B4-BE49-F238E27FC236}">
                <a16:creationId xmlns:a16="http://schemas.microsoft.com/office/drawing/2014/main" id="{2E285393-6638-4A49-8344-CAE329D8691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0" y="2005220"/>
            <a:ext cx="36195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71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9A43-D48C-4EC5-83E1-75B4B9EEB919}"/>
              </a:ext>
            </a:extLst>
          </p:cNvPr>
          <p:cNvSpPr>
            <a:spLocks noGrp="1"/>
          </p:cNvSpPr>
          <p:nvPr>
            <p:ph type="title"/>
          </p:nvPr>
        </p:nvSpPr>
        <p:spPr>
          <a:xfrm>
            <a:off x="202096" y="153090"/>
            <a:ext cx="11830878" cy="986597"/>
          </a:xfrm>
        </p:spPr>
        <p:txBody>
          <a:bodyPr/>
          <a:lstStyle/>
          <a:p>
            <a:r>
              <a:rPr lang="en-IN" dirty="0"/>
              <a:t>Support Vectors</a:t>
            </a:r>
          </a:p>
        </p:txBody>
      </p:sp>
      <p:sp>
        <p:nvSpPr>
          <p:cNvPr id="3" name="Content Placeholder 2">
            <a:extLst>
              <a:ext uri="{FF2B5EF4-FFF2-40B4-BE49-F238E27FC236}">
                <a16:creationId xmlns:a16="http://schemas.microsoft.com/office/drawing/2014/main" id="{929930E7-C293-4571-9109-98B490FF8529}"/>
              </a:ext>
            </a:extLst>
          </p:cNvPr>
          <p:cNvSpPr>
            <a:spLocks noGrp="1"/>
          </p:cNvSpPr>
          <p:nvPr>
            <p:ph idx="1"/>
          </p:nvPr>
        </p:nvSpPr>
        <p:spPr>
          <a:xfrm>
            <a:off x="202095" y="1139686"/>
            <a:ext cx="11579087" cy="5446643"/>
          </a:xfrm>
        </p:spPr>
        <p:txBody>
          <a:bodyPr/>
          <a:lstStyle/>
          <a:p>
            <a:r>
              <a:rPr lang="en-US" dirty="0"/>
              <a:t>The data points or vectors that are the closest to the hyperplane and which affect the position of the hyperplane are termed as Support Vector. </a:t>
            </a:r>
          </a:p>
          <a:p>
            <a:r>
              <a:rPr lang="en-US" dirty="0"/>
              <a:t>Since these vectors support the hyperplane, hence called a Support vector.</a:t>
            </a:r>
          </a:p>
          <a:p>
            <a:r>
              <a:rPr lang="en-US" dirty="0"/>
              <a:t>Using these support vectors, we maximize the margin of the classifier. Deleting the support vectors will change the position of the hyperplane. These are the points that help us build our SVM.</a:t>
            </a:r>
          </a:p>
          <a:p>
            <a:pPr marL="0" indent="0">
              <a:buNone/>
            </a:pPr>
            <a:br>
              <a:rPr lang="en-US" dirty="0">
                <a:effectLst/>
              </a:rPr>
            </a:br>
            <a:endParaRPr lang="en-IN" dirty="0"/>
          </a:p>
        </p:txBody>
      </p:sp>
    </p:spTree>
    <p:extLst>
      <p:ext uri="{BB962C8B-B14F-4D97-AF65-F5344CB8AC3E}">
        <p14:creationId xmlns:p14="http://schemas.microsoft.com/office/powerpoint/2010/main" val="3621545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miro.medium.com/max/1400/0*ecA4Ls8kBYSM5nza.jpg">
            <a:extLst>
              <a:ext uri="{FF2B5EF4-FFF2-40B4-BE49-F238E27FC236}">
                <a16:creationId xmlns:a16="http://schemas.microsoft.com/office/drawing/2014/main" id="{AF4A4661-D906-4148-B76A-2473400E98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0312" y="2143919"/>
            <a:ext cx="7191375"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70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8D91-3D23-45EA-A05F-BEDBC6C58D69}"/>
              </a:ext>
            </a:extLst>
          </p:cNvPr>
          <p:cNvSpPr>
            <a:spLocks noGrp="1"/>
          </p:cNvSpPr>
          <p:nvPr>
            <p:ph type="title"/>
          </p:nvPr>
        </p:nvSpPr>
        <p:spPr>
          <a:xfrm>
            <a:off x="838199" y="365125"/>
            <a:ext cx="10982739" cy="668545"/>
          </a:xfrm>
        </p:spPr>
        <p:txBody>
          <a:bodyPr>
            <a:normAutofit fontScale="90000"/>
          </a:bodyPr>
          <a:lstStyle/>
          <a:p>
            <a:r>
              <a:rPr lang="en-IN" dirty="0"/>
              <a:t>Types of SVM</a:t>
            </a:r>
          </a:p>
        </p:txBody>
      </p:sp>
      <p:sp>
        <p:nvSpPr>
          <p:cNvPr id="3" name="Content Placeholder 2">
            <a:extLst>
              <a:ext uri="{FF2B5EF4-FFF2-40B4-BE49-F238E27FC236}">
                <a16:creationId xmlns:a16="http://schemas.microsoft.com/office/drawing/2014/main" id="{31227AB4-6BE4-4EBB-9220-1D0FFE6084CA}"/>
              </a:ext>
            </a:extLst>
          </p:cNvPr>
          <p:cNvSpPr>
            <a:spLocks noGrp="1"/>
          </p:cNvSpPr>
          <p:nvPr>
            <p:ph idx="1"/>
          </p:nvPr>
        </p:nvSpPr>
        <p:spPr>
          <a:xfrm>
            <a:off x="238539" y="1033670"/>
            <a:ext cx="11115261" cy="5143293"/>
          </a:xfrm>
        </p:spPr>
        <p:txBody>
          <a:bodyPr/>
          <a:lstStyle/>
          <a:p>
            <a:r>
              <a:rPr lang="en-US" b="1" dirty="0"/>
              <a:t>Linear SVM:</a:t>
            </a:r>
            <a:r>
              <a:rPr lang="en-US" dirty="0"/>
              <a:t> Linear SVM is used for linearly separable data, which means if a dataset can be classified into two classes by using a single straight line, then such data is termed as linearly separable data, and classifier is used called as Linear SVM classifier.</a:t>
            </a:r>
          </a:p>
          <a:p>
            <a:endParaRPr lang="en-IN" dirty="0"/>
          </a:p>
        </p:txBody>
      </p:sp>
      <p:pic>
        <p:nvPicPr>
          <p:cNvPr id="4098" name="Picture 2" descr="Support Vector Machine Algorithm">
            <a:extLst>
              <a:ext uri="{FF2B5EF4-FFF2-40B4-BE49-F238E27FC236}">
                <a16:creationId xmlns:a16="http://schemas.microsoft.com/office/drawing/2014/main" id="{55E9F726-7219-404F-A2C7-A1592DBAF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331" y="2789582"/>
            <a:ext cx="4257675"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54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Lightbox">
            <a:extLst>
              <a:ext uri="{FF2B5EF4-FFF2-40B4-BE49-F238E27FC236}">
                <a16:creationId xmlns:a16="http://schemas.microsoft.com/office/drawing/2014/main" id="{5D2AB89D-8E5F-4719-89E3-A8440A580E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1801" y="2536307"/>
            <a:ext cx="5276850"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8165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F8D91-3D23-45EA-A05F-BEDBC6C58D69}"/>
              </a:ext>
            </a:extLst>
          </p:cNvPr>
          <p:cNvSpPr>
            <a:spLocks noGrp="1"/>
          </p:cNvSpPr>
          <p:nvPr>
            <p:ph type="title"/>
          </p:nvPr>
        </p:nvSpPr>
        <p:spPr>
          <a:xfrm>
            <a:off x="304799" y="113334"/>
            <a:ext cx="10982739" cy="668545"/>
          </a:xfrm>
        </p:spPr>
        <p:txBody>
          <a:bodyPr>
            <a:normAutofit fontScale="90000"/>
          </a:bodyPr>
          <a:lstStyle/>
          <a:p>
            <a:r>
              <a:rPr lang="en-IN" dirty="0"/>
              <a:t>Types of SVM</a:t>
            </a:r>
          </a:p>
        </p:txBody>
      </p:sp>
      <p:sp>
        <p:nvSpPr>
          <p:cNvPr id="3" name="Content Placeholder 2">
            <a:extLst>
              <a:ext uri="{FF2B5EF4-FFF2-40B4-BE49-F238E27FC236}">
                <a16:creationId xmlns:a16="http://schemas.microsoft.com/office/drawing/2014/main" id="{31227AB4-6BE4-4EBB-9220-1D0FFE6084CA}"/>
              </a:ext>
            </a:extLst>
          </p:cNvPr>
          <p:cNvSpPr>
            <a:spLocks noGrp="1"/>
          </p:cNvSpPr>
          <p:nvPr>
            <p:ph idx="1"/>
          </p:nvPr>
        </p:nvSpPr>
        <p:spPr>
          <a:xfrm>
            <a:off x="238539" y="1033670"/>
            <a:ext cx="11741426" cy="5367130"/>
          </a:xfrm>
        </p:spPr>
        <p:txBody>
          <a:bodyPr/>
          <a:lstStyle/>
          <a:p>
            <a:r>
              <a:rPr lang="en-US" b="1" dirty="0"/>
              <a:t>Non-linear SVM:</a:t>
            </a:r>
            <a:r>
              <a:rPr lang="en-US" dirty="0"/>
              <a:t> Non-Linear SVM is used for non-linearly separated data, which means if a dataset cannot be classified by using a straight line, then such data is termed as non-linear data and classifier used is called as Non-linear SVM classifier.</a:t>
            </a:r>
          </a:p>
          <a:p>
            <a:endParaRPr lang="en-IN" dirty="0"/>
          </a:p>
        </p:txBody>
      </p:sp>
      <p:pic>
        <p:nvPicPr>
          <p:cNvPr id="5122" name="Picture 2" descr="Support Vector Machine Algorithm">
            <a:extLst>
              <a:ext uri="{FF2B5EF4-FFF2-40B4-BE49-F238E27FC236}">
                <a16:creationId xmlns:a16="http://schemas.microsoft.com/office/drawing/2014/main" id="{C26440F3-BE98-498E-B4BF-4C83769B9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971" y="2667000"/>
            <a:ext cx="416242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130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Lightbox">
            <a:extLst>
              <a:ext uri="{FF2B5EF4-FFF2-40B4-BE49-F238E27FC236}">
                <a16:creationId xmlns:a16="http://schemas.microsoft.com/office/drawing/2014/main" id="{AD7158A3-009D-47E5-AA39-7194A17A58B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1022" y="3177691"/>
            <a:ext cx="4772025" cy="3409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Lightbox">
            <a:extLst>
              <a:ext uri="{FF2B5EF4-FFF2-40B4-BE49-F238E27FC236}">
                <a16:creationId xmlns:a16="http://schemas.microsoft.com/office/drawing/2014/main" id="{340EFD67-419C-46AF-9A8F-89B08674BE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662" y="813524"/>
            <a:ext cx="5276850" cy="20288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545E0A1-FC26-4500-8580-29821E34C758}"/>
              </a:ext>
            </a:extLst>
          </p:cNvPr>
          <p:cNvSpPr/>
          <p:nvPr/>
        </p:nvSpPr>
        <p:spPr>
          <a:xfrm>
            <a:off x="5592417" y="2842349"/>
            <a:ext cx="6096000" cy="1569660"/>
          </a:xfrm>
          <a:prstGeom prst="rect">
            <a:avLst/>
          </a:prstGeom>
        </p:spPr>
        <p:txBody>
          <a:bodyPr>
            <a:spAutoFit/>
          </a:bodyPr>
          <a:lstStyle/>
          <a:p>
            <a:pPr marL="285750" indent="-285750">
              <a:buFont typeface="Arial" panose="020B0604020202020204" pitchFamily="34" charset="0"/>
              <a:buChar char="•"/>
            </a:pPr>
            <a:r>
              <a:rPr lang="en-US" sz="2400" b="0" i="0" dirty="0">
                <a:solidFill>
                  <a:srgbClr val="273239"/>
                </a:solidFill>
                <a:effectLst/>
                <a:latin typeface="urw-din"/>
              </a:rPr>
              <a:t>SVM solves this by creating a new variable using a kernel.</a:t>
            </a:r>
          </a:p>
          <a:p>
            <a:pPr marL="285750" indent="-285750">
              <a:buFont typeface="Arial" panose="020B0604020202020204" pitchFamily="34" charset="0"/>
              <a:buChar char="•"/>
            </a:pPr>
            <a:r>
              <a:rPr lang="en-US" sz="2400" dirty="0"/>
              <a:t>A non-linear function that creates a new variable is referred to as </a:t>
            </a:r>
            <a:r>
              <a:rPr lang="en-US" sz="2400" b="1" dirty="0"/>
              <a:t>kernel</a:t>
            </a:r>
            <a:r>
              <a:rPr lang="en-US" sz="2400" dirty="0"/>
              <a:t>.</a:t>
            </a:r>
            <a:endParaRPr lang="en-US" sz="2400" b="0" i="0" dirty="0">
              <a:solidFill>
                <a:srgbClr val="273239"/>
              </a:solidFill>
              <a:effectLst/>
              <a:latin typeface="urw-din"/>
            </a:endParaRPr>
          </a:p>
        </p:txBody>
      </p:sp>
    </p:spTree>
    <p:extLst>
      <p:ext uri="{BB962C8B-B14F-4D97-AF65-F5344CB8AC3E}">
        <p14:creationId xmlns:p14="http://schemas.microsoft.com/office/powerpoint/2010/main" val="89330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202E4-A125-4FE8-A43C-5ECA58C2CE89}"/>
              </a:ext>
            </a:extLst>
          </p:cNvPr>
          <p:cNvSpPr>
            <a:spLocks noGrp="1"/>
          </p:cNvSpPr>
          <p:nvPr>
            <p:ph type="title"/>
          </p:nvPr>
        </p:nvSpPr>
        <p:spPr>
          <a:xfrm>
            <a:off x="345831" y="125975"/>
            <a:ext cx="10515600" cy="1325563"/>
          </a:xfrm>
        </p:spPr>
        <p:txBody>
          <a:bodyPr/>
          <a:lstStyle/>
          <a:p>
            <a:r>
              <a:rPr lang="en-US" dirty="0"/>
              <a:t>SVM Kernel</a:t>
            </a:r>
            <a:endParaRPr lang="en-IN" dirty="0"/>
          </a:p>
        </p:txBody>
      </p:sp>
      <p:sp>
        <p:nvSpPr>
          <p:cNvPr id="3" name="Content Placeholder 2">
            <a:extLst>
              <a:ext uri="{FF2B5EF4-FFF2-40B4-BE49-F238E27FC236}">
                <a16:creationId xmlns:a16="http://schemas.microsoft.com/office/drawing/2014/main" id="{23C72B98-0456-449A-85E4-2B7A61954BAD}"/>
              </a:ext>
            </a:extLst>
          </p:cNvPr>
          <p:cNvSpPr>
            <a:spLocks noGrp="1"/>
          </p:cNvSpPr>
          <p:nvPr>
            <p:ph idx="1"/>
          </p:nvPr>
        </p:nvSpPr>
        <p:spPr>
          <a:xfrm>
            <a:off x="345831" y="1670879"/>
            <a:ext cx="11597640" cy="4701785"/>
          </a:xfrm>
        </p:spPr>
        <p:txBody>
          <a:bodyPr/>
          <a:lstStyle/>
          <a:p>
            <a:r>
              <a:rPr lang="en-US" dirty="0"/>
              <a:t>The SVM kernel is a function that takes low dimensional input space and transforms it into higher-dimensional space.</a:t>
            </a:r>
          </a:p>
          <a:p>
            <a:r>
              <a:rPr lang="en-US" dirty="0"/>
              <a:t>It converts not separable problem to separable problem. It is mostly useful in non-linear separation problems. </a:t>
            </a:r>
          </a:p>
          <a:p>
            <a:r>
              <a:rPr lang="en-US" dirty="0"/>
              <a:t>Simply put the kernel, it does some extremely complex data transformations then finds out the process to separate the data based on the labels or outputs defined.</a:t>
            </a:r>
            <a:endParaRPr lang="en-IN" dirty="0"/>
          </a:p>
        </p:txBody>
      </p:sp>
    </p:spTree>
    <p:extLst>
      <p:ext uri="{BB962C8B-B14F-4D97-AF65-F5344CB8AC3E}">
        <p14:creationId xmlns:p14="http://schemas.microsoft.com/office/powerpoint/2010/main" val="2923641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upport Vector Machine Algorithm">
            <a:extLst>
              <a:ext uri="{FF2B5EF4-FFF2-40B4-BE49-F238E27FC236}">
                <a16:creationId xmlns:a16="http://schemas.microsoft.com/office/drawing/2014/main" id="{C97E58B2-A852-46EF-BF49-325AAEDFB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725" y="148883"/>
            <a:ext cx="4162425" cy="3733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6004B53-8DDA-4C31-B8FD-9B88BA506F86}"/>
              </a:ext>
            </a:extLst>
          </p:cNvPr>
          <p:cNvPicPr>
            <a:picLocks noChangeAspect="1"/>
          </p:cNvPicPr>
          <p:nvPr/>
        </p:nvPicPr>
        <p:blipFill>
          <a:blip r:embed="rId3"/>
          <a:stretch>
            <a:fillRect/>
          </a:stretch>
        </p:blipFill>
        <p:spPr>
          <a:xfrm>
            <a:off x="7449425" y="0"/>
            <a:ext cx="4514850" cy="4095750"/>
          </a:xfrm>
          <a:prstGeom prst="rect">
            <a:avLst/>
          </a:prstGeom>
        </p:spPr>
      </p:pic>
      <p:sp>
        <p:nvSpPr>
          <p:cNvPr id="10" name="Rectangle 9">
            <a:extLst>
              <a:ext uri="{FF2B5EF4-FFF2-40B4-BE49-F238E27FC236}">
                <a16:creationId xmlns:a16="http://schemas.microsoft.com/office/drawing/2014/main" id="{98E97FDA-AC1A-4F1F-9BA9-099DB9371849}"/>
              </a:ext>
            </a:extLst>
          </p:cNvPr>
          <p:cNvSpPr/>
          <p:nvPr/>
        </p:nvSpPr>
        <p:spPr>
          <a:xfrm>
            <a:off x="558283" y="4095750"/>
            <a:ext cx="3992503" cy="646331"/>
          </a:xfrm>
          <a:prstGeom prst="rect">
            <a:avLst/>
          </a:prstGeom>
        </p:spPr>
        <p:txBody>
          <a:bodyPr wrap="none">
            <a:spAutoFit/>
          </a:bodyPr>
          <a:lstStyle/>
          <a:p>
            <a:pPr marL="285750" indent="-285750">
              <a:buFont typeface="Arial" panose="020B0604020202020204" pitchFamily="34" charset="0"/>
              <a:buChar char="•"/>
            </a:pPr>
            <a:r>
              <a:rPr lang="en-US" b="0" i="0" dirty="0">
                <a:solidFill>
                  <a:srgbClr val="333333"/>
                </a:solidFill>
                <a:effectLst/>
                <a:latin typeface="inter-regular"/>
              </a:rPr>
              <a:t>we need to add one more dimension.</a:t>
            </a:r>
          </a:p>
          <a:p>
            <a:pPr marL="285750" indent="-285750">
              <a:buFont typeface="Arial" panose="020B0604020202020204" pitchFamily="34" charset="0"/>
              <a:buChar char="•"/>
            </a:pPr>
            <a:r>
              <a:rPr lang="en-US" dirty="0"/>
              <a:t>z=x^2 + y^2</a:t>
            </a:r>
            <a:endParaRPr lang="en-IN" dirty="0"/>
          </a:p>
        </p:txBody>
      </p:sp>
      <p:sp>
        <p:nvSpPr>
          <p:cNvPr id="12" name="Rectangle 11">
            <a:extLst>
              <a:ext uri="{FF2B5EF4-FFF2-40B4-BE49-F238E27FC236}">
                <a16:creationId xmlns:a16="http://schemas.microsoft.com/office/drawing/2014/main" id="{749EBC1F-3677-431D-A44F-A3119E7BEA09}"/>
              </a:ext>
            </a:extLst>
          </p:cNvPr>
          <p:cNvSpPr/>
          <p:nvPr/>
        </p:nvSpPr>
        <p:spPr>
          <a:xfrm>
            <a:off x="7449425" y="3995364"/>
            <a:ext cx="4212435" cy="369332"/>
          </a:xfrm>
          <a:prstGeom prst="rect">
            <a:avLst/>
          </a:prstGeom>
        </p:spPr>
        <p:txBody>
          <a:bodyPr wrap="none">
            <a:spAutoFit/>
          </a:bodyPr>
          <a:lstStyle/>
          <a:p>
            <a:r>
              <a:rPr lang="en-US" dirty="0"/>
              <a:t>Sample Space after adding third dimension</a:t>
            </a:r>
            <a:endParaRPr lang="en-IN" dirty="0"/>
          </a:p>
        </p:txBody>
      </p:sp>
    </p:spTree>
    <p:extLst>
      <p:ext uri="{BB962C8B-B14F-4D97-AF65-F5344CB8AC3E}">
        <p14:creationId xmlns:p14="http://schemas.microsoft.com/office/powerpoint/2010/main" val="56576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0CFF3-9CC1-4A36-89EE-746D26F4E256}"/>
              </a:ext>
            </a:extLst>
          </p:cNvPr>
          <p:cNvSpPr>
            <a:spLocks noGrp="1"/>
          </p:cNvSpPr>
          <p:nvPr>
            <p:ph type="title"/>
          </p:nvPr>
        </p:nvSpPr>
        <p:spPr>
          <a:xfrm>
            <a:off x="486507" y="0"/>
            <a:ext cx="10651435" cy="774563"/>
          </a:xfrm>
        </p:spPr>
        <p:txBody>
          <a:bodyPr/>
          <a:lstStyle/>
          <a:p>
            <a:r>
              <a:rPr lang="en-US" dirty="0"/>
              <a:t>Support Vector Machine</a:t>
            </a:r>
            <a:endParaRPr lang="en-IN" dirty="0"/>
          </a:p>
        </p:txBody>
      </p:sp>
      <p:sp>
        <p:nvSpPr>
          <p:cNvPr id="3" name="Content Placeholder 2">
            <a:extLst>
              <a:ext uri="{FF2B5EF4-FFF2-40B4-BE49-F238E27FC236}">
                <a16:creationId xmlns:a16="http://schemas.microsoft.com/office/drawing/2014/main" id="{B70096EC-CA97-4B42-91F1-22967053309B}"/>
              </a:ext>
            </a:extLst>
          </p:cNvPr>
          <p:cNvSpPr>
            <a:spLocks noGrp="1"/>
          </p:cNvSpPr>
          <p:nvPr>
            <p:ph idx="1"/>
          </p:nvPr>
        </p:nvSpPr>
        <p:spPr>
          <a:xfrm>
            <a:off x="238539" y="887896"/>
            <a:ext cx="11622157" cy="5685182"/>
          </a:xfrm>
        </p:spPr>
        <p:txBody>
          <a:bodyPr>
            <a:normAutofit/>
          </a:bodyPr>
          <a:lstStyle/>
          <a:p>
            <a:r>
              <a:rPr lang="en-US" b="1" dirty="0"/>
              <a:t>Support vector machines (SVMs)</a:t>
            </a:r>
            <a:r>
              <a:rPr lang="en-US" dirty="0"/>
              <a:t> are a set of supervised learning methods used for classification and regression. </a:t>
            </a:r>
          </a:p>
          <a:p>
            <a:r>
              <a:rPr lang="en-US" dirty="0"/>
              <a:t>Though we say regression problems as well its best suited for </a:t>
            </a:r>
            <a:r>
              <a:rPr lang="en-US" b="1" dirty="0"/>
              <a:t>classification</a:t>
            </a:r>
            <a:r>
              <a:rPr lang="en-US" dirty="0"/>
              <a:t>. </a:t>
            </a:r>
          </a:p>
          <a:p>
            <a:r>
              <a:rPr lang="en-US" dirty="0"/>
              <a:t>The goal of the SVM algorithm is to create the </a:t>
            </a:r>
            <a:r>
              <a:rPr lang="en-US" b="1" dirty="0"/>
              <a:t>best line or decision boundary </a:t>
            </a:r>
            <a:r>
              <a:rPr lang="en-US" dirty="0"/>
              <a:t>that can segregate n-dimensional space into classes so that we can easily put the new data point in the correct category in the future. This best decision boundary is called a </a:t>
            </a:r>
            <a:r>
              <a:rPr lang="en-US" b="1" dirty="0"/>
              <a:t>hyperplane</a:t>
            </a:r>
            <a:r>
              <a:rPr lang="en-US" dirty="0"/>
              <a:t>.</a:t>
            </a:r>
          </a:p>
          <a:p>
            <a:r>
              <a:rPr lang="en-US" dirty="0"/>
              <a:t>SVM chooses the extreme points/vectors that help in creating the hyperplane. These extreme cases are called as support vectors.</a:t>
            </a:r>
          </a:p>
        </p:txBody>
      </p:sp>
    </p:spTree>
    <p:extLst>
      <p:ext uri="{BB962C8B-B14F-4D97-AF65-F5344CB8AC3E}">
        <p14:creationId xmlns:p14="http://schemas.microsoft.com/office/powerpoint/2010/main" val="320859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3A7A55C-3638-4307-BDD9-D1016429ABB0}"/>
              </a:ext>
            </a:extLst>
          </p:cNvPr>
          <p:cNvPicPr>
            <a:picLocks noGrp="1" noChangeAspect="1"/>
          </p:cNvPicPr>
          <p:nvPr>
            <p:ph idx="1"/>
          </p:nvPr>
        </p:nvPicPr>
        <p:blipFill>
          <a:blip r:embed="rId3"/>
          <a:stretch>
            <a:fillRect/>
          </a:stretch>
        </p:blipFill>
        <p:spPr>
          <a:xfrm>
            <a:off x="6458828" y="855613"/>
            <a:ext cx="4838700" cy="3924300"/>
          </a:xfrm>
          <a:prstGeom prst="rect">
            <a:avLst/>
          </a:prstGeom>
        </p:spPr>
      </p:pic>
      <p:pic>
        <p:nvPicPr>
          <p:cNvPr id="6" name="Picture 5">
            <a:extLst>
              <a:ext uri="{FF2B5EF4-FFF2-40B4-BE49-F238E27FC236}">
                <a16:creationId xmlns:a16="http://schemas.microsoft.com/office/drawing/2014/main" id="{CBF3F406-7C61-4351-8885-0F79723FD882}"/>
              </a:ext>
            </a:extLst>
          </p:cNvPr>
          <p:cNvPicPr>
            <a:picLocks noChangeAspect="1"/>
          </p:cNvPicPr>
          <p:nvPr/>
        </p:nvPicPr>
        <p:blipFill>
          <a:blip r:embed="rId4"/>
          <a:stretch>
            <a:fillRect/>
          </a:stretch>
        </p:blipFill>
        <p:spPr>
          <a:xfrm>
            <a:off x="613117" y="855613"/>
            <a:ext cx="4171950" cy="3838575"/>
          </a:xfrm>
          <a:prstGeom prst="rect">
            <a:avLst/>
          </a:prstGeom>
        </p:spPr>
      </p:pic>
    </p:spTree>
    <p:extLst>
      <p:ext uri="{BB962C8B-B14F-4D97-AF65-F5344CB8AC3E}">
        <p14:creationId xmlns:p14="http://schemas.microsoft.com/office/powerpoint/2010/main" val="356308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4B58-838B-42D8-851F-34C6C1954A39}"/>
              </a:ext>
            </a:extLst>
          </p:cNvPr>
          <p:cNvSpPr>
            <a:spLocks noGrp="1"/>
          </p:cNvSpPr>
          <p:nvPr>
            <p:ph type="title"/>
          </p:nvPr>
        </p:nvSpPr>
        <p:spPr>
          <a:xfrm>
            <a:off x="838199" y="301164"/>
            <a:ext cx="10925033" cy="872544"/>
          </a:xfrm>
        </p:spPr>
        <p:txBody>
          <a:bodyPr/>
          <a:lstStyle/>
          <a:p>
            <a:r>
              <a:rPr lang="en-US" dirty="0"/>
              <a:t>Kernel Functions</a:t>
            </a:r>
            <a:endParaRPr lang="en-IN" dirty="0"/>
          </a:p>
        </p:txBody>
      </p:sp>
      <p:sp>
        <p:nvSpPr>
          <p:cNvPr id="3" name="Content Placeholder 2">
            <a:extLst>
              <a:ext uri="{FF2B5EF4-FFF2-40B4-BE49-F238E27FC236}">
                <a16:creationId xmlns:a16="http://schemas.microsoft.com/office/drawing/2014/main" id="{B6FFFCE4-BC9D-4525-80D0-BAD4F72268D1}"/>
              </a:ext>
            </a:extLst>
          </p:cNvPr>
          <p:cNvSpPr>
            <a:spLocks noGrp="1"/>
          </p:cNvSpPr>
          <p:nvPr>
            <p:ph idx="1"/>
          </p:nvPr>
        </p:nvSpPr>
        <p:spPr>
          <a:xfrm>
            <a:off x="838199" y="1253331"/>
            <a:ext cx="10515600" cy="4351338"/>
          </a:xfrm>
        </p:spPr>
        <p:txBody>
          <a:bodyPr/>
          <a:lstStyle/>
          <a:p>
            <a:r>
              <a:rPr lang="en-US" dirty="0"/>
              <a:t>Linear </a:t>
            </a:r>
          </a:p>
          <a:p>
            <a:r>
              <a:rPr lang="en-US" dirty="0"/>
              <a:t>Polynomial</a:t>
            </a:r>
          </a:p>
          <a:p>
            <a:r>
              <a:rPr lang="en-IN" i="1" dirty="0"/>
              <a:t>Radial Basis Function</a:t>
            </a:r>
            <a:r>
              <a:rPr lang="en-IN" dirty="0"/>
              <a:t> (RBF)</a:t>
            </a:r>
            <a:endParaRPr lang="en-US" dirty="0"/>
          </a:p>
          <a:p>
            <a:r>
              <a:rPr lang="en-US" dirty="0"/>
              <a:t>Sigmoid</a:t>
            </a:r>
          </a:p>
          <a:p>
            <a:pPr lvl="1"/>
            <a:r>
              <a:rPr lang="en-US" dirty="0"/>
              <a:t>More useful in neural networks than in support vector machines, but there are occasional specific use cases.</a:t>
            </a:r>
          </a:p>
          <a:p>
            <a:endParaRPr lang="en-US" dirty="0"/>
          </a:p>
        </p:txBody>
      </p:sp>
    </p:spTree>
    <p:extLst>
      <p:ext uri="{BB962C8B-B14F-4D97-AF65-F5344CB8AC3E}">
        <p14:creationId xmlns:p14="http://schemas.microsoft.com/office/powerpoint/2010/main" val="3885071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3FDA3-DB56-41D8-A294-EF7D96BC1B2A}"/>
              </a:ext>
            </a:extLst>
          </p:cNvPr>
          <p:cNvSpPr>
            <a:spLocks noGrp="1"/>
          </p:cNvSpPr>
          <p:nvPr>
            <p:ph type="title"/>
          </p:nvPr>
        </p:nvSpPr>
        <p:spPr>
          <a:xfrm>
            <a:off x="486508" y="182245"/>
            <a:ext cx="10515600" cy="1325563"/>
          </a:xfrm>
        </p:spPr>
        <p:txBody>
          <a:bodyPr/>
          <a:lstStyle/>
          <a:p>
            <a:r>
              <a:rPr lang="en-US" dirty="0"/>
              <a:t>Steps for Data Preprocessing</a:t>
            </a:r>
            <a:endParaRPr lang="en-IN" dirty="0"/>
          </a:p>
        </p:txBody>
      </p:sp>
      <p:sp>
        <p:nvSpPr>
          <p:cNvPr id="3" name="Content Placeholder 2">
            <a:extLst>
              <a:ext uri="{FF2B5EF4-FFF2-40B4-BE49-F238E27FC236}">
                <a16:creationId xmlns:a16="http://schemas.microsoft.com/office/drawing/2014/main" id="{B3D8ED2D-2F52-447D-84C6-83924B5A6660}"/>
              </a:ext>
            </a:extLst>
          </p:cNvPr>
          <p:cNvSpPr>
            <a:spLocks noGrp="1"/>
          </p:cNvSpPr>
          <p:nvPr>
            <p:ph idx="1"/>
          </p:nvPr>
        </p:nvSpPr>
        <p:spPr>
          <a:xfrm>
            <a:off x="486508" y="1614610"/>
            <a:ext cx="10515600" cy="4351338"/>
          </a:xfrm>
        </p:spPr>
        <p:txBody>
          <a:bodyPr/>
          <a:lstStyle/>
          <a:p>
            <a:r>
              <a:rPr lang="en-US" b="1" dirty="0"/>
              <a:t>Getting the dataset</a:t>
            </a:r>
            <a:endParaRPr lang="en-US" dirty="0"/>
          </a:p>
          <a:p>
            <a:r>
              <a:rPr lang="en-US" b="1" dirty="0"/>
              <a:t>Importing libraries</a:t>
            </a:r>
            <a:endParaRPr lang="en-US" dirty="0"/>
          </a:p>
          <a:p>
            <a:r>
              <a:rPr lang="en-US" b="1" dirty="0"/>
              <a:t>Importing datasets</a:t>
            </a:r>
            <a:endParaRPr lang="en-US" dirty="0"/>
          </a:p>
          <a:p>
            <a:r>
              <a:rPr lang="en-US" b="1" dirty="0"/>
              <a:t>Finding Missing Data</a:t>
            </a:r>
            <a:endParaRPr lang="en-US" dirty="0"/>
          </a:p>
          <a:p>
            <a:r>
              <a:rPr lang="en-US" b="1" dirty="0"/>
              <a:t>Encoding Categorical Data</a:t>
            </a:r>
            <a:endParaRPr lang="en-US" dirty="0"/>
          </a:p>
          <a:p>
            <a:r>
              <a:rPr lang="en-US" b="1" dirty="0"/>
              <a:t>Splitting dataset into training and test set</a:t>
            </a:r>
            <a:endParaRPr lang="en-US" dirty="0"/>
          </a:p>
          <a:p>
            <a:r>
              <a:rPr lang="en-US" b="1" dirty="0"/>
              <a:t>Feature scaling</a:t>
            </a:r>
            <a:endParaRPr lang="en-US" dirty="0"/>
          </a:p>
          <a:p>
            <a:endParaRPr lang="en-IN" dirty="0"/>
          </a:p>
        </p:txBody>
      </p:sp>
    </p:spTree>
    <p:extLst>
      <p:ext uri="{BB962C8B-B14F-4D97-AF65-F5344CB8AC3E}">
        <p14:creationId xmlns:p14="http://schemas.microsoft.com/office/powerpoint/2010/main" val="2651237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8422-CC04-46C3-8A27-A155AA3C41C6}"/>
              </a:ext>
            </a:extLst>
          </p:cNvPr>
          <p:cNvSpPr>
            <a:spLocks noGrp="1"/>
          </p:cNvSpPr>
          <p:nvPr>
            <p:ph type="title"/>
          </p:nvPr>
        </p:nvSpPr>
        <p:spPr>
          <a:xfrm>
            <a:off x="514644" y="18255"/>
            <a:ext cx="10515600" cy="1325563"/>
          </a:xfrm>
        </p:spPr>
        <p:txBody>
          <a:bodyPr/>
          <a:lstStyle/>
          <a:p>
            <a:r>
              <a:rPr lang="en-US" dirty="0"/>
              <a:t>Steps</a:t>
            </a:r>
            <a:endParaRPr lang="en-IN" dirty="0"/>
          </a:p>
        </p:txBody>
      </p:sp>
      <p:sp>
        <p:nvSpPr>
          <p:cNvPr id="3" name="Content Placeholder 2">
            <a:extLst>
              <a:ext uri="{FF2B5EF4-FFF2-40B4-BE49-F238E27FC236}">
                <a16:creationId xmlns:a16="http://schemas.microsoft.com/office/drawing/2014/main" id="{98672C83-5D08-490A-9F09-9C773E2F24EB}"/>
              </a:ext>
            </a:extLst>
          </p:cNvPr>
          <p:cNvSpPr>
            <a:spLocks noGrp="1"/>
          </p:cNvSpPr>
          <p:nvPr>
            <p:ph idx="1"/>
          </p:nvPr>
        </p:nvSpPr>
        <p:spPr>
          <a:xfrm>
            <a:off x="514644" y="1343817"/>
            <a:ext cx="11162712" cy="5085117"/>
          </a:xfrm>
        </p:spPr>
        <p:txBody>
          <a:bodyPr/>
          <a:lstStyle/>
          <a:p>
            <a:r>
              <a:rPr lang="en-US" b="1" dirty="0"/>
              <a:t>Getting the dataset: </a:t>
            </a:r>
            <a:r>
              <a:rPr lang="en-US" dirty="0"/>
              <a:t>CSV Files</a:t>
            </a:r>
          </a:p>
          <a:p>
            <a:r>
              <a:rPr lang="en-IN" b="1" dirty="0"/>
              <a:t> Importing Libraries</a:t>
            </a:r>
          </a:p>
          <a:p>
            <a:pPr lvl="1"/>
            <a:r>
              <a:rPr lang="en-US" dirty="0"/>
              <a:t>Import pandas as pd</a:t>
            </a:r>
          </a:p>
          <a:p>
            <a:pPr lvl="2"/>
            <a:r>
              <a:rPr lang="en-US" dirty="0"/>
              <a:t> is one of the most famous Python libraries and used for importing and managing the datasets. It is an open-source data manipulation and analysis library</a:t>
            </a:r>
          </a:p>
          <a:p>
            <a:pPr lvl="1"/>
            <a:r>
              <a:rPr lang="en-IN" dirty="0"/>
              <a:t>import matplotlib as </a:t>
            </a:r>
            <a:r>
              <a:rPr lang="en-IN" dirty="0" err="1"/>
              <a:t>mp</a:t>
            </a:r>
            <a:endParaRPr lang="en-IN" dirty="0"/>
          </a:p>
          <a:p>
            <a:pPr lvl="2"/>
            <a:r>
              <a:rPr lang="en-US" dirty="0"/>
              <a:t>Python 2D plotting library, and with this library, we need to import a sub-library </a:t>
            </a:r>
            <a:r>
              <a:rPr lang="en-US" b="1" dirty="0" err="1"/>
              <a:t>pyplot</a:t>
            </a:r>
            <a:r>
              <a:rPr lang="en-US" dirty="0"/>
              <a:t>. This library is used to plot any type of charts in Python for the code. </a:t>
            </a:r>
            <a:endParaRPr lang="en-IN" dirty="0"/>
          </a:p>
          <a:p>
            <a:pPr lvl="1"/>
            <a:r>
              <a:rPr lang="en-IN" dirty="0"/>
              <a:t>import </a:t>
            </a:r>
            <a:r>
              <a:rPr lang="en-IN" dirty="0" err="1"/>
              <a:t>numpy</a:t>
            </a:r>
            <a:r>
              <a:rPr lang="en-IN" dirty="0"/>
              <a:t> as nm  </a:t>
            </a:r>
          </a:p>
          <a:p>
            <a:pPr lvl="2"/>
            <a:r>
              <a:rPr lang="en-US" dirty="0" err="1"/>
              <a:t>Numpy</a:t>
            </a:r>
            <a:r>
              <a:rPr lang="en-US" dirty="0"/>
              <a:t> Python library is used for including any type of mathematical operation in the code. It is the fundamental package for scientific calculation in Python. It also supports to add large, multidimensional arrays and matrices</a:t>
            </a:r>
            <a:endParaRPr lang="en-IN" dirty="0"/>
          </a:p>
          <a:p>
            <a:pPr lvl="1"/>
            <a:endParaRPr lang="en-US" dirty="0"/>
          </a:p>
          <a:p>
            <a:endParaRPr lang="en-IN" dirty="0"/>
          </a:p>
        </p:txBody>
      </p:sp>
    </p:spTree>
    <p:extLst>
      <p:ext uri="{BB962C8B-B14F-4D97-AF65-F5344CB8AC3E}">
        <p14:creationId xmlns:p14="http://schemas.microsoft.com/office/powerpoint/2010/main" val="1242911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282F44-336A-4780-AFB5-0EBDE7588498}"/>
              </a:ext>
            </a:extLst>
          </p:cNvPr>
          <p:cNvSpPr>
            <a:spLocks noGrp="1"/>
          </p:cNvSpPr>
          <p:nvPr>
            <p:ph idx="1"/>
          </p:nvPr>
        </p:nvSpPr>
        <p:spPr>
          <a:xfrm>
            <a:off x="239151" y="112542"/>
            <a:ext cx="11648049" cy="6288258"/>
          </a:xfrm>
        </p:spPr>
        <p:txBody>
          <a:bodyPr>
            <a:normAutofit/>
          </a:bodyPr>
          <a:lstStyle/>
          <a:p>
            <a:r>
              <a:rPr lang="en-IN" dirty="0"/>
              <a:t>Importing the Datasets	</a:t>
            </a:r>
            <a:endParaRPr lang="en-US" dirty="0"/>
          </a:p>
          <a:p>
            <a:pPr lvl="1"/>
            <a:r>
              <a:rPr lang="en-IN" dirty="0" err="1"/>
              <a:t>data_set</a:t>
            </a:r>
            <a:r>
              <a:rPr lang="en-IN" dirty="0"/>
              <a:t>= </a:t>
            </a:r>
            <a:r>
              <a:rPr lang="en-IN" dirty="0" err="1"/>
              <a:t>pd.read_csv</a:t>
            </a:r>
            <a:r>
              <a:rPr lang="en-IN" dirty="0"/>
              <a:t>('Dataset.csv’)  </a:t>
            </a:r>
          </a:p>
          <a:p>
            <a:pPr lvl="1"/>
            <a:r>
              <a:rPr lang="en-IN" dirty="0" err="1"/>
              <a:t>data_set.head</a:t>
            </a:r>
            <a:r>
              <a:rPr lang="en-IN" dirty="0"/>
              <a:t>()</a:t>
            </a:r>
          </a:p>
          <a:p>
            <a:pPr lvl="1"/>
            <a:r>
              <a:rPr lang="en-IN" dirty="0" err="1"/>
              <a:t>data_set.tail</a:t>
            </a:r>
            <a:r>
              <a:rPr lang="en-IN" dirty="0"/>
              <a:t>()</a:t>
            </a:r>
          </a:p>
          <a:p>
            <a:pPr lvl="1"/>
            <a:r>
              <a:rPr lang="en-IN" dirty="0" err="1"/>
              <a:t>data_set.shape</a:t>
            </a:r>
            <a:r>
              <a:rPr lang="en-IN" dirty="0"/>
              <a:t>()</a:t>
            </a:r>
          </a:p>
          <a:p>
            <a:pPr lvl="1"/>
            <a:r>
              <a:rPr lang="en-IN" dirty="0" err="1"/>
              <a:t>data_set</a:t>
            </a:r>
            <a:r>
              <a:rPr lang="en-IN" dirty="0"/>
              <a:t>[‘class’].</a:t>
            </a:r>
            <a:r>
              <a:rPr lang="en-IN" dirty="0" err="1"/>
              <a:t>value_counts</a:t>
            </a:r>
            <a:r>
              <a:rPr lang="en-IN" dirty="0"/>
              <a:t>()</a:t>
            </a:r>
          </a:p>
          <a:p>
            <a:pPr lvl="1"/>
            <a:endParaRPr lang="en-US" dirty="0"/>
          </a:p>
          <a:p>
            <a:pPr lvl="1"/>
            <a:endParaRPr lang="en-US" dirty="0"/>
          </a:p>
        </p:txBody>
      </p:sp>
    </p:spTree>
    <p:extLst>
      <p:ext uri="{BB962C8B-B14F-4D97-AF65-F5344CB8AC3E}">
        <p14:creationId xmlns:p14="http://schemas.microsoft.com/office/powerpoint/2010/main" val="3214622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819604-B59B-4851-975E-030872385D72}"/>
              </a:ext>
            </a:extLst>
          </p:cNvPr>
          <p:cNvPicPr>
            <a:picLocks noChangeAspect="1"/>
          </p:cNvPicPr>
          <p:nvPr/>
        </p:nvPicPr>
        <p:blipFill>
          <a:blip r:embed="rId2"/>
          <a:stretch>
            <a:fillRect/>
          </a:stretch>
        </p:blipFill>
        <p:spPr>
          <a:xfrm>
            <a:off x="703897" y="195755"/>
            <a:ext cx="8517595" cy="6109795"/>
          </a:xfrm>
          <a:prstGeom prst="rect">
            <a:avLst/>
          </a:prstGeom>
        </p:spPr>
      </p:pic>
      <p:sp>
        <p:nvSpPr>
          <p:cNvPr id="3" name="Content Placeholder 2">
            <a:extLst>
              <a:ext uri="{FF2B5EF4-FFF2-40B4-BE49-F238E27FC236}">
                <a16:creationId xmlns:a16="http://schemas.microsoft.com/office/drawing/2014/main" id="{EF26A39F-19E5-4353-968B-7965B7D5E88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19014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86A939-D95F-46EC-9EBA-28AFA29FEFFD}"/>
              </a:ext>
            </a:extLst>
          </p:cNvPr>
          <p:cNvPicPr>
            <a:picLocks noGrp="1" noChangeAspect="1"/>
          </p:cNvPicPr>
          <p:nvPr>
            <p:ph idx="1"/>
          </p:nvPr>
        </p:nvPicPr>
        <p:blipFill>
          <a:blip r:embed="rId2"/>
          <a:stretch>
            <a:fillRect/>
          </a:stretch>
        </p:blipFill>
        <p:spPr>
          <a:xfrm>
            <a:off x="136048" y="449451"/>
            <a:ext cx="5849030" cy="3580108"/>
          </a:xfrm>
          <a:prstGeom prst="rect">
            <a:avLst/>
          </a:prstGeom>
        </p:spPr>
      </p:pic>
      <p:pic>
        <p:nvPicPr>
          <p:cNvPr id="5" name="Picture 4">
            <a:extLst>
              <a:ext uri="{FF2B5EF4-FFF2-40B4-BE49-F238E27FC236}">
                <a16:creationId xmlns:a16="http://schemas.microsoft.com/office/drawing/2014/main" id="{80074A1C-F6F1-4FE6-80DC-5C1731F68E81}"/>
              </a:ext>
            </a:extLst>
          </p:cNvPr>
          <p:cNvPicPr>
            <a:picLocks noChangeAspect="1"/>
          </p:cNvPicPr>
          <p:nvPr/>
        </p:nvPicPr>
        <p:blipFill>
          <a:blip r:embed="rId3"/>
          <a:stretch>
            <a:fillRect/>
          </a:stretch>
        </p:blipFill>
        <p:spPr>
          <a:xfrm>
            <a:off x="5984416" y="1906292"/>
            <a:ext cx="6103971" cy="3580107"/>
          </a:xfrm>
          <a:prstGeom prst="rect">
            <a:avLst/>
          </a:prstGeom>
        </p:spPr>
      </p:pic>
    </p:spTree>
    <p:extLst>
      <p:ext uri="{BB962C8B-B14F-4D97-AF65-F5344CB8AC3E}">
        <p14:creationId xmlns:p14="http://schemas.microsoft.com/office/powerpoint/2010/main" val="9899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B6C72B-7359-456E-87B4-BF16E4665E1A}"/>
              </a:ext>
            </a:extLst>
          </p:cNvPr>
          <p:cNvPicPr>
            <a:picLocks noChangeAspect="1"/>
          </p:cNvPicPr>
          <p:nvPr/>
        </p:nvPicPr>
        <p:blipFill>
          <a:blip r:embed="rId2"/>
          <a:stretch>
            <a:fillRect/>
          </a:stretch>
        </p:blipFill>
        <p:spPr>
          <a:xfrm>
            <a:off x="389132" y="300602"/>
            <a:ext cx="6107190" cy="5537489"/>
          </a:xfrm>
          <a:prstGeom prst="rect">
            <a:avLst/>
          </a:prstGeom>
        </p:spPr>
      </p:pic>
      <p:pic>
        <p:nvPicPr>
          <p:cNvPr id="9" name="Picture 8">
            <a:extLst>
              <a:ext uri="{FF2B5EF4-FFF2-40B4-BE49-F238E27FC236}">
                <a16:creationId xmlns:a16="http://schemas.microsoft.com/office/drawing/2014/main" id="{56ED90BF-403D-40C3-B9B8-7BC4D58B7523}"/>
              </a:ext>
            </a:extLst>
          </p:cNvPr>
          <p:cNvPicPr>
            <a:picLocks noChangeAspect="1"/>
          </p:cNvPicPr>
          <p:nvPr/>
        </p:nvPicPr>
        <p:blipFill>
          <a:blip r:embed="rId3"/>
          <a:stretch>
            <a:fillRect/>
          </a:stretch>
        </p:blipFill>
        <p:spPr>
          <a:xfrm>
            <a:off x="6796014" y="272466"/>
            <a:ext cx="5195676" cy="1640740"/>
          </a:xfrm>
          <a:prstGeom prst="rect">
            <a:avLst/>
          </a:prstGeom>
        </p:spPr>
      </p:pic>
      <p:pic>
        <p:nvPicPr>
          <p:cNvPr id="10" name="Picture 9">
            <a:extLst>
              <a:ext uri="{FF2B5EF4-FFF2-40B4-BE49-F238E27FC236}">
                <a16:creationId xmlns:a16="http://schemas.microsoft.com/office/drawing/2014/main" id="{97FD1575-48D0-4746-978F-561372C76AA2}"/>
              </a:ext>
            </a:extLst>
          </p:cNvPr>
          <p:cNvPicPr>
            <a:picLocks noChangeAspect="1"/>
          </p:cNvPicPr>
          <p:nvPr/>
        </p:nvPicPr>
        <p:blipFill>
          <a:blip r:embed="rId4"/>
          <a:stretch>
            <a:fillRect/>
          </a:stretch>
        </p:blipFill>
        <p:spPr>
          <a:xfrm>
            <a:off x="6683472" y="2147046"/>
            <a:ext cx="5006854" cy="3283083"/>
          </a:xfrm>
          <a:prstGeom prst="rect">
            <a:avLst/>
          </a:prstGeom>
        </p:spPr>
      </p:pic>
    </p:spTree>
    <p:extLst>
      <p:ext uri="{BB962C8B-B14F-4D97-AF65-F5344CB8AC3E}">
        <p14:creationId xmlns:p14="http://schemas.microsoft.com/office/powerpoint/2010/main" val="33669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7ABF53-56B6-4E69-B486-ACCB48898697}"/>
              </a:ext>
            </a:extLst>
          </p:cNvPr>
          <p:cNvPicPr>
            <a:picLocks noChangeAspect="1"/>
          </p:cNvPicPr>
          <p:nvPr/>
        </p:nvPicPr>
        <p:blipFill>
          <a:blip r:embed="rId2"/>
          <a:stretch>
            <a:fillRect/>
          </a:stretch>
        </p:blipFill>
        <p:spPr>
          <a:xfrm>
            <a:off x="1450625" y="591356"/>
            <a:ext cx="4486275" cy="5086350"/>
          </a:xfrm>
          <a:prstGeom prst="rect">
            <a:avLst/>
          </a:prstGeom>
        </p:spPr>
      </p:pic>
    </p:spTree>
    <p:extLst>
      <p:ext uri="{BB962C8B-B14F-4D97-AF65-F5344CB8AC3E}">
        <p14:creationId xmlns:p14="http://schemas.microsoft.com/office/powerpoint/2010/main" val="899707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282F44-336A-4780-AFB5-0EBDE7588498}"/>
              </a:ext>
            </a:extLst>
          </p:cNvPr>
          <p:cNvSpPr>
            <a:spLocks noGrp="1"/>
          </p:cNvSpPr>
          <p:nvPr>
            <p:ph idx="1"/>
          </p:nvPr>
        </p:nvSpPr>
        <p:spPr>
          <a:xfrm>
            <a:off x="239151" y="112542"/>
            <a:ext cx="11648049" cy="6288258"/>
          </a:xfrm>
        </p:spPr>
        <p:txBody>
          <a:bodyPr>
            <a:normAutofit/>
          </a:bodyPr>
          <a:lstStyle/>
          <a:p>
            <a:pPr lvl="1"/>
            <a:r>
              <a:rPr lang="en-US" b="1" dirty="0"/>
              <a:t>Extracting dependent and independent variables:</a:t>
            </a:r>
          </a:p>
          <a:p>
            <a:endParaRPr lang="en-US" dirty="0"/>
          </a:p>
          <a:p>
            <a:r>
              <a:rPr lang="en-US" dirty="0"/>
              <a:t>To extract an independent variable, we will use </a:t>
            </a:r>
            <a:r>
              <a:rPr lang="en-US" b="1" dirty="0" err="1"/>
              <a:t>iloc</a:t>
            </a:r>
            <a:r>
              <a:rPr lang="en-US" b="1" dirty="0"/>
              <a:t>[ ] </a:t>
            </a:r>
            <a:r>
              <a:rPr lang="en-US" dirty="0"/>
              <a:t>method of Pandas library. </a:t>
            </a:r>
          </a:p>
          <a:p>
            <a:r>
              <a:rPr lang="en-US" dirty="0"/>
              <a:t>It enables us to select a particular cell of the dataset, that is, it helps us select a value that belongs to a particular row or column from a set of values of a data frame or dataset.</a:t>
            </a:r>
          </a:p>
          <a:p>
            <a:r>
              <a:rPr lang="en-US" dirty="0"/>
              <a:t>It is used to extract the required rows and columns from the dataset.</a:t>
            </a:r>
          </a:p>
          <a:p>
            <a:r>
              <a:rPr lang="en-US" dirty="0"/>
              <a:t>x= </a:t>
            </a:r>
            <a:r>
              <a:rPr lang="en-US" dirty="0" err="1"/>
              <a:t>data_set.iloc</a:t>
            </a:r>
            <a:r>
              <a:rPr lang="en-US" dirty="0"/>
              <a:t>[:,:-1].values  </a:t>
            </a:r>
          </a:p>
          <a:p>
            <a:r>
              <a:rPr lang="en-US" dirty="0"/>
              <a:t>In the above code, the first colon(:) is used to take all the rows, and the second colon(:) is for all the columns. Here we have used :-1, because we don't want to take the last column as it contains the dependent variable. So by doing this, we will get the matrix of features.</a:t>
            </a:r>
          </a:p>
          <a:p>
            <a:pPr lvl="1"/>
            <a:endParaRPr lang="en-US" dirty="0"/>
          </a:p>
        </p:txBody>
      </p:sp>
    </p:spTree>
    <p:extLst>
      <p:ext uri="{BB962C8B-B14F-4D97-AF65-F5344CB8AC3E}">
        <p14:creationId xmlns:p14="http://schemas.microsoft.com/office/powerpoint/2010/main" val="3432073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0CFF3-9CC1-4A36-89EE-746D26F4E256}"/>
              </a:ext>
            </a:extLst>
          </p:cNvPr>
          <p:cNvSpPr>
            <a:spLocks noGrp="1"/>
          </p:cNvSpPr>
          <p:nvPr>
            <p:ph type="title"/>
          </p:nvPr>
        </p:nvSpPr>
        <p:spPr>
          <a:xfrm>
            <a:off x="486507" y="0"/>
            <a:ext cx="10651435" cy="774563"/>
          </a:xfrm>
        </p:spPr>
        <p:txBody>
          <a:bodyPr/>
          <a:lstStyle/>
          <a:p>
            <a:r>
              <a:rPr lang="en-US" dirty="0"/>
              <a:t>Support Vector Machine</a:t>
            </a:r>
            <a:endParaRPr lang="en-IN" dirty="0"/>
          </a:p>
        </p:txBody>
      </p:sp>
      <p:sp>
        <p:nvSpPr>
          <p:cNvPr id="3" name="Content Placeholder 2">
            <a:extLst>
              <a:ext uri="{FF2B5EF4-FFF2-40B4-BE49-F238E27FC236}">
                <a16:creationId xmlns:a16="http://schemas.microsoft.com/office/drawing/2014/main" id="{B70096EC-CA97-4B42-91F1-22967053309B}"/>
              </a:ext>
            </a:extLst>
          </p:cNvPr>
          <p:cNvSpPr>
            <a:spLocks noGrp="1"/>
          </p:cNvSpPr>
          <p:nvPr>
            <p:ph idx="1"/>
          </p:nvPr>
        </p:nvSpPr>
        <p:spPr>
          <a:xfrm>
            <a:off x="238539" y="887896"/>
            <a:ext cx="11622157" cy="5685182"/>
          </a:xfrm>
        </p:spPr>
        <p:txBody>
          <a:bodyPr>
            <a:normAutofit/>
          </a:bodyPr>
          <a:lstStyle/>
          <a:p>
            <a:r>
              <a:rPr lang="en-US" dirty="0"/>
              <a:t>SVMs is useful because they can find complex relationships between your data without you needing to do a lot of transformations on your own. It's a great option when you are working with smaller datasets that have tens to hundreds of thousands of features. They typically find more accurate results when compared to other algorithms because of their ability to handle small, complex datasets.</a:t>
            </a:r>
          </a:p>
          <a:p>
            <a:endParaRPr lang="en-US" dirty="0"/>
          </a:p>
          <a:p>
            <a:r>
              <a:rPr lang="en-US" dirty="0"/>
              <a:t>SVMs are used in applications like handwriting recognition, intrusion detection, face detection, email classification, and in web pages.</a:t>
            </a:r>
            <a:br>
              <a:rPr lang="en-US" dirty="0"/>
            </a:br>
            <a:endParaRPr lang="en-IN" dirty="0"/>
          </a:p>
        </p:txBody>
      </p:sp>
    </p:spTree>
    <p:extLst>
      <p:ext uri="{BB962C8B-B14F-4D97-AF65-F5344CB8AC3E}">
        <p14:creationId xmlns:p14="http://schemas.microsoft.com/office/powerpoint/2010/main" val="1601967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D8297C-73F3-426F-AADE-450ED107D447}"/>
              </a:ext>
            </a:extLst>
          </p:cNvPr>
          <p:cNvPicPr>
            <a:picLocks noChangeAspect="1"/>
          </p:cNvPicPr>
          <p:nvPr/>
        </p:nvPicPr>
        <p:blipFill>
          <a:blip r:embed="rId2"/>
          <a:stretch>
            <a:fillRect/>
          </a:stretch>
        </p:blipFill>
        <p:spPr>
          <a:xfrm>
            <a:off x="130786" y="201856"/>
            <a:ext cx="5313412" cy="4909624"/>
          </a:xfrm>
          <a:prstGeom prst="rect">
            <a:avLst/>
          </a:prstGeom>
        </p:spPr>
      </p:pic>
      <p:pic>
        <p:nvPicPr>
          <p:cNvPr id="5" name="Picture 4">
            <a:extLst>
              <a:ext uri="{FF2B5EF4-FFF2-40B4-BE49-F238E27FC236}">
                <a16:creationId xmlns:a16="http://schemas.microsoft.com/office/drawing/2014/main" id="{5797663A-74B7-418A-8B41-94DC3D94D877}"/>
              </a:ext>
            </a:extLst>
          </p:cNvPr>
          <p:cNvPicPr>
            <a:picLocks noChangeAspect="1"/>
          </p:cNvPicPr>
          <p:nvPr/>
        </p:nvPicPr>
        <p:blipFill>
          <a:blip r:embed="rId3"/>
          <a:stretch>
            <a:fillRect/>
          </a:stretch>
        </p:blipFill>
        <p:spPr>
          <a:xfrm>
            <a:off x="5306732" y="201856"/>
            <a:ext cx="6885268" cy="4909624"/>
          </a:xfrm>
          <a:prstGeom prst="rect">
            <a:avLst/>
          </a:prstGeom>
        </p:spPr>
      </p:pic>
    </p:spTree>
    <p:extLst>
      <p:ext uri="{BB962C8B-B14F-4D97-AF65-F5344CB8AC3E}">
        <p14:creationId xmlns:p14="http://schemas.microsoft.com/office/powerpoint/2010/main" val="1194655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633CE-E6C3-4008-94E4-7D55FDFFCF3A}"/>
              </a:ext>
            </a:extLst>
          </p:cNvPr>
          <p:cNvSpPr>
            <a:spLocks noGrp="1"/>
          </p:cNvSpPr>
          <p:nvPr>
            <p:ph idx="1"/>
          </p:nvPr>
        </p:nvSpPr>
        <p:spPr>
          <a:xfrm>
            <a:off x="196948" y="309489"/>
            <a:ext cx="11156852" cy="5867474"/>
          </a:xfrm>
        </p:spPr>
        <p:txBody>
          <a:bodyPr/>
          <a:lstStyle/>
          <a:p>
            <a:r>
              <a:rPr lang="en-US" b="1" dirty="0"/>
              <a:t>Extracting dependent variable:</a:t>
            </a:r>
            <a:endParaRPr lang="en-US" dirty="0"/>
          </a:p>
          <a:p>
            <a:r>
              <a:rPr lang="en-US" dirty="0"/>
              <a:t>To extract dependent variables, we will use Pandas .</a:t>
            </a:r>
            <a:r>
              <a:rPr lang="en-US" dirty="0" err="1"/>
              <a:t>iloc</a:t>
            </a:r>
            <a:r>
              <a:rPr lang="en-US" dirty="0"/>
              <a:t>[] method.</a:t>
            </a:r>
          </a:p>
          <a:p>
            <a:r>
              <a:rPr lang="en-US" dirty="0"/>
              <a:t>y= </a:t>
            </a:r>
            <a:r>
              <a:rPr lang="en-US" dirty="0" err="1"/>
              <a:t>data_set.iloc</a:t>
            </a:r>
            <a:r>
              <a:rPr lang="en-US" dirty="0"/>
              <a:t>[:,3].values  </a:t>
            </a:r>
          </a:p>
          <a:p>
            <a:r>
              <a:rPr lang="en-US" dirty="0"/>
              <a:t>Here we have taken all the rows with the last column only. It will give the array of dependent variables.</a:t>
            </a:r>
          </a:p>
          <a:p>
            <a:pPr marL="0" indent="0">
              <a:buNone/>
            </a:pPr>
            <a:endParaRPr lang="en-IN" dirty="0"/>
          </a:p>
        </p:txBody>
      </p:sp>
    </p:spTree>
    <p:extLst>
      <p:ext uri="{BB962C8B-B14F-4D97-AF65-F5344CB8AC3E}">
        <p14:creationId xmlns:p14="http://schemas.microsoft.com/office/powerpoint/2010/main" val="1041567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1964D2-3DD4-4A95-A96B-EFDED2E68248}"/>
              </a:ext>
            </a:extLst>
          </p:cNvPr>
          <p:cNvPicPr>
            <a:picLocks noChangeAspect="1"/>
          </p:cNvPicPr>
          <p:nvPr/>
        </p:nvPicPr>
        <p:blipFill>
          <a:blip r:embed="rId2"/>
          <a:stretch>
            <a:fillRect/>
          </a:stretch>
        </p:blipFill>
        <p:spPr>
          <a:xfrm>
            <a:off x="905453" y="164772"/>
            <a:ext cx="7355143" cy="6417238"/>
          </a:xfrm>
          <a:prstGeom prst="rect">
            <a:avLst/>
          </a:prstGeom>
        </p:spPr>
      </p:pic>
    </p:spTree>
    <p:extLst>
      <p:ext uri="{BB962C8B-B14F-4D97-AF65-F5344CB8AC3E}">
        <p14:creationId xmlns:p14="http://schemas.microsoft.com/office/powerpoint/2010/main" val="3278877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633CE-E6C3-4008-94E4-7D55FDFFCF3A}"/>
              </a:ext>
            </a:extLst>
          </p:cNvPr>
          <p:cNvSpPr>
            <a:spLocks noGrp="1"/>
          </p:cNvSpPr>
          <p:nvPr>
            <p:ph idx="1"/>
          </p:nvPr>
        </p:nvSpPr>
        <p:spPr>
          <a:xfrm>
            <a:off x="196948" y="309489"/>
            <a:ext cx="11156852" cy="5867474"/>
          </a:xfrm>
        </p:spPr>
        <p:txBody>
          <a:bodyPr/>
          <a:lstStyle/>
          <a:p>
            <a:r>
              <a:rPr lang="en-IN" b="1" dirty="0"/>
              <a:t> Handling Missing data:</a:t>
            </a:r>
          </a:p>
          <a:p>
            <a:r>
              <a:rPr lang="en-US" b="1" dirty="0"/>
              <a:t>By deleting the particular row:</a:t>
            </a:r>
            <a:r>
              <a:rPr lang="en-US" dirty="0"/>
              <a:t> The first way is used to commonly deal with null values. In this way, we just delete the specific row or column which consists of null values. </a:t>
            </a:r>
          </a:p>
          <a:p>
            <a:r>
              <a:rPr lang="en-US" b="1" dirty="0"/>
              <a:t>By calculating the mean:</a:t>
            </a:r>
            <a:r>
              <a:rPr lang="en-US" dirty="0"/>
              <a:t> In this way, we will calculate the mean of that column or row which contains any missing value and will put it on the place of missing value. </a:t>
            </a:r>
          </a:p>
          <a:p>
            <a:r>
              <a:rPr lang="en-US" dirty="0"/>
              <a:t>Another method is ‘most frequent’</a:t>
            </a:r>
          </a:p>
          <a:p>
            <a:endParaRPr lang="en-IN" dirty="0"/>
          </a:p>
        </p:txBody>
      </p:sp>
    </p:spTree>
    <p:extLst>
      <p:ext uri="{BB962C8B-B14F-4D97-AF65-F5344CB8AC3E}">
        <p14:creationId xmlns:p14="http://schemas.microsoft.com/office/powerpoint/2010/main" val="3238553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31454EB-DA40-48BF-95C4-4B9A7CB73128}"/>
              </a:ext>
            </a:extLst>
          </p:cNvPr>
          <p:cNvPicPr>
            <a:picLocks noChangeAspect="1"/>
          </p:cNvPicPr>
          <p:nvPr/>
        </p:nvPicPr>
        <p:blipFill>
          <a:blip r:embed="rId3"/>
          <a:stretch>
            <a:fillRect/>
          </a:stretch>
        </p:blipFill>
        <p:spPr>
          <a:xfrm>
            <a:off x="801858" y="170481"/>
            <a:ext cx="7561049" cy="6687519"/>
          </a:xfrm>
          <a:prstGeom prst="rect">
            <a:avLst/>
          </a:prstGeom>
        </p:spPr>
      </p:pic>
    </p:spTree>
    <p:extLst>
      <p:ext uri="{BB962C8B-B14F-4D97-AF65-F5344CB8AC3E}">
        <p14:creationId xmlns:p14="http://schemas.microsoft.com/office/powerpoint/2010/main" val="4227413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859CF2-43BF-469F-93B3-F51C9EB7037C}"/>
              </a:ext>
            </a:extLst>
          </p:cNvPr>
          <p:cNvSpPr>
            <a:spLocks noGrp="1"/>
          </p:cNvSpPr>
          <p:nvPr>
            <p:ph idx="1"/>
          </p:nvPr>
        </p:nvSpPr>
        <p:spPr>
          <a:xfrm>
            <a:off x="325464" y="216976"/>
            <a:ext cx="11685722" cy="6245817"/>
          </a:xfrm>
        </p:spPr>
        <p:txBody>
          <a:bodyPr/>
          <a:lstStyle/>
          <a:p>
            <a:pPr marL="0" indent="0">
              <a:buNone/>
            </a:pPr>
            <a:r>
              <a:rPr lang="en-US" b="1" dirty="0"/>
              <a:t>Encoding Categorical Data</a:t>
            </a:r>
            <a:endParaRPr lang="en-US" dirty="0"/>
          </a:p>
          <a:p>
            <a:r>
              <a:rPr lang="en-IN" dirty="0"/>
              <a:t>What is categorical data?</a:t>
            </a:r>
          </a:p>
          <a:p>
            <a:r>
              <a:rPr lang="en-US" dirty="0"/>
              <a:t>Categorical variables are usually represented as ‘</a:t>
            </a:r>
            <a:r>
              <a:rPr lang="en-US" b="1" dirty="0"/>
              <a:t>strings</a:t>
            </a:r>
            <a:r>
              <a:rPr lang="en-US" dirty="0"/>
              <a:t>’ or ‘</a:t>
            </a:r>
            <a:r>
              <a:rPr lang="en-US" b="1" dirty="0"/>
              <a:t>categories</a:t>
            </a:r>
            <a:r>
              <a:rPr lang="en-US" dirty="0"/>
              <a:t>’ and are finite in number.</a:t>
            </a:r>
          </a:p>
          <a:p>
            <a:r>
              <a:rPr lang="en-US" dirty="0"/>
              <a:t>The city where a person lives: Delhi, Mumbai, Ahmedabad, Bangalore, etc.</a:t>
            </a:r>
          </a:p>
          <a:p>
            <a:r>
              <a:rPr lang="en-US" dirty="0"/>
              <a:t>The department a person works in: Finance, Human resources, IT, Production.</a:t>
            </a:r>
          </a:p>
          <a:p>
            <a:r>
              <a:rPr lang="en-US" dirty="0"/>
              <a:t>The highest degree a person has: High school, Diploma, Bachelors, Masters, PhD.</a:t>
            </a:r>
          </a:p>
          <a:p>
            <a:r>
              <a:rPr lang="en-US" dirty="0"/>
              <a:t>The grades of a student:  A+, A, B+, B, B- etc.</a:t>
            </a:r>
          </a:p>
          <a:p>
            <a:r>
              <a:rPr lang="en-US" dirty="0"/>
              <a:t>There are two kinds of categorical data-</a:t>
            </a:r>
          </a:p>
          <a:p>
            <a:r>
              <a:rPr lang="en-US" b="1" dirty="0"/>
              <a:t>Ordinal Data:</a:t>
            </a:r>
            <a:r>
              <a:rPr lang="en-US" dirty="0"/>
              <a:t> The categories have an inherent order</a:t>
            </a:r>
          </a:p>
          <a:p>
            <a:r>
              <a:rPr lang="en-US" b="1" dirty="0"/>
              <a:t>Nominal Data:</a:t>
            </a:r>
            <a:r>
              <a:rPr lang="en-US" dirty="0"/>
              <a:t> The categories do not have an inherent order</a:t>
            </a:r>
          </a:p>
          <a:p>
            <a:endParaRPr lang="en-US" dirty="0"/>
          </a:p>
          <a:p>
            <a:endParaRPr lang="en-IN" dirty="0"/>
          </a:p>
        </p:txBody>
      </p:sp>
    </p:spTree>
    <p:extLst>
      <p:ext uri="{BB962C8B-B14F-4D97-AF65-F5344CB8AC3E}">
        <p14:creationId xmlns:p14="http://schemas.microsoft.com/office/powerpoint/2010/main" val="1875871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E1DA17-F7E1-4917-B221-CB35FDE29BD8}"/>
              </a:ext>
            </a:extLst>
          </p:cNvPr>
          <p:cNvSpPr>
            <a:spLocks noGrp="1"/>
          </p:cNvSpPr>
          <p:nvPr>
            <p:ph idx="1"/>
          </p:nvPr>
        </p:nvSpPr>
        <p:spPr>
          <a:xfrm>
            <a:off x="294468" y="139485"/>
            <a:ext cx="11592732" cy="6037478"/>
          </a:xfrm>
        </p:spPr>
        <p:txBody>
          <a:bodyPr/>
          <a:lstStyle/>
          <a:p>
            <a:r>
              <a:rPr lang="en-US" dirty="0"/>
              <a:t>In Ordinal data, while encoding, one should retain the information regarding the order in which the category is provided. Like in the above example the highest degree a person possesses, gives vital information about his qualification.</a:t>
            </a:r>
          </a:p>
          <a:p>
            <a:r>
              <a:rPr lang="en-US" dirty="0"/>
              <a:t>While encoding Nominal data, we have to consider the presence or absence of a feature. In such a case, no notion of order is present. For example, the city a person lives in.</a:t>
            </a:r>
          </a:p>
          <a:p>
            <a:r>
              <a:rPr lang="en-IN" b="1" dirty="0"/>
              <a:t>One Hot Encoding</a:t>
            </a:r>
          </a:p>
          <a:p>
            <a:r>
              <a:rPr lang="en-US" dirty="0"/>
              <a:t>from </a:t>
            </a:r>
            <a:r>
              <a:rPr lang="en-US" dirty="0" err="1"/>
              <a:t>sklearn.preprocessing</a:t>
            </a:r>
            <a:r>
              <a:rPr lang="en-US" dirty="0"/>
              <a:t> import </a:t>
            </a:r>
            <a:r>
              <a:rPr lang="en-US" dirty="0" err="1"/>
              <a:t>LabelEncoder</a:t>
            </a:r>
            <a:r>
              <a:rPr lang="en-US" dirty="0"/>
              <a:t>, </a:t>
            </a:r>
            <a:r>
              <a:rPr lang="en-US" dirty="0" err="1"/>
              <a:t>OneHotEncoder</a:t>
            </a:r>
            <a:r>
              <a:rPr lang="en-US" dirty="0"/>
              <a:t>  </a:t>
            </a:r>
          </a:p>
          <a:p>
            <a:endParaRPr lang="en-IN" dirty="0"/>
          </a:p>
        </p:txBody>
      </p:sp>
    </p:spTree>
    <p:extLst>
      <p:ext uri="{BB962C8B-B14F-4D97-AF65-F5344CB8AC3E}">
        <p14:creationId xmlns:p14="http://schemas.microsoft.com/office/powerpoint/2010/main" val="1237608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52D000-AB21-417F-847F-B8462E5724BE}"/>
              </a:ext>
            </a:extLst>
          </p:cNvPr>
          <p:cNvPicPr>
            <a:picLocks noChangeAspect="1"/>
          </p:cNvPicPr>
          <p:nvPr/>
        </p:nvPicPr>
        <p:blipFill>
          <a:blip r:embed="rId2"/>
          <a:stretch>
            <a:fillRect/>
          </a:stretch>
        </p:blipFill>
        <p:spPr>
          <a:xfrm>
            <a:off x="691860" y="1441343"/>
            <a:ext cx="9280249" cy="3501244"/>
          </a:xfrm>
          <a:prstGeom prst="rect">
            <a:avLst/>
          </a:prstGeom>
        </p:spPr>
      </p:pic>
    </p:spTree>
    <p:extLst>
      <p:ext uri="{BB962C8B-B14F-4D97-AF65-F5344CB8AC3E}">
        <p14:creationId xmlns:p14="http://schemas.microsoft.com/office/powerpoint/2010/main" val="229375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47D6-D648-4A3E-A197-943740366CBF}"/>
              </a:ext>
            </a:extLst>
          </p:cNvPr>
          <p:cNvSpPr>
            <a:spLocks noGrp="1"/>
          </p:cNvSpPr>
          <p:nvPr>
            <p:ph type="title"/>
          </p:nvPr>
        </p:nvSpPr>
        <p:spPr>
          <a:xfrm>
            <a:off x="-1" y="18256"/>
            <a:ext cx="12026685" cy="927142"/>
          </a:xfrm>
        </p:spPr>
        <p:txBody>
          <a:bodyPr/>
          <a:lstStyle/>
          <a:p>
            <a:r>
              <a:rPr lang="en-US" b="1" dirty="0"/>
              <a:t>Splitting dataset into training and test set</a:t>
            </a:r>
            <a:endParaRPr lang="en-IN" dirty="0"/>
          </a:p>
        </p:txBody>
      </p:sp>
      <p:sp>
        <p:nvSpPr>
          <p:cNvPr id="3" name="Content Placeholder 2">
            <a:extLst>
              <a:ext uri="{FF2B5EF4-FFF2-40B4-BE49-F238E27FC236}">
                <a16:creationId xmlns:a16="http://schemas.microsoft.com/office/drawing/2014/main" id="{CB539A4C-A78F-4F05-A31C-56C835650CDC}"/>
              </a:ext>
            </a:extLst>
          </p:cNvPr>
          <p:cNvSpPr>
            <a:spLocks noGrp="1"/>
          </p:cNvSpPr>
          <p:nvPr>
            <p:ph idx="1"/>
          </p:nvPr>
        </p:nvSpPr>
        <p:spPr>
          <a:xfrm>
            <a:off x="0" y="945398"/>
            <a:ext cx="12026684" cy="5284921"/>
          </a:xfrm>
        </p:spPr>
        <p:txBody>
          <a:bodyPr/>
          <a:lstStyle/>
          <a:p>
            <a:pPr fontAlgn="base"/>
            <a:r>
              <a:rPr lang="en-US" dirty="0"/>
              <a:t> </a:t>
            </a:r>
            <a:r>
              <a:rPr lang="en-US" dirty="0" err="1">
                <a:hlinkClick r:id="rId2"/>
              </a:rPr>
              <a:t>train_test_split</a:t>
            </a:r>
            <a:r>
              <a:rPr lang="en-US" dirty="0">
                <a:hlinkClick r:id="rId2"/>
              </a:rPr>
              <a:t>() function</a:t>
            </a:r>
            <a:r>
              <a:rPr lang="en-US" dirty="0"/>
              <a:t>.</a:t>
            </a:r>
          </a:p>
          <a:p>
            <a:pPr fontAlgn="base"/>
            <a:r>
              <a:rPr lang="en-US" dirty="0"/>
              <a:t>The function takes a loaded dataset as input and returns the dataset split into two subsets.</a:t>
            </a:r>
          </a:p>
          <a:p>
            <a:endParaRPr lang="en-IN" dirty="0"/>
          </a:p>
        </p:txBody>
      </p:sp>
      <p:pic>
        <p:nvPicPr>
          <p:cNvPr id="4" name="Picture 3">
            <a:extLst>
              <a:ext uri="{FF2B5EF4-FFF2-40B4-BE49-F238E27FC236}">
                <a16:creationId xmlns:a16="http://schemas.microsoft.com/office/drawing/2014/main" id="{93B93F12-9AEE-4B5F-9192-83ADE2D879CD}"/>
              </a:ext>
            </a:extLst>
          </p:cNvPr>
          <p:cNvPicPr>
            <a:picLocks noChangeAspect="1"/>
          </p:cNvPicPr>
          <p:nvPr/>
        </p:nvPicPr>
        <p:blipFill>
          <a:blip r:embed="rId3"/>
          <a:stretch>
            <a:fillRect/>
          </a:stretch>
        </p:blipFill>
        <p:spPr>
          <a:xfrm>
            <a:off x="385426" y="2395536"/>
            <a:ext cx="10990329" cy="4049069"/>
          </a:xfrm>
          <a:prstGeom prst="rect">
            <a:avLst/>
          </a:prstGeom>
        </p:spPr>
      </p:pic>
    </p:spTree>
    <p:extLst>
      <p:ext uri="{BB962C8B-B14F-4D97-AF65-F5344CB8AC3E}">
        <p14:creationId xmlns:p14="http://schemas.microsoft.com/office/powerpoint/2010/main" val="949911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DD675E-52F2-41FA-B86F-CA39408D34D3}"/>
              </a:ext>
            </a:extLst>
          </p:cNvPr>
          <p:cNvPicPr>
            <a:picLocks noChangeAspect="1"/>
          </p:cNvPicPr>
          <p:nvPr/>
        </p:nvPicPr>
        <p:blipFill>
          <a:blip r:embed="rId3"/>
          <a:stretch>
            <a:fillRect/>
          </a:stretch>
        </p:blipFill>
        <p:spPr>
          <a:xfrm>
            <a:off x="152965" y="151007"/>
            <a:ext cx="4759998" cy="6555986"/>
          </a:xfrm>
          <a:prstGeom prst="rect">
            <a:avLst/>
          </a:prstGeom>
        </p:spPr>
      </p:pic>
      <p:pic>
        <p:nvPicPr>
          <p:cNvPr id="5" name="Picture 4">
            <a:extLst>
              <a:ext uri="{FF2B5EF4-FFF2-40B4-BE49-F238E27FC236}">
                <a16:creationId xmlns:a16="http://schemas.microsoft.com/office/drawing/2014/main" id="{9B9CCA43-00B7-4BE0-B259-7B4EA3FB4A38}"/>
              </a:ext>
            </a:extLst>
          </p:cNvPr>
          <p:cNvPicPr>
            <a:picLocks noChangeAspect="1"/>
          </p:cNvPicPr>
          <p:nvPr/>
        </p:nvPicPr>
        <p:blipFill>
          <a:blip r:embed="rId4"/>
          <a:stretch>
            <a:fillRect/>
          </a:stretch>
        </p:blipFill>
        <p:spPr>
          <a:xfrm>
            <a:off x="5844394" y="151007"/>
            <a:ext cx="4759998" cy="6537064"/>
          </a:xfrm>
          <a:prstGeom prst="rect">
            <a:avLst/>
          </a:prstGeom>
        </p:spPr>
      </p:pic>
    </p:spTree>
    <p:extLst>
      <p:ext uri="{BB962C8B-B14F-4D97-AF65-F5344CB8AC3E}">
        <p14:creationId xmlns:p14="http://schemas.microsoft.com/office/powerpoint/2010/main" val="2134446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B4F9A-446C-4460-960A-293C2D9D1B60}"/>
              </a:ext>
            </a:extLst>
          </p:cNvPr>
          <p:cNvSpPr>
            <a:spLocks noGrp="1"/>
          </p:cNvSpPr>
          <p:nvPr>
            <p:ph type="title"/>
          </p:nvPr>
        </p:nvSpPr>
        <p:spPr>
          <a:xfrm>
            <a:off x="389206" y="272756"/>
            <a:ext cx="10964594" cy="816561"/>
          </a:xfrm>
        </p:spPr>
        <p:txBody>
          <a:bodyPr/>
          <a:lstStyle/>
          <a:p>
            <a:r>
              <a:rPr lang="en-IN" dirty="0"/>
              <a:t>How an SVM works</a:t>
            </a:r>
          </a:p>
        </p:txBody>
      </p:sp>
      <p:sp>
        <p:nvSpPr>
          <p:cNvPr id="3" name="Content Placeholder 2">
            <a:extLst>
              <a:ext uri="{FF2B5EF4-FFF2-40B4-BE49-F238E27FC236}">
                <a16:creationId xmlns:a16="http://schemas.microsoft.com/office/drawing/2014/main" id="{38227AED-55EC-48FE-BF64-1F96B42DEE92}"/>
              </a:ext>
            </a:extLst>
          </p:cNvPr>
          <p:cNvSpPr>
            <a:spLocks noGrp="1"/>
          </p:cNvSpPr>
          <p:nvPr>
            <p:ph idx="1"/>
          </p:nvPr>
        </p:nvSpPr>
        <p:spPr>
          <a:xfrm>
            <a:off x="389206" y="1403594"/>
            <a:ext cx="10515600" cy="4351338"/>
          </a:xfrm>
        </p:spPr>
        <p:txBody>
          <a:bodyPr/>
          <a:lstStyle/>
          <a:p>
            <a:r>
              <a:rPr lang="en-US" dirty="0"/>
              <a:t>A simple linear SVM classifier works by making a straight line between two classes. </a:t>
            </a:r>
          </a:p>
          <a:p>
            <a:r>
              <a:rPr lang="en-US" dirty="0"/>
              <a:t>That means all of the data points on one side of the line will represent a category and the data points on the other side of the line will be put into a different category. </a:t>
            </a:r>
          </a:p>
          <a:p>
            <a:r>
              <a:rPr lang="en-US" dirty="0"/>
              <a:t>This means there can be an infinite number of lines to choose from.</a:t>
            </a:r>
          </a:p>
          <a:p>
            <a:r>
              <a:rPr lang="en-US" dirty="0"/>
              <a:t>The specialty of SVM is that it chooses the best line to classify your data points. It chooses the line that separates the data and is the furthest away from the closet data points as possible.</a:t>
            </a:r>
            <a:endParaRPr lang="en-IN" dirty="0"/>
          </a:p>
        </p:txBody>
      </p:sp>
    </p:spTree>
    <p:extLst>
      <p:ext uri="{BB962C8B-B14F-4D97-AF65-F5344CB8AC3E}">
        <p14:creationId xmlns:p14="http://schemas.microsoft.com/office/powerpoint/2010/main" val="1199090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0439-B784-4C54-A304-2147DA138D57}"/>
              </a:ext>
            </a:extLst>
          </p:cNvPr>
          <p:cNvSpPr>
            <a:spLocks noGrp="1"/>
          </p:cNvSpPr>
          <p:nvPr>
            <p:ph type="title"/>
          </p:nvPr>
        </p:nvSpPr>
        <p:spPr>
          <a:xfrm>
            <a:off x="125277" y="209254"/>
            <a:ext cx="11110993" cy="471783"/>
          </a:xfrm>
        </p:spPr>
        <p:txBody>
          <a:bodyPr>
            <a:normAutofit fontScale="90000"/>
          </a:bodyPr>
          <a:lstStyle/>
          <a:p>
            <a:r>
              <a:rPr lang="en-US" dirty="0"/>
              <a:t>Feature Scaling</a:t>
            </a:r>
            <a:endParaRPr lang="en-IN" dirty="0"/>
          </a:p>
        </p:txBody>
      </p:sp>
      <p:sp>
        <p:nvSpPr>
          <p:cNvPr id="3" name="Content Placeholder 2">
            <a:extLst>
              <a:ext uri="{FF2B5EF4-FFF2-40B4-BE49-F238E27FC236}">
                <a16:creationId xmlns:a16="http://schemas.microsoft.com/office/drawing/2014/main" id="{8224FF01-FBD3-4BBA-A3D1-84CCDE2C5BDF}"/>
              </a:ext>
            </a:extLst>
          </p:cNvPr>
          <p:cNvSpPr>
            <a:spLocks noGrp="1"/>
          </p:cNvSpPr>
          <p:nvPr>
            <p:ph idx="1"/>
          </p:nvPr>
        </p:nvSpPr>
        <p:spPr>
          <a:xfrm>
            <a:off x="125277" y="681036"/>
            <a:ext cx="11941446" cy="5967709"/>
          </a:xfrm>
        </p:spPr>
        <p:txBody>
          <a:bodyPr/>
          <a:lstStyle/>
          <a:p>
            <a:r>
              <a:rPr lang="en-US" dirty="0"/>
              <a:t>Feature Scaling is a technique to standardize the independent features present in the data in a fixed range. </a:t>
            </a:r>
          </a:p>
          <a:p>
            <a:endParaRPr lang="en-US" dirty="0"/>
          </a:p>
          <a:p>
            <a:r>
              <a:rPr lang="en-US" dirty="0"/>
              <a:t>It is performed during the data pre-processing to handle highly varying magnitudes or values or units. </a:t>
            </a:r>
          </a:p>
          <a:p>
            <a:endParaRPr lang="en-US" dirty="0"/>
          </a:p>
          <a:p>
            <a:r>
              <a:rPr lang="en-US" dirty="0"/>
              <a:t>If feature scaling is not done, then a machine learning algorithm tends to weigh greater values, higher and consider smaller values as the lower values, regardless of the unit of the values.</a:t>
            </a:r>
          </a:p>
          <a:p>
            <a:endParaRPr lang="en-US" dirty="0"/>
          </a:p>
          <a:p>
            <a:r>
              <a:rPr lang="en-US" dirty="0"/>
              <a:t>We use Feature Scaling to bring all values to the same magnitudes and thus, tackle this issue. we put our variables in the same range and in the same scale so that no any variable dominate the other variable.</a:t>
            </a:r>
          </a:p>
        </p:txBody>
      </p:sp>
    </p:spTree>
    <p:extLst>
      <p:ext uri="{BB962C8B-B14F-4D97-AF65-F5344CB8AC3E}">
        <p14:creationId xmlns:p14="http://schemas.microsoft.com/office/powerpoint/2010/main" val="707656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D2F39-58EF-424D-BD5C-9E00F1F19883}"/>
              </a:ext>
            </a:extLst>
          </p:cNvPr>
          <p:cNvSpPr>
            <a:spLocks noGrp="1"/>
          </p:cNvSpPr>
          <p:nvPr>
            <p:ph idx="1"/>
          </p:nvPr>
        </p:nvSpPr>
        <p:spPr>
          <a:xfrm>
            <a:off x="4473494" y="0"/>
            <a:ext cx="7604502" cy="3003361"/>
          </a:xfrm>
        </p:spPr>
        <p:txBody>
          <a:bodyPr>
            <a:normAutofit lnSpcReduction="10000"/>
          </a:bodyPr>
          <a:lstStyle/>
          <a:p>
            <a:r>
              <a:rPr lang="en-US" dirty="0"/>
              <a:t>As we can see, the age and salary column values are not on the same scale. A machine learning model is based on </a:t>
            </a:r>
            <a:r>
              <a:rPr lang="en-US" b="1" dirty="0"/>
              <a:t>Euclidean distance.</a:t>
            </a:r>
          </a:p>
          <a:p>
            <a:r>
              <a:rPr lang="en-US" dirty="0"/>
              <a:t>If we compute any two values from age and salary, then salary values will dominate the age values, and it will produce an incorrect result. So to remove this issue, we need to perform feature scaling for machine learning.</a:t>
            </a:r>
            <a:endParaRPr lang="en-IN" dirty="0"/>
          </a:p>
        </p:txBody>
      </p:sp>
      <p:pic>
        <p:nvPicPr>
          <p:cNvPr id="4" name="Picture 3">
            <a:extLst>
              <a:ext uri="{FF2B5EF4-FFF2-40B4-BE49-F238E27FC236}">
                <a16:creationId xmlns:a16="http://schemas.microsoft.com/office/drawing/2014/main" id="{938C64B7-F7AD-4510-A89F-96D3AB9679CD}"/>
              </a:ext>
            </a:extLst>
          </p:cNvPr>
          <p:cNvPicPr>
            <a:picLocks noChangeAspect="1"/>
          </p:cNvPicPr>
          <p:nvPr/>
        </p:nvPicPr>
        <p:blipFill>
          <a:blip r:embed="rId2"/>
          <a:stretch>
            <a:fillRect/>
          </a:stretch>
        </p:blipFill>
        <p:spPr>
          <a:xfrm>
            <a:off x="332810" y="159988"/>
            <a:ext cx="4053414" cy="4319022"/>
          </a:xfrm>
          <a:prstGeom prst="rect">
            <a:avLst/>
          </a:prstGeom>
        </p:spPr>
      </p:pic>
      <p:pic>
        <p:nvPicPr>
          <p:cNvPr id="7" name="Picture 6">
            <a:extLst>
              <a:ext uri="{FF2B5EF4-FFF2-40B4-BE49-F238E27FC236}">
                <a16:creationId xmlns:a16="http://schemas.microsoft.com/office/drawing/2014/main" id="{B98C38FF-13A2-4509-97F0-6A7BBD625EF2}"/>
              </a:ext>
            </a:extLst>
          </p:cNvPr>
          <p:cNvPicPr>
            <a:picLocks noChangeAspect="1"/>
          </p:cNvPicPr>
          <p:nvPr/>
        </p:nvPicPr>
        <p:blipFill rotWithShape="1">
          <a:blip r:embed="rId3"/>
          <a:srcRect b="5977"/>
          <a:stretch/>
        </p:blipFill>
        <p:spPr>
          <a:xfrm>
            <a:off x="5589372" y="3003361"/>
            <a:ext cx="4819650" cy="3734527"/>
          </a:xfrm>
          <a:prstGeom prst="rect">
            <a:avLst/>
          </a:prstGeom>
        </p:spPr>
      </p:pic>
    </p:spTree>
    <p:extLst>
      <p:ext uri="{BB962C8B-B14F-4D97-AF65-F5344CB8AC3E}">
        <p14:creationId xmlns:p14="http://schemas.microsoft.com/office/powerpoint/2010/main" val="461430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5A0A16-A0F6-4B40-B31D-91B21E214CAB}"/>
              </a:ext>
            </a:extLst>
          </p:cNvPr>
          <p:cNvPicPr>
            <a:picLocks noChangeAspect="1"/>
          </p:cNvPicPr>
          <p:nvPr/>
        </p:nvPicPr>
        <p:blipFill>
          <a:blip r:embed="rId2"/>
          <a:stretch>
            <a:fillRect/>
          </a:stretch>
        </p:blipFill>
        <p:spPr>
          <a:xfrm>
            <a:off x="168302" y="-1"/>
            <a:ext cx="10727006" cy="5288449"/>
          </a:xfrm>
          <a:prstGeom prst="rect">
            <a:avLst/>
          </a:prstGeom>
        </p:spPr>
      </p:pic>
      <p:sp>
        <p:nvSpPr>
          <p:cNvPr id="5" name="Rectangle 4">
            <a:extLst>
              <a:ext uri="{FF2B5EF4-FFF2-40B4-BE49-F238E27FC236}">
                <a16:creationId xmlns:a16="http://schemas.microsoft.com/office/drawing/2014/main" id="{6228CA1F-4DB4-4CC7-BB00-636791A55A49}"/>
              </a:ext>
            </a:extLst>
          </p:cNvPr>
          <p:cNvSpPr/>
          <p:nvPr/>
        </p:nvSpPr>
        <p:spPr>
          <a:xfrm>
            <a:off x="168302" y="5879046"/>
            <a:ext cx="4436785" cy="369332"/>
          </a:xfrm>
          <a:prstGeom prst="rect">
            <a:avLst/>
          </a:prstGeom>
        </p:spPr>
        <p:txBody>
          <a:bodyPr wrap="square">
            <a:spAutoFit/>
          </a:bodyPr>
          <a:lstStyle/>
          <a:p>
            <a:r>
              <a:rPr lang="en-IN" dirty="0">
                <a:solidFill>
                  <a:srgbClr val="DC143C"/>
                </a:solidFill>
                <a:latin typeface="Consolas" panose="020B0609020204030204" pitchFamily="49" charset="0"/>
              </a:rPr>
              <a:t>(790 - </a:t>
            </a:r>
            <a:r>
              <a:rPr lang="en-IN" dirty="0">
                <a:latin typeface="Consolas" panose="020B0609020204030204" pitchFamily="49" charset="0"/>
                <a:hlinkClick r:id="rId3"/>
              </a:rPr>
              <a:t>1292.23</a:t>
            </a:r>
            <a:r>
              <a:rPr lang="en-IN" dirty="0">
                <a:solidFill>
                  <a:srgbClr val="DC143C"/>
                </a:solidFill>
                <a:latin typeface="Consolas" panose="020B0609020204030204" pitchFamily="49" charset="0"/>
              </a:rPr>
              <a:t>) / </a:t>
            </a:r>
            <a:r>
              <a:rPr lang="en-IN" dirty="0">
                <a:latin typeface="Consolas" panose="020B0609020204030204" pitchFamily="49" charset="0"/>
                <a:hlinkClick r:id="rId4"/>
              </a:rPr>
              <a:t>238.74</a:t>
            </a:r>
            <a:r>
              <a:rPr lang="en-IN" dirty="0">
                <a:solidFill>
                  <a:srgbClr val="DC143C"/>
                </a:solidFill>
                <a:latin typeface="Consolas" panose="020B0609020204030204" pitchFamily="49" charset="0"/>
              </a:rPr>
              <a:t> = -2.1</a:t>
            </a:r>
            <a:endParaRPr lang="en-IN" dirty="0"/>
          </a:p>
        </p:txBody>
      </p:sp>
      <p:sp>
        <p:nvSpPr>
          <p:cNvPr id="6" name="Rectangle 5">
            <a:extLst>
              <a:ext uri="{FF2B5EF4-FFF2-40B4-BE49-F238E27FC236}">
                <a16:creationId xmlns:a16="http://schemas.microsoft.com/office/drawing/2014/main" id="{6C339408-5952-4DD4-B499-192E698FA828}"/>
              </a:ext>
            </a:extLst>
          </p:cNvPr>
          <p:cNvSpPr/>
          <p:nvPr/>
        </p:nvSpPr>
        <p:spPr>
          <a:xfrm>
            <a:off x="7750186" y="5879046"/>
            <a:ext cx="3603872" cy="369332"/>
          </a:xfrm>
          <a:prstGeom prst="rect">
            <a:avLst/>
          </a:prstGeom>
        </p:spPr>
        <p:txBody>
          <a:bodyPr wrap="none">
            <a:spAutoFit/>
          </a:bodyPr>
          <a:lstStyle/>
          <a:p>
            <a:r>
              <a:rPr lang="en-IN" dirty="0">
                <a:solidFill>
                  <a:srgbClr val="DC143C"/>
                </a:solidFill>
                <a:latin typeface="Consolas" panose="020B0609020204030204" pitchFamily="49" charset="0"/>
              </a:rPr>
              <a:t>(1.0 - </a:t>
            </a:r>
            <a:r>
              <a:rPr lang="en-IN" dirty="0">
                <a:latin typeface="Consolas" panose="020B0609020204030204" pitchFamily="49" charset="0"/>
                <a:hlinkClick r:id="rId5"/>
              </a:rPr>
              <a:t>1.61</a:t>
            </a:r>
            <a:r>
              <a:rPr lang="en-IN" dirty="0">
                <a:solidFill>
                  <a:srgbClr val="DC143C"/>
                </a:solidFill>
                <a:latin typeface="Consolas" panose="020B0609020204030204" pitchFamily="49" charset="0"/>
              </a:rPr>
              <a:t>) / </a:t>
            </a:r>
            <a:r>
              <a:rPr lang="en-IN" dirty="0">
                <a:latin typeface="Consolas" panose="020B0609020204030204" pitchFamily="49" charset="0"/>
                <a:hlinkClick r:id="rId6"/>
              </a:rPr>
              <a:t>0.38</a:t>
            </a:r>
            <a:r>
              <a:rPr lang="en-IN" dirty="0">
                <a:solidFill>
                  <a:srgbClr val="DC143C"/>
                </a:solidFill>
                <a:latin typeface="Consolas" panose="020B0609020204030204" pitchFamily="49" charset="0"/>
              </a:rPr>
              <a:t> = -1.59</a:t>
            </a:r>
            <a:endParaRPr lang="en-IN" dirty="0"/>
          </a:p>
        </p:txBody>
      </p:sp>
      <p:sp>
        <p:nvSpPr>
          <p:cNvPr id="8" name="Rectangle 7">
            <a:extLst>
              <a:ext uri="{FF2B5EF4-FFF2-40B4-BE49-F238E27FC236}">
                <a16:creationId xmlns:a16="http://schemas.microsoft.com/office/drawing/2014/main" id="{36C1BCBC-B984-433C-A21D-28F9C33E0D13}"/>
              </a:ext>
            </a:extLst>
          </p:cNvPr>
          <p:cNvSpPr/>
          <p:nvPr/>
        </p:nvSpPr>
        <p:spPr>
          <a:xfrm>
            <a:off x="168302" y="6248378"/>
            <a:ext cx="4436785" cy="369332"/>
          </a:xfrm>
          <a:prstGeom prst="rect">
            <a:avLst/>
          </a:prstGeom>
        </p:spPr>
        <p:txBody>
          <a:bodyPr wrap="square">
            <a:spAutoFit/>
          </a:bodyPr>
          <a:lstStyle/>
          <a:p>
            <a:r>
              <a:rPr lang="en-IN" dirty="0">
                <a:solidFill>
                  <a:srgbClr val="DC143C"/>
                </a:solidFill>
                <a:latin typeface="Consolas" panose="020B0609020204030204" pitchFamily="49" charset="0"/>
              </a:rPr>
              <a:t>Feature Scaling on Weight</a:t>
            </a:r>
            <a:endParaRPr lang="en-IN" dirty="0"/>
          </a:p>
        </p:txBody>
      </p:sp>
      <p:sp>
        <p:nvSpPr>
          <p:cNvPr id="9" name="Rectangle 8">
            <a:extLst>
              <a:ext uri="{FF2B5EF4-FFF2-40B4-BE49-F238E27FC236}">
                <a16:creationId xmlns:a16="http://schemas.microsoft.com/office/drawing/2014/main" id="{4BED9583-C3B5-4996-84D4-3D99CB98B7D1}"/>
              </a:ext>
            </a:extLst>
          </p:cNvPr>
          <p:cNvSpPr/>
          <p:nvPr/>
        </p:nvSpPr>
        <p:spPr>
          <a:xfrm>
            <a:off x="7333729" y="6248378"/>
            <a:ext cx="4436785" cy="369332"/>
          </a:xfrm>
          <a:prstGeom prst="rect">
            <a:avLst/>
          </a:prstGeom>
        </p:spPr>
        <p:txBody>
          <a:bodyPr wrap="square">
            <a:spAutoFit/>
          </a:bodyPr>
          <a:lstStyle/>
          <a:p>
            <a:r>
              <a:rPr lang="en-IN" dirty="0">
                <a:solidFill>
                  <a:srgbClr val="DC143C"/>
                </a:solidFill>
                <a:latin typeface="Consolas" panose="020B0609020204030204" pitchFamily="49" charset="0"/>
              </a:rPr>
              <a:t>Feature Scaling on Volume</a:t>
            </a:r>
            <a:endParaRPr lang="en-IN" dirty="0"/>
          </a:p>
        </p:txBody>
      </p:sp>
    </p:spTree>
    <p:extLst>
      <p:ext uri="{BB962C8B-B14F-4D97-AF65-F5344CB8AC3E}">
        <p14:creationId xmlns:p14="http://schemas.microsoft.com/office/powerpoint/2010/main" val="2984679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D61E4F-4994-4988-A357-294CE6320EC6}"/>
              </a:ext>
            </a:extLst>
          </p:cNvPr>
          <p:cNvPicPr>
            <a:picLocks noChangeAspect="1"/>
          </p:cNvPicPr>
          <p:nvPr/>
        </p:nvPicPr>
        <p:blipFill>
          <a:blip r:embed="rId2"/>
          <a:stretch>
            <a:fillRect/>
          </a:stretch>
        </p:blipFill>
        <p:spPr>
          <a:xfrm>
            <a:off x="6615386" y="243856"/>
            <a:ext cx="5644223" cy="5738490"/>
          </a:xfrm>
          <a:prstGeom prst="rect">
            <a:avLst/>
          </a:prstGeom>
        </p:spPr>
      </p:pic>
      <p:pic>
        <p:nvPicPr>
          <p:cNvPr id="6" name="Picture 5">
            <a:extLst>
              <a:ext uri="{FF2B5EF4-FFF2-40B4-BE49-F238E27FC236}">
                <a16:creationId xmlns:a16="http://schemas.microsoft.com/office/drawing/2014/main" id="{B15856D0-5D8D-441D-B4EC-A153253B1073}"/>
              </a:ext>
            </a:extLst>
          </p:cNvPr>
          <p:cNvPicPr>
            <a:picLocks noChangeAspect="1"/>
          </p:cNvPicPr>
          <p:nvPr/>
        </p:nvPicPr>
        <p:blipFill>
          <a:blip r:embed="rId3"/>
          <a:stretch>
            <a:fillRect/>
          </a:stretch>
        </p:blipFill>
        <p:spPr>
          <a:xfrm>
            <a:off x="250152" y="0"/>
            <a:ext cx="6419705" cy="6214820"/>
          </a:xfrm>
          <a:prstGeom prst="rect">
            <a:avLst/>
          </a:prstGeom>
        </p:spPr>
      </p:pic>
    </p:spTree>
    <p:extLst>
      <p:ext uri="{BB962C8B-B14F-4D97-AF65-F5344CB8AC3E}">
        <p14:creationId xmlns:p14="http://schemas.microsoft.com/office/powerpoint/2010/main" val="61300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upport Vector Machine Algorithm">
            <a:extLst>
              <a:ext uri="{FF2B5EF4-FFF2-40B4-BE49-F238E27FC236}">
                <a16:creationId xmlns:a16="http://schemas.microsoft.com/office/drawing/2014/main" id="{2FE09ADF-2B18-4424-BED8-AEA06E366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651" y="999435"/>
            <a:ext cx="6495401" cy="4768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110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0CAFA-44A8-4349-BEE7-D055E7EB719B}"/>
              </a:ext>
            </a:extLst>
          </p:cNvPr>
          <p:cNvSpPr>
            <a:spLocks noGrp="1"/>
          </p:cNvSpPr>
          <p:nvPr>
            <p:ph type="title"/>
          </p:nvPr>
        </p:nvSpPr>
        <p:spPr>
          <a:xfrm>
            <a:off x="145774" y="179595"/>
            <a:ext cx="11088757" cy="761310"/>
          </a:xfrm>
        </p:spPr>
        <p:txBody>
          <a:bodyPr/>
          <a:lstStyle/>
          <a:p>
            <a:r>
              <a:rPr lang="en-IN" dirty="0"/>
              <a:t>Hyperplane  </a:t>
            </a:r>
          </a:p>
        </p:txBody>
      </p:sp>
      <p:sp>
        <p:nvSpPr>
          <p:cNvPr id="3" name="Content Placeholder 2">
            <a:extLst>
              <a:ext uri="{FF2B5EF4-FFF2-40B4-BE49-F238E27FC236}">
                <a16:creationId xmlns:a16="http://schemas.microsoft.com/office/drawing/2014/main" id="{2FE6349E-8044-447F-84E4-A4528C3050B5}"/>
              </a:ext>
            </a:extLst>
          </p:cNvPr>
          <p:cNvSpPr>
            <a:spLocks noGrp="1"/>
          </p:cNvSpPr>
          <p:nvPr>
            <p:ph idx="1"/>
          </p:nvPr>
        </p:nvSpPr>
        <p:spPr>
          <a:xfrm>
            <a:off x="145774" y="1126436"/>
            <a:ext cx="11781182" cy="5366438"/>
          </a:xfrm>
        </p:spPr>
        <p:txBody>
          <a:bodyPr>
            <a:normAutofit/>
          </a:bodyPr>
          <a:lstStyle/>
          <a:p>
            <a:r>
              <a:rPr lang="en-US" dirty="0"/>
              <a:t>There can be multiple lines/decision boundaries to segregate the classes in n-dimensional space, but we need to find out the best decision boundary that helps to classify the data points.</a:t>
            </a:r>
          </a:p>
          <a:p>
            <a:r>
              <a:rPr lang="en-US" dirty="0"/>
              <a:t>Hyperplanes are decision boundaries that help classify the data points. Data points falling on either side of the hyperplane can be attributed to different classes.</a:t>
            </a:r>
          </a:p>
          <a:p>
            <a:r>
              <a:rPr lang="en-US" dirty="0"/>
              <a:t>This best boundary is known as the hyperplane of SVM.</a:t>
            </a:r>
          </a:p>
          <a:p>
            <a:endParaRPr lang="en-IN" dirty="0"/>
          </a:p>
        </p:txBody>
      </p:sp>
    </p:spTree>
    <p:extLst>
      <p:ext uri="{BB962C8B-B14F-4D97-AF65-F5344CB8AC3E}">
        <p14:creationId xmlns:p14="http://schemas.microsoft.com/office/powerpoint/2010/main" val="2495013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0CAFA-44A8-4349-BEE7-D055E7EB719B}"/>
              </a:ext>
            </a:extLst>
          </p:cNvPr>
          <p:cNvSpPr>
            <a:spLocks noGrp="1"/>
          </p:cNvSpPr>
          <p:nvPr>
            <p:ph type="title"/>
          </p:nvPr>
        </p:nvSpPr>
        <p:spPr>
          <a:xfrm>
            <a:off x="145774" y="179595"/>
            <a:ext cx="11088757" cy="761310"/>
          </a:xfrm>
        </p:spPr>
        <p:txBody>
          <a:bodyPr/>
          <a:lstStyle/>
          <a:p>
            <a:r>
              <a:rPr lang="en-IN" dirty="0"/>
              <a:t>Hyperplane  </a:t>
            </a:r>
          </a:p>
        </p:txBody>
      </p:sp>
      <p:sp>
        <p:nvSpPr>
          <p:cNvPr id="3" name="Content Placeholder 2">
            <a:extLst>
              <a:ext uri="{FF2B5EF4-FFF2-40B4-BE49-F238E27FC236}">
                <a16:creationId xmlns:a16="http://schemas.microsoft.com/office/drawing/2014/main" id="{2FE6349E-8044-447F-84E4-A4528C3050B5}"/>
              </a:ext>
            </a:extLst>
          </p:cNvPr>
          <p:cNvSpPr>
            <a:spLocks noGrp="1"/>
          </p:cNvSpPr>
          <p:nvPr>
            <p:ph idx="1"/>
          </p:nvPr>
        </p:nvSpPr>
        <p:spPr>
          <a:xfrm>
            <a:off x="145774" y="1126436"/>
            <a:ext cx="11781182" cy="5366438"/>
          </a:xfrm>
        </p:spPr>
        <p:txBody>
          <a:bodyPr>
            <a:normAutofit/>
          </a:bodyPr>
          <a:lstStyle/>
          <a:p>
            <a:r>
              <a:rPr lang="en-US" dirty="0"/>
              <a:t>The dimensions of the hyperplane depend on the features present in the dataset, which means if there are 2 features, then hyperplane will be a straight line. </a:t>
            </a:r>
          </a:p>
          <a:p>
            <a:r>
              <a:rPr lang="en-US" dirty="0"/>
              <a:t>And if there are 3 features, then hyperplane will be a 2-dimension plane.</a:t>
            </a:r>
          </a:p>
          <a:p>
            <a:r>
              <a:rPr lang="en-US" dirty="0"/>
              <a:t>We always create a hyperplane that has a maximum margin, which means the maximum distance between the data points.</a:t>
            </a:r>
          </a:p>
          <a:p>
            <a:r>
              <a:rPr lang="en-US" dirty="0"/>
              <a:t>Reason for selecting the hyper-plane with higher margin is robustness. If we select a hyper-plane having low margin then there is </a:t>
            </a:r>
            <a:r>
              <a:rPr lang="en-US" b="1" dirty="0"/>
              <a:t>high chance of miss-classification.</a:t>
            </a:r>
          </a:p>
          <a:p>
            <a:endParaRPr lang="en-IN" dirty="0"/>
          </a:p>
        </p:txBody>
      </p:sp>
    </p:spTree>
    <p:extLst>
      <p:ext uri="{BB962C8B-B14F-4D97-AF65-F5344CB8AC3E}">
        <p14:creationId xmlns:p14="http://schemas.microsoft.com/office/powerpoint/2010/main" val="248435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BC4E030-B7FA-4642-8970-0B4BB76FCEA5}"/>
              </a:ext>
            </a:extLst>
          </p:cNvPr>
          <p:cNvPicPr>
            <a:picLocks noGrp="1" noChangeAspect="1"/>
          </p:cNvPicPr>
          <p:nvPr>
            <p:ph idx="1"/>
          </p:nvPr>
        </p:nvPicPr>
        <p:blipFill>
          <a:blip r:embed="rId2"/>
          <a:stretch>
            <a:fillRect/>
          </a:stretch>
        </p:blipFill>
        <p:spPr>
          <a:xfrm>
            <a:off x="0" y="143031"/>
            <a:ext cx="4552208" cy="3224481"/>
          </a:xfrm>
          <a:prstGeom prst="rect">
            <a:avLst/>
          </a:prstGeom>
        </p:spPr>
      </p:pic>
      <p:pic>
        <p:nvPicPr>
          <p:cNvPr id="5" name="Picture 4">
            <a:extLst>
              <a:ext uri="{FF2B5EF4-FFF2-40B4-BE49-F238E27FC236}">
                <a16:creationId xmlns:a16="http://schemas.microsoft.com/office/drawing/2014/main" id="{60931E5A-5FDF-40D7-9FC8-5488802BE813}"/>
              </a:ext>
            </a:extLst>
          </p:cNvPr>
          <p:cNvPicPr>
            <a:picLocks noChangeAspect="1"/>
          </p:cNvPicPr>
          <p:nvPr/>
        </p:nvPicPr>
        <p:blipFill>
          <a:blip r:embed="rId3"/>
          <a:stretch>
            <a:fillRect/>
          </a:stretch>
        </p:blipFill>
        <p:spPr>
          <a:xfrm>
            <a:off x="0" y="3490489"/>
            <a:ext cx="4758397" cy="3051581"/>
          </a:xfrm>
          <a:prstGeom prst="rect">
            <a:avLst/>
          </a:prstGeom>
        </p:spPr>
      </p:pic>
      <p:pic>
        <p:nvPicPr>
          <p:cNvPr id="6" name="Picture 5">
            <a:extLst>
              <a:ext uri="{FF2B5EF4-FFF2-40B4-BE49-F238E27FC236}">
                <a16:creationId xmlns:a16="http://schemas.microsoft.com/office/drawing/2014/main" id="{518899B2-1DB5-469F-979C-B265FEFDA7BB}"/>
              </a:ext>
            </a:extLst>
          </p:cNvPr>
          <p:cNvPicPr>
            <a:picLocks noChangeAspect="1"/>
          </p:cNvPicPr>
          <p:nvPr/>
        </p:nvPicPr>
        <p:blipFill>
          <a:blip r:embed="rId4"/>
          <a:stretch>
            <a:fillRect/>
          </a:stretch>
        </p:blipFill>
        <p:spPr>
          <a:xfrm>
            <a:off x="5773418" y="1368083"/>
            <a:ext cx="5553630" cy="4121834"/>
          </a:xfrm>
          <a:prstGeom prst="rect">
            <a:avLst/>
          </a:prstGeom>
        </p:spPr>
      </p:pic>
    </p:spTree>
    <p:extLst>
      <p:ext uri="{BB962C8B-B14F-4D97-AF65-F5344CB8AC3E}">
        <p14:creationId xmlns:p14="http://schemas.microsoft.com/office/powerpoint/2010/main" val="251384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Lightbox">
            <a:extLst>
              <a:ext uri="{FF2B5EF4-FFF2-40B4-BE49-F238E27FC236}">
                <a16:creationId xmlns:a16="http://schemas.microsoft.com/office/drawing/2014/main" id="{92F0D3D3-D217-45EF-ABA9-64FD6FBB66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836" y="323850"/>
            <a:ext cx="3476625" cy="31051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532E7FD-4CF1-4793-AAE3-51523A7E974E}"/>
              </a:ext>
            </a:extLst>
          </p:cNvPr>
          <p:cNvSpPr/>
          <p:nvPr/>
        </p:nvSpPr>
        <p:spPr>
          <a:xfrm>
            <a:off x="5022573" y="789298"/>
            <a:ext cx="6652591" cy="1200329"/>
          </a:xfrm>
          <a:prstGeom prst="rect">
            <a:avLst/>
          </a:prstGeom>
        </p:spPr>
        <p:txBody>
          <a:bodyPr wrap="square">
            <a:spAutoFit/>
          </a:bodyPr>
          <a:lstStyle/>
          <a:p>
            <a:pPr marL="285750" indent="-285750">
              <a:buFont typeface="Arial" panose="020B0604020202020204" pitchFamily="34" charset="0"/>
              <a:buChar char="•"/>
            </a:pPr>
            <a:r>
              <a:rPr lang="en-US" b="0" i="0" dirty="0">
                <a:solidFill>
                  <a:srgbClr val="273239"/>
                </a:solidFill>
                <a:effectLst/>
                <a:latin typeface="urw-din"/>
              </a:rPr>
              <a:t>There are multiple lines that segregates our data points or does a classification between red and blue circles. </a:t>
            </a:r>
          </a:p>
          <a:p>
            <a:pPr marL="285750" indent="-285750">
              <a:buFont typeface="Arial" panose="020B0604020202020204" pitchFamily="34" charset="0"/>
              <a:buChar char="•"/>
            </a:pPr>
            <a:r>
              <a:rPr lang="en-US" b="0" i="0" dirty="0">
                <a:solidFill>
                  <a:srgbClr val="273239"/>
                </a:solidFill>
                <a:effectLst/>
                <a:latin typeface="urw-din"/>
              </a:rPr>
              <a:t>So how do we choose the best line or in general the best hyperplane that segregates our data points.</a:t>
            </a:r>
            <a:endParaRPr lang="en-IN" dirty="0"/>
          </a:p>
        </p:txBody>
      </p:sp>
      <p:pic>
        <p:nvPicPr>
          <p:cNvPr id="6148" name="Picture 4" descr="Lightbox">
            <a:extLst>
              <a:ext uri="{FF2B5EF4-FFF2-40B4-BE49-F238E27FC236}">
                <a16:creationId xmlns:a16="http://schemas.microsoft.com/office/drawing/2014/main" id="{15D8B9D2-5294-4C9E-A413-28ECD4549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836" y="3438525"/>
            <a:ext cx="3838575" cy="30956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E96D169-C9C7-4A45-8E99-B39B492C44C5}"/>
              </a:ext>
            </a:extLst>
          </p:cNvPr>
          <p:cNvSpPr/>
          <p:nvPr/>
        </p:nvSpPr>
        <p:spPr>
          <a:xfrm>
            <a:off x="5287616" y="3644492"/>
            <a:ext cx="6096000" cy="1477328"/>
          </a:xfrm>
          <a:prstGeom prst="rect">
            <a:avLst/>
          </a:prstGeom>
        </p:spPr>
        <p:txBody>
          <a:bodyPr>
            <a:spAutoFit/>
          </a:bodyPr>
          <a:lstStyle/>
          <a:p>
            <a:pPr marL="285750" indent="-285750">
              <a:buFont typeface="Arial" panose="020B0604020202020204" pitchFamily="34" charset="0"/>
              <a:buChar char="•"/>
            </a:pPr>
            <a:r>
              <a:rPr lang="en-US" b="0" i="0" dirty="0">
                <a:solidFill>
                  <a:srgbClr val="273239"/>
                </a:solidFill>
                <a:effectLst/>
                <a:latin typeface="urw-din"/>
              </a:rPr>
              <a:t>We choose the hyperplane whose distance from it to the nearest data point on each side is maximized. If such a hyperplane exists it is known as the maximum-margin hyperplane/hard margin. </a:t>
            </a:r>
          </a:p>
          <a:p>
            <a:pPr marL="285750" indent="-285750">
              <a:buFont typeface="Arial" panose="020B0604020202020204" pitchFamily="34" charset="0"/>
              <a:buChar char="•"/>
            </a:pPr>
            <a:r>
              <a:rPr lang="en-US" b="0" i="0" dirty="0">
                <a:solidFill>
                  <a:srgbClr val="273239"/>
                </a:solidFill>
                <a:effectLst/>
                <a:latin typeface="urw-din"/>
              </a:rPr>
              <a:t>From the figure, we choose L2.</a:t>
            </a:r>
            <a:endParaRPr lang="en-IN" dirty="0"/>
          </a:p>
        </p:txBody>
      </p:sp>
    </p:spTree>
    <p:extLst>
      <p:ext uri="{BB962C8B-B14F-4D97-AF65-F5344CB8AC3E}">
        <p14:creationId xmlns:p14="http://schemas.microsoft.com/office/powerpoint/2010/main" val="389370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15721</TotalTime>
  <Words>1886</Words>
  <Application>Microsoft Office PowerPoint</Application>
  <PresentationFormat>Widescreen</PresentationFormat>
  <Paragraphs>128</Paragraphs>
  <Slides>43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Consolas</vt:lpstr>
      <vt:lpstr>inter-regular</vt:lpstr>
      <vt:lpstr>urw-din</vt:lpstr>
      <vt:lpstr>Office Theme</vt:lpstr>
      <vt:lpstr>Support Vector Machine</vt:lpstr>
      <vt:lpstr>Support Vector Machine</vt:lpstr>
      <vt:lpstr>Support Vector Machine</vt:lpstr>
      <vt:lpstr>How an SVM works</vt:lpstr>
      <vt:lpstr>PowerPoint Presentation</vt:lpstr>
      <vt:lpstr>Hyperplane  </vt:lpstr>
      <vt:lpstr>Hyperplane  </vt:lpstr>
      <vt:lpstr>PowerPoint Presentation</vt:lpstr>
      <vt:lpstr>PowerPoint Presentation</vt:lpstr>
      <vt:lpstr>Variations in Hyperplane</vt:lpstr>
      <vt:lpstr>Variations in Hyperplane</vt:lpstr>
      <vt:lpstr>Support Vectors</vt:lpstr>
      <vt:lpstr>PowerPoint Presentation</vt:lpstr>
      <vt:lpstr>Types of SVM</vt:lpstr>
      <vt:lpstr>PowerPoint Presentation</vt:lpstr>
      <vt:lpstr>Types of SVM</vt:lpstr>
      <vt:lpstr>PowerPoint Presentation</vt:lpstr>
      <vt:lpstr>SVM Kernel</vt:lpstr>
      <vt:lpstr>PowerPoint Presentation</vt:lpstr>
      <vt:lpstr>PowerPoint Presentation</vt:lpstr>
      <vt:lpstr>Kernel Functions</vt:lpstr>
      <vt:lpstr>Steps for Data Preprocessing</vt:lpstr>
      <vt:lpstr>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Splitting dataset into training and test set</vt:lpstr>
      <vt:lpstr>PowerPoint Presentation</vt:lpstr>
      <vt:lpstr>Feature Scaling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dc:title>
  <dc:creator>HP</dc:creator>
  <cp:lastModifiedBy>HP</cp:lastModifiedBy>
  <cp:revision>264</cp:revision>
  <dcterms:created xsi:type="dcterms:W3CDTF">2022-08-10T22:14:30Z</dcterms:created>
  <dcterms:modified xsi:type="dcterms:W3CDTF">2022-09-02T09:23:31Z</dcterms:modified>
</cp:coreProperties>
</file>