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9144000" cx="13716000"/>
  <p:notesSz cx="6997700" cy="9283700"/>
  <p:embeddedFontLs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7">
          <p15:clr>
            <a:srgbClr val="000000"/>
          </p15:clr>
        </p15:guide>
        <p15:guide id="2" pos="197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gU7y81u1fJZazpz/HwRF+qPu83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7" orient="horz"/>
        <p:guide pos="19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2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5" name="Google Shape;265;p15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5" name="Google Shape;305;p18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3" name="Google Shape;333;p22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0" name="Google Shape;340;p23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2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890587" y="696912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1083470" y="5875867"/>
            <a:ext cx="116586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7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>
            <a:off x="1083470" y="3875620"/>
            <a:ext cx="116586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 sz="29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 sz="23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ctrTitle"/>
          </p:nvPr>
        </p:nvSpPr>
        <p:spPr>
          <a:xfrm>
            <a:off x="1028700" y="2840569"/>
            <a:ext cx="11658600" cy="1960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subTitle"/>
          </p:nvPr>
        </p:nvSpPr>
        <p:spPr>
          <a:xfrm>
            <a:off x="2057400" y="5181600"/>
            <a:ext cx="9601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lvl="0" algn="ctr">
              <a:spcBef>
                <a:spcPts val="920"/>
              </a:spcBef>
              <a:spcAft>
                <a:spcPts val="0"/>
              </a:spcAft>
              <a:buClr>
                <a:srgbClr val="888888"/>
              </a:buClr>
              <a:buSzPts val="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685800" y="2133600"/>
            <a:ext cx="12344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 rot="5400000">
            <a:off x="12030075" y="3375026"/>
            <a:ext cx="104013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body"/>
          </p:nvPr>
        </p:nvSpPr>
        <p:spPr>
          <a:xfrm rot="5400000">
            <a:off x="2657475" y="-1139824"/>
            <a:ext cx="10401300" cy="136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 rot="5400000">
            <a:off x="3840957" y="-1021557"/>
            <a:ext cx="6034087" cy="12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2688432" y="6400801"/>
            <a:ext cx="8229600" cy="755651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/>
          <p:nvPr>
            <p:ph idx="2" type="pic"/>
          </p:nvPr>
        </p:nvSpPr>
        <p:spPr>
          <a:xfrm>
            <a:off x="2688432" y="817033"/>
            <a:ext cx="8229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2688432" y="7156452"/>
            <a:ext cx="8229600" cy="1073149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685802" y="364067"/>
            <a:ext cx="451247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5362575" y="364069"/>
            <a:ext cx="7667625" cy="78041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520700" lvl="0" marL="4572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Char char="•"/>
              <a:defRPr sz="4600"/>
            </a:lvl1pPr>
            <a:lvl2pPr indent="-482600" lvl="1" marL="9144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indent="-444500" lvl="2" marL="1371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indent="-412750" lvl="3" marL="1828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4pPr>
            <a:lvl5pPr indent="-412750" lvl="4" marL="22860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»"/>
              <a:defRPr sz="2900"/>
            </a:lvl5pPr>
            <a:lvl6pPr indent="-412750" lvl="5" marL="27432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6pPr>
            <a:lvl7pPr indent="-412750" lvl="6" marL="3200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7pPr>
            <a:lvl8pPr indent="-412750" lvl="7" marL="3657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8pPr>
            <a:lvl9pPr indent="-412750" lvl="8" marL="41148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9pPr>
          </a:lstStyle>
          <a:p/>
        </p:txBody>
      </p:sp>
      <p:sp>
        <p:nvSpPr>
          <p:cNvPr id="48" name="Google Shape;48;p33"/>
          <p:cNvSpPr txBox="1"/>
          <p:nvPr>
            <p:ph idx="2" type="body"/>
          </p:nvPr>
        </p:nvSpPr>
        <p:spPr>
          <a:xfrm>
            <a:off x="685802" y="1913469"/>
            <a:ext cx="4512470" cy="62547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indent="-22860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/>
        </p:txBody>
      </p:sp>
      <p:sp>
        <p:nvSpPr>
          <p:cNvPr id="49" name="Google Shape;49;p33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685800" y="2046817"/>
            <a:ext cx="6060282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2pPr>
            <a:lvl3pPr indent="-228600" lvl="2" marL="1371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3pPr>
            <a:lvl4pPr indent="-228600" lvl="3" marL="1828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4pPr>
            <a:lvl5pPr indent="-228600" lvl="4" marL="22860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5pPr>
            <a:lvl6pPr indent="-228600" lvl="5" marL="27432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59" name="Google Shape;59;p35"/>
          <p:cNvSpPr txBox="1"/>
          <p:nvPr>
            <p:ph idx="2" type="body"/>
          </p:nvPr>
        </p:nvSpPr>
        <p:spPr>
          <a:xfrm>
            <a:off x="685800" y="2899833"/>
            <a:ext cx="6060282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12750" lvl="1" marL="914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2pPr>
            <a:lvl3pPr indent="-393700" lvl="2" marL="1371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74650" lvl="3" marL="1828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60" name="Google Shape;60;p35"/>
          <p:cNvSpPr txBox="1"/>
          <p:nvPr>
            <p:ph idx="3" type="body"/>
          </p:nvPr>
        </p:nvSpPr>
        <p:spPr>
          <a:xfrm>
            <a:off x="6967540" y="2046817"/>
            <a:ext cx="6062663" cy="853016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>
            <a:lvl1pPr indent="-2286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b="1" sz="3400"/>
            </a:lvl1pPr>
            <a:lvl2pPr indent="-228600" lvl="1" marL="914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2pPr>
            <a:lvl3pPr indent="-228600" lvl="2" marL="1371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3pPr>
            <a:lvl4pPr indent="-228600" lvl="3" marL="1828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4pPr>
            <a:lvl5pPr indent="-228600" lvl="4" marL="22860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5pPr>
            <a:lvl6pPr indent="-228600" lvl="5" marL="27432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6pPr>
            <a:lvl7pPr indent="-228600" lvl="6" marL="3200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7pPr>
            <a:lvl8pPr indent="-228600" lvl="7" marL="3657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8pPr>
            <a:lvl9pPr indent="-228600" lvl="8" marL="4114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b="1" sz="2300"/>
            </a:lvl9pPr>
          </a:lstStyle>
          <a:p/>
        </p:txBody>
      </p:sp>
      <p:sp>
        <p:nvSpPr>
          <p:cNvPr id="61" name="Google Shape;61;p35"/>
          <p:cNvSpPr txBox="1"/>
          <p:nvPr>
            <p:ph idx="4" type="body"/>
          </p:nvPr>
        </p:nvSpPr>
        <p:spPr>
          <a:xfrm>
            <a:off x="6967540" y="2899833"/>
            <a:ext cx="6062663" cy="5268384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44500" lvl="0" marL="4572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indent="-412750" lvl="1" marL="9144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2pPr>
            <a:lvl3pPr indent="-393700" lvl="2" marL="1371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74650" lvl="3" marL="1828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indent="-374650" lvl="4" marL="22860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indent="-374650" lvl="5" marL="27432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indent="-374650" lvl="6" marL="32004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indent="-374650" lvl="7" marL="3657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indent="-374650" lvl="8" marL="41148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" type="body"/>
          </p:nvPr>
        </p:nvSpPr>
        <p:spPr>
          <a:xfrm>
            <a:off x="1028700" y="2844801"/>
            <a:ext cx="9144000" cy="80454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12750" lvl="2" marL="1371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3pPr>
            <a:lvl4pPr indent="-393700" lvl="3" marL="1828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68" name="Google Shape;68;p36"/>
          <p:cNvSpPr txBox="1"/>
          <p:nvPr>
            <p:ph idx="2" type="body"/>
          </p:nvPr>
        </p:nvSpPr>
        <p:spPr>
          <a:xfrm>
            <a:off x="10401300" y="2844801"/>
            <a:ext cx="9144000" cy="804545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44500" lvl="1" marL="9144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indent="-412750" lvl="2" marL="137160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3pPr>
            <a:lvl4pPr indent="-393700" lvl="3" marL="1828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85800" y="2133600"/>
            <a:ext cx="12344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>
            <a:lvl1pPr indent="-520700" lvl="0" marL="457200" marR="0" rtl="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50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2750" lvl="3" marL="1828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–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2750" lvl="4" marL="22860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»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85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686300" y="8475662"/>
            <a:ext cx="4343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9829800" y="8475662"/>
            <a:ext cx="3200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  <a:buFont typeface="Verdana"/>
              <a:buNone/>
              <a:defRPr b="0" i="0" sz="1700" u="none" cap="none" strike="noStrik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b="0" i="0" lang="en-US" sz="6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b="0" i="0" lang="en-US" sz="6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SJF</a:t>
            </a:r>
            <a:endParaRPr/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685800" y="2133600"/>
            <a:ext cx="12344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	        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32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Arriva	l Ti             me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Burst Time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6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	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4.0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5.0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SJF scheduling chart</a:t>
            </a:r>
            <a:endParaRPr/>
          </a:p>
          <a:p>
            <a:pPr indent="-2857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waiting time = (3 + 16 + 9 + 0) / 4 = 7</a:t>
            </a:r>
            <a:endParaRPr/>
          </a:p>
        </p:txBody>
      </p:sp>
      <p:grpSp>
        <p:nvGrpSpPr>
          <p:cNvPr id="182" name="Google Shape;182;p10"/>
          <p:cNvGrpSpPr/>
          <p:nvPr/>
        </p:nvGrpSpPr>
        <p:grpSpPr>
          <a:xfrm>
            <a:off x="2614612" y="5392737"/>
            <a:ext cx="8704262" cy="1487487"/>
            <a:chOff x="896" y="2352"/>
            <a:chExt cx="3655" cy="703"/>
          </a:xfrm>
        </p:grpSpPr>
        <p:sp>
          <p:nvSpPr>
            <p:cNvPr id="183" name="Google Shape;183;p10"/>
            <p:cNvSpPr txBox="1"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4" name="Google Shape;184;p10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185" name="Google Shape;185;p10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86" name="Google Shape;186;p10"/>
            <p:cNvSpPr txBox="1"/>
            <p:nvPr/>
          </p:nvSpPr>
          <p:spPr>
            <a:xfrm flipH="1">
              <a:off x="2012" y="2477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cxnSp>
          <p:nvCxnSpPr>
            <p:cNvPr id="187" name="Google Shape;187;p10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8" name="Google Shape;188;p10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" name="Google Shape;189;p10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0" name="Google Shape;190;p10"/>
            <p:cNvSpPr txBox="1"/>
            <p:nvPr/>
          </p:nvSpPr>
          <p:spPr>
            <a:xfrm flipH="1">
              <a:off x="1569" y="2861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91" name="Google Shape;191;p10"/>
            <p:cNvSpPr txBox="1"/>
            <p:nvPr/>
          </p:nvSpPr>
          <p:spPr>
            <a:xfrm flipH="1">
              <a:off x="3358" y="287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/>
            </a:p>
          </p:txBody>
        </p:sp>
        <p:sp>
          <p:nvSpPr>
            <p:cNvPr id="192" name="Google Shape;192;p10"/>
            <p:cNvSpPr txBox="1"/>
            <p:nvPr/>
          </p:nvSpPr>
          <p:spPr>
            <a:xfrm flipH="1">
              <a:off x="896" y="2881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193" name="Google Shape;193;p10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Google Shape;194;p10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" name="Google Shape;195;p10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6" name="Google Shape;196;p10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7" name="Google Shape;197;p10"/>
            <p:cNvSpPr txBox="1"/>
            <p:nvPr/>
          </p:nvSpPr>
          <p:spPr>
            <a:xfrm flipH="1">
              <a:off x="2625" y="2861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</a:t>
              </a:r>
              <a:endParaRPr/>
            </a:p>
          </p:txBody>
        </p:sp>
        <p:cxnSp>
          <p:nvCxnSpPr>
            <p:cNvPr id="198" name="Google Shape;198;p10"/>
            <p:cNvCxnSpPr/>
            <p:nvPr/>
          </p:nvCxnSpPr>
          <p:spPr>
            <a:xfrm>
              <a:off x="1632" y="2352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99" name="Google Shape;199;p10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00" name="Google Shape;200;p10"/>
            <p:cNvSpPr txBox="1"/>
            <p:nvPr/>
          </p:nvSpPr>
          <p:spPr>
            <a:xfrm flipH="1">
              <a:off x="4366" y="287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type="title"/>
          </p:nvPr>
        </p:nvSpPr>
        <p:spPr>
          <a:xfrm>
            <a:off x="2109787" y="369887"/>
            <a:ext cx="10920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Shortest-remaining-time-first</a:t>
            </a:r>
            <a:endParaRPr b="0" i="0" sz="4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(Preemptive SJF)</a:t>
            </a:r>
            <a:endParaRPr sz="4000"/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685800" y="2133600"/>
            <a:ext cx="12344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add the concepts of varying arrival times and preemption to the analysis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</a:t>
            </a:r>
            <a:r>
              <a:rPr b="0" i="0" lang="en-US" sz="2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25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	arri </a:t>
            </a:r>
            <a:r>
              <a:rPr b="0" i="1" lang="en-US" sz="2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Arrival </a:t>
            </a:r>
            <a:r>
              <a:rPr b="0" i="0" lang="en-US" sz="2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b="0" i="0" lang="en-US" sz="25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Burst Time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	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9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Preemptive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SJF Gantt Chart</a:t>
            </a:r>
            <a:endParaRPr/>
          </a:p>
          <a:p>
            <a:pPr indent="-33020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waiting time = [(10-1)+(1-1)+(17-2)+5-3)]/4 = 26/4 = 6.5 msec</a:t>
            </a:r>
            <a:endParaRPr/>
          </a:p>
          <a:p>
            <a:pPr indent="-330200" lvl="0" marL="48895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baseline="-25000" i="1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8895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baseline="-25000" i="1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11"/>
          <p:cNvGrpSpPr/>
          <p:nvPr/>
        </p:nvGrpSpPr>
        <p:grpSpPr>
          <a:xfrm>
            <a:off x="1414462" y="5524500"/>
            <a:ext cx="8702675" cy="1384300"/>
            <a:chOff x="901" y="2366"/>
            <a:chExt cx="3655" cy="654"/>
          </a:xfrm>
        </p:grpSpPr>
        <p:sp>
          <p:nvSpPr>
            <p:cNvPr id="209" name="Google Shape;209;p11"/>
            <p:cNvSpPr txBox="1"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0" name="Google Shape;210;p11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11" name="Google Shape;211;p11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12" name="Google Shape;212;p11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cxnSp>
          <p:nvCxnSpPr>
            <p:cNvPr id="213" name="Google Shape;213;p11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4" name="Google Shape;214;p11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15" name="Google Shape;215;p11"/>
            <p:cNvSpPr txBox="1"/>
            <p:nvPr/>
          </p:nvSpPr>
          <p:spPr>
            <a:xfrm flipH="1">
              <a:off x="3353" y="284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</a:t>
              </a:r>
              <a:endParaRPr/>
            </a:p>
          </p:txBody>
        </p:sp>
        <p:sp>
          <p:nvSpPr>
            <p:cNvPr id="216" name="Google Shape;216;p11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217" name="Google Shape;217;p11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8" name="Google Shape;218;p11"/>
            <p:cNvSpPr txBox="1"/>
            <p:nvPr/>
          </p:nvSpPr>
          <p:spPr>
            <a:xfrm flipH="1">
              <a:off x="2597" y="2845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/>
            </a:p>
          </p:txBody>
        </p:sp>
        <p:cxnSp>
          <p:nvCxnSpPr>
            <p:cNvPr id="219" name="Google Shape;219;p11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0" name="Google Shape;220;p11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221" name="Google Shape;221;p11"/>
            <p:cNvSpPr txBox="1"/>
            <p:nvPr/>
          </p:nvSpPr>
          <p:spPr>
            <a:xfrm flipH="1">
              <a:off x="4371" y="284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/>
            </a:p>
          </p:txBody>
        </p:sp>
        <p:cxnSp>
          <p:nvCxnSpPr>
            <p:cNvPr id="222" name="Google Shape;222;p11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3" name="Google Shape;223;p11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sp>
          <p:nvSpPr>
            <p:cNvPr id="224" name="Google Shape;224;p11"/>
            <p:cNvSpPr txBox="1"/>
            <p:nvPr/>
          </p:nvSpPr>
          <p:spPr>
            <a:xfrm flipH="1">
              <a:off x="2185" y="243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1446212" y="369887"/>
            <a:ext cx="11583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Scheduling</a:t>
            </a:r>
            <a:endParaRPr/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1209675" y="1644650"/>
            <a:ext cx="11571287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priority number (integer) is associated with each process</a:t>
            </a:r>
            <a:endParaRPr/>
          </a:p>
          <a:p>
            <a:pPr indent="-438150" lvl="0" marL="4889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CPU is allocated to the process with the highest priority (smallest integer ≡ highest priority)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Preemptive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Nonpreemptive</a:t>
            </a:r>
            <a:endParaRPr/>
          </a:p>
          <a:p>
            <a:pPr indent="-357187" lvl="1" marL="10604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SJF is priority scheduling where priority is the inverse of predicted next CPU burst time</a:t>
            </a:r>
            <a:endParaRPr/>
          </a:p>
          <a:p>
            <a:pPr indent="-438150" lvl="0" marL="4889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≡ 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Starvation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low priority processes may never execute</a:t>
            </a:r>
            <a:endParaRPr/>
          </a:p>
          <a:p>
            <a:pPr indent="-438150" lvl="0" marL="4889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≡ 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Aging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as time progresses increase the priority of the process</a:t>
            </a:r>
            <a:endParaRPr/>
          </a:p>
          <a:p>
            <a:pPr indent="-285750" lvl="0" marL="4889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2109787" y="369887"/>
            <a:ext cx="10920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Priority Scheduling</a:t>
            </a:r>
            <a:endParaRPr/>
          </a:p>
        </p:txBody>
      </p:sp>
      <p:sp>
        <p:nvSpPr>
          <p:cNvPr id="238" name="Google Shape;238;p13"/>
          <p:cNvSpPr txBox="1"/>
          <p:nvPr>
            <p:ph idx="1" type="body"/>
          </p:nvPr>
        </p:nvSpPr>
        <p:spPr>
          <a:xfrm>
            <a:off x="685800" y="2133600"/>
            <a:ext cx="12344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</a:t>
            </a:r>
            <a:r>
              <a:rPr b="0" i="0" lang="en-US" sz="2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2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	arri </a:t>
            </a:r>
            <a:r>
              <a:rPr b="0" i="0" lang="en-US" sz="2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Burst Time</a:t>
            </a:r>
            <a:r>
              <a:rPr b="0" i="0" lang="en-US" sz="2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</a:t>
            </a:r>
            <a:r>
              <a:rPr b="0" i="0" lang="en-US" sz="2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	</a:t>
            </a:r>
            <a:r>
              <a:rPr b="0" i="0" lang="en-US" sz="2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2</a:t>
            </a:r>
            <a:endParaRPr b="0" baseline="-25000" i="0" sz="2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scheduling Gantt Chart</a:t>
            </a:r>
            <a:endParaRPr/>
          </a:p>
          <a:p>
            <a:pPr indent="-30480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waiting time = 8.2 msec</a:t>
            </a:r>
            <a:endParaRPr/>
          </a:p>
        </p:txBody>
      </p:sp>
      <p:grpSp>
        <p:nvGrpSpPr>
          <p:cNvPr id="239" name="Google Shape;239;p13"/>
          <p:cNvGrpSpPr/>
          <p:nvPr/>
        </p:nvGrpSpPr>
        <p:grpSpPr>
          <a:xfrm>
            <a:off x="1743075" y="5549900"/>
            <a:ext cx="7558087" cy="1384300"/>
            <a:chOff x="901" y="2366"/>
            <a:chExt cx="3174" cy="654"/>
          </a:xfrm>
        </p:grpSpPr>
        <p:sp>
          <p:nvSpPr>
            <p:cNvPr id="240" name="Google Shape;240;p13"/>
            <p:cNvSpPr txBox="1"/>
            <p:nvPr/>
          </p:nvSpPr>
          <p:spPr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1" name="Google Shape;241;p13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242" name="Google Shape;242;p13"/>
            <p:cNvSpPr txBox="1"/>
            <p:nvPr/>
          </p:nvSpPr>
          <p:spPr>
            <a:xfrm flipH="1">
              <a:off x="3235" y="2439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243" name="Google Shape;243;p13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</p:txBody>
        </p:sp>
        <p:cxnSp>
          <p:nvCxnSpPr>
            <p:cNvPr id="244" name="Google Shape;244;p13"/>
            <p:cNvCxnSpPr/>
            <p:nvPr/>
          </p:nvCxnSpPr>
          <p:spPr>
            <a:xfrm>
              <a:off x="3174" y="237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5" name="Google Shape;245;p13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246" name="Google Shape;246;p13"/>
            <p:cNvSpPr txBox="1"/>
            <p:nvPr/>
          </p:nvSpPr>
          <p:spPr>
            <a:xfrm flipH="1">
              <a:off x="3580" y="284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/>
            </a:p>
          </p:txBody>
        </p:sp>
        <p:sp>
          <p:nvSpPr>
            <p:cNvPr id="247" name="Google Shape;247;p13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cxnSp>
          <p:nvCxnSpPr>
            <p:cNvPr id="248" name="Google Shape;248;p13"/>
            <p:cNvCxnSpPr/>
            <p:nvPr/>
          </p:nvCxnSpPr>
          <p:spPr>
            <a:xfrm>
              <a:off x="3683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9" name="Google Shape;249;p13"/>
            <p:cNvSpPr txBox="1"/>
            <p:nvPr/>
          </p:nvSpPr>
          <p:spPr>
            <a:xfrm flipH="1">
              <a:off x="3089" y="2845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/>
            </a:p>
          </p:txBody>
        </p:sp>
        <p:cxnSp>
          <p:nvCxnSpPr>
            <p:cNvPr id="250" name="Google Shape;250;p13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1" name="Google Shape;251;p13"/>
            <p:cNvSpPr txBox="1"/>
            <p:nvPr/>
          </p:nvSpPr>
          <p:spPr>
            <a:xfrm flipH="1">
              <a:off x="3722" y="2439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252" name="Google Shape;252;p13"/>
            <p:cNvSpPr txBox="1"/>
            <p:nvPr/>
          </p:nvSpPr>
          <p:spPr>
            <a:xfrm flipH="1">
              <a:off x="3890" y="284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19</a:t>
              </a:r>
              <a:endParaRPr/>
            </a:p>
          </p:txBody>
        </p:sp>
        <p:cxnSp>
          <p:nvCxnSpPr>
            <p:cNvPr id="253" name="Google Shape;253;p13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54" name="Google Shape;254;p13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255" name="Google Shape;255;p13"/>
            <p:cNvSpPr txBox="1"/>
            <p:nvPr/>
          </p:nvSpPr>
          <p:spPr>
            <a:xfrm flipH="1">
              <a:off x="2569" y="2438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b="0" i="0" lang="en-US" sz="6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 Robin (RR)</a:t>
            </a:r>
            <a:endParaRPr/>
          </a:p>
        </p:txBody>
      </p:sp>
      <p:sp>
        <p:nvSpPr>
          <p:cNvPr id="262" name="Google Shape;262;p14"/>
          <p:cNvSpPr txBox="1"/>
          <p:nvPr>
            <p:ph idx="1" type="body"/>
          </p:nvPr>
        </p:nvSpPr>
        <p:spPr>
          <a:xfrm>
            <a:off x="1219200" y="1862137"/>
            <a:ext cx="11553825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process gets a small unit of CPU time (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quantum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q), usually 10-100 milliseconds.  After this time has elapsed, the process is preempted and added to the end of the ready queue.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are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processes in the ready queue and the time quantum is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each process gets 1/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CPU time in chunks of at most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units at once.  No process waits more than (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units.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 interrupts  at every quantum to schedule next process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Performance??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large ⇒ FIFO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⇒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large with respect to context switch, otherwise overhead is too high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1371600" y="25400"/>
            <a:ext cx="12082462" cy="112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RR with Time Quantum = 4</a:t>
            </a:r>
            <a:endParaRPr/>
          </a:p>
        </p:txBody>
      </p:sp>
      <p:sp>
        <p:nvSpPr>
          <p:cNvPr id="269" name="Google Shape;269;p15"/>
          <p:cNvSpPr txBox="1"/>
          <p:nvPr>
            <p:ph idx="1" type="body"/>
          </p:nvPr>
        </p:nvSpPr>
        <p:spPr>
          <a:xfrm>
            <a:off x="1241425" y="2014537"/>
            <a:ext cx="11026775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Burst Time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</a:t>
            </a:r>
            <a:r>
              <a:rPr b="0" baseline="-2500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 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Gantt chart is: </a:t>
            </a:r>
            <a:b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higher average turnaround than SJF, but better </a:t>
            </a:r>
            <a:r>
              <a:rPr b="0" i="1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should be large compared to context switch time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usually 10ms to 100ms, context switch &lt; 10 usec</a:t>
            </a:r>
            <a:endParaRPr/>
          </a:p>
        </p:txBody>
      </p:sp>
      <p:grpSp>
        <p:nvGrpSpPr>
          <p:cNvPr id="270" name="Google Shape;270;p15"/>
          <p:cNvGrpSpPr/>
          <p:nvPr/>
        </p:nvGrpSpPr>
        <p:grpSpPr>
          <a:xfrm>
            <a:off x="2247900" y="4652962"/>
            <a:ext cx="7027862" cy="1255712"/>
            <a:chOff x="1088" y="2640"/>
            <a:chExt cx="2951" cy="593"/>
          </a:xfrm>
        </p:grpSpPr>
        <p:grpSp>
          <p:nvGrpSpPr>
            <p:cNvPr id="271" name="Google Shape;271;p15"/>
            <p:cNvGrpSpPr/>
            <p:nvPr/>
          </p:nvGrpSpPr>
          <p:grpSpPr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272" name="Google Shape;272;p15"/>
              <p:cNvSpPr txBox="1"/>
              <p:nvPr/>
            </p:nvSpPr>
            <p:spPr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273" name="Google Shape;273;p15"/>
              <p:cNvSpPr txBox="1"/>
              <p:nvPr/>
            </p:nvSpPr>
            <p:spPr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/>
              </a:p>
            </p:txBody>
          </p:sp>
          <p:sp>
            <p:nvSpPr>
              <p:cNvPr id="274" name="Google Shape;274;p15"/>
              <p:cNvSpPr txBox="1"/>
              <p:nvPr/>
            </p:nvSpPr>
            <p:spPr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/>
              </a:p>
            </p:txBody>
          </p:sp>
          <p:sp>
            <p:nvSpPr>
              <p:cNvPr id="275" name="Google Shape;275;p15"/>
              <p:cNvSpPr txBox="1"/>
              <p:nvPr/>
            </p:nvSpPr>
            <p:spPr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276" name="Google Shape;276;p15"/>
              <p:cNvSpPr txBox="1"/>
              <p:nvPr/>
            </p:nvSpPr>
            <p:spPr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277" name="Google Shape;277;p15"/>
              <p:cNvSpPr txBox="1"/>
              <p:nvPr/>
            </p:nvSpPr>
            <p:spPr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278" name="Google Shape;278;p15"/>
              <p:cNvSpPr txBox="1"/>
              <p:nvPr/>
            </p:nvSpPr>
            <p:spPr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  <p:sp>
            <p:nvSpPr>
              <p:cNvPr id="279" name="Google Shape;279;p15"/>
              <p:cNvSpPr txBox="1"/>
              <p:nvPr/>
            </p:nvSpPr>
            <p:spPr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/>
              </a:p>
            </p:txBody>
          </p:sp>
        </p:grpSp>
        <p:sp>
          <p:nvSpPr>
            <p:cNvPr id="280" name="Google Shape;280;p15"/>
            <p:cNvSpPr txBox="1"/>
            <p:nvPr/>
          </p:nvSpPr>
          <p:spPr>
            <a:xfrm>
              <a:off x="1088" y="3052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281" name="Google Shape;281;p15"/>
            <p:cNvSpPr txBox="1"/>
            <p:nvPr/>
          </p:nvSpPr>
          <p:spPr>
            <a:xfrm>
              <a:off x="1386" y="3059"/>
              <a:ext cx="19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282" name="Google Shape;282;p15"/>
            <p:cNvSpPr txBox="1"/>
            <p:nvPr/>
          </p:nvSpPr>
          <p:spPr>
            <a:xfrm>
              <a:off x="1803" y="3059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</p:txBody>
        </p:sp>
        <p:sp>
          <p:nvSpPr>
            <p:cNvPr id="283" name="Google Shape;283;p15"/>
            <p:cNvSpPr txBox="1"/>
            <p:nvPr/>
          </p:nvSpPr>
          <p:spPr>
            <a:xfrm>
              <a:off x="211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/>
            </a:p>
          </p:txBody>
        </p:sp>
        <p:sp>
          <p:nvSpPr>
            <p:cNvPr id="284" name="Google Shape;284;p15"/>
            <p:cNvSpPr txBox="1"/>
            <p:nvPr/>
          </p:nvSpPr>
          <p:spPr>
            <a:xfrm>
              <a:off x="2502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14</a:t>
              </a:r>
              <a:endParaRPr/>
            </a:p>
          </p:txBody>
        </p:sp>
        <p:sp>
          <p:nvSpPr>
            <p:cNvPr id="285" name="Google Shape;285;p15"/>
            <p:cNvSpPr txBox="1"/>
            <p:nvPr/>
          </p:nvSpPr>
          <p:spPr>
            <a:xfrm>
              <a:off x="283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/>
            </a:p>
          </p:txBody>
        </p:sp>
        <p:sp>
          <p:nvSpPr>
            <p:cNvPr id="286" name="Google Shape;286;p15"/>
            <p:cNvSpPr txBox="1"/>
            <p:nvPr/>
          </p:nvSpPr>
          <p:spPr>
            <a:xfrm>
              <a:off x="313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22</a:t>
              </a:r>
              <a:endParaRPr/>
            </a:p>
          </p:txBody>
        </p:sp>
        <p:sp>
          <p:nvSpPr>
            <p:cNvPr id="287" name="Google Shape;287;p15"/>
            <p:cNvSpPr txBox="1"/>
            <p:nvPr/>
          </p:nvSpPr>
          <p:spPr>
            <a:xfrm>
              <a:off x="351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/>
            </a:p>
          </p:txBody>
        </p:sp>
        <p:sp>
          <p:nvSpPr>
            <p:cNvPr id="288" name="Google Shape;288;p15"/>
            <p:cNvSpPr txBox="1"/>
            <p:nvPr/>
          </p:nvSpPr>
          <p:spPr>
            <a:xfrm>
              <a:off x="385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538287" y="514350"/>
            <a:ext cx="11744325" cy="700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Quantum and Context Switch Time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00" y="2476500"/>
            <a:ext cx="105981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460500" y="407987"/>
            <a:ext cx="115697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Queue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209675" y="1644650"/>
            <a:ext cx="11615737" cy="696118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queue is partitioned into separate queues, eg: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foreground (interactive)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(batch)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permanently in a given queue</a:t>
            </a:r>
            <a:endParaRPr/>
          </a:p>
          <a:p>
            <a:pPr indent="-350837" lvl="1" marL="106045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queue has its own scheduling algorithm: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foreground – RR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– FCFS</a:t>
            </a:r>
            <a:endParaRPr/>
          </a:p>
          <a:p>
            <a:pPr indent="-350837" lvl="1" marL="106045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must be done between the queues: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priority scheduling; (i.e., serve all from foreground then from background).  Possibility of starvation.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slice – each queue gets a certain amount of CPU time which it can schedule amongst its processes; i.e., 80% to foreground in RR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20% to background in FCFS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636712" y="369887"/>
            <a:ext cx="113934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Queue Scheduling</a:t>
            </a:r>
            <a:endParaRPr/>
          </a:p>
        </p:txBody>
      </p:sp>
      <p:pic>
        <p:nvPicPr>
          <p:cNvPr descr="5" id="309" name="Google Shape;3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2" y="1566862"/>
            <a:ext cx="10691812" cy="62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990600" y="369887"/>
            <a:ext cx="120396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Feedback Queue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241425" y="1957387"/>
            <a:ext cx="11026775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can move between the various queues; aging can be implemented this way</a:t>
            </a:r>
            <a:endParaRPr/>
          </a:p>
          <a:p>
            <a:pPr indent="-241300" lvl="0" marL="488950" marR="0" rtl="0" algn="l">
              <a:lnSpc>
                <a:spcPct val="8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b="0" i="0" lang="en-US" sz="3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Multilevel-feedback-queue scheduler defined by the following parameters: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queues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algorithms for each queue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used to determine when to upgrade a process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used to determine when to demote a process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used to determine which queue a process will enter when that process needs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1185862" y="628650"/>
            <a:ext cx="1188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Alternating Sequence of CPU and </a:t>
            </a:r>
            <a:b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Bursts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862" y="1649412"/>
            <a:ext cx="4116387" cy="67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792287" y="317500"/>
            <a:ext cx="11658600" cy="112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Multilevel Feedback Queue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209675" y="1644650"/>
            <a:ext cx="11410950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queues: 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RR with time quantum 8 milliseconds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RR time quantum 16 milliseconds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FCFS</a:t>
            </a:r>
            <a:endParaRPr/>
          </a:p>
          <a:p>
            <a:pPr indent="-21113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job enters queue </a:t>
            </a: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served</a:t>
            </a: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FCFS</a:t>
            </a:r>
            <a:endParaRPr/>
          </a:p>
          <a:p>
            <a:pPr indent="-325437" lvl="2" marL="1631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it gains CPU, job receives 8 milliseconds</a:t>
            </a:r>
            <a:endParaRPr/>
          </a:p>
          <a:p>
            <a:pPr indent="-325437" lvl="2" marL="1631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does not finish in 8 milliseconds, job is moved to queue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7987" lvl="1" marL="1060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0" i="1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job is again served FCFS and receives 16 additional milliseconds</a:t>
            </a:r>
            <a:endParaRPr/>
          </a:p>
          <a:p>
            <a:pPr indent="-325437" lvl="2" marL="1631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 still does not complete, it is preempted and moved to queue </a:t>
            </a: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503362" y="369887"/>
            <a:ext cx="1152683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 Feedback Queues</a:t>
            </a:r>
            <a:endParaRPr/>
          </a:p>
        </p:txBody>
      </p:sp>
      <p:pic>
        <p:nvPicPr>
          <p:cNvPr descr="5" id="330" name="Google Shape;3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325" y="1947862"/>
            <a:ext cx="10275887" cy="555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b="0" i="0" lang="en-US" sz="6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Scheduling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209675" y="2103437"/>
            <a:ext cx="11491912" cy="472916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Distinction between user-level and kernel-level threads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threads supported, threads scheduled, not processes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Many-to-one and many-to-many models, thread library schedules user-level threads to run on LWP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as 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process-contention scope (PCS)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scheduling competition is within the process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done via priority set by programmer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thread scheduled onto available CPU is </a:t>
            </a: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system-contention scope (SCS) </a:t>
            </a: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competition among all threads in system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446212" y="369887"/>
            <a:ext cx="11583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Multiple-Processor Scheduling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241425" y="1881187"/>
            <a:ext cx="11407775" cy="641191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scheduling more complex when multiple CPUs are available</a:t>
            </a:r>
            <a:endParaRPr/>
          </a:p>
          <a:p>
            <a:pPr indent="-438150" lvl="0" marL="4889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Homogeneous processors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a multiprocessor</a:t>
            </a:r>
            <a:endParaRPr/>
          </a:p>
          <a:p>
            <a:pPr indent="-438150" lvl="0" marL="4889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Asymmetric multiprocessing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only one processor accesses the system data structures, alleviating the need for data sharing</a:t>
            </a:r>
            <a:endParaRPr/>
          </a:p>
          <a:p>
            <a:pPr indent="-438150" lvl="0" marL="4889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 multiprocessing (SMP)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each processor is self-scheduling, all processes in common ready queue, or each has its own private queue of ready processes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Currently, most common</a:t>
            </a:r>
            <a:endParaRPr/>
          </a:p>
          <a:p>
            <a:pPr indent="-438150" lvl="0" marL="48895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affinity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process has affinity for processor on which it is currently running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affinity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affinity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Variations including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sets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679575" y="369887"/>
            <a:ext cx="113506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NUMA and CPU Scheduling</a:t>
            </a:r>
            <a:endParaRPr/>
          </a:p>
        </p:txBody>
      </p:sp>
      <p:pic>
        <p:nvPicPr>
          <p:cNvPr descr="5" id="350" name="Google Shape;3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641600"/>
            <a:ext cx="8747125" cy="4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4"/>
          <p:cNvSpPr txBox="1"/>
          <p:nvPr/>
        </p:nvSpPr>
        <p:spPr>
          <a:xfrm>
            <a:off x="727075" y="7265987"/>
            <a:ext cx="1250315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that memory-placement algorithms can also consider affinity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298575" y="369887"/>
            <a:ext cx="117316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Multicore Processors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1209675" y="1644650"/>
            <a:ext cx="11599862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</a:pPr>
            <a: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trend to place multiple processor cores on same physical chip</a:t>
            </a:r>
            <a:endParaRPr/>
          </a:p>
          <a:p>
            <a:pPr indent="-215900" lvl="0" marL="48895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t/>
            </a:r>
            <a:endParaRPr b="0" i="0" sz="4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</a:pPr>
            <a: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and consumes less power</a:t>
            </a:r>
            <a:endParaRPr/>
          </a:p>
          <a:p>
            <a:pPr indent="-215900" lvl="0" marL="48895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t/>
            </a:r>
            <a:endParaRPr b="0" i="0" sz="4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9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</a:pPr>
            <a: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per core also growing</a:t>
            </a:r>
            <a:endParaRPr/>
          </a:p>
          <a:p>
            <a:pPr indent="-407987" lvl="1" marL="1060450" marR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advantage of memory stall to make progress on another thread while memory retrieve happens</a:t>
            </a:r>
            <a:endParaRPr/>
          </a:p>
          <a:p>
            <a:pPr indent="-407987" lvl="1" marL="1060450" marR="0" rtl="0" algn="l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795462" y="369887"/>
            <a:ext cx="1123473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Multithreaded Multicore System</a:t>
            </a:r>
            <a:endParaRPr/>
          </a:p>
        </p:txBody>
      </p:sp>
      <p:pic>
        <p:nvPicPr>
          <p:cNvPr descr="5" id="363" name="Google Shape;3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37" y="1868487"/>
            <a:ext cx="101727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1637" y="4964112"/>
            <a:ext cx="103092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1257300" y="369887"/>
            <a:ext cx="117729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Scheduler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1209675" y="1644650"/>
            <a:ext cx="11514137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from among the processes in ready queue, and allocates the CPU to one of them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may be ordered in various ways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scheduling decisions may take place when a process: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Switches from running to waiting state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Switches from running to ready state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Switches from waiting to ready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Terminates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under 1 and 4 is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nonpreemptive</a:t>
            </a:r>
            <a:endParaRPr/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other scheduling is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preemptive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access to shared data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preemption while in kernel mode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interrupts occurring during crucial OS activities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685800" y="366712"/>
            <a:ext cx="12344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b="0" i="0" lang="en-US" sz="6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Dispatcher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1241425" y="1843087"/>
            <a:ext cx="11596687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b="0" i="0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Dispatcher module gives control of the CPU to the process selected by the short-term scheduler; this involves:</a:t>
            </a:r>
            <a:endParaRPr/>
          </a:p>
          <a:p>
            <a:pPr indent="-407987" lvl="1" marL="1060450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switching context</a:t>
            </a:r>
            <a:endParaRPr/>
          </a:p>
          <a:p>
            <a:pPr indent="-407987" lvl="1" marL="1060450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switching to user mode</a:t>
            </a:r>
            <a:endParaRPr/>
          </a:p>
          <a:p>
            <a:pPr indent="-407987" lvl="1" marL="1060450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</a:pPr>
            <a:r>
              <a:rPr b="0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jumping to the proper location in the user program to restart that program</a:t>
            </a:r>
            <a:endParaRPr/>
          </a:p>
          <a:p>
            <a:pPr indent="-192087" lvl="1" marL="1060450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b="1" i="0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Dispatch latency </a:t>
            </a:r>
            <a:r>
              <a:rPr b="0" i="0" lang="en-US" sz="3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time it takes for the dispatcher to stop one process and start another running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1485900" y="369887"/>
            <a:ext cx="115443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Criteria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228725" y="1662112"/>
            <a:ext cx="11456987" cy="66119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utilization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keep the CPU as busy as possible</a:t>
            </a:r>
            <a:endParaRPr/>
          </a:p>
          <a:p>
            <a:pPr indent="-2857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# of processes that complete their execution per time unit</a:t>
            </a:r>
            <a:endParaRPr/>
          </a:p>
          <a:p>
            <a:pPr indent="-2857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Turnaround time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amount of time to execute a particular process</a:t>
            </a:r>
            <a:endParaRPr/>
          </a:p>
          <a:p>
            <a:pPr indent="-2857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time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amount of time a process has been waiting in the ready queue</a:t>
            </a:r>
            <a:endParaRPr/>
          </a:p>
          <a:p>
            <a:pPr indent="-2857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time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amount of time it takes from when a request was submitted until the first response is produced, not output  (for time-sharing environment)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1485900" y="369887"/>
            <a:ext cx="115443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0" baseline="-25000" i="0" lang="en-US" sz="8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Scheduling Algorithm Optimization Criteria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1241425" y="1919287"/>
            <a:ext cx="11026775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CPU utilization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throughput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turnaround time 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waiting time 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response time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1485900" y="533400"/>
            <a:ext cx="120062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First-Come, First-Served (FCFS) Scheduling</a:t>
            </a:r>
            <a:endParaRPr b="0" i="0" sz="3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(Non-preemptive)</a:t>
            </a:r>
            <a:endParaRPr sz="3600"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1136650" y="1854200"/>
            <a:ext cx="11349037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Burst Time	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24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3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the processes arrive in the order: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</a:t>
            </a:r>
            <a:b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Gantt Chart for the schedule is: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88950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88950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time for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0;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= 24;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27</a:t>
            </a:r>
            <a:endParaRPr/>
          </a:p>
          <a:p>
            <a:pPr indent="-488950" lvl="0" marL="488950" marR="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waiting time:  (0 + 24 + 27)/3 = 17</a:t>
            </a:r>
            <a:endParaRPr/>
          </a:p>
        </p:txBody>
      </p:sp>
      <p:grpSp>
        <p:nvGrpSpPr>
          <p:cNvPr id="131" name="Google Shape;131;p7"/>
          <p:cNvGrpSpPr/>
          <p:nvPr/>
        </p:nvGrpSpPr>
        <p:grpSpPr>
          <a:xfrm>
            <a:off x="1741487" y="4687887"/>
            <a:ext cx="8148637" cy="1444625"/>
            <a:chOff x="888" y="2688"/>
            <a:chExt cx="3422" cy="682"/>
          </a:xfrm>
        </p:grpSpPr>
        <p:sp>
          <p:nvSpPr>
            <p:cNvPr id="132" name="Google Shape;132;p7"/>
            <p:cNvSpPr txBox="1"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3" name="Google Shape;133;p7"/>
            <p:cNvSpPr txBox="1"/>
            <p:nvPr/>
          </p:nvSpPr>
          <p:spPr>
            <a:xfrm>
              <a:off x="1819" y="2764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34" name="Google Shape;134;p7"/>
            <p:cNvSpPr txBox="1"/>
            <p:nvPr/>
          </p:nvSpPr>
          <p:spPr>
            <a:xfrm>
              <a:off x="3307" y="2764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135" name="Google Shape;135;p7"/>
            <p:cNvSpPr txBox="1"/>
            <p:nvPr/>
          </p:nvSpPr>
          <p:spPr>
            <a:xfrm>
              <a:off x="3883" y="2764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cxnSp>
          <p:nvCxnSpPr>
            <p:cNvPr id="136" name="Google Shape;136;p7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7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7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7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" name="Google Shape;141;p7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2" name="Google Shape;142;p7"/>
            <p:cNvSpPr txBox="1"/>
            <p:nvPr/>
          </p:nvSpPr>
          <p:spPr>
            <a:xfrm>
              <a:off x="2973" y="319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/>
            </a:p>
          </p:txBody>
        </p:sp>
        <p:sp>
          <p:nvSpPr>
            <p:cNvPr id="143" name="Google Shape;143;p7"/>
            <p:cNvSpPr txBox="1"/>
            <p:nvPr/>
          </p:nvSpPr>
          <p:spPr>
            <a:xfrm>
              <a:off x="3549" y="319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/>
            </a:p>
          </p:txBody>
        </p:sp>
        <p:sp>
          <p:nvSpPr>
            <p:cNvPr id="144" name="Google Shape;144;p7"/>
            <p:cNvSpPr txBox="1"/>
            <p:nvPr/>
          </p:nvSpPr>
          <p:spPr>
            <a:xfrm>
              <a:off x="4125" y="3196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145" name="Google Shape;145;p7"/>
            <p:cNvSpPr txBox="1"/>
            <p:nvPr/>
          </p:nvSpPr>
          <p:spPr>
            <a:xfrm>
              <a:off x="888" y="3196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1474787" y="369887"/>
            <a:ext cx="11555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FCFS Scheduling (Cont.)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685800" y="1443037"/>
            <a:ext cx="12344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that the processes arrive in the order: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Gantt chart for the schedule is: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3111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time for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waiting time:   (6 + 0 + 3)/3 = 3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better than previous case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Convoy effect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short process behind long process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one CPU-bound and many I/O-bound processes</a:t>
            </a:r>
            <a:endParaRPr/>
          </a:p>
        </p:txBody>
      </p:sp>
      <p:grpSp>
        <p:nvGrpSpPr>
          <p:cNvPr id="153" name="Google Shape;153;p8"/>
          <p:cNvGrpSpPr/>
          <p:nvPr/>
        </p:nvGrpSpPr>
        <p:grpSpPr>
          <a:xfrm>
            <a:off x="2909887" y="3473450"/>
            <a:ext cx="8177212" cy="1443037"/>
            <a:chOff x="884" y="1650"/>
            <a:chExt cx="3434" cy="682"/>
          </a:xfrm>
        </p:grpSpPr>
        <p:sp>
          <p:nvSpPr>
            <p:cNvPr id="154" name="Google Shape;154;p8"/>
            <p:cNvSpPr txBox="1"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5" name="Google Shape;155;p8"/>
            <p:cNvSpPr txBox="1"/>
            <p:nvPr/>
          </p:nvSpPr>
          <p:spPr>
            <a:xfrm flipH="1">
              <a:off x="3222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156" name="Google Shape;156;p8"/>
            <p:cNvSpPr txBox="1"/>
            <p:nvPr/>
          </p:nvSpPr>
          <p:spPr>
            <a:xfrm flipH="1">
              <a:off x="1734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57" name="Google Shape;157;p8"/>
            <p:cNvSpPr txBox="1"/>
            <p:nvPr/>
          </p:nvSpPr>
          <p:spPr>
            <a:xfrm flipH="1">
              <a:off x="1158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cxnSp>
          <p:nvCxnSpPr>
            <p:cNvPr id="158" name="Google Shape;158;p8"/>
            <p:cNvCxnSpPr/>
            <p:nvPr/>
          </p:nvCxnSpPr>
          <p:spPr>
            <a:xfrm>
              <a:off x="4260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8"/>
            <p:cNvCxnSpPr/>
            <p:nvPr/>
          </p:nvCxnSpPr>
          <p:spPr>
            <a:xfrm>
              <a:off x="9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8"/>
            <p:cNvCxnSpPr/>
            <p:nvPr/>
          </p:nvCxnSpPr>
          <p:spPr>
            <a:xfrm>
              <a:off x="2148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" name="Google Shape;161;p8"/>
            <p:cNvCxnSpPr/>
            <p:nvPr/>
          </p:nvCxnSpPr>
          <p:spPr>
            <a:xfrm>
              <a:off x="1572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2" name="Google Shape;162;p8"/>
            <p:cNvCxnSpPr/>
            <p:nvPr/>
          </p:nvCxnSpPr>
          <p:spPr>
            <a:xfrm>
              <a:off x="21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3" name="Google Shape;163;p8"/>
            <p:cNvCxnSpPr/>
            <p:nvPr/>
          </p:nvCxnSpPr>
          <p:spPr>
            <a:xfrm>
              <a:off x="1572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4" name="Google Shape;164;p8"/>
            <p:cNvSpPr txBox="1"/>
            <p:nvPr/>
          </p:nvSpPr>
          <p:spPr>
            <a:xfrm flipH="1">
              <a:off x="2088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65" name="Google Shape;165;p8"/>
            <p:cNvSpPr txBox="1"/>
            <p:nvPr/>
          </p:nvSpPr>
          <p:spPr>
            <a:xfrm flipH="1">
              <a:off x="1512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66" name="Google Shape;166;p8"/>
            <p:cNvSpPr txBox="1"/>
            <p:nvPr/>
          </p:nvSpPr>
          <p:spPr>
            <a:xfrm flipH="1">
              <a:off x="4133" y="2158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 flipH="1">
              <a:off x="884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1284275" y="369876"/>
            <a:ext cx="117459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5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Shortest-Job-First (SJF) Scheduling</a:t>
            </a:r>
            <a:endParaRPr b="0" i="0" sz="5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(Non-preemptive)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5700"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1209675" y="1644650"/>
            <a:ext cx="11352212" cy="604043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with each process the length of its next CPU burst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these lengths to schedule the process with the shortest time</a:t>
            </a:r>
            <a:endParaRPr/>
          </a:p>
          <a:p>
            <a:pPr indent="-215900" lvl="0" marL="488950" marR="0" rtl="0" algn="l">
              <a:lnSpc>
                <a:spcPct val="8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8950" lvl="0" marL="488950" marR="0" rtl="0" algn="l">
              <a:lnSpc>
                <a:spcPct val="8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</a:pPr>
            <a:r>
              <a:rPr b="0" i="0" lang="en-US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SJF is optimal – gives minimum average waiting time for a given set of processes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difficulty is knowing the length of the next CPU request</a:t>
            </a:r>
            <a:endParaRPr/>
          </a:p>
          <a:p>
            <a:pPr indent="-407987" lvl="1" marL="1060450" marR="0" rtl="0" algn="l">
              <a:lnSpc>
                <a:spcPct val="8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ask the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2011-02-10T17:10:04Z</dcterms:created>
  <dc:creator>Marilyn Turnamian</dc:creator>
</cp:coreProperties>
</file>