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6858000" cy="9144000"/>
  <p:embeddedFontLs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89">
          <p15:clr>
            <a:srgbClr val="000000"/>
          </p15:clr>
        </p15:guide>
        <p15:guide id="2" pos="484">
          <p15:clr>
            <a:srgbClr val="000000"/>
          </p15:clr>
        </p15:guide>
      </p15:sldGuideLst>
    </p:ext>
    <p:ext uri="http://customooxmlschemas.google.com/">
      <go:slidesCustomData xmlns:go="http://customooxmlschemas.google.com/" r:id="rId58" roundtripDataSignature="AMtx7mgun4sLOh/VBXPBljD8gQD5lOPk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89" orient="horz"/>
        <p:guide pos="48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HelveticaNeue-bold.fntdata"/><Relationship Id="rId10" Type="http://schemas.openxmlformats.org/officeDocument/2006/relationships/slide" Target="slides/slide4.xml"/><Relationship Id="rId54" Type="http://schemas.openxmlformats.org/officeDocument/2006/relationships/font" Target="fonts/HelveticaNeue-regular.fntdata"/><Relationship Id="rId13" Type="http://schemas.openxmlformats.org/officeDocument/2006/relationships/slide" Target="slides/slide7.xml"/><Relationship Id="rId57" Type="http://schemas.openxmlformats.org/officeDocument/2006/relationships/font" Target="fonts/HelveticaNeue-boldItalic.fntdata"/><Relationship Id="rId12" Type="http://schemas.openxmlformats.org/officeDocument/2006/relationships/slide" Target="slides/slide6.xml"/><Relationship Id="rId56"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5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6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6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9" name="Google Shape;89;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53"/>
          <p:cNvSpPr/>
          <p:nvPr>
            <p:ph idx="2" type="pic"/>
          </p:nvPr>
        </p:nvSpPr>
        <p:spPr>
          <a:xfrm>
            <a:off x="1792288" y="612775"/>
            <a:ext cx="5486400" cy="4114800"/>
          </a:xfrm>
          <a:prstGeom prst="rect">
            <a:avLst/>
          </a:prstGeom>
          <a:noFill/>
          <a:ln>
            <a:noFill/>
          </a:ln>
        </p:spPr>
      </p:sp>
      <p:sp>
        <p:nvSpPr>
          <p:cNvPr id="41" name="Google Shape;41;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2" name="Google Shape;4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8" name="Google Shape;48;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9" name="Google Shape;49;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5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5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5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5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5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1.png"/><Relationship Id="rId3"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13" name="Google Shape;1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14" name="Google Shape;1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descr="Slide_iconblue_pc" id="79" name="Google Shape;79;p59"/>
          <p:cNvPicPr preferRelativeResize="0"/>
          <p:nvPr/>
        </p:nvPicPr>
        <p:blipFill rotWithShape="1">
          <a:blip r:embed="rId1">
            <a:alphaModFix/>
          </a:blip>
          <a:srcRect b="0" l="0" r="0" t="0"/>
          <a:stretch/>
        </p:blipFill>
        <p:spPr>
          <a:xfrm>
            <a:off x="3179762" y="4829175"/>
            <a:ext cx="2349500" cy="1419225"/>
          </a:xfrm>
          <a:prstGeom prst="rect">
            <a:avLst/>
          </a:prstGeom>
          <a:noFill/>
          <a:ln cap="flat" cmpd="dbl" w="38100">
            <a:solidFill>
              <a:schemeClr val="dk2"/>
            </a:solidFill>
            <a:prstDash val="solid"/>
            <a:miter lim="800000"/>
            <a:headEnd len="sm" w="sm" type="none"/>
            <a:tailEnd len="sm" w="sm" type="none"/>
          </a:ln>
        </p:spPr>
      </p:pic>
      <p:pic>
        <p:nvPicPr>
          <p:cNvPr descr="BD21332_" id="80" name="Google Shape;80;p59"/>
          <p:cNvPicPr preferRelativeResize="0"/>
          <p:nvPr/>
        </p:nvPicPr>
        <p:blipFill rotWithShape="1">
          <a:blip r:embed="rId2">
            <a:alphaModFix/>
          </a:blip>
          <a:srcRect b="0" l="0" r="0" t="0"/>
          <a:stretch/>
        </p:blipFill>
        <p:spPr>
          <a:xfrm>
            <a:off x="1539875" y="3603625"/>
            <a:ext cx="6035675" cy="342900"/>
          </a:xfrm>
          <a:prstGeom prst="rect">
            <a:avLst/>
          </a:prstGeom>
          <a:noFill/>
          <a:ln>
            <a:noFill/>
          </a:ln>
        </p:spPr>
      </p:pic>
      <p:sp>
        <p:nvSpPr>
          <p:cNvPr id="81" name="Google Shape;81;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2" name="Google Shape;82;p5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84" name="Google Shape;84;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85" name="Google Shape;85;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1200"/>
              <a:buFont typeface="Helvetica Neue"/>
              <a:buNone/>
              <a:defRPr b="0" i="0" sz="12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Operating Systems(CS301)</a:t>
            </a:r>
            <a:endParaRPr/>
          </a:p>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Course Overview</a:t>
            </a:r>
            <a:endParaRPr/>
          </a:p>
        </p:txBody>
      </p:sp>
      <p:sp>
        <p:nvSpPr>
          <p:cNvPr id="97" name="Google Shape;97;p1"/>
          <p:cNvSpPr txBox="1"/>
          <p:nvPr>
            <p:ph idx="1" type="body"/>
          </p:nvPr>
        </p:nvSpPr>
        <p:spPr>
          <a:xfrm>
            <a:off x="457200" y="1600200"/>
            <a:ext cx="8229600" cy="4906500"/>
          </a:xfrm>
          <a:prstGeom prst="rect">
            <a:avLst/>
          </a:prstGeom>
          <a:noFill/>
          <a:ln>
            <a:noFill/>
          </a:ln>
        </p:spPr>
        <p:txBody>
          <a:bodyPr anchorCtr="0" anchor="t" bIns="45700" lIns="91425" spcFirstLastPara="1" rIns="91425" wrap="square" tIns="45700">
            <a:noAutofit/>
          </a:bodyPr>
          <a:lstStyle/>
          <a:p>
            <a:pPr indent="-332105" lvl="0" marL="342900" marR="0" rtl="0" algn="l">
              <a:lnSpc>
                <a:spcPct val="70000"/>
              </a:lnSpc>
              <a:spcBef>
                <a:spcPts val="0"/>
              </a:spcBef>
              <a:spcAft>
                <a:spcPts val="0"/>
              </a:spcAft>
              <a:buClr>
                <a:schemeClr val="dk1"/>
              </a:buClr>
              <a:buSzPts val="1630"/>
              <a:buFont typeface="Arial"/>
              <a:buChar char="•"/>
            </a:pPr>
            <a:r>
              <a:rPr b="1" lang="en-US" sz="1629"/>
              <a:t>Overview</a:t>
            </a:r>
            <a:endParaRPr sz="2820"/>
          </a:p>
          <a:p>
            <a:pPr indent="-332105" lvl="0" marL="342900" marR="0" rtl="0" algn="l">
              <a:lnSpc>
                <a:spcPct val="70000"/>
              </a:lnSpc>
              <a:spcBef>
                <a:spcPts val="360"/>
              </a:spcBef>
              <a:spcAft>
                <a:spcPts val="0"/>
              </a:spcAft>
              <a:buClr>
                <a:schemeClr val="dk1"/>
              </a:buClr>
              <a:buSzPts val="1630"/>
              <a:buFont typeface="Arial"/>
              <a:buChar char="•"/>
            </a:pPr>
            <a:r>
              <a:rPr b="0" i="0" lang="en-US" sz="1629" u="none" cap="none" strike="noStrike">
                <a:solidFill>
                  <a:schemeClr val="dk1"/>
                </a:solidFill>
                <a:latin typeface="Calibri"/>
                <a:ea typeface="Calibri"/>
                <a:cs typeface="Calibri"/>
                <a:sym typeface="Calibri"/>
              </a:rPr>
              <a:t>Operating Systems (OS) Objectives, Formal Definition, Evolution, Types,DMA &amp; Multiprogramming - OS Interfaces - The Command-less command interpreter systems - Device drivers - Examples</a:t>
            </a:r>
            <a:endParaRPr sz="2820"/>
          </a:p>
          <a:p>
            <a:pPr indent="-332105" lvl="0" marL="342900" marR="0" rtl="0" algn="l">
              <a:lnSpc>
                <a:spcPct val="70000"/>
              </a:lnSpc>
              <a:spcBef>
                <a:spcPts val="360"/>
              </a:spcBef>
              <a:spcAft>
                <a:spcPts val="0"/>
              </a:spcAft>
              <a:buClr>
                <a:schemeClr val="dk1"/>
              </a:buClr>
              <a:buSzPts val="1630"/>
              <a:buFont typeface="Arial"/>
              <a:buChar char="•"/>
            </a:pPr>
            <a:r>
              <a:rPr b="1" i="0" lang="en-US" sz="1629" u="none" cap="none" strike="noStrike">
                <a:solidFill>
                  <a:schemeClr val="dk1"/>
                </a:solidFill>
                <a:latin typeface="Calibri"/>
                <a:ea typeface="Calibri"/>
                <a:cs typeface="Calibri"/>
                <a:sym typeface="Calibri"/>
              </a:rPr>
              <a:t>Processes</a:t>
            </a:r>
            <a:r>
              <a:rPr b="1" lang="en-US" sz="1629"/>
              <a:t> and </a:t>
            </a:r>
            <a:r>
              <a:rPr b="1" i="0" lang="en-US" sz="1629" u="none" cap="none" strike="noStrike">
                <a:solidFill>
                  <a:schemeClr val="dk1"/>
                </a:solidFill>
                <a:latin typeface="Calibri"/>
                <a:ea typeface="Calibri"/>
                <a:cs typeface="Calibri"/>
                <a:sym typeface="Calibri"/>
              </a:rPr>
              <a:t>Threads</a:t>
            </a:r>
            <a:endParaRPr sz="2820"/>
          </a:p>
          <a:p>
            <a:pPr indent="-332105" lvl="0" marL="342900" marR="0" rtl="0" algn="l">
              <a:lnSpc>
                <a:spcPct val="70000"/>
              </a:lnSpc>
              <a:spcBef>
                <a:spcPts val="360"/>
              </a:spcBef>
              <a:spcAft>
                <a:spcPts val="0"/>
              </a:spcAft>
              <a:buClr>
                <a:schemeClr val="dk1"/>
              </a:buClr>
              <a:buSzPts val="1630"/>
              <a:buFont typeface="Arial"/>
              <a:buChar char="•"/>
            </a:pPr>
            <a:r>
              <a:rPr b="0" i="0" lang="en-US" sz="1629" u="none" cap="none" strike="noStrike">
                <a:solidFill>
                  <a:schemeClr val="dk1"/>
                </a:solidFill>
                <a:latin typeface="Calibri"/>
                <a:ea typeface="Calibri"/>
                <a:cs typeface="Calibri"/>
                <a:sym typeface="Calibri"/>
              </a:rPr>
              <a:t>Process Management: The process concept - Programs, Processes &amp; Threads – Process Control Block – PCB as a data structure in contemporary operating systems - Process Hierarchy - System Calls - CPU Scheduling &amp; algorithms. Metrics - Examples</a:t>
            </a:r>
            <a:endParaRPr sz="2820"/>
          </a:p>
          <a:p>
            <a:pPr indent="-332105" lvl="0" marL="342900" marR="0" rtl="0" algn="l">
              <a:lnSpc>
                <a:spcPct val="70000"/>
              </a:lnSpc>
              <a:spcBef>
                <a:spcPts val="360"/>
              </a:spcBef>
              <a:spcAft>
                <a:spcPts val="0"/>
              </a:spcAft>
              <a:buClr>
                <a:schemeClr val="dk1"/>
              </a:buClr>
              <a:buSzPts val="1630"/>
              <a:buFont typeface="Arial"/>
              <a:buChar char="•"/>
            </a:pPr>
            <a:r>
              <a:rPr b="1" lang="en-US" sz="1629"/>
              <a:t>Concurrency: Mutual Exclusion and Synchronization</a:t>
            </a:r>
            <a:endParaRPr sz="2820"/>
          </a:p>
          <a:p>
            <a:pPr indent="-332105" lvl="0" marL="342900" marR="0" rtl="0" algn="l">
              <a:lnSpc>
                <a:spcPct val="70000"/>
              </a:lnSpc>
              <a:spcBef>
                <a:spcPts val="360"/>
              </a:spcBef>
              <a:spcAft>
                <a:spcPts val="0"/>
              </a:spcAft>
              <a:buClr>
                <a:schemeClr val="dk1"/>
              </a:buClr>
              <a:buSzPts val="1630"/>
              <a:buFont typeface="Arial"/>
              <a:buChar char="•"/>
            </a:pPr>
            <a:r>
              <a:rPr b="0" i="0" lang="en-US" sz="1629" u="none" cap="none" strike="noStrike">
                <a:solidFill>
                  <a:schemeClr val="dk1"/>
                </a:solidFill>
                <a:latin typeface="Calibri"/>
                <a:ea typeface="Calibri"/>
                <a:cs typeface="Calibri"/>
                <a:sym typeface="Calibri"/>
              </a:rPr>
              <a:t>Concurrent processes - The Critical Section &amp; Mutual Exclusion problem - Algorithms - Semaphores, Critical Region, Conditional Critical Region, Monitors, Messages - Examples in Contemporary OS - Classical Process Coordination Problems.  Deadlocks: Characterization - Prevention - Avoidance - Detection - Recovery - Combined Approach to Deadlock handling &amp; Deadlock Handling in contemporary OS.</a:t>
            </a:r>
            <a:endParaRPr b="0" i="0" sz="1629" u="none" cap="none" strike="noStrike">
              <a:solidFill>
                <a:schemeClr val="dk1"/>
              </a:solidFill>
              <a:latin typeface="Calibri"/>
              <a:ea typeface="Calibri"/>
              <a:cs typeface="Calibri"/>
              <a:sym typeface="Calibri"/>
            </a:endParaRPr>
          </a:p>
          <a:p>
            <a:pPr indent="-332105" lvl="0" marL="342900" marR="0" rtl="0" algn="l">
              <a:lnSpc>
                <a:spcPct val="70000"/>
              </a:lnSpc>
              <a:spcBef>
                <a:spcPts val="360"/>
              </a:spcBef>
              <a:spcAft>
                <a:spcPts val="0"/>
              </a:spcAft>
              <a:buSzPts val="1630"/>
              <a:buChar char="•"/>
            </a:pPr>
            <a:r>
              <a:rPr b="1" lang="en-US" sz="1629"/>
              <a:t>Concurrency: Deadlock and Starvation</a:t>
            </a:r>
            <a:endParaRPr b="1" sz="1629"/>
          </a:p>
          <a:p>
            <a:pPr indent="-332105" lvl="0" marL="342900" marR="0" rtl="0" algn="l">
              <a:lnSpc>
                <a:spcPct val="70000"/>
              </a:lnSpc>
              <a:spcBef>
                <a:spcPts val="360"/>
              </a:spcBef>
              <a:spcAft>
                <a:spcPts val="0"/>
              </a:spcAft>
              <a:buSzPts val="1630"/>
              <a:buChar char="•"/>
            </a:pPr>
            <a:r>
              <a:rPr lang="en-US" sz="1629"/>
              <a:t>Principles of Concurrency, Mutual Exclusion, Semaphores, Monitors, Message Passing, Readers/Writers Problem</a:t>
            </a:r>
            <a:endParaRPr sz="1629"/>
          </a:p>
          <a:p>
            <a:pPr indent="-332105" lvl="0" marL="342900" marR="0" rtl="0" algn="l">
              <a:lnSpc>
                <a:spcPct val="70000"/>
              </a:lnSpc>
              <a:spcBef>
                <a:spcPts val="360"/>
              </a:spcBef>
              <a:spcAft>
                <a:spcPts val="0"/>
              </a:spcAft>
              <a:buSzPts val="1630"/>
              <a:buChar char="•"/>
            </a:pPr>
            <a:r>
              <a:rPr b="1" lang="en-US" sz="1629"/>
              <a:t>Scheduling</a:t>
            </a:r>
            <a:endParaRPr b="1" sz="1629"/>
          </a:p>
          <a:p>
            <a:pPr indent="-332105" lvl="0" marL="342900" marR="0" rtl="0" algn="l">
              <a:lnSpc>
                <a:spcPct val="70000"/>
              </a:lnSpc>
              <a:spcBef>
                <a:spcPts val="360"/>
              </a:spcBef>
              <a:spcAft>
                <a:spcPts val="0"/>
              </a:spcAft>
              <a:buSzPts val="1630"/>
              <a:buChar char="•"/>
            </a:pPr>
            <a:r>
              <a:rPr lang="en-US" sz="1629"/>
              <a:t>Uniprocessor Scheduling: Long Term Scheduling, Medium Term Scheduling, Short Term Scheduling, Scheduling Algorithms: Short Term Scheduling Criteria, Use of Priorities, Alternative Scheduling Policies, Performance Comparison, Fair-Share Scheduling. Multiprocessor Scheduling:Granularity, Design Issue, Process Scheduling, Thread Scheduling, Real-Time Scheduling: Characteristics of RTOS, Real-Time Scheduling, Deadline Scheduling, Rate Monotonic Scheduling, Priority Inversion. Case Study: Linux &amp; Windows Scheduling. </a:t>
            </a:r>
            <a:endParaRPr sz="1629"/>
          </a:p>
          <a:p>
            <a:pPr indent="-228600" lvl="0" marL="342900" marR="0" rtl="0" algn="l">
              <a:lnSpc>
                <a:spcPct val="80000"/>
              </a:lnSpc>
              <a:spcBef>
                <a:spcPts val="360"/>
              </a:spcBef>
              <a:spcAft>
                <a:spcPts val="0"/>
              </a:spcAft>
              <a:buClr>
                <a:schemeClr val="dk1"/>
              </a:buClr>
              <a:buSzPts val="1530"/>
              <a:buFont typeface="Arial"/>
              <a:buNone/>
            </a:pPr>
            <a:r>
              <a:t/>
            </a:r>
            <a:endParaRPr b="0" i="0" sz="1629"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Kernel</a:t>
            </a:r>
            <a:endParaRPr/>
          </a:p>
        </p:txBody>
      </p:sp>
      <p:sp>
        <p:nvSpPr>
          <p:cNvPr id="152" name="Google Shape;152;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one program running at all times on the computer” is the </a:t>
            </a:r>
            <a:r>
              <a:rPr b="1" i="0" lang="en-US" sz="3200" u="none">
                <a:solidFill>
                  <a:schemeClr val="dk1"/>
                </a:solidFill>
                <a:latin typeface="Calibri"/>
                <a:ea typeface="Calibri"/>
                <a:cs typeface="Calibri"/>
                <a:sym typeface="Calibri"/>
              </a:rPr>
              <a:t>kernel.  </a:t>
            </a:r>
            <a:r>
              <a:rPr b="0" i="0" lang="en-US" sz="3200" u="none">
                <a:solidFill>
                  <a:schemeClr val="dk1"/>
                </a:solidFill>
                <a:latin typeface="Calibri"/>
                <a:ea typeface="Calibri"/>
                <a:cs typeface="Calibri"/>
                <a:sym typeface="Calibri"/>
              </a:rPr>
              <a:t>Everything else is either a system program (ships with the operating system) or an application program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Portion of operating system that is in main memory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Contains most frequently used functions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Also called the nucleus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1295400" y="274637"/>
            <a:ext cx="7391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Evolution of Operating Systems</a:t>
            </a:r>
            <a:endParaRPr/>
          </a:p>
        </p:txBody>
      </p:sp>
      <p:sp>
        <p:nvSpPr>
          <p:cNvPr id="159" name="Google Shape;159;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Hardware upgrades plus new types of hardware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New services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Fixes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1295400" y="274637"/>
            <a:ext cx="7391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Evolution of Operating Systems</a:t>
            </a:r>
            <a:endParaRPr/>
          </a:p>
        </p:txBody>
      </p:sp>
      <p:sp>
        <p:nvSpPr>
          <p:cNvPr id="166" name="Google Shape;166;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(1) Serial processing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 operating system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Machines run from a console with display lights, toggle switches, input device, and printer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Schedule time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Setup included loading the compiler, source program, saving compiled program, and loading and linking</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1143000" y="274637"/>
            <a:ext cx="7543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Evolution of Operating Systems</a:t>
            </a:r>
            <a:endParaRPr/>
          </a:p>
        </p:txBody>
      </p:sp>
      <p:sp>
        <p:nvSpPr>
          <p:cNvPr id="173" name="Google Shape;173;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(2) Simple batch system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Monitor</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Software that controls the sequence of events</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Batch jobs together</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Program returns control to monitor when finished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Job Control Language</a:t>
            </a:r>
            <a:endParaRPr/>
          </a:p>
        </p:txBody>
      </p:sp>
      <p:sp>
        <p:nvSpPr>
          <p:cNvPr id="180" name="Google Shape;180;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Special type of programming language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Provides instruction to the monitor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compiler to use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data to 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Hardware Features</a:t>
            </a:r>
            <a:endParaRPr/>
          </a:p>
        </p:txBody>
      </p:sp>
      <p:sp>
        <p:nvSpPr>
          <p:cNvPr id="187" name="Google Shape;187;p15"/>
          <p:cNvSpPr txBox="1"/>
          <p:nvPr>
            <p:ph idx="1" type="body"/>
          </p:nvPr>
        </p:nvSpPr>
        <p:spPr>
          <a:xfrm>
            <a:off x="396875" y="131127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Memory protection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Does not allow the memory area containing the monitor to be altered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Timer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Prevents a job from monopolizing the system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Privileged instructions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Certain machine level instructions can only be executed by the monitor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Interrupts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Early computer models did not have this capability</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Memory Protection</a:t>
            </a:r>
            <a:endParaRPr/>
          </a:p>
        </p:txBody>
      </p:sp>
      <p:sp>
        <p:nvSpPr>
          <p:cNvPr id="194" name="Google Shape;194;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User program executes in user mode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Certain instructions may not be executed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Monitor executes in system mode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Kernel mode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Privileged instructions are executed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Protected areas of  memory may be accessed</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01" name="Google Shape;201;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(3) Multiprogrammed Batch systems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Uniprogramming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Processor must wait for I/O instruction to complete before proceeding</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202" name="Google Shape;202;p17"/>
          <p:cNvPicPr preferRelativeResize="0"/>
          <p:nvPr/>
        </p:nvPicPr>
        <p:blipFill rotWithShape="1">
          <a:blip r:embed="rId3">
            <a:alphaModFix/>
          </a:blip>
          <a:srcRect b="0" l="0" r="0" t="0"/>
          <a:stretch/>
        </p:blipFill>
        <p:spPr>
          <a:xfrm>
            <a:off x="1555750" y="4373562"/>
            <a:ext cx="5972175" cy="85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Multiprogramming with two programs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one job needs to wait for I/O, the processor can switch to the other job</a:t>
            </a:r>
            <a:endParaRPr/>
          </a:p>
        </p:txBody>
      </p:sp>
      <p:sp>
        <p:nvSpPr>
          <p:cNvPr id="209" name="Google Shape;209;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id="210" name="Google Shape;210;p18"/>
          <p:cNvPicPr preferRelativeResize="0"/>
          <p:nvPr/>
        </p:nvPicPr>
        <p:blipFill rotWithShape="1">
          <a:blip r:embed="rId3">
            <a:alphaModFix/>
          </a:blip>
          <a:srcRect b="0" l="0" r="0" t="0"/>
          <a:stretch/>
        </p:blipFill>
        <p:spPr>
          <a:xfrm>
            <a:off x="1216025" y="3333750"/>
            <a:ext cx="6619875" cy="222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533400" y="1189037"/>
            <a:ext cx="8229600" cy="715962"/>
          </a:xfrm>
          <a:prstGeom prst="rect">
            <a:avLst/>
          </a:prstGeom>
          <a:noFill/>
          <a:ln>
            <a:noFill/>
          </a:ln>
        </p:spPr>
        <p:txBody>
          <a:bodyPr anchorCtr="0" anchor="ctr" bIns="45700" lIns="91425" spcFirstLastPara="1" rIns="91425" wrap="square" tIns="45700">
            <a:noAutofit/>
          </a:bodyPr>
          <a:lstStyle/>
          <a:p>
            <a:pPr indent="-152400" lvl="0" marL="0" rtl="0" algn="l">
              <a:lnSpc>
                <a:spcPct val="10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Multiprogramming with three programs</a:t>
            </a:r>
            <a:br>
              <a:rPr b="0" i="0" lang="en-US" sz="3200" u="none">
                <a:solidFill>
                  <a:schemeClr val="dk1"/>
                </a:solidFill>
                <a:latin typeface="Calibri"/>
                <a:ea typeface="Calibri"/>
                <a:cs typeface="Calibri"/>
                <a:sym typeface="Calibri"/>
              </a:rPr>
            </a:br>
            <a:endParaRPr/>
          </a:p>
        </p:txBody>
      </p:sp>
      <p:pic>
        <p:nvPicPr>
          <p:cNvPr id="217" name="Google Shape;217;p19"/>
          <p:cNvPicPr preferRelativeResize="0"/>
          <p:nvPr/>
        </p:nvPicPr>
        <p:blipFill rotWithShape="1">
          <a:blip r:embed="rId3">
            <a:alphaModFix/>
          </a:blip>
          <a:srcRect b="0" l="0" r="0" t="0"/>
          <a:stretch/>
        </p:blipFill>
        <p:spPr>
          <a:xfrm>
            <a:off x="971550" y="2417762"/>
            <a:ext cx="7248525" cy="318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03" name="Google Shape;103;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fontScale="92500" lnSpcReduction="20000"/>
          </a:bodyPr>
          <a:lstStyle/>
          <a:p>
            <a:pPr indent="-353853" lvl="0" marL="342900" marR="0" rtl="0" algn="l">
              <a:lnSpc>
                <a:spcPct val="90000"/>
              </a:lnSpc>
              <a:spcBef>
                <a:spcPts val="0"/>
              </a:spcBef>
              <a:spcAft>
                <a:spcPts val="0"/>
              </a:spcAft>
              <a:buClr>
                <a:schemeClr val="dk1"/>
              </a:buClr>
              <a:buSzPct val="100000"/>
              <a:buFont typeface="Arial"/>
              <a:buChar char="•"/>
            </a:pPr>
            <a:r>
              <a:rPr b="1" i="0" lang="en-US" sz="2024" u="none">
                <a:solidFill>
                  <a:schemeClr val="dk1"/>
                </a:solidFill>
                <a:latin typeface="Calibri"/>
                <a:ea typeface="Calibri"/>
                <a:cs typeface="Calibri"/>
                <a:sym typeface="Calibri"/>
              </a:rPr>
              <a:t>Memory Management</a:t>
            </a:r>
            <a:endParaRPr sz="3524"/>
          </a:p>
          <a:p>
            <a:pPr indent="-353853" lvl="0" marL="342900" marR="0" rtl="0" algn="l">
              <a:lnSpc>
                <a:spcPct val="90000"/>
              </a:lnSpc>
              <a:spcBef>
                <a:spcPts val="340"/>
              </a:spcBef>
              <a:spcAft>
                <a:spcPts val="0"/>
              </a:spcAft>
              <a:buClr>
                <a:schemeClr val="dk1"/>
              </a:buClr>
              <a:buSzPct val="100000"/>
              <a:buFont typeface="Arial"/>
              <a:buChar char="•"/>
            </a:pPr>
            <a:r>
              <a:rPr b="0" i="0" lang="en-US" sz="2024" u="none">
                <a:solidFill>
                  <a:schemeClr val="dk1"/>
                </a:solidFill>
                <a:latin typeface="Calibri"/>
                <a:ea typeface="Calibri"/>
                <a:cs typeface="Calibri"/>
                <a:sym typeface="Calibri"/>
              </a:rPr>
              <a:t>Memory Hierarchy, Static and Dynamic Memory Allocation, Overview of Swapping, Multiple Partitions Contiguous and Non-Contiguous Memory Allocation, Concepts of Paging, Segmentation.</a:t>
            </a:r>
            <a:endParaRPr sz="3524"/>
          </a:p>
          <a:p>
            <a:pPr indent="-353853" lvl="0" marL="342900" marR="0" rtl="0" algn="l">
              <a:lnSpc>
                <a:spcPct val="90000"/>
              </a:lnSpc>
              <a:spcBef>
                <a:spcPts val="340"/>
              </a:spcBef>
              <a:spcAft>
                <a:spcPts val="0"/>
              </a:spcAft>
              <a:buClr>
                <a:schemeClr val="dk1"/>
              </a:buClr>
              <a:buSzPct val="100000"/>
              <a:buFont typeface="Arial"/>
              <a:buChar char="•"/>
            </a:pPr>
            <a:r>
              <a:rPr b="1" i="0" lang="en-US" sz="2024" u="none">
                <a:solidFill>
                  <a:schemeClr val="dk1"/>
                </a:solidFill>
                <a:latin typeface="Calibri"/>
                <a:ea typeface="Calibri"/>
                <a:cs typeface="Calibri"/>
                <a:sym typeface="Calibri"/>
              </a:rPr>
              <a:t>Virtual Memory</a:t>
            </a:r>
            <a:endParaRPr sz="3524"/>
          </a:p>
          <a:p>
            <a:pPr indent="-353853" lvl="0" marL="342900" marR="0" rtl="0" algn="l">
              <a:lnSpc>
                <a:spcPct val="90000"/>
              </a:lnSpc>
              <a:spcBef>
                <a:spcPts val="340"/>
              </a:spcBef>
              <a:spcAft>
                <a:spcPts val="0"/>
              </a:spcAft>
              <a:buClr>
                <a:schemeClr val="dk1"/>
              </a:buClr>
              <a:buSzPct val="100000"/>
              <a:buFont typeface="Arial"/>
              <a:buChar char="•"/>
            </a:pPr>
            <a:r>
              <a:rPr b="0" i="0" lang="en-US" sz="2024" u="none">
                <a:solidFill>
                  <a:schemeClr val="dk1"/>
                </a:solidFill>
                <a:latin typeface="Calibri"/>
                <a:ea typeface="Calibri"/>
                <a:cs typeface="Calibri"/>
                <a:sym typeface="Calibri"/>
              </a:rPr>
              <a:t>Virtual Memory Concepts - Demand paging - Performance - Fragmentation &amp; Compaction. Page replacement and Allocation algorithms -Memory Protection - System Calls – Linux/Windows Virtual Memory Techniques.</a:t>
            </a:r>
            <a:endParaRPr sz="3524"/>
          </a:p>
          <a:p>
            <a:pPr indent="-353853" lvl="0" marL="342900" marR="0" rtl="0" algn="l">
              <a:lnSpc>
                <a:spcPct val="90000"/>
              </a:lnSpc>
              <a:spcBef>
                <a:spcPts val="340"/>
              </a:spcBef>
              <a:spcAft>
                <a:spcPts val="0"/>
              </a:spcAft>
              <a:buClr>
                <a:schemeClr val="dk1"/>
              </a:buClr>
              <a:buSzPct val="100000"/>
              <a:buFont typeface="Arial"/>
              <a:buChar char="•"/>
            </a:pPr>
            <a:r>
              <a:rPr b="1" lang="en-US" sz="2024"/>
              <a:t>I/O management and disk scheduling</a:t>
            </a:r>
            <a:endParaRPr sz="3524"/>
          </a:p>
          <a:p>
            <a:pPr indent="-353853" lvl="0" marL="342900" marR="0" rtl="0" algn="l">
              <a:lnSpc>
                <a:spcPct val="90000"/>
              </a:lnSpc>
              <a:spcBef>
                <a:spcPts val="340"/>
              </a:spcBef>
              <a:spcAft>
                <a:spcPts val="0"/>
              </a:spcAft>
              <a:buClr>
                <a:schemeClr val="dk1"/>
              </a:buClr>
              <a:buSzPct val="100000"/>
              <a:buFont typeface="Arial"/>
              <a:buChar char="•"/>
            </a:pPr>
            <a:r>
              <a:rPr b="0" i="0" lang="en-US" sz="2024" u="none">
                <a:solidFill>
                  <a:schemeClr val="dk1"/>
                </a:solidFill>
                <a:latin typeface="Calibri"/>
                <a:ea typeface="Calibri"/>
                <a:cs typeface="Calibri"/>
                <a:sym typeface="Calibri"/>
              </a:rPr>
              <a:t>Terminals &amp; Capability Databases - Emulators - Virtual Terminals - Disk Devices - Device Independence - Free space management - Performance and Reliability - Storage hierarchy.</a:t>
            </a:r>
            <a:endParaRPr sz="3524"/>
          </a:p>
          <a:p>
            <a:pPr indent="-353853" lvl="0" marL="342900" marR="0" rtl="0" algn="l">
              <a:lnSpc>
                <a:spcPct val="90000"/>
              </a:lnSpc>
              <a:spcBef>
                <a:spcPts val="340"/>
              </a:spcBef>
              <a:spcAft>
                <a:spcPts val="0"/>
              </a:spcAft>
              <a:buClr>
                <a:schemeClr val="dk1"/>
              </a:buClr>
              <a:buSzPct val="100000"/>
              <a:buFont typeface="Arial"/>
              <a:buChar char="•"/>
            </a:pPr>
            <a:r>
              <a:rPr b="1" i="0" lang="en-US" sz="2024" u="none">
                <a:solidFill>
                  <a:schemeClr val="dk1"/>
                </a:solidFill>
                <a:latin typeface="Calibri"/>
                <a:ea typeface="Calibri"/>
                <a:cs typeface="Calibri"/>
                <a:sym typeface="Calibri"/>
              </a:rPr>
              <a:t>File </a:t>
            </a:r>
            <a:r>
              <a:rPr b="1" lang="en-US" sz="2024"/>
              <a:t>Management</a:t>
            </a:r>
            <a:endParaRPr sz="3524"/>
          </a:p>
          <a:p>
            <a:pPr indent="-353853" lvl="0" marL="342900" marR="0" rtl="0" algn="l">
              <a:lnSpc>
                <a:spcPct val="90000"/>
              </a:lnSpc>
              <a:spcBef>
                <a:spcPts val="340"/>
              </a:spcBef>
              <a:spcAft>
                <a:spcPts val="0"/>
              </a:spcAft>
              <a:buClr>
                <a:schemeClr val="dk1"/>
              </a:buClr>
              <a:buSzPct val="100000"/>
              <a:buFont typeface="Arial"/>
              <a:buChar char="•"/>
            </a:pPr>
            <a:r>
              <a:rPr b="0" i="0" lang="en-US" sz="2024" u="none">
                <a:solidFill>
                  <a:schemeClr val="dk1"/>
                </a:solidFill>
                <a:latin typeface="Calibri"/>
                <a:ea typeface="Calibri"/>
                <a:cs typeface="Calibri"/>
                <a:sym typeface="Calibri"/>
              </a:rPr>
              <a:t>Levels - File Systems in Disk Partitions - File-naming &amp; File Access - Allocation strategies - Directory systems &amp; their implementations - File Systems to device drivers - File Systems Reliability – Examples of fsck() and fsdb() utilities - File protection - Implementation issues</a:t>
            </a:r>
            <a:endParaRPr sz="3524"/>
          </a:p>
          <a:p>
            <a:pPr indent="-234950" lvl="0" marL="342900" marR="0" rtl="0" algn="l">
              <a:spcBef>
                <a:spcPts val="340"/>
              </a:spcBef>
              <a:spcAft>
                <a:spcPts val="0"/>
              </a:spcAft>
              <a:buClr>
                <a:schemeClr val="dk1"/>
              </a:buClr>
              <a:buSzPct val="83978"/>
              <a:buFont typeface="Arial"/>
              <a:buNone/>
            </a:pPr>
            <a:r>
              <a:t/>
            </a:r>
            <a:endParaRPr b="0" i="0" sz="2024"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24" name="Google Shape;224;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(4) Time Sharing Systems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Using multiprogramming to handle multiple interactive jobs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Processor’s time is shared among multiple users – turn by turn…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Multiple users simultaneously access the system through terminals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Batch Multiprogramming versus Time Sharing</a:t>
            </a:r>
            <a:endParaRPr/>
          </a:p>
        </p:txBody>
      </p:sp>
      <p:pic>
        <p:nvPicPr>
          <p:cNvPr id="231" name="Google Shape;231;p21"/>
          <p:cNvPicPr preferRelativeResize="0"/>
          <p:nvPr/>
        </p:nvPicPr>
        <p:blipFill rotWithShape="1">
          <a:blip r:embed="rId3">
            <a:alphaModFix/>
          </a:blip>
          <a:srcRect b="0" l="0" r="0" t="0"/>
          <a:stretch/>
        </p:blipFill>
        <p:spPr>
          <a:xfrm>
            <a:off x="609600" y="2449512"/>
            <a:ext cx="8199437" cy="337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Computer Startup</a:t>
            </a:r>
            <a:endParaRPr/>
          </a:p>
        </p:txBody>
      </p:sp>
      <p:sp>
        <p:nvSpPr>
          <p:cNvPr id="237" name="Google Shape;237;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bootstrap program</a:t>
            </a:r>
            <a:r>
              <a:rPr b="0" i="0" lang="en-US" sz="3200" u="none">
                <a:solidFill>
                  <a:schemeClr val="dk1"/>
                </a:solidFill>
                <a:latin typeface="Calibri"/>
                <a:ea typeface="Calibri"/>
                <a:cs typeface="Calibri"/>
                <a:sym typeface="Calibri"/>
              </a:rPr>
              <a:t> is loaded at power-up or reboot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Typically stored in ROM or EPROM, generally known as </a:t>
            </a:r>
            <a:r>
              <a:rPr b="1" i="0" lang="en-US" sz="2800" u="none" cap="none" strike="noStrike">
                <a:solidFill>
                  <a:schemeClr val="dk1"/>
                </a:solidFill>
                <a:latin typeface="Calibri"/>
                <a:ea typeface="Calibri"/>
                <a:cs typeface="Calibri"/>
                <a:sym typeface="Calibri"/>
              </a:rPr>
              <a:t>firmware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Initializates all aspects of system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Loads operating system kernel and starts execution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Computer System Organization</a:t>
            </a:r>
            <a:endParaRPr/>
          </a:p>
        </p:txBody>
      </p:sp>
      <p:sp>
        <p:nvSpPr>
          <p:cNvPr id="243" name="Google Shape;243;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Computer-system operation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One or more CPUs, device controllers connect through common bus providing access to shared memory</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Concurrent execution of CPUs and devices competing for memory cycles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244" name="Google Shape;244;p23"/>
          <p:cNvPicPr preferRelativeResize="0"/>
          <p:nvPr/>
        </p:nvPicPr>
        <p:blipFill rotWithShape="1">
          <a:blip r:embed="rId3">
            <a:alphaModFix/>
          </a:blip>
          <a:srcRect b="17663" l="427" r="427" t="17947"/>
          <a:stretch/>
        </p:blipFill>
        <p:spPr>
          <a:xfrm>
            <a:off x="1554162" y="3398837"/>
            <a:ext cx="6675437" cy="3251200"/>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Computer-System Operation</a:t>
            </a:r>
            <a:endParaRPr/>
          </a:p>
        </p:txBody>
      </p:sp>
      <p:sp>
        <p:nvSpPr>
          <p:cNvPr id="250" name="Google Shape;250;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I/O devices and the CPU can execute concurrently.</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Each device controller is in charge of a particular device type.</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Each device controller has a local buffer.</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CPU moves data from/to main memory to/from local buffers</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I/O is from the device to local buffer of controller.</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Device controller informs CPU that it has finished its operation by causing an </a:t>
            </a:r>
            <a:r>
              <a:rPr b="0" i="1" lang="en-US" sz="3000" u="none">
                <a:solidFill>
                  <a:schemeClr val="dk1"/>
                </a:solidFill>
                <a:latin typeface="Calibri"/>
                <a:ea typeface="Calibri"/>
                <a:cs typeface="Calibri"/>
                <a:sym typeface="Calibri"/>
              </a:rPr>
              <a:t>interrupt</a:t>
            </a:r>
            <a:r>
              <a:rPr b="0" i="0" lang="en-US" sz="3000" u="none">
                <a:solidFill>
                  <a:schemeClr val="dk1"/>
                </a:solidFill>
                <a:latin typeface="Calibri"/>
                <a:ea typeface="Calibri"/>
                <a:cs typeface="Calibri"/>
                <a:sym typeface="Calibri"/>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Common Functions of Interrupts</a:t>
            </a:r>
            <a:endParaRPr/>
          </a:p>
        </p:txBody>
      </p:sp>
      <p:sp>
        <p:nvSpPr>
          <p:cNvPr id="256" name="Google Shape;256;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Interrupt transfers control to the interrupt service routine generally, through the </a:t>
            </a:r>
            <a:r>
              <a:rPr b="0" i="1" lang="en-US" sz="2700" u="none">
                <a:solidFill>
                  <a:schemeClr val="dk1"/>
                </a:solidFill>
                <a:latin typeface="Calibri"/>
                <a:ea typeface="Calibri"/>
                <a:cs typeface="Calibri"/>
                <a:sym typeface="Calibri"/>
              </a:rPr>
              <a:t>interrupt vector</a:t>
            </a:r>
            <a:r>
              <a:rPr b="0" i="0" lang="en-US" sz="2700" u="none">
                <a:solidFill>
                  <a:schemeClr val="dk1"/>
                </a:solidFill>
                <a:latin typeface="Calibri"/>
                <a:ea typeface="Calibri"/>
                <a:cs typeface="Calibri"/>
                <a:sym typeface="Calibri"/>
              </a:rPr>
              <a:t>, which contains the addresses of all the service routines.</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Interrupt architecture must save the address of the interrupted instruction.</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Incoming interrupts are </a:t>
            </a:r>
            <a:r>
              <a:rPr b="0" i="1" lang="en-US" sz="2700" u="none">
                <a:solidFill>
                  <a:schemeClr val="dk1"/>
                </a:solidFill>
                <a:latin typeface="Calibri"/>
                <a:ea typeface="Calibri"/>
                <a:cs typeface="Calibri"/>
                <a:sym typeface="Calibri"/>
              </a:rPr>
              <a:t>disabled</a:t>
            </a:r>
            <a:r>
              <a:rPr b="0" i="0" lang="en-US" sz="2700" u="none">
                <a:solidFill>
                  <a:schemeClr val="dk1"/>
                </a:solidFill>
                <a:latin typeface="Calibri"/>
                <a:ea typeface="Calibri"/>
                <a:cs typeface="Calibri"/>
                <a:sym typeface="Calibri"/>
              </a:rPr>
              <a:t> while another interrupt is being processed to prevent a </a:t>
            </a:r>
            <a:r>
              <a:rPr b="0" i="1" lang="en-US" sz="2700" u="none">
                <a:solidFill>
                  <a:schemeClr val="dk1"/>
                </a:solidFill>
                <a:latin typeface="Calibri"/>
                <a:ea typeface="Calibri"/>
                <a:cs typeface="Calibri"/>
                <a:sym typeface="Calibri"/>
              </a:rPr>
              <a:t>lost interrupt</a:t>
            </a:r>
            <a:r>
              <a:rPr b="0" i="0" lang="en-US" sz="2700" u="none">
                <a:solidFill>
                  <a:schemeClr val="dk1"/>
                </a:solidFill>
                <a:latin typeface="Calibri"/>
                <a:ea typeface="Calibri"/>
                <a:cs typeface="Calibri"/>
                <a:sym typeface="Calibri"/>
              </a:rPr>
              <a:t>.</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A </a:t>
            </a:r>
            <a:r>
              <a:rPr b="0" i="1" lang="en-US" sz="2700" u="none">
                <a:solidFill>
                  <a:schemeClr val="dk1"/>
                </a:solidFill>
                <a:latin typeface="Calibri"/>
                <a:ea typeface="Calibri"/>
                <a:cs typeface="Calibri"/>
                <a:sym typeface="Calibri"/>
              </a:rPr>
              <a:t>trap</a:t>
            </a:r>
            <a:r>
              <a:rPr b="0" i="0" lang="en-US" sz="2700" u="none">
                <a:solidFill>
                  <a:schemeClr val="dk1"/>
                </a:solidFill>
                <a:latin typeface="Calibri"/>
                <a:ea typeface="Calibri"/>
                <a:cs typeface="Calibri"/>
                <a:sym typeface="Calibri"/>
              </a:rPr>
              <a:t> is a software-generated interrupt caused either by an error or a user request.</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An operating system is </a:t>
            </a:r>
            <a:r>
              <a:rPr b="0" i="1" lang="en-US" sz="2700" u="none">
                <a:solidFill>
                  <a:schemeClr val="dk1"/>
                </a:solidFill>
                <a:latin typeface="Calibri"/>
                <a:ea typeface="Calibri"/>
                <a:cs typeface="Calibri"/>
                <a:sym typeface="Calibri"/>
              </a:rPr>
              <a:t>interrupt</a:t>
            </a:r>
            <a:r>
              <a:rPr b="0" i="0" lang="en-US" sz="2700" u="none">
                <a:solidFill>
                  <a:schemeClr val="dk1"/>
                </a:solidFill>
                <a:latin typeface="Calibri"/>
                <a:ea typeface="Calibri"/>
                <a:cs typeface="Calibri"/>
                <a:sym typeface="Calibri"/>
              </a:rPr>
              <a:t> driven.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855662" y="509587"/>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Interrupt Handling</a:t>
            </a:r>
            <a:endParaRPr/>
          </a:p>
        </p:txBody>
      </p:sp>
      <p:sp>
        <p:nvSpPr>
          <p:cNvPr id="262" name="Google Shape;262;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operating system preserves the state of the CPU by storing registers and the program counter.</a:t>
            </a:r>
            <a:endParaRPr/>
          </a:p>
          <a:p>
            <a:pPr indent="-342900" lvl="0" marL="342900" marR="0" rtl="0" algn="l">
              <a:lnSpc>
                <a:spcPct val="10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Determines which type of interrupt has occurred:</a:t>
            </a:r>
            <a:endParaRPr/>
          </a:p>
          <a:p>
            <a:pPr indent="-285750" lvl="1" marL="742950" marR="0" rtl="0" algn="l">
              <a:lnSpc>
                <a:spcPct val="100000"/>
              </a:lnSpc>
              <a:spcBef>
                <a:spcPts val="520"/>
              </a:spcBef>
              <a:spcAft>
                <a:spcPts val="0"/>
              </a:spcAft>
              <a:buClr>
                <a:schemeClr val="dk1"/>
              </a:buClr>
              <a:buSzPts val="2600"/>
              <a:buFont typeface="Arial"/>
              <a:buChar char="–"/>
            </a:pPr>
            <a:r>
              <a:rPr b="0" i="1" lang="en-US" sz="2600" u="none" cap="none" strike="noStrike">
                <a:solidFill>
                  <a:schemeClr val="dk1"/>
                </a:solidFill>
                <a:latin typeface="Calibri"/>
                <a:ea typeface="Calibri"/>
                <a:cs typeface="Calibri"/>
                <a:sym typeface="Calibri"/>
              </a:rPr>
              <a:t>polling</a:t>
            </a:r>
            <a:endParaRPr b="0" i="0" sz="2600" u="none" cap="none" strike="noStrike">
              <a:solidFill>
                <a:schemeClr val="dk1"/>
              </a:solidFill>
              <a:latin typeface="Calibri"/>
              <a:ea typeface="Calibri"/>
              <a:cs typeface="Calibri"/>
              <a:sym typeface="Calibri"/>
            </a:endParaRPr>
          </a:p>
          <a:p>
            <a:pPr indent="-285750" lvl="1" marL="742950" marR="0" rtl="0" algn="l">
              <a:lnSpc>
                <a:spcPct val="100000"/>
              </a:lnSpc>
              <a:spcBef>
                <a:spcPts val="520"/>
              </a:spcBef>
              <a:spcAft>
                <a:spcPts val="0"/>
              </a:spcAft>
              <a:buClr>
                <a:schemeClr val="dk1"/>
              </a:buClr>
              <a:buSzPts val="2600"/>
              <a:buFont typeface="Arial"/>
              <a:buChar char="–"/>
            </a:pPr>
            <a:r>
              <a:rPr b="0" i="1" lang="en-US" sz="2600" u="none" cap="none" strike="noStrike">
                <a:solidFill>
                  <a:schemeClr val="dk1"/>
                </a:solidFill>
                <a:latin typeface="Calibri"/>
                <a:ea typeface="Calibri"/>
                <a:cs typeface="Calibri"/>
                <a:sym typeface="Calibri"/>
              </a:rPr>
              <a:t>vectored</a:t>
            </a:r>
            <a:r>
              <a:rPr b="0" i="0" lang="en-US" sz="2600" u="none" cap="none" strike="noStrike">
                <a:solidFill>
                  <a:schemeClr val="dk1"/>
                </a:solidFill>
                <a:latin typeface="Calibri"/>
                <a:ea typeface="Calibri"/>
                <a:cs typeface="Calibri"/>
                <a:sym typeface="Calibri"/>
              </a:rPr>
              <a:t> interrupt system</a:t>
            </a:r>
            <a:endParaRPr/>
          </a:p>
          <a:p>
            <a:pPr indent="-342900" lvl="0" marL="342900" marR="0" rtl="0" algn="l">
              <a:lnSpc>
                <a:spcPct val="10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Separate segments of code determine what action should be taken for each type of interrupt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Interrupt Timeline</a:t>
            </a:r>
            <a:endParaRPr/>
          </a:p>
        </p:txBody>
      </p:sp>
      <p:pic>
        <p:nvPicPr>
          <p:cNvPr id="268" name="Google Shape;268;p27"/>
          <p:cNvPicPr preferRelativeResize="0"/>
          <p:nvPr/>
        </p:nvPicPr>
        <p:blipFill rotWithShape="1">
          <a:blip r:embed="rId3">
            <a:alphaModFix/>
          </a:blip>
          <a:srcRect b="18321" l="762" r="572" t="18320"/>
          <a:stretch/>
        </p:blipFill>
        <p:spPr>
          <a:xfrm>
            <a:off x="1427162" y="2249487"/>
            <a:ext cx="6565900" cy="3162300"/>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I/O Structure</a:t>
            </a:r>
            <a:endParaRPr/>
          </a:p>
        </p:txBody>
      </p:sp>
      <p:sp>
        <p:nvSpPr>
          <p:cNvPr id="274" name="Google Shape;274;p28"/>
          <p:cNvSpPr txBox="1"/>
          <p:nvPr>
            <p:ph idx="1" type="body"/>
          </p:nvPr>
        </p:nvSpPr>
        <p:spPr>
          <a:xfrm>
            <a:off x="304800" y="1244600"/>
            <a:ext cx="8412162" cy="535463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After I/O starts, control returns to user program only upon I/O completion.</a:t>
            </a:r>
            <a:endParaRPr/>
          </a:p>
          <a:p>
            <a:pPr indent="-285750" lvl="1" marL="742950" marR="0" rtl="0" algn="l">
              <a:lnSpc>
                <a:spcPct val="7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Wait instruction idles the CPU until the next interrupt</a:t>
            </a:r>
            <a:endParaRPr/>
          </a:p>
          <a:p>
            <a:pPr indent="-285750" lvl="1" marL="742950" marR="0" rtl="0" algn="l">
              <a:lnSpc>
                <a:spcPct val="7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Wait loop (contention for memory access).</a:t>
            </a:r>
            <a:endParaRPr/>
          </a:p>
          <a:p>
            <a:pPr indent="-285750" lvl="1" marL="742950" marR="0" rtl="0" algn="l">
              <a:lnSpc>
                <a:spcPct val="7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At most one I/O request is outstanding at a time, no simultaneous I/O processing.</a:t>
            </a:r>
            <a:endParaRPr/>
          </a:p>
          <a:p>
            <a:pPr indent="-342900" lvl="0" marL="342900" marR="0" rtl="0" algn="l">
              <a:lnSpc>
                <a:spcPct val="7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After I/O starts, control returns to user program without waiting for I/O completion.</a:t>
            </a:r>
            <a:endParaRPr/>
          </a:p>
          <a:p>
            <a:pPr indent="-285750" lvl="1" marL="742950" marR="0" rtl="0" algn="l">
              <a:lnSpc>
                <a:spcPct val="70000"/>
              </a:lnSpc>
              <a:spcBef>
                <a:spcPts val="520"/>
              </a:spcBef>
              <a:spcAft>
                <a:spcPts val="0"/>
              </a:spcAft>
              <a:buClr>
                <a:schemeClr val="dk1"/>
              </a:buClr>
              <a:buSzPts val="2600"/>
              <a:buFont typeface="Arial"/>
              <a:buChar char="–"/>
            </a:pPr>
            <a:r>
              <a:rPr b="0" i="1" lang="en-US" sz="2600" u="none" cap="none" strike="noStrike">
                <a:solidFill>
                  <a:schemeClr val="dk1"/>
                </a:solidFill>
                <a:latin typeface="Calibri"/>
                <a:ea typeface="Calibri"/>
                <a:cs typeface="Calibri"/>
                <a:sym typeface="Calibri"/>
              </a:rPr>
              <a:t>System call</a:t>
            </a:r>
            <a:r>
              <a:rPr b="0" i="0" lang="en-US" sz="2600" u="none" cap="none" strike="noStrike">
                <a:solidFill>
                  <a:schemeClr val="dk1"/>
                </a:solidFill>
                <a:latin typeface="Calibri"/>
                <a:ea typeface="Calibri"/>
                <a:cs typeface="Calibri"/>
                <a:sym typeface="Calibri"/>
              </a:rPr>
              <a:t> – request to the operating system to allow user to wait for I/O completion.</a:t>
            </a:r>
            <a:endParaRPr/>
          </a:p>
          <a:p>
            <a:pPr indent="-285750" lvl="1" marL="742950" marR="0" rtl="0" algn="l">
              <a:lnSpc>
                <a:spcPct val="70000"/>
              </a:lnSpc>
              <a:spcBef>
                <a:spcPts val="520"/>
              </a:spcBef>
              <a:spcAft>
                <a:spcPts val="0"/>
              </a:spcAft>
              <a:buClr>
                <a:schemeClr val="dk1"/>
              </a:buClr>
              <a:buSzPts val="2600"/>
              <a:buFont typeface="Arial"/>
              <a:buChar char="–"/>
            </a:pPr>
            <a:r>
              <a:rPr b="0" i="1" lang="en-US" sz="2600" u="none" cap="none" strike="noStrike">
                <a:solidFill>
                  <a:schemeClr val="dk1"/>
                </a:solidFill>
                <a:latin typeface="Calibri"/>
                <a:ea typeface="Calibri"/>
                <a:cs typeface="Calibri"/>
                <a:sym typeface="Calibri"/>
              </a:rPr>
              <a:t>Device-status table</a:t>
            </a:r>
            <a:r>
              <a:rPr b="0" i="0" lang="en-US" sz="2600" u="none" cap="none" strike="noStrike">
                <a:solidFill>
                  <a:schemeClr val="dk1"/>
                </a:solidFill>
                <a:latin typeface="Calibri"/>
                <a:ea typeface="Calibri"/>
                <a:cs typeface="Calibri"/>
                <a:sym typeface="Calibri"/>
              </a:rPr>
              <a:t> contains entry for each I/O device indicating its type, address, and state.</a:t>
            </a:r>
            <a:endParaRPr/>
          </a:p>
          <a:p>
            <a:pPr indent="-285750" lvl="1" marL="742950" marR="0" rtl="0" algn="l">
              <a:lnSpc>
                <a:spcPct val="7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Operating system indexes into I/O device table to determine device status and to modify table entry to include interrupt.</a:t>
            </a:r>
            <a:endParaRPr/>
          </a:p>
          <a:p>
            <a:pPr indent="-177800" lvl="0" marL="342900"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Two I/O Methods</a:t>
            </a:r>
            <a:endParaRPr/>
          </a:p>
        </p:txBody>
      </p:sp>
      <p:sp>
        <p:nvSpPr>
          <p:cNvPr id="280" name="Google Shape;280;p29"/>
          <p:cNvSpPr txBox="1"/>
          <p:nvPr/>
        </p:nvSpPr>
        <p:spPr>
          <a:xfrm>
            <a:off x="2151062" y="1792287"/>
            <a:ext cx="15176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cap="none" strike="noStrike">
                <a:solidFill>
                  <a:schemeClr val="dk1"/>
                </a:solidFill>
                <a:latin typeface="Helvetica Neue"/>
                <a:ea typeface="Helvetica Neue"/>
                <a:cs typeface="Helvetica Neue"/>
                <a:sym typeface="Helvetica Neue"/>
              </a:rPr>
              <a:t>Synchronous</a:t>
            </a:r>
            <a:endParaRPr/>
          </a:p>
        </p:txBody>
      </p:sp>
      <p:sp>
        <p:nvSpPr>
          <p:cNvPr id="281" name="Google Shape;281;p29"/>
          <p:cNvSpPr txBox="1"/>
          <p:nvPr/>
        </p:nvSpPr>
        <p:spPr>
          <a:xfrm>
            <a:off x="5360987" y="1819275"/>
            <a:ext cx="16319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cap="none" strike="noStrike">
                <a:solidFill>
                  <a:schemeClr val="dk1"/>
                </a:solidFill>
                <a:latin typeface="Helvetica Neue"/>
                <a:ea typeface="Helvetica Neue"/>
                <a:cs typeface="Helvetica Neue"/>
                <a:sym typeface="Helvetica Neue"/>
              </a:rPr>
              <a:t>Asynchronous</a:t>
            </a:r>
            <a:endParaRPr/>
          </a:p>
        </p:txBody>
      </p:sp>
      <p:pic>
        <p:nvPicPr>
          <p:cNvPr id="282" name="Google Shape;282;p29"/>
          <p:cNvPicPr preferRelativeResize="0"/>
          <p:nvPr/>
        </p:nvPicPr>
        <p:blipFill rotWithShape="1">
          <a:blip r:embed="rId3">
            <a:alphaModFix/>
          </a:blip>
          <a:srcRect b="22526" l="520" r="567" t="22590"/>
          <a:stretch/>
        </p:blipFill>
        <p:spPr>
          <a:xfrm>
            <a:off x="754062" y="2284412"/>
            <a:ext cx="7747000" cy="3438525"/>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09" name="Google Shape;109;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BOOKS RECOMMENDED</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1)Silberschatz A &amp; Galvin: “Operating System Concepts”, John Wiley &amp; Sons</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2)W. Stallings: “Operating Systems: Internals and Design Principles”, Pearson Pub.</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3)</a:t>
            </a:r>
            <a:r>
              <a:rPr b="0" i="0" lang="en-US" sz="2000" u="none">
                <a:solidFill>
                  <a:schemeClr val="dk1"/>
                </a:solidFill>
                <a:latin typeface="Calibri"/>
                <a:ea typeface="Calibri"/>
                <a:cs typeface="Calibri"/>
                <a:sym typeface="Calibri"/>
              </a:rPr>
              <a:t>A</a:t>
            </a:r>
            <a:r>
              <a:rPr b="0" i="0" lang="en-US" sz="2000" u="none">
                <a:solidFill>
                  <a:schemeClr val="dk1"/>
                </a:solidFill>
                <a:latin typeface="Calibri"/>
                <a:ea typeface="Calibri"/>
                <a:cs typeface="Calibri"/>
                <a:sym typeface="Calibri"/>
              </a:rPr>
              <a:t>ndrew S Tanenbaum &amp; A Woodhul;: “Operating Systems - Design and Implementation”, PHI EEE</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4)Crawley: “Operating Systems - An Object oriented Approach”, McGraw Hill</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5)Kernighan &amp; Pike: “UNIX programming Environment”, PHI-EEE</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Device-Status Table</a:t>
            </a:r>
            <a:endParaRPr/>
          </a:p>
        </p:txBody>
      </p:sp>
      <p:pic>
        <p:nvPicPr>
          <p:cNvPr id="288" name="Google Shape;288;p30"/>
          <p:cNvPicPr preferRelativeResize="0"/>
          <p:nvPr/>
        </p:nvPicPr>
        <p:blipFill rotWithShape="1">
          <a:blip r:embed="rId3">
            <a:alphaModFix/>
          </a:blip>
          <a:srcRect b="15446" l="492" r="727" t="15446"/>
          <a:stretch/>
        </p:blipFill>
        <p:spPr>
          <a:xfrm>
            <a:off x="1147762" y="1465262"/>
            <a:ext cx="7326312" cy="4100512"/>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Direct Memory Access Structure</a:t>
            </a:r>
            <a:endParaRPr/>
          </a:p>
        </p:txBody>
      </p:sp>
      <p:sp>
        <p:nvSpPr>
          <p:cNvPr id="294" name="Google Shape;294;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Used for high-speed I/O devices able to transmit information at close to memory speeds.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Device controller transfers blocks of data from buffer storage directly to main memory without CPU intervention.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Only one interrupt is generated per block, rather than the one interrupt per byte.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Storage Structure</a:t>
            </a:r>
            <a:endParaRPr/>
          </a:p>
        </p:txBody>
      </p:sp>
      <p:sp>
        <p:nvSpPr>
          <p:cNvPr id="300" name="Google Shape;300;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Main memory – only large storage media that the CPU can access directly.</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Secondary storage – extension of main memory that provides large nonvolatile storage capacity.</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Magnetic disks – rigid metal or glass platters covered with magnetic recording material </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Disk surface is logically divided into </a:t>
            </a:r>
            <a:r>
              <a:rPr b="0" i="1" lang="en-US" sz="2600" u="none" cap="none" strike="noStrike">
                <a:solidFill>
                  <a:schemeClr val="dk1"/>
                </a:solidFill>
                <a:latin typeface="Calibri"/>
                <a:ea typeface="Calibri"/>
                <a:cs typeface="Calibri"/>
                <a:sym typeface="Calibri"/>
              </a:rPr>
              <a:t>tracks</a:t>
            </a:r>
            <a:r>
              <a:rPr b="0" i="0" lang="en-US" sz="2600" u="none" cap="none" strike="noStrike">
                <a:solidFill>
                  <a:schemeClr val="dk1"/>
                </a:solidFill>
                <a:latin typeface="Calibri"/>
                <a:ea typeface="Calibri"/>
                <a:cs typeface="Calibri"/>
                <a:sym typeface="Calibri"/>
              </a:rPr>
              <a:t>, which are subdivided into </a:t>
            </a:r>
            <a:r>
              <a:rPr b="0" i="1" lang="en-US" sz="2600" u="none" cap="none" strike="noStrike">
                <a:solidFill>
                  <a:schemeClr val="dk1"/>
                </a:solidFill>
                <a:latin typeface="Calibri"/>
                <a:ea typeface="Calibri"/>
                <a:cs typeface="Calibri"/>
                <a:sym typeface="Calibri"/>
              </a:rPr>
              <a:t>sectors</a:t>
            </a:r>
            <a:r>
              <a:rPr b="0" i="0" lang="en-US" sz="2600" u="none" cap="none" strike="noStrike">
                <a:solidFill>
                  <a:schemeClr val="dk1"/>
                </a:solidFill>
                <a:latin typeface="Calibri"/>
                <a:ea typeface="Calibri"/>
                <a:cs typeface="Calibri"/>
                <a:sym typeface="Calibri"/>
              </a:rPr>
              <a:t>.</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a:t>
            </a:r>
            <a:r>
              <a:rPr b="0" i="1" lang="en-US" sz="2600" u="none" cap="none" strike="noStrike">
                <a:solidFill>
                  <a:schemeClr val="dk1"/>
                </a:solidFill>
                <a:latin typeface="Calibri"/>
                <a:ea typeface="Calibri"/>
                <a:cs typeface="Calibri"/>
                <a:sym typeface="Calibri"/>
              </a:rPr>
              <a:t>disk controller</a:t>
            </a:r>
            <a:r>
              <a:rPr b="0" i="0" lang="en-US" sz="2600" u="none" cap="none" strike="noStrike">
                <a:solidFill>
                  <a:schemeClr val="dk1"/>
                </a:solidFill>
                <a:latin typeface="Calibri"/>
                <a:ea typeface="Calibri"/>
                <a:cs typeface="Calibri"/>
                <a:sym typeface="Calibri"/>
              </a:rPr>
              <a:t> determines the logical interaction between the device and the computer.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Storage Hierarchy</a:t>
            </a:r>
            <a:endParaRPr/>
          </a:p>
        </p:txBody>
      </p:sp>
      <p:sp>
        <p:nvSpPr>
          <p:cNvPr id="306" name="Google Shape;306;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Storage systems organized in hierarchy.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Speed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Cost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Volatility</a:t>
            </a:r>
            <a:endParaRPr/>
          </a:p>
          <a:p>
            <a:pPr indent="-342900" lvl="0" marL="342900" marR="0" rtl="0" algn="l">
              <a:lnSpc>
                <a:spcPct val="100000"/>
              </a:lnSpc>
              <a:spcBef>
                <a:spcPts val="64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Caching</a:t>
            </a:r>
            <a:r>
              <a:rPr b="0" i="0" lang="en-US" sz="3200" u="none">
                <a:solidFill>
                  <a:schemeClr val="dk1"/>
                </a:solidFill>
                <a:latin typeface="Calibri"/>
                <a:ea typeface="Calibri"/>
                <a:cs typeface="Calibri"/>
                <a:sym typeface="Calibri"/>
              </a:rPr>
              <a:t> – copying information into faster storage system; main memory can be viewed as a last </a:t>
            </a:r>
            <a:r>
              <a:rPr b="0" i="1" lang="en-US" sz="3200" u="none">
                <a:solidFill>
                  <a:schemeClr val="dk1"/>
                </a:solidFill>
                <a:latin typeface="Calibri"/>
                <a:ea typeface="Calibri"/>
                <a:cs typeface="Calibri"/>
                <a:sym typeface="Calibri"/>
              </a:rPr>
              <a:t>cache</a:t>
            </a:r>
            <a:r>
              <a:rPr b="0" i="0" lang="en-US" sz="3200" u="none">
                <a:solidFill>
                  <a:schemeClr val="dk1"/>
                </a:solidFill>
                <a:latin typeface="Calibri"/>
                <a:ea typeface="Calibri"/>
                <a:cs typeface="Calibri"/>
                <a:sym typeface="Calibri"/>
              </a:rPr>
              <a:t> for secondary storage.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Storage-Device Hierarchy</a:t>
            </a:r>
            <a:endParaRPr/>
          </a:p>
        </p:txBody>
      </p:sp>
      <p:pic>
        <p:nvPicPr>
          <p:cNvPr id="312" name="Google Shape;312;p34"/>
          <p:cNvPicPr preferRelativeResize="0"/>
          <p:nvPr/>
        </p:nvPicPr>
        <p:blipFill rotWithShape="1">
          <a:blip r:embed="rId3">
            <a:alphaModFix/>
          </a:blip>
          <a:srcRect b="508" l="5354" r="5735" t="509"/>
          <a:stretch/>
        </p:blipFill>
        <p:spPr>
          <a:xfrm>
            <a:off x="1571625" y="1398587"/>
            <a:ext cx="6194425" cy="5172075"/>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Caching</a:t>
            </a:r>
            <a:endParaRPr/>
          </a:p>
        </p:txBody>
      </p:sp>
      <p:sp>
        <p:nvSpPr>
          <p:cNvPr id="318" name="Google Shape;318;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Important principle, performed at many levels in a computer (in hardware, operating system, software)</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Information in use copied from slower to faster storage temporarily</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Faster storage (cache) checked first to determine if information is there</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it is, information used directly from the cache (fast)</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not, data copied to cache and used there</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Cache smaller than storage being cached</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Cache management important design problem</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Cache size and replacement policy</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Performance of Various Levels of Storage</a:t>
            </a:r>
            <a:endParaRPr/>
          </a:p>
        </p:txBody>
      </p:sp>
      <p:sp>
        <p:nvSpPr>
          <p:cNvPr id="324" name="Google Shape;324;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Movement between levels of storage hierarchy can be explicit or implicit</a:t>
            </a:r>
            <a:endParaRPr/>
          </a:p>
        </p:txBody>
      </p:sp>
      <p:pic>
        <p:nvPicPr>
          <p:cNvPr id="325" name="Google Shape;325;p36"/>
          <p:cNvPicPr preferRelativeResize="0"/>
          <p:nvPr/>
        </p:nvPicPr>
        <p:blipFill rotWithShape="1">
          <a:blip r:embed="rId3">
            <a:alphaModFix/>
          </a:blip>
          <a:srcRect b="22834" l="590" r="786" t="23096"/>
          <a:stretch/>
        </p:blipFill>
        <p:spPr>
          <a:xfrm>
            <a:off x="603250" y="2952750"/>
            <a:ext cx="8162925" cy="3355975"/>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381000" y="2143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Operating System Structure</a:t>
            </a:r>
            <a:endParaRPr/>
          </a:p>
        </p:txBody>
      </p:sp>
      <p:sp>
        <p:nvSpPr>
          <p:cNvPr id="331" name="Google Shape;331;p37"/>
          <p:cNvSpPr txBox="1"/>
          <p:nvPr>
            <p:ph idx="1" type="body"/>
          </p:nvPr>
        </p:nvSpPr>
        <p:spPr>
          <a:xfrm>
            <a:off x="427037" y="1039812"/>
            <a:ext cx="8428037"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Multiprogramming</a:t>
            </a:r>
            <a:r>
              <a:rPr b="0" i="0" lang="en-US" sz="2000" u="none">
                <a:solidFill>
                  <a:schemeClr val="dk1"/>
                </a:solidFill>
                <a:latin typeface="Calibri"/>
                <a:ea typeface="Calibri"/>
                <a:cs typeface="Calibri"/>
                <a:sym typeface="Calibri"/>
              </a:rPr>
              <a:t> needed for efficiency</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Single user cannot keep CPU and I/O devices busy at all times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Multiprogramming organizes jobs (code and data) so CPU always has one to execute</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 subset of total jobs in system is kept in memory</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One job selected and run via </a:t>
            </a:r>
            <a:r>
              <a:rPr b="1" i="0" lang="en-US" sz="2000" u="none" cap="none" strike="noStrike">
                <a:solidFill>
                  <a:schemeClr val="dk1"/>
                </a:solidFill>
                <a:latin typeface="Calibri"/>
                <a:ea typeface="Calibri"/>
                <a:cs typeface="Calibri"/>
                <a:sym typeface="Calibri"/>
              </a:rPr>
              <a:t>job scheduling</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When it has to wait (for I/O for example), OS switches to another job</a:t>
            </a:r>
            <a:endParaRPr/>
          </a:p>
          <a:p>
            <a:pPr indent="-342900" lvl="0" marL="342900" marR="0" rtl="0" algn="l">
              <a:lnSpc>
                <a:spcPct val="9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Timesharing (multitasking)</a:t>
            </a:r>
            <a:r>
              <a:rPr b="0" i="0" lang="en-US" sz="2000" u="none">
                <a:solidFill>
                  <a:schemeClr val="dk1"/>
                </a:solidFill>
                <a:latin typeface="Calibri"/>
                <a:ea typeface="Calibri"/>
                <a:cs typeface="Calibri"/>
                <a:sym typeface="Calibri"/>
              </a:rPr>
              <a:t> is logical extension in which CPU switches jobs so frequently that users can interact with each job while it is running, creating </a:t>
            </a:r>
            <a:r>
              <a:rPr b="1" i="0" lang="en-US" sz="2000" u="none">
                <a:solidFill>
                  <a:schemeClr val="dk1"/>
                </a:solidFill>
                <a:latin typeface="Calibri"/>
                <a:ea typeface="Calibri"/>
                <a:cs typeface="Calibri"/>
                <a:sym typeface="Calibri"/>
              </a:rPr>
              <a:t>interactive</a:t>
            </a:r>
            <a:r>
              <a:rPr b="0" i="0" lang="en-US" sz="2000" u="none">
                <a:solidFill>
                  <a:schemeClr val="dk1"/>
                </a:solidFill>
                <a:latin typeface="Calibri"/>
                <a:ea typeface="Calibri"/>
                <a:cs typeface="Calibri"/>
                <a:sym typeface="Calibri"/>
              </a:rPr>
              <a:t> computing</a:t>
            </a:r>
            <a:endParaRPr/>
          </a:p>
          <a:p>
            <a:pPr indent="-285750" lvl="1" marL="742950" marR="0" rtl="0" algn="l">
              <a:lnSpc>
                <a:spcPct val="9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Response time</a:t>
            </a:r>
            <a:r>
              <a:rPr b="0" i="0" lang="en-US" sz="2000" u="none" cap="none" strike="noStrike">
                <a:solidFill>
                  <a:schemeClr val="dk1"/>
                </a:solidFill>
                <a:latin typeface="Calibri"/>
                <a:ea typeface="Calibri"/>
                <a:cs typeface="Calibri"/>
                <a:sym typeface="Calibri"/>
              </a:rPr>
              <a:t> should be &lt; 1 second</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Each user has at least one program executing in memory 🢡</a:t>
            </a:r>
            <a:r>
              <a:rPr b="1" i="0" lang="en-US" sz="2000" u="none" cap="none" strike="noStrike">
                <a:solidFill>
                  <a:schemeClr val="dk1"/>
                </a:solidFill>
                <a:latin typeface="Calibri"/>
                <a:ea typeface="Calibri"/>
                <a:cs typeface="Calibri"/>
                <a:sym typeface="Calibri"/>
              </a:rPr>
              <a:t>process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If several jobs ready to run at the same time 🢡 </a:t>
            </a:r>
            <a:r>
              <a:rPr b="1" i="0" lang="en-US" sz="2000" u="none" cap="none" strike="noStrike">
                <a:solidFill>
                  <a:schemeClr val="dk1"/>
                </a:solidFill>
                <a:latin typeface="Calibri"/>
                <a:ea typeface="Calibri"/>
                <a:cs typeface="Calibri"/>
                <a:sym typeface="Calibri"/>
              </a:rPr>
              <a:t>CPU scheduling</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If processes don’t fit in memory, </a:t>
            </a:r>
            <a:r>
              <a:rPr b="1" i="0" lang="en-US" sz="2000" u="none" cap="none" strike="noStrike">
                <a:solidFill>
                  <a:schemeClr val="dk1"/>
                </a:solidFill>
                <a:latin typeface="Calibri"/>
                <a:ea typeface="Calibri"/>
                <a:cs typeface="Calibri"/>
                <a:sym typeface="Calibri"/>
              </a:rPr>
              <a:t>swapping</a:t>
            </a:r>
            <a:r>
              <a:rPr b="0" i="0" lang="en-US" sz="2000" u="none" cap="none" strike="noStrike">
                <a:solidFill>
                  <a:schemeClr val="dk1"/>
                </a:solidFill>
                <a:latin typeface="Calibri"/>
                <a:ea typeface="Calibri"/>
                <a:cs typeface="Calibri"/>
                <a:sym typeface="Calibri"/>
              </a:rPr>
              <a:t> moves them in and out to run</a:t>
            </a:r>
            <a:endParaRPr/>
          </a:p>
          <a:p>
            <a:pPr indent="-285750" lvl="1" marL="742950" marR="0" rtl="0" algn="l">
              <a:lnSpc>
                <a:spcPct val="9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Virtual memory</a:t>
            </a:r>
            <a:r>
              <a:rPr b="0" i="0" lang="en-US" sz="2000" u="none" cap="none" strike="noStrike">
                <a:solidFill>
                  <a:schemeClr val="dk1"/>
                </a:solidFill>
                <a:latin typeface="Calibri"/>
                <a:ea typeface="Calibri"/>
                <a:cs typeface="Calibri"/>
                <a:sym typeface="Calibri"/>
              </a:rPr>
              <a:t> allows execution of processes not completely in memory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Memory Layout for Multiprogrammed System</a:t>
            </a:r>
            <a:endParaRPr/>
          </a:p>
        </p:txBody>
      </p:sp>
      <p:pic>
        <p:nvPicPr>
          <p:cNvPr id="337" name="Google Shape;337;p38"/>
          <p:cNvPicPr preferRelativeResize="0"/>
          <p:nvPr/>
        </p:nvPicPr>
        <p:blipFill rotWithShape="1">
          <a:blip r:embed="rId3">
            <a:alphaModFix/>
          </a:blip>
          <a:srcRect b="1474" l="26548" r="26327" t="885"/>
          <a:stretch/>
        </p:blipFill>
        <p:spPr>
          <a:xfrm>
            <a:off x="3201987" y="1792287"/>
            <a:ext cx="3111500" cy="4835525"/>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Operating-System Operations</a:t>
            </a:r>
            <a:endParaRPr/>
          </a:p>
        </p:txBody>
      </p:sp>
      <p:sp>
        <p:nvSpPr>
          <p:cNvPr id="343" name="Google Shape;343;p39"/>
          <p:cNvSpPr txBox="1"/>
          <p:nvPr>
            <p:ph idx="1" type="body"/>
          </p:nvPr>
        </p:nvSpPr>
        <p:spPr>
          <a:xfrm>
            <a:off x="457200" y="1600200"/>
            <a:ext cx="8229600" cy="50450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Interrupt driven by hardware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Software error or request creates </a:t>
            </a:r>
            <a:r>
              <a:rPr b="1" i="0" lang="en-US" sz="2000" u="none">
                <a:solidFill>
                  <a:schemeClr val="dk1"/>
                </a:solidFill>
                <a:latin typeface="Calibri"/>
                <a:ea typeface="Calibri"/>
                <a:cs typeface="Calibri"/>
                <a:sym typeface="Calibri"/>
              </a:rPr>
              <a:t>exception</a:t>
            </a:r>
            <a:r>
              <a:rPr b="0" i="0" lang="en-US" sz="2000" u="none">
                <a:solidFill>
                  <a:schemeClr val="dk1"/>
                </a:solidFill>
                <a:latin typeface="Calibri"/>
                <a:ea typeface="Calibri"/>
                <a:cs typeface="Calibri"/>
                <a:sym typeface="Calibri"/>
              </a:rPr>
              <a:t> or </a:t>
            </a:r>
            <a:r>
              <a:rPr b="1" i="0" lang="en-US" sz="2000" u="none">
                <a:solidFill>
                  <a:schemeClr val="dk1"/>
                </a:solidFill>
                <a:latin typeface="Calibri"/>
                <a:ea typeface="Calibri"/>
                <a:cs typeface="Calibri"/>
                <a:sym typeface="Calibri"/>
              </a:rPr>
              <a:t>trap</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Division by zero, request for operating system service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Other process problems include infinite loop, processes modifying each other or the operating system</a:t>
            </a:r>
            <a:endParaRPr/>
          </a:p>
          <a:p>
            <a:pPr indent="-342900" lvl="0" marL="342900" marR="0" rtl="0" algn="l">
              <a:lnSpc>
                <a:spcPct val="9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Dual-mode</a:t>
            </a:r>
            <a:r>
              <a:rPr b="0" i="0" lang="en-US" sz="2000" u="none">
                <a:solidFill>
                  <a:schemeClr val="dk1"/>
                </a:solidFill>
                <a:latin typeface="Calibri"/>
                <a:ea typeface="Calibri"/>
                <a:cs typeface="Calibri"/>
                <a:sym typeface="Calibri"/>
              </a:rPr>
              <a:t> operation allows OS to protect itself and other system components</a:t>
            </a:r>
            <a:endParaRPr/>
          </a:p>
          <a:p>
            <a:pPr indent="-285750" lvl="1" marL="742950" marR="0" rtl="0" algn="l">
              <a:lnSpc>
                <a:spcPct val="9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User mode</a:t>
            </a:r>
            <a:r>
              <a:rPr b="0" i="0" lang="en-US" sz="2000" u="none" cap="none" strike="noStrike">
                <a:solidFill>
                  <a:schemeClr val="dk1"/>
                </a:solidFill>
                <a:latin typeface="Calibri"/>
                <a:ea typeface="Calibri"/>
                <a:cs typeface="Calibri"/>
                <a:sym typeface="Calibri"/>
              </a:rPr>
              <a:t> and </a:t>
            </a:r>
            <a:r>
              <a:rPr b="1" i="0" lang="en-US" sz="2000" u="none" cap="none" strike="noStrike">
                <a:solidFill>
                  <a:schemeClr val="dk1"/>
                </a:solidFill>
                <a:latin typeface="Calibri"/>
                <a:ea typeface="Calibri"/>
                <a:cs typeface="Calibri"/>
                <a:sym typeface="Calibri"/>
              </a:rPr>
              <a:t>kernel mode</a:t>
            </a:r>
            <a:r>
              <a:rPr b="0" i="0" lang="en-US" sz="2000" u="none" cap="none" strike="noStrike">
                <a:solidFill>
                  <a:schemeClr val="dk1"/>
                </a:solidFill>
                <a:latin typeface="Calibri"/>
                <a:ea typeface="Calibri"/>
                <a:cs typeface="Calibri"/>
                <a:sym typeface="Calibri"/>
              </a:rPr>
              <a:t> </a:t>
            </a:r>
            <a:endParaRPr/>
          </a:p>
          <a:p>
            <a:pPr indent="-285750" lvl="1" marL="742950" marR="0" rtl="0" algn="l">
              <a:lnSpc>
                <a:spcPct val="9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Mode bit</a:t>
            </a:r>
            <a:r>
              <a:rPr b="0" i="0" lang="en-US" sz="2000" u="none" cap="none" strike="noStrike">
                <a:solidFill>
                  <a:schemeClr val="dk1"/>
                </a:solidFill>
                <a:latin typeface="Calibri"/>
                <a:ea typeface="Calibri"/>
                <a:cs typeface="Calibri"/>
                <a:sym typeface="Calibri"/>
              </a:rPr>
              <a:t> provided by hardware</a:t>
            </a:r>
            <a:endParaRPr/>
          </a:p>
          <a:p>
            <a:pPr indent="-228600" lvl="2" marL="11430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Provides ability to distinguish when system is running user code or kernel code</a:t>
            </a:r>
            <a:endParaRPr/>
          </a:p>
          <a:p>
            <a:pPr indent="-228600" lvl="2" marL="11430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Some instructions designated as </a:t>
            </a:r>
            <a:r>
              <a:rPr b="1" i="0" lang="en-US" sz="2000" u="none" cap="none" strike="noStrike">
                <a:solidFill>
                  <a:schemeClr val="dk1"/>
                </a:solidFill>
                <a:latin typeface="Calibri"/>
                <a:ea typeface="Calibri"/>
                <a:cs typeface="Calibri"/>
                <a:sym typeface="Calibri"/>
              </a:rPr>
              <a:t>privileged</a:t>
            </a:r>
            <a:r>
              <a:rPr b="0" i="0" lang="en-US" sz="2000" u="none" cap="none" strike="noStrike">
                <a:solidFill>
                  <a:schemeClr val="dk1"/>
                </a:solidFill>
                <a:latin typeface="Calibri"/>
                <a:ea typeface="Calibri"/>
                <a:cs typeface="Calibri"/>
                <a:sym typeface="Calibri"/>
              </a:rPr>
              <a:t>, only executable in kernel mode</a:t>
            </a:r>
            <a:endParaRPr/>
          </a:p>
          <a:p>
            <a:pPr indent="-228600" lvl="2" marL="11430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System call changes mode to kernel, return from call resets it to user</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319087" y="25669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Overview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Transition from User to Kernel Mode</a:t>
            </a:r>
            <a:endParaRPr/>
          </a:p>
        </p:txBody>
      </p:sp>
      <p:sp>
        <p:nvSpPr>
          <p:cNvPr id="349" name="Google Shape;349;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Timer to prevent infinite loop / process hogging resources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Set interrupt after specific period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Operating system decrements counter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When counter zero generate an interrupt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Set up before scheduling process to regain control or terminate program that exceeds allotted time</a:t>
            </a:r>
            <a:endParaRPr/>
          </a:p>
        </p:txBody>
      </p:sp>
      <p:pic>
        <p:nvPicPr>
          <p:cNvPr id="350" name="Google Shape;350;p40"/>
          <p:cNvPicPr preferRelativeResize="0"/>
          <p:nvPr/>
        </p:nvPicPr>
        <p:blipFill rotWithShape="1">
          <a:blip r:embed="rId3">
            <a:alphaModFix/>
          </a:blip>
          <a:srcRect b="29999" l="415" r="416" t="30278"/>
          <a:stretch/>
        </p:blipFill>
        <p:spPr>
          <a:xfrm>
            <a:off x="509587" y="3808412"/>
            <a:ext cx="8299450" cy="2881312"/>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 Management</a:t>
            </a:r>
            <a:endParaRPr/>
          </a:p>
        </p:txBody>
      </p:sp>
      <p:sp>
        <p:nvSpPr>
          <p:cNvPr id="356" name="Google Shape;356;p41"/>
          <p:cNvSpPr txBox="1"/>
          <p:nvPr>
            <p:ph idx="1" type="body"/>
          </p:nvPr>
        </p:nvSpPr>
        <p:spPr>
          <a:xfrm>
            <a:off x="827087" y="1096962"/>
            <a:ext cx="7351712" cy="44831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9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 process is a program in execution. It is a unit of work within the system. Program is a </a:t>
            </a:r>
            <a:r>
              <a:rPr b="0" i="1" lang="en-US" sz="2000" u="none">
                <a:solidFill>
                  <a:srgbClr val="FF3300"/>
                </a:solidFill>
                <a:latin typeface="Calibri"/>
                <a:ea typeface="Calibri"/>
                <a:cs typeface="Calibri"/>
                <a:sym typeface="Calibri"/>
              </a:rPr>
              <a:t>passive entity</a:t>
            </a:r>
            <a:r>
              <a:rPr b="0" i="0" lang="en-US" sz="2000" u="none">
                <a:solidFill>
                  <a:schemeClr val="dk1"/>
                </a:solidFill>
                <a:latin typeface="Calibri"/>
                <a:ea typeface="Calibri"/>
                <a:cs typeface="Calibri"/>
                <a:sym typeface="Calibri"/>
              </a:rPr>
              <a:t>, process is an </a:t>
            </a:r>
            <a:r>
              <a:rPr b="0" i="1" lang="en-US" sz="2000" u="none">
                <a:solidFill>
                  <a:srgbClr val="FF3300"/>
                </a:solidFill>
                <a:latin typeface="Calibri"/>
                <a:ea typeface="Calibri"/>
                <a:cs typeface="Calibri"/>
                <a:sym typeface="Calibri"/>
              </a:rPr>
              <a:t>active entity</a:t>
            </a:r>
            <a:r>
              <a:rPr b="0" i="0" lang="en-US" sz="2000" u="none">
                <a:solidFill>
                  <a:schemeClr val="dk1"/>
                </a:solidFill>
                <a:latin typeface="Calibri"/>
                <a:ea typeface="Calibri"/>
                <a:cs typeface="Calibri"/>
                <a:sym typeface="Calibri"/>
              </a:rPr>
              <a:t>.</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Process needs resources to accomplish its task</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CPU, memory, I/O, files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Initialization data</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Process termination requires reclaim of any reusable resources</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Single-threaded process has one </a:t>
            </a:r>
            <a:r>
              <a:rPr b="1" i="0" lang="en-US" sz="2000" u="none">
                <a:solidFill>
                  <a:schemeClr val="dk1"/>
                </a:solidFill>
                <a:latin typeface="Calibri"/>
                <a:ea typeface="Calibri"/>
                <a:cs typeface="Calibri"/>
                <a:sym typeface="Calibri"/>
              </a:rPr>
              <a:t>program counter</a:t>
            </a:r>
            <a:r>
              <a:rPr b="0" i="0" lang="en-US" sz="2000" u="none">
                <a:solidFill>
                  <a:schemeClr val="dk1"/>
                </a:solidFill>
                <a:latin typeface="Calibri"/>
                <a:ea typeface="Calibri"/>
                <a:cs typeface="Calibri"/>
                <a:sym typeface="Calibri"/>
              </a:rPr>
              <a:t> specifying location of next instruction to execute</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Process executes instructions sequentially, one at a time, until completion</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Multi-threaded process has one program counter per thread</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Typically system has many processes, some user, some operating system running concurrently on one or more CPUs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Concurrency by multiplexing the CPUs among the processes / threads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 Management Activities</a:t>
            </a:r>
            <a:endParaRPr/>
          </a:p>
        </p:txBody>
      </p:sp>
      <p:sp>
        <p:nvSpPr>
          <p:cNvPr id="362" name="Google Shape;362;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The operating system is responsible for the following activities in  connection with process management:</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Creating and deleting both user and system processes</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Suspending and resuming processes</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Providing mechanisms for process synchronization</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Providing mechanisms for process communication</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Providing mechanisms for deadlock handling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Memory Management</a:t>
            </a:r>
            <a:endParaRPr/>
          </a:p>
        </p:txBody>
      </p:sp>
      <p:sp>
        <p:nvSpPr>
          <p:cNvPr id="368" name="Google Shape;368;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All data in memory before and after processing</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All instructions in memory in order to execute</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Memory management determines what is in memory when</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Optimizing CPU utilization and computer response to users</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Memory management activities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Keeping track of which parts of memory are currently being used and by whom</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Deciding which processes (or parts thereof) and data to move into and out of memory</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Allocating and deallocating memory space as needed</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Storage Management</a:t>
            </a:r>
            <a:endParaRPr/>
          </a:p>
        </p:txBody>
      </p:sp>
      <p:sp>
        <p:nvSpPr>
          <p:cNvPr id="374" name="Google Shape;374;p44"/>
          <p:cNvSpPr txBox="1"/>
          <p:nvPr>
            <p:ph idx="1" type="body"/>
          </p:nvPr>
        </p:nvSpPr>
        <p:spPr>
          <a:xfrm>
            <a:off x="1016000" y="1428750"/>
            <a:ext cx="7583487" cy="455453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OS provides uniform, logical view of information storage</a:t>
            </a:r>
            <a:endParaRPr/>
          </a:p>
          <a:p>
            <a:pPr indent="-285750" lvl="1" marL="742950" marR="0" rtl="0" algn="l">
              <a:lnSpc>
                <a:spcPct val="7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Abstracts physical properties to logical storage unit  - </a:t>
            </a:r>
            <a:r>
              <a:rPr b="1" i="0" lang="en-US" sz="2200" u="none" cap="none" strike="noStrike">
                <a:solidFill>
                  <a:schemeClr val="dk1"/>
                </a:solidFill>
                <a:latin typeface="Calibri"/>
                <a:ea typeface="Calibri"/>
                <a:cs typeface="Calibri"/>
                <a:sym typeface="Calibri"/>
              </a:rPr>
              <a:t>file</a:t>
            </a:r>
            <a:endParaRPr/>
          </a:p>
          <a:p>
            <a:pPr indent="-285750" lvl="1" marL="742950" marR="0" rtl="0" algn="l">
              <a:lnSpc>
                <a:spcPct val="7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Each medium is controlled by device (i.e., disk drive, tape drive)</a:t>
            </a:r>
            <a:endParaRPr/>
          </a:p>
          <a:p>
            <a:pPr indent="-228600" lvl="2" marL="1143000" marR="0" rtl="0" algn="l">
              <a:lnSpc>
                <a:spcPct val="7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Varying properties include access speed, capacity, data-transfer rate, access method (sequential or random)</a:t>
            </a:r>
            <a:endParaRPr/>
          </a:p>
          <a:p>
            <a:pPr indent="-342900" lvl="0" marL="342900" marR="0" rtl="0" algn="l">
              <a:lnSpc>
                <a:spcPct val="7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File-System management</a:t>
            </a:r>
            <a:endParaRPr/>
          </a:p>
          <a:p>
            <a:pPr indent="-285750" lvl="1" marL="742950" marR="0" rtl="0" algn="l">
              <a:lnSpc>
                <a:spcPct val="7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Files usually organized into directories</a:t>
            </a:r>
            <a:endParaRPr/>
          </a:p>
          <a:p>
            <a:pPr indent="-285750" lvl="1" marL="742950" marR="0" rtl="0" algn="l">
              <a:lnSpc>
                <a:spcPct val="7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Access control on most systems to determine who can access what</a:t>
            </a:r>
            <a:endParaRPr/>
          </a:p>
          <a:p>
            <a:pPr indent="-285750" lvl="1" marL="742950" marR="0" rtl="0" algn="l">
              <a:lnSpc>
                <a:spcPct val="7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OS activities include</a:t>
            </a:r>
            <a:endParaRPr/>
          </a:p>
          <a:p>
            <a:pPr indent="-228600" lvl="2" marL="1143000" marR="0" rtl="0" algn="l">
              <a:lnSpc>
                <a:spcPct val="7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Creating and deleting files and directories</a:t>
            </a:r>
            <a:endParaRPr/>
          </a:p>
          <a:p>
            <a:pPr indent="-228600" lvl="2" marL="1143000" marR="0" rtl="0" algn="l">
              <a:lnSpc>
                <a:spcPct val="7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Primitives to manipulate files and dirs</a:t>
            </a:r>
            <a:endParaRPr/>
          </a:p>
          <a:p>
            <a:pPr indent="-228600" lvl="2" marL="1143000" marR="0" rtl="0" algn="l">
              <a:lnSpc>
                <a:spcPct val="7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Mapping files onto secondary storage</a:t>
            </a:r>
            <a:endParaRPr/>
          </a:p>
          <a:p>
            <a:pPr indent="-228600" lvl="2" marL="1143000" marR="0" rtl="0" algn="l">
              <a:lnSpc>
                <a:spcPct val="7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Backup files onto stable (non-volatile) storage media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Mass-Storage Management</a:t>
            </a:r>
            <a:endParaRPr/>
          </a:p>
        </p:txBody>
      </p:sp>
      <p:sp>
        <p:nvSpPr>
          <p:cNvPr id="380" name="Google Shape;380;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Usually disks used to store data that does not fit in main memory or data that must be kept for a “long” period of time.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Proper management is of central importance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Entire speed of computer operation hinges on disk subsystem and its algorithms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OS activities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Free-space management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Storage allocation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Disk scheduling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Some storage need not be fast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Tertiary storage includes optical storage, magnetic tape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Still must be managed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Varies between WORM (write-once, read-many-times) and RW (read-write)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I/O Subsystem</a:t>
            </a:r>
            <a:endParaRPr/>
          </a:p>
        </p:txBody>
      </p:sp>
      <p:sp>
        <p:nvSpPr>
          <p:cNvPr id="386" name="Google Shape;386;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One purpose of OS is to hide peculiarities of hardware devices from the user</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I/O subsystem responsible for</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Memory management of I/O including buffering (storing data temporarily while it is being transferred), caching (storing parts of data in faster storage for performance), spooling (the overlapping of output of one job with input of other jobs)</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General device-driver interface</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Drivers for specific hardware devices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Protection and Security</a:t>
            </a:r>
            <a:endParaRPr/>
          </a:p>
        </p:txBody>
      </p:sp>
      <p:sp>
        <p:nvSpPr>
          <p:cNvPr id="392" name="Google Shape;392;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Protection</a:t>
            </a:r>
            <a:r>
              <a:rPr b="0" i="0" lang="en-US" sz="2200" u="none">
                <a:solidFill>
                  <a:schemeClr val="dk1"/>
                </a:solidFill>
                <a:latin typeface="Calibri"/>
                <a:ea typeface="Calibri"/>
                <a:cs typeface="Calibri"/>
                <a:sym typeface="Calibri"/>
              </a:rPr>
              <a:t> – any mechanism for controlling access of processes or users to resources defined by the OS</a:t>
            </a:r>
            <a:endParaRPr/>
          </a:p>
          <a:p>
            <a:pPr indent="-342900" lvl="0" marL="342900" marR="0" rtl="0" algn="l">
              <a:lnSpc>
                <a:spcPct val="70000"/>
              </a:lnSpc>
              <a:spcBef>
                <a:spcPts val="44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Security</a:t>
            </a:r>
            <a:r>
              <a:rPr b="0" i="0" lang="en-US" sz="2200" u="none">
                <a:solidFill>
                  <a:schemeClr val="dk1"/>
                </a:solidFill>
                <a:latin typeface="Calibri"/>
                <a:ea typeface="Calibri"/>
                <a:cs typeface="Calibri"/>
                <a:sym typeface="Calibri"/>
              </a:rPr>
              <a:t> – defense of the system against internal and external attacks</a:t>
            </a:r>
            <a:endParaRPr/>
          </a:p>
          <a:p>
            <a:pPr indent="-285750" lvl="1" marL="742950" marR="0" rtl="0" algn="l">
              <a:lnSpc>
                <a:spcPct val="7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Huge range, including denial-of-service, worms, viruses, identity theft, theft of service</a:t>
            </a:r>
            <a:endParaRPr/>
          </a:p>
          <a:p>
            <a:pPr indent="-342900" lvl="0" marL="342900" marR="0" rtl="0" algn="l">
              <a:lnSpc>
                <a:spcPct val="7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Systems generally first distinguish among users, to determine who can do what</a:t>
            </a:r>
            <a:endParaRPr/>
          </a:p>
          <a:p>
            <a:pPr indent="-285750" lvl="1" marL="742950" marR="0" rtl="0" algn="l">
              <a:lnSpc>
                <a:spcPct val="7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User identities (</a:t>
            </a:r>
            <a:r>
              <a:rPr b="1" i="0" lang="en-US" sz="2000" u="none" cap="none" strike="noStrike">
                <a:solidFill>
                  <a:schemeClr val="dk1"/>
                </a:solidFill>
                <a:latin typeface="Calibri"/>
                <a:ea typeface="Calibri"/>
                <a:cs typeface="Calibri"/>
                <a:sym typeface="Calibri"/>
              </a:rPr>
              <a:t>user IDs</a:t>
            </a:r>
            <a:r>
              <a:rPr b="0" i="0" lang="en-US" sz="2000" u="none" cap="none" strike="noStrike">
                <a:solidFill>
                  <a:schemeClr val="dk1"/>
                </a:solidFill>
                <a:latin typeface="Calibri"/>
                <a:ea typeface="Calibri"/>
                <a:cs typeface="Calibri"/>
                <a:sym typeface="Calibri"/>
              </a:rPr>
              <a:t>, security IDs) include name and associated number, one per user</a:t>
            </a:r>
            <a:endParaRPr/>
          </a:p>
          <a:p>
            <a:pPr indent="-285750" lvl="1" marL="742950" marR="0" rtl="0" algn="l">
              <a:lnSpc>
                <a:spcPct val="7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User ID then associated with all files, processes of that user to determine access control</a:t>
            </a:r>
            <a:endParaRPr/>
          </a:p>
          <a:p>
            <a:pPr indent="-285750" lvl="1" marL="742950" marR="0" rtl="0" algn="l">
              <a:lnSpc>
                <a:spcPct val="7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Group identifier (g</a:t>
            </a:r>
            <a:r>
              <a:rPr b="1" i="0" lang="en-US" sz="2000" u="none" cap="none" strike="noStrike">
                <a:solidFill>
                  <a:schemeClr val="dk1"/>
                </a:solidFill>
                <a:latin typeface="Calibri"/>
                <a:ea typeface="Calibri"/>
                <a:cs typeface="Calibri"/>
                <a:sym typeface="Calibri"/>
              </a:rPr>
              <a:t>roup ID</a:t>
            </a:r>
            <a:r>
              <a:rPr b="0" i="0" lang="en-US" sz="2000" u="none" cap="none" strike="noStrike">
                <a:solidFill>
                  <a:schemeClr val="dk1"/>
                </a:solidFill>
                <a:latin typeface="Calibri"/>
                <a:ea typeface="Calibri"/>
                <a:cs typeface="Calibri"/>
                <a:sym typeface="Calibri"/>
              </a:rPr>
              <a:t>) allows set of users to be defined and controls managed, then also associated with each process, file</a:t>
            </a:r>
            <a:endParaRPr/>
          </a:p>
          <a:p>
            <a:pPr indent="-285750" lvl="1" marL="742950" marR="0" rtl="0" algn="l">
              <a:lnSpc>
                <a:spcPct val="7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Privilege escalation</a:t>
            </a:r>
            <a:r>
              <a:rPr b="0" i="0" lang="en-US" sz="2000" u="none" cap="none" strike="noStrike">
                <a:solidFill>
                  <a:schemeClr val="dk1"/>
                </a:solidFill>
                <a:latin typeface="Calibri"/>
                <a:ea typeface="Calibri"/>
                <a:cs typeface="Calibri"/>
                <a:sym typeface="Calibri"/>
              </a:rPr>
              <a:t> allows user to change to effective ID with more rights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is an Operating System?</a:t>
            </a:r>
            <a:endParaRPr/>
          </a:p>
        </p:txBody>
      </p:sp>
      <p:sp>
        <p:nvSpPr>
          <p:cNvPr id="120" name="Google Shape;120;p5"/>
          <p:cNvSpPr txBox="1"/>
          <p:nvPr>
            <p:ph idx="1" type="body"/>
          </p:nvPr>
        </p:nvSpPr>
        <p:spPr>
          <a:xfrm>
            <a:off x="876300" y="1581150"/>
            <a:ext cx="7029450" cy="4114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A program that acts as an intermediary between a user of a computer and the computer hardware.</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A program that controls the execution of application programs</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An interface between applications and hardware</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Operating system goals:</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Execute user programs and make solving user problems easier.</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Make the computer system convenient to use.</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Use the computer hardware in an efficient manner.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Operating System Objectives</a:t>
            </a:r>
            <a:endParaRPr/>
          </a:p>
        </p:txBody>
      </p:sp>
      <p:sp>
        <p:nvSpPr>
          <p:cNvPr id="127" name="Google Shape;127;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Convenience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Efficiency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Ability to evolve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Computer System Structure</a:t>
            </a:r>
            <a:endParaRPr/>
          </a:p>
        </p:txBody>
      </p:sp>
      <p:sp>
        <p:nvSpPr>
          <p:cNvPr id="133" name="Google Shape;133;p7"/>
          <p:cNvSpPr txBox="1"/>
          <p:nvPr>
            <p:ph idx="1" type="body"/>
          </p:nvPr>
        </p:nvSpPr>
        <p:spPr>
          <a:xfrm>
            <a:off x="827087" y="1482725"/>
            <a:ext cx="7351712" cy="44831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Computer system can be divided into four components</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Hardware – provides basic computing resources</a:t>
            </a:r>
            <a:endParaRPr/>
          </a:p>
          <a:p>
            <a:pPr indent="-228600" lvl="2" marL="1143000" marR="0" rtl="0" algn="l">
              <a:lnSpc>
                <a:spcPct val="8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CPU, memory, I/O devices</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Operating system</a:t>
            </a:r>
            <a:endParaRPr/>
          </a:p>
          <a:p>
            <a:pPr indent="-228600" lvl="2" marL="1143000" marR="0" rtl="0" algn="l">
              <a:lnSpc>
                <a:spcPct val="8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Controls and coordinates use of hardware among various applications and users</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Application programs – define the ways in which the system resources are used to solve the computing problems of the users</a:t>
            </a:r>
            <a:endParaRPr/>
          </a:p>
          <a:p>
            <a:pPr indent="-228600" lvl="2" marL="1143000" marR="0" rtl="0" algn="l">
              <a:lnSpc>
                <a:spcPct val="8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Word processors, compilers, web browsers, database systems, video games</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Users</a:t>
            </a:r>
            <a:endParaRPr/>
          </a:p>
          <a:p>
            <a:pPr indent="-228600" lvl="2" marL="1143000" marR="0" rtl="0" algn="l">
              <a:lnSpc>
                <a:spcPct val="80000"/>
              </a:lnSpc>
              <a:spcBef>
                <a:spcPts val="3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People, machines, other computers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Four Components of a Computer System</a:t>
            </a:r>
            <a:endParaRPr/>
          </a:p>
        </p:txBody>
      </p:sp>
      <p:pic>
        <p:nvPicPr>
          <p:cNvPr id="139" name="Google Shape;139;p8"/>
          <p:cNvPicPr preferRelativeResize="0"/>
          <p:nvPr/>
        </p:nvPicPr>
        <p:blipFill rotWithShape="1">
          <a:blip r:embed="rId3">
            <a:alphaModFix/>
          </a:blip>
          <a:srcRect b="653" l="4705" r="4704" t="523"/>
          <a:stretch/>
        </p:blipFill>
        <p:spPr>
          <a:xfrm>
            <a:off x="776287" y="1409700"/>
            <a:ext cx="7639050" cy="4800600"/>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Operating System Definition</a:t>
            </a:r>
            <a:endParaRPr/>
          </a:p>
        </p:txBody>
      </p:sp>
      <p:sp>
        <p:nvSpPr>
          <p:cNvPr id="145" name="Google Shape;145;p9"/>
          <p:cNvSpPr txBox="1"/>
          <p:nvPr>
            <p:ph idx="1" type="body"/>
          </p:nvPr>
        </p:nvSpPr>
        <p:spPr>
          <a:xfrm>
            <a:off x="827087" y="1028700"/>
            <a:ext cx="7308850" cy="42656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OS is a </a:t>
            </a:r>
            <a:r>
              <a:rPr b="1" i="0" lang="en-US" sz="2400" u="none">
                <a:solidFill>
                  <a:schemeClr val="dk1"/>
                </a:solidFill>
                <a:latin typeface="Calibri"/>
                <a:ea typeface="Calibri"/>
                <a:cs typeface="Calibri"/>
                <a:sym typeface="Calibri"/>
              </a:rPr>
              <a:t>resource allocator</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Manages all resources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Decides between conflicting requests for efficient and fair resource use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OS is a </a:t>
            </a:r>
            <a:r>
              <a:rPr b="1" i="0" lang="en-US" sz="2400" u="none">
                <a:solidFill>
                  <a:schemeClr val="dk1"/>
                </a:solidFill>
                <a:latin typeface="Calibri"/>
                <a:ea typeface="Calibri"/>
                <a:cs typeface="Calibri"/>
                <a:sym typeface="Calibri"/>
              </a:rPr>
              <a:t>control program</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Controls execution of programs to prevent errors and improper use of the computer</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No universally accepted definition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“Everything a vendor ships when you order an operating system” is good approximation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But varies wildly</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2004-10-07T18:29:30Z</dcterms:created>
  <dc:creator>Lucent End User</dc:creator>
</cp:coreProperties>
</file>