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70" roundtripDataSignature="AMtx7mhcJLuebuBV4OmT4Zwoky6200tk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1330BA-57FF-4F98-BA57-8088DC21A440}">
  <a:tblStyle styleId="{7B1330BA-57FF-4F98-BA57-8088DC21A44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0" Type="http://customschemas.google.com/relationships/presentationmetadata" Target="meta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79" name="Google Shape;1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85" name="Google Shape;18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91" name="Google Shape;19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97" name="Google Shape;19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03" name="Google Shape;20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09" name="Google Shape;20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6" name="Google Shape;21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9" name="Google Shape;25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67" name="Google Shape;26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75" name="Google Shape;27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83" name="Google Shape;28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90" name="Google Shape;29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98" name="Google Shape;29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06" name="Google Shape;30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13" name="Google Shape;31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21" name="Google Shape;32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28" name="Google Shape;32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36" name="Google Shape;33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43" name="Google Shape;34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50" name="Google Shape;35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57" name="Google Shape;35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64" name="Google Shape;36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71" name="Google Shape;37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78" name="Google Shape;37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5" name="Google Shape;385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92" name="Google Shape;39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99" name="Google Shape;399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06" name="Google Shape;406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13" name="Google Shape;413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5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26" name="Google Shape;426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5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34" name="Google Shape;434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5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41" name="Google Shape;441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5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48" name="Google Shape;448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5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55" name="Google Shape;455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63" name="Google Shape;463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5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71" name="Google Shape;471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5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80" name="Google Shape;480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5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88" name="Google Shape;488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6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95" name="Google Shape;495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6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02" name="Google Shape;502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6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09" name="Google Shape;509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6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16" name="Google Shape;516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6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6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7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6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9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7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2" name="Google Shape;42;p7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8" name="Google Shape;48;p7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9" name="Google Shape;49;p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7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0" name="Google Shape;60;p7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7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2" name="Google Shape;62;p7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8" name="Google Shape;68;p7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9" name="Google Shape;69;p7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6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6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8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>
            <p:ph type="title"/>
          </p:nvPr>
        </p:nvSpPr>
        <p:spPr>
          <a:xfrm>
            <a:off x="533400" y="2057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Two-State Process Model</a:t>
            </a:r>
            <a:endParaRPr/>
          </a:p>
        </p:txBody>
      </p:sp>
      <p:sp>
        <p:nvSpPr>
          <p:cNvPr id="150" name="Google Shape;150;p1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may be in one of two states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Not-running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3733800"/>
            <a:ext cx="6543675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Queuing Diagram</a:t>
            </a:r>
            <a:endParaRPr/>
          </a:p>
        </p:txBody>
      </p:sp>
      <p:pic>
        <p:nvPicPr>
          <p:cNvPr id="158" name="Google Shape;15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438400"/>
            <a:ext cx="63531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/>
          <p:nvPr>
            <p:ph type="title"/>
          </p:nvPr>
        </p:nvSpPr>
        <p:spPr>
          <a:xfrm>
            <a:off x="900112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Switch From Process to Process</a:t>
            </a:r>
            <a:endParaRPr/>
          </a:p>
        </p:txBody>
      </p:sp>
      <p:pic>
        <p:nvPicPr>
          <p:cNvPr id="164" name="Google Shape;16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4300" y="1373187"/>
            <a:ext cx="6969125" cy="46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/>
          <p:nvPr>
            <p:ph type="title"/>
          </p:nvPr>
        </p:nvSpPr>
        <p:spPr>
          <a:xfrm>
            <a:off x="1041400" y="277812"/>
            <a:ext cx="7645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Scheduling</a:t>
            </a:r>
            <a:endParaRPr/>
          </a:p>
        </p:txBody>
      </p:sp>
      <p:sp>
        <p:nvSpPr>
          <p:cNvPr id="170" name="Google Shape;170;p14"/>
          <p:cNvSpPr txBox="1"/>
          <p:nvPr>
            <p:ph idx="1" type="body"/>
          </p:nvPr>
        </p:nvSpPr>
        <p:spPr>
          <a:xfrm>
            <a:off x="808037" y="1500187"/>
            <a:ext cx="6975475" cy="3983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Maximize CPU use, quickly switch processes onto CPU for time sharing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1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scheduler </a:t>
            </a: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selects among available processes for next execution on CPU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Maintains </a:t>
            </a:r>
            <a:r>
              <a:rPr b="1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scheduling queues </a:t>
            </a: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processes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 queue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set of all processes in the system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Ready queue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set of all processes residing in main memory, ready and waiting to execute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queues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set of processes waiting for an I/O device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Processes migrate among the various queues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/>
          <p:nvPr>
            <p:ph type="title"/>
          </p:nvPr>
        </p:nvSpPr>
        <p:spPr>
          <a:xfrm>
            <a:off x="974725" y="457200"/>
            <a:ext cx="79835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Ready Queue And Various </a:t>
            </a:r>
            <a:b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I/O Device Queues</a:t>
            </a:r>
            <a:endParaRPr/>
          </a:p>
        </p:txBody>
      </p:sp>
      <p:pic>
        <p:nvPicPr>
          <p:cNvPr id="176" name="Google Shape;1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8475" y="1214437"/>
            <a:ext cx="5822950" cy="5021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>
            <p:ph type="title"/>
          </p:nvPr>
        </p:nvSpPr>
        <p:spPr>
          <a:xfrm>
            <a:off x="97155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Representation of Process Scheduling</a:t>
            </a:r>
            <a:endParaRPr/>
          </a:p>
        </p:txBody>
      </p:sp>
      <p:pic>
        <p:nvPicPr>
          <p:cNvPr descr="3" id="182" name="Google Shape;1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262" y="1366837"/>
            <a:ext cx="7235825" cy="41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Schedulers</a:t>
            </a:r>
            <a:endParaRPr/>
          </a:p>
        </p:txBody>
      </p:sp>
      <p:sp>
        <p:nvSpPr>
          <p:cNvPr id="188" name="Google Shape;188;p17"/>
          <p:cNvSpPr txBox="1"/>
          <p:nvPr>
            <p:ph idx="1" type="body"/>
          </p:nvPr>
        </p:nvSpPr>
        <p:spPr>
          <a:xfrm>
            <a:off x="806450" y="1447800"/>
            <a:ext cx="7200900" cy="2589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1" i="0" lang="en-US" sz="2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Long-term scheduler</a:t>
            </a:r>
            <a:r>
              <a:rPr b="0" i="0" lang="en-US" sz="2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 job scheduler) – selects which processes should be brought into the ready queue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1" i="0" lang="en-US" sz="2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Short-term scheduler</a:t>
            </a:r>
            <a:r>
              <a:rPr b="0" i="0" lang="en-US" sz="2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 CPU scheduler) – selects which process should be executed next and allocates CPU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Sometimes the only scheduler in a system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Schedulers (Cont.)</a:t>
            </a:r>
            <a:endParaRPr/>
          </a:p>
        </p:txBody>
      </p:sp>
      <p:sp>
        <p:nvSpPr>
          <p:cNvPr id="194" name="Google Shape;194;p18"/>
          <p:cNvSpPr txBox="1"/>
          <p:nvPr>
            <p:ph idx="1" type="body"/>
          </p:nvPr>
        </p:nvSpPr>
        <p:spPr>
          <a:xfrm>
            <a:off x="806450" y="1233487"/>
            <a:ext cx="73850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Short-term scheduler is invoked very frequently (milliseconds) ⇒ (must be fast)</a:t>
            </a:r>
            <a:endParaRPr/>
          </a:p>
          <a:p>
            <a:pPr indent="-298450" lvl="0" marL="342900" marR="0" rtl="0" algn="l">
              <a:lnSpc>
                <a:spcPct val="8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b="0" i="0" sz="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Long-term scheduler is invoked very infrequently (seconds, minutes) ⇒ (may be slow)</a:t>
            </a:r>
            <a:endParaRPr/>
          </a:p>
          <a:p>
            <a:pPr indent="-298450" lvl="0" marL="342900" marR="0" rtl="0" algn="l">
              <a:lnSpc>
                <a:spcPct val="8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b="0" i="0" sz="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long-term scheduler controls the </a:t>
            </a:r>
            <a:r>
              <a:rPr b="0" i="1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degree of multiprogramming</a:t>
            </a:r>
            <a:endParaRPr/>
          </a:p>
          <a:p>
            <a:pPr indent="-298450" lvl="0" marL="342900" marR="0" rtl="0" algn="l">
              <a:lnSpc>
                <a:spcPct val="8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b="0" i="1" sz="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Processes can be described as either: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I/O-bound process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spends more time doing I/O than computations, many short CPU bursts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CPU-bound process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spends more time doing computations; few very long CPU bursts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 txBox="1"/>
          <p:nvPr>
            <p:ph type="title"/>
          </p:nvPr>
        </p:nvSpPr>
        <p:spPr>
          <a:xfrm>
            <a:off x="928687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 of Medium Term Scheduling</a:t>
            </a:r>
            <a:endParaRPr/>
          </a:p>
        </p:txBody>
      </p:sp>
      <p:pic>
        <p:nvPicPr>
          <p:cNvPr id="200" name="Google Shape;20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875" y="2173287"/>
            <a:ext cx="7327900" cy="266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Switch</a:t>
            </a:r>
            <a:endParaRPr/>
          </a:p>
        </p:txBody>
      </p:sp>
      <p:sp>
        <p:nvSpPr>
          <p:cNvPr id="206" name="Google Shape;206;p20"/>
          <p:cNvSpPr txBox="1"/>
          <p:nvPr>
            <p:ph idx="1" type="body"/>
          </p:nvPr>
        </p:nvSpPr>
        <p:spPr>
          <a:xfrm>
            <a:off x="806450" y="1233487"/>
            <a:ext cx="7480300" cy="444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CPU switches to another process, the system must save the state of the old process and load the saved state for the new process via a </a:t>
            </a:r>
            <a:r>
              <a:rPr b="1" i="0" lang="en-US" sz="2200" u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context switch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032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3366FF"/>
              </a:buClr>
              <a:buSzPts val="2200"/>
              <a:buFont typeface="Arial"/>
              <a:buChar char="•"/>
            </a:pPr>
            <a:r>
              <a:rPr b="1" i="0" lang="en-US" sz="2200" u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Context 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 process represented in the PCB</a:t>
            </a:r>
            <a:endParaRPr/>
          </a:p>
          <a:p>
            <a:pPr indent="-2032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Context-switch time is overhead; the system does no useful work while switching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more complex the OS and the PCB -&gt; longer the context switch</a:t>
            </a:r>
            <a:endParaRPr/>
          </a:p>
          <a:p>
            <a:pPr indent="-2032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dependent on hardware support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hardware provides multiple sets of registers per CPU -&gt; multiple contexts loaded at once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</a:t>
            </a:r>
            <a:r>
              <a:rPr b="0" i="1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“process”</a:t>
            </a: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95" name="Google Shape;95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program in execution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instance of a program running on a computer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entity that can be assigned to and executed on a processor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unit of activity characterized by the execution of a sequence of instructions, a current state, and an associated set of system instructions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Birth and Death</a:t>
            </a:r>
            <a:endParaRPr/>
          </a:p>
        </p:txBody>
      </p:sp>
      <p:graphicFrame>
        <p:nvGraphicFramePr>
          <p:cNvPr id="213" name="Google Shape;213;p21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{7B1330BA-57FF-4F98-BA57-8088DC21A440}</a:tableStyleId>
              </a:tblPr>
              <a:tblGrid>
                <a:gridCol w="4114800"/>
                <a:gridCol w="4114800"/>
              </a:tblGrid>
              <a:tr h="57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Calibri"/>
                        <a:buNone/>
                      </a:pPr>
                      <a:r>
                        <a:rPr b="1" i="0" lang="en-US" sz="32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Creation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Calibri"/>
                        <a:buNone/>
                      </a:pPr>
                      <a:r>
                        <a:rPr b="1" i="0" lang="en-US" sz="32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Termination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Calibri"/>
                        <a:buNone/>
                      </a:pPr>
                      <a:r>
                        <a:rPr b="0" i="0" lang="en-US" sz="3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batch job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Calibri"/>
                        <a:buNone/>
                      </a:pPr>
                      <a:r>
                        <a:rPr b="0" i="0" lang="en-US" sz="3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Normal Completion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Calibri"/>
                        <a:buNone/>
                      </a:pPr>
                      <a:r>
                        <a:rPr b="0" i="0" lang="en-US" sz="3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Interactive Login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Calibri"/>
                        <a:buNone/>
                      </a:pPr>
                      <a:r>
                        <a:rPr b="0" i="0" lang="en-US" sz="3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Memory unavailable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Calibri"/>
                        <a:buNone/>
                      </a:pPr>
                      <a:r>
                        <a:rPr b="0" i="0" lang="en-US" sz="3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Created by OS to provide a service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Calibri"/>
                        <a:buNone/>
                      </a:pPr>
                      <a:r>
                        <a:rPr b="0" i="0" lang="en-US" sz="3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Protection error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Calibri"/>
                        <a:buNone/>
                      </a:pPr>
                      <a:r>
                        <a:rPr b="0" i="0" lang="en-US" sz="3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Spawned by existing process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Calibri"/>
                        <a:buNone/>
                      </a:pPr>
                      <a:r>
                        <a:rPr b="0" i="0" lang="en-US" sz="32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Operator or OS Intervention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Creation</a:t>
            </a:r>
            <a:endParaRPr/>
          </a:p>
        </p:txBody>
      </p:sp>
      <p:sp>
        <p:nvSpPr>
          <p:cNvPr id="220" name="Google Shape;220;p2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OS builds a data structure to manage the process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Traditionally, the OS creates all processes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it can be useful to let a running process create another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action is called </a:t>
            </a:r>
            <a:r>
              <a:rPr b="1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spawning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1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 Process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original, creating, process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1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Child Process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new process</a:t>
            </a:r>
            <a:endParaRPr b="1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 process create children processes, which, in turn create other processes, forming a tree of processes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 sharing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 and children share all resources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Children share subset of parent’s resources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 and child share no resources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 and children execute concurrently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 waits until children terminate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space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Child duplicate of parent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Child has a program loaded into it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UNIX examples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fork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system call creates new process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system call used after a </a:t>
            </a: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fork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replace the process’ memory space with a new program</a:t>
            </a:r>
            <a:endParaRPr/>
          </a:p>
        </p:txBody>
      </p:sp>
      <p:sp>
        <p:nvSpPr>
          <p:cNvPr id="232" name="Google Shape;232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5"/>
          <p:cNvPicPr preferRelativeResize="0"/>
          <p:nvPr/>
        </p:nvPicPr>
        <p:blipFill rotWithShape="1">
          <a:blip r:embed="rId3">
            <a:alphaModFix/>
          </a:blip>
          <a:srcRect b="33248" l="381" r="575" t="33247"/>
          <a:stretch/>
        </p:blipFill>
        <p:spPr>
          <a:xfrm>
            <a:off x="1346200" y="2095500"/>
            <a:ext cx="6557962" cy="1663700"/>
          </a:xfrm>
          <a:prstGeom prst="rect">
            <a:avLst/>
          </a:prstGeom>
          <a:noFill/>
          <a:ln cap="flat" cmpd="dbl" w="38100">
            <a:solidFill>
              <a:srgbClr val="CC66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38" name="Google Shape;238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Program Forking Separate Process</a:t>
            </a:r>
            <a:endParaRPr/>
          </a:p>
        </p:txBody>
      </p:sp>
      <p:sp>
        <p:nvSpPr>
          <p:cNvPr id="244" name="Google Shape;244;p26"/>
          <p:cNvSpPr txBox="1"/>
          <p:nvPr>
            <p:ph idx="1" type="body"/>
          </p:nvPr>
        </p:nvSpPr>
        <p:spPr>
          <a:xfrm>
            <a:off x="2700337" y="1282700"/>
            <a:ext cx="4964112" cy="506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pid_t  pid;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/* fork another process */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pid = fork();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if (pid &lt; 0) { /* error occurred */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fprintf(stderr, "Fork Failed");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exit(-1);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else if (pid == 0) { /* child process */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execlp("/bin/ls", "ls", NULL);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else { /* parent process */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/* parent will wait for the child to complete */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wait (NULL);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printf ("Child Complete");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exit(0);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Termination</a:t>
            </a:r>
            <a:endParaRPr/>
          </a:p>
        </p:txBody>
      </p:sp>
      <p:sp>
        <p:nvSpPr>
          <p:cNvPr id="250" name="Google Shape;250;p2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must be some way that a process can indicate completion.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indication may be: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HALT instruction generating an interrupt alert to the OS.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user action (e.g. log off, quitting an application)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fault or error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 process terminating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Termination</a:t>
            </a:r>
            <a:endParaRPr/>
          </a:p>
        </p:txBody>
      </p:sp>
      <p:sp>
        <p:nvSpPr>
          <p:cNvPr id="256" name="Google Shape;256;p2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executes last statement and asks the operating system to delete it (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data from child to parent (via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Process’ resources are deallocated by operating system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 may terminate execution of children processes (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abort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Child has exceeded allocated resources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assigned to child is no longer required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parent is exiting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operating system do not allow child to continue if its parent terminates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children terminated -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cascading termination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Five-State </a:t>
            </a:r>
            <a:b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Model</a:t>
            </a:r>
            <a:endParaRPr/>
          </a:p>
        </p:txBody>
      </p:sp>
      <p:sp>
        <p:nvSpPr>
          <p:cNvPr id="263" name="Google Shape;263;p2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590800"/>
            <a:ext cx="748665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Two Queues</a:t>
            </a:r>
            <a:endParaRPr/>
          </a:p>
        </p:txBody>
      </p:sp>
      <p:sp>
        <p:nvSpPr>
          <p:cNvPr id="271" name="Google Shape;271;p3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Problem??</a:t>
            </a:r>
            <a:endParaRPr/>
          </a:p>
        </p:txBody>
      </p:sp>
      <p:pic>
        <p:nvPicPr>
          <p:cNvPr id="272" name="Google Shape;27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438400"/>
            <a:ext cx="696277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>
            <p:ph idx="1" type="body"/>
          </p:nvPr>
        </p:nvSpPr>
        <p:spPr>
          <a:xfrm>
            <a:off x="827087" y="1295400"/>
            <a:ext cx="6584950" cy="3783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operating system executes a variety of programs: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Batch system – jobs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Time-shared systems – user programs or tasks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Textbook uses the terms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almost interchangeably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– a program in execution; process execution must progress in sequential fashion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process includes: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counter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section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Blocked Queues</a:t>
            </a:r>
            <a:endParaRPr/>
          </a:p>
        </p:txBody>
      </p:sp>
      <p:sp>
        <p:nvSpPr>
          <p:cNvPr id="279" name="Google Shape;279;p3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25"/>
            <a:ext cx="7077076" cy="47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Suspended Processes</a:t>
            </a:r>
            <a:endParaRPr/>
          </a:p>
        </p:txBody>
      </p:sp>
      <p:sp>
        <p:nvSpPr>
          <p:cNvPr id="287" name="Google Shape;287;p3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Processor is faster than I/O so all processes could be waiting for I/O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Swap these processes to disk to free up more memory and use processor on more processes(aim??)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Blocked state becomes </a:t>
            </a:r>
            <a:r>
              <a:rPr b="1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suspend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state when swapped to disk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new states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Blocked/Suspend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Ready/Suspend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Suspend State</a:t>
            </a:r>
            <a:endParaRPr/>
          </a:p>
        </p:txBody>
      </p:sp>
      <p:sp>
        <p:nvSpPr>
          <p:cNvPr id="294" name="Google Shape;294;p3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912" y="2024062"/>
            <a:ext cx="825817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 txBox="1"/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Seven state model of process</a:t>
            </a:r>
            <a:endParaRPr/>
          </a:p>
        </p:txBody>
      </p:sp>
      <p:sp>
        <p:nvSpPr>
          <p:cNvPr id="302" name="Google Shape;302;p3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Ready: </a:t>
            </a: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process is in main memory and available for execution.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Blocked:</a:t>
            </a: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process is in main memory and awaiting an event.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Blocked/Suspend: </a:t>
            </a: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process is in secondary memory and awaiting an event.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Ready/Suspend: </a:t>
            </a: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process is in secondary memory but is available for execution as soon as it is loaded into main memory.</a:t>
            </a:r>
            <a:endParaRPr/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990600"/>
            <a:ext cx="6943725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 txBox="1"/>
          <p:nvPr>
            <p:ph type="title"/>
          </p:nvPr>
        </p:nvSpPr>
        <p:spPr>
          <a:xfrm>
            <a:off x="1295400" y="274637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Reason for Process Suspension</a:t>
            </a:r>
            <a:endParaRPr/>
          </a:p>
        </p:txBody>
      </p:sp>
      <p:graphicFrame>
        <p:nvGraphicFramePr>
          <p:cNvPr id="310" name="Google Shape;310;p35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{7B1330BA-57FF-4F98-BA57-8088DC21A440}</a:tableStyleId>
              </a:tblPr>
              <a:tblGrid>
                <a:gridCol w="2819400"/>
                <a:gridCol w="54102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Reason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Comment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Swapping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OS needs to release sufficient main memory to bring in a process that is ready to execute.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Other OS Reason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OS suspects process of causing a problem.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Interactive User Request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e.g. debugging or in connection with the use of a resource.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process may be executed periodically (e.g., an accounting or system monitoring process) and may be suspended while waiting for the next time.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1187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Parent Process Request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parent process may wish to suspend execution of a descendent to examine or modify the suspended process, or to coordinate the activity of various descendants.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Processes </a:t>
            </a:r>
            <a:b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Resources</a:t>
            </a:r>
            <a:endParaRPr/>
          </a:p>
        </p:txBody>
      </p:sp>
      <p:sp>
        <p:nvSpPr>
          <p:cNvPr id="317" name="Google Shape;317;p3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controls events within the computer system. It schedules and dispatches processes for execution by the processor, allocates resources to processes, and responds to requests by user processes for basic services.</a:t>
            </a:r>
            <a:endParaRPr/>
          </a:p>
          <a:p>
            <a:pPr indent="-2540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8" name="Google Shape;31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3276600"/>
            <a:ext cx="6934200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Operating System </a:t>
            </a:r>
            <a:b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Structures</a:t>
            </a:r>
            <a:endParaRPr/>
          </a:p>
        </p:txBody>
      </p:sp>
      <p:sp>
        <p:nvSpPr>
          <p:cNvPr id="325" name="Google Shape;325;p3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 OS is to manage processes and resources, it must have information about the current status of each process and resource.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Tables are constructed for each entity the operating system manages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Control Tables</a:t>
            </a:r>
            <a:endParaRPr/>
          </a:p>
        </p:txBody>
      </p:sp>
      <p:sp>
        <p:nvSpPr>
          <p:cNvPr id="332" name="Google Shape;332;p3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2057400"/>
            <a:ext cx="4810125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Tables</a:t>
            </a:r>
            <a:endParaRPr/>
          </a:p>
        </p:txBody>
      </p:sp>
      <p:sp>
        <p:nvSpPr>
          <p:cNvPr id="340" name="Google Shape;340;p3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tables are used to keep track of both main and secondary memory.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include this information: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Allocation of main memory to processes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Allocation of secondary memory to processes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Protection attributes for access to shared memory regions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needed to manage virtual memory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I/O Tables</a:t>
            </a:r>
            <a:endParaRPr/>
          </a:p>
        </p:txBody>
      </p:sp>
      <p:sp>
        <p:nvSpPr>
          <p:cNvPr id="347" name="Google Shape;347;p4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by the OS to manage the I/O devices and channels of the computer.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OS needs to know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Whether the I/O device is available or assigned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status of I/O operation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location in main memory being used as the source or destination of the I/O transfer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in Memory</a:t>
            </a:r>
            <a:endParaRPr/>
          </a:p>
        </p:txBody>
      </p:sp>
      <p:pic>
        <p:nvPicPr>
          <p:cNvPr id="106" name="Google Shape;106;p5"/>
          <p:cNvPicPr preferRelativeResize="0"/>
          <p:nvPr/>
        </p:nvPicPr>
        <p:blipFill rotWithShape="1">
          <a:blip r:embed="rId3">
            <a:alphaModFix/>
          </a:blip>
          <a:srcRect b="1191" l="27091" r="27120" t="1191"/>
          <a:stretch/>
        </p:blipFill>
        <p:spPr>
          <a:xfrm>
            <a:off x="3568700" y="1782762"/>
            <a:ext cx="2522537" cy="4033837"/>
          </a:xfrm>
          <a:prstGeom prst="rect">
            <a:avLst/>
          </a:prstGeom>
          <a:noFill/>
          <a:ln cap="flat" cmpd="dbl" w="38100">
            <a:solidFill>
              <a:srgbClr val="CC66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Tables</a:t>
            </a:r>
            <a:endParaRPr/>
          </a:p>
        </p:txBody>
      </p:sp>
      <p:sp>
        <p:nvSpPr>
          <p:cNvPr id="354" name="Google Shape;354;p4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tables provide information about: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Existence of files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 on secondary memory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Status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attributes.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Sometimes this information is maintained by a file management system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Tables</a:t>
            </a:r>
            <a:endParaRPr/>
          </a:p>
        </p:txBody>
      </p:sp>
      <p:sp>
        <p:nvSpPr>
          <p:cNvPr id="361" name="Google Shape;361;p42"/>
          <p:cNvSpPr txBox="1"/>
          <p:nvPr>
            <p:ph idx="1" type="body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manage processes the OS needs to know details of the processes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state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ID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 in memory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control block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1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image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collection of program. Data, stack, and attributes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Attributes</a:t>
            </a:r>
            <a:endParaRPr/>
          </a:p>
        </p:txBody>
      </p:sp>
      <p:sp>
        <p:nvSpPr>
          <p:cNvPr id="368" name="Google Shape;368;p4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group the process control block information into three general categories: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identification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Processor state information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control information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Identification</a:t>
            </a:r>
            <a:endParaRPr/>
          </a:p>
        </p:txBody>
      </p:sp>
      <p:sp>
        <p:nvSpPr>
          <p:cNvPr id="375" name="Google Shape;375;p4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process is assigned a unique numeric identifier.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of the other tables controlled by the OS may use process identifiers to cross-reference process tables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5"/>
          <p:cNvSpPr txBox="1"/>
          <p:nvPr>
            <p:ph type="title"/>
          </p:nvPr>
        </p:nvSpPr>
        <p:spPr>
          <a:xfrm>
            <a:off x="762000" y="274637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Processor State </a:t>
            </a:r>
            <a:b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</a:t>
            </a:r>
            <a:endParaRPr/>
          </a:p>
        </p:txBody>
      </p:sp>
      <p:sp>
        <p:nvSpPr>
          <p:cNvPr id="382" name="Google Shape;382;p4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consists of the contents of processor registers.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User-visible registers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and status registers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pointers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status word (PSW)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contains status information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the EFLAGS register on Pentium processors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Control</a:t>
            </a:r>
            <a:b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</a:t>
            </a:r>
            <a:endParaRPr/>
          </a:p>
        </p:txBody>
      </p:sp>
      <p:sp>
        <p:nvSpPr>
          <p:cNvPr id="389" name="Google Shape;389;p4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the additional information needed by the OS to control and coordinate the various active processes.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of Process </a:t>
            </a:r>
            <a:b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 in Virtual Memory</a:t>
            </a:r>
            <a:endParaRPr/>
          </a:p>
        </p:txBody>
      </p:sp>
      <p:pic>
        <p:nvPicPr>
          <p:cNvPr id="396" name="Google Shape;39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057400"/>
            <a:ext cx="6677025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 of the </a:t>
            </a:r>
            <a:b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Control Block</a:t>
            </a:r>
            <a:endParaRPr/>
          </a:p>
        </p:txBody>
      </p:sp>
      <p:sp>
        <p:nvSpPr>
          <p:cNvPr id="403" name="Google Shape;403;p4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most important data structure in an OS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defines the state of the 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Control Block requires protection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faulty routine could cause damage to the block destroying the OS’s ability to manage the process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design change to the block could affect many modules of the OS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Modes of Execution</a:t>
            </a:r>
            <a:endParaRPr/>
          </a:p>
        </p:txBody>
      </p:sp>
      <p:sp>
        <p:nvSpPr>
          <p:cNvPr id="410" name="Google Shape;410;p49"/>
          <p:cNvSpPr txBox="1"/>
          <p:nvPr>
            <p:ph idx="1" type="body"/>
          </p:nvPr>
        </p:nvSpPr>
        <p:spPr>
          <a:xfrm>
            <a:off x="457200" y="14478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processors support at least two modes of execution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mode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Less-privileged mode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programs typically execute in this mode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mode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More-privileged mode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 of the operating system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Creation</a:t>
            </a:r>
            <a:endParaRPr/>
          </a:p>
        </p:txBody>
      </p:sp>
      <p:sp>
        <p:nvSpPr>
          <p:cNvPr id="417" name="Google Shape;417;p5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the OS decides to create a new process it: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Assigns a unique process identifier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Allocates space for the process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Initializes process control block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Sets up appropriate linkages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or expand other data structures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Elements</a:t>
            </a:r>
            <a:endParaRPr/>
          </a:p>
        </p:txBody>
      </p:sp>
      <p:sp>
        <p:nvSpPr>
          <p:cNvPr id="113" name="Google Shape;113;p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process is comprised of: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code (possibly shared)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set of data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number of attributes describing the state of the process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Switching Processes</a:t>
            </a:r>
            <a:endParaRPr/>
          </a:p>
        </p:txBody>
      </p:sp>
      <p:sp>
        <p:nvSpPr>
          <p:cNvPr id="423" name="Google Shape;423;p5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 design issues are raised regarding process switching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events trigger a process switch?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must distinguish between mode switching and process switching.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must the OS do to the various data structures under its control to achieve a process switch?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to switch processes</a:t>
            </a:r>
            <a:endParaRPr/>
          </a:p>
        </p:txBody>
      </p:sp>
      <p:graphicFrame>
        <p:nvGraphicFramePr>
          <p:cNvPr id="430" name="Google Shape;430;p52"/>
          <p:cNvGraphicFramePr/>
          <p:nvPr/>
        </p:nvGraphicFramePr>
        <p:xfrm>
          <a:off x="381000" y="25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{7B1330BA-57FF-4F98-BA57-8088DC21A440}</a:tableStyleId>
              </a:tblPr>
              <a:tblGrid>
                <a:gridCol w="1862125"/>
                <a:gridCol w="3243250"/>
                <a:gridCol w="3276600"/>
              </a:tblGrid>
              <a:tr h="398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Mechanism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Cause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981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Interrupt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External to the execution of the current instruction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Reaction to an asynchronous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external event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687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Associated with the execution of the current instruction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Handling of an error or an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exception condition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981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Supervisor call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Explicit request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 to an operating system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431" name="Google Shape;431;p52"/>
          <p:cNvSpPr txBox="1"/>
          <p:nvPr/>
        </p:nvSpPr>
        <p:spPr>
          <a:xfrm>
            <a:off x="609600" y="1371600"/>
            <a:ext cx="80772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process switch may occur any time that the OS has gained control from the currently running process. Possible events giving OS control are: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of </a:t>
            </a:r>
            <a:b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State …</a:t>
            </a:r>
            <a:endParaRPr/>
          </a:p>
        </p:txBody>
      </p:sp>
      <p:sp>
        <p:nvSpPr>
          <p:cNvPr id="438" name="Google Shape;438;p5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steps in a process switch are:</a:t>
            </a:r>
            <a:endParaRPr/>
          </a:p>
          <a:p>
            <a:pPr indent="-514350" lvl="1" marL="9715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context of processor including program counter and other registers</a:t>
            </a:r>
            <a:endParaRPr/>
          </a:p>
          <a:p>
            <a:pPr indent="-514350" lvl="1" marL="9715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the process control block of the process that is currently in the Running state</a:t>
            </a:r>
            <a:endParaRPr/>
          </a:p>
          <a:p>
            <a:pPr indent="-514350" lvl="1" marL="9715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 process control block to appropriate queue – ready; blocked; ready/suspend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of </a:t>
            </a:r>
            <a:b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State cont…</a:t>
            </a:r>
            <a:endParaRPr/>
          </a:p>
        </p:txBody>
      </p:sp>
      <p:sp>
        <p:nvSpPr>
          <p:cNvPr id="445" name="Google Shape;445;p5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 startAt="4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another process for execution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 startAt="4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the process control block of the process selected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 startAt="4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memory-management data structures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 startAt="4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Restore context of the selected process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OS a Process?</a:t>
            </a:r>
            <a:endParaRPr/>
          </a:p>
        </p:txBody>
      </p:sp>
      <p:sp>
        <p:nvSpPr>
          <p:cNvPr id="452" name="Google Shape;452;p5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OS is just a collection of programs and if it is executed by the processor just like any other program, is the OS a process?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so, how is it controlled?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(what) controls it?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Execution of the</a:t>
            </a:r>
            <a:b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Operating System</a:t>
            </a:r>
            <a:endParaRPr/>
          </a:p>
        </p:txBody>
      </p:sp>
      <p:sp>
        <p:nvSpPr>
          <p:cNvPr id="459" name="Google Shape;459;p5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0" name="Google Shape;46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2133600"/>
            <a:ext cx="2838450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Non-process Kernel</a:t>
            </a:r>
            <a:endParaRPr/>
          </a:p>
        </p:txBody>
      </p:sp>
      <p:sp>
        <p:nvSpPr>
          <p:cNvPr id="467" name="Google Shape;467;p57"/>
          <p:cNvSpPr txBox="1"/>
          <p:nvPr>
            <p:ph idx="1" type="body"/>
          </p:nvPr>
        </p:nvSpPr>
        <p:spPr>
          <a:xfrm>
            <a:off x="457200" y="1600200"/>
            <a:ext cx="8686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 kernel outside of any process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concept of process is considered to apply only to user programs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Operating system code is executed as a separate entity that operates in privileged mode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8" name="Google Shape;468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4038600"/>
            <a:ext cx="337185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Execution </a:t>
            </a:r>
            <a:r>
              <a:rPr b="0" i="1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</a:t>
            </a: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Processes</a:t>
            </a:r>
            <a:endParaRPr/>
          </a:p>
        </p:txBody>
      </p:sp>
      <p:sp>
        <p:nvSpPr>
          <p:cNvPr id="475" name="Google Shape;475;p58"/>
          <p:cNvSpPr txBox="1"/>
          <p:nvPr>
            <p:ph idx="1" type="body"/>
          </p:nvPr>
        </p:nvSpPr>
        <p:spPr>
          <a:xfrm>
            <a:off x="457200" y="1600200"/>
            <a:ext cx="6172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Execution Within User Processes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Operating system software within context of a user process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need for Process Switch to run OS routine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6" name="Google Shape;476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4267200"/>
            <a:ext cx="4930775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1800" y="1676400"/>
            <a:ext cx="2047875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Process-based </a:t>
            </a:r>
            <a:b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Operating System</a:t>
            </a:r>
            <a:endParaRPr/>
          </a:p>
        </p:txBody>
      </p:sp>
      <p:sp>
        <p:nvSpPr>
          <p:cNvPr id="484" name="Google Shape;484;p5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Process-based operating system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the OS as a collection of system process</a:t>
            </a:r>
            <a:endParaRPr/>
          </a:p>
        </p:txBody>
      </p:sp>
      <p:pic>
        <p:nvPicPr>
          <p:cNvPr id="485" name="Google Shape;485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4191000"/>
            <a:ext cx="5599112" cy="2071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UNIX Process States</a:t>
            </a:r>
            <a:endParaRPr/>
          </a:p>
        </p:txBody>
      </p:sp>
      <p:pic>
        <p:nvPicPr>
          <p:cNvPr descr="Table03_09.gif" id="492" name="Google Shape;492;p6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295400"/>
            <a:ext cx="7305675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Elements</a:t>
            </a:r>
            <a:endParaRPr/>
          </a:p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the process is running it has a number of elements including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Identifier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counter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pointers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data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I/O status information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Accounting information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Unix Process</a:t>
            </a:r>
            <a:endParaRPr/>
          </a:p>
        </p:txBody>
      </p:sp>
      <p:sp>
        <p:nvSpPr>
          <p:cNvPr id="499" name="Google Shape;499;p6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process in UNIX is a set of data structures that provide the OS with all of the information necessary to manage and dispatch processes.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elements  are in three parts: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user-level context,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context, and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system-level context.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Creation</a:t>
            </a:r>
            <a:endParaRPr/>
          </a:p>
        </p:txBody>
      </p:sp>
      <p:sp>
        <p:nvSpPr>
          <p:cNvPr id="506" name="Google Shape;506;p6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creation is by means of the kernel system call,fork( 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causes the OS, in Kernel Mode, to:</a:t>
            </a:r>
            <a:endParaRPr/>
          </a:p>
          <a:p>
            <a:pPr indent="-51435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Allocate a slot in the process table for the new process.</a:t>
            </a:r>
            <a:endParaRPr/>
          </a:p>
          <a:p>
            <a:pPr indent="-51435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a unique process ID to the child process.</a:t>
            </a:r>
            <a:endParaRPr/>
          </a:p>
          <a:p>
            <a:pPr indent="-51435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of process image of the parent, with the exception of any shared memory.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Creation </a:t>
            </a:r>
            <a:b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cont…</a:t>
            </a:r>
            <a:endParaRPr/>
          </a:p>
        </p:txBody>
      </p:sp>
      <p:sp>
        <p:nvSpPr>
          <p:cNvPr id="513" name="Google Shape;513;p6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1" marL="971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 startAt="4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 the  counters for any files owned by the parent, to reflect that an additional process now also owns those files.</a:t>
            </a:r>
            <a:endParaRPr/>
          </a:p>
          <a:p>
            <a:pPr indent="-514350" lvl="1" marL="9715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 startAt="4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the child process to the Ready to Run state.</a:t>
            </a:r>
            <a:endParaRPr/>
          </a:p>
          <a:p>
            <a:pPr indent="-514350" lvl="1" marL="9715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 startAt="4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the ID number of the child to the parent process, and a 0 value to the child process.</a:t>
            </a:r>
            <a:endParaRPr/>
          </a:p>
          <a:p>
            <a:pPr indent="-336550" lvl="1" marL="9715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Creation</a:t>
            </a:r>
            <a:endParaRPr/>
          </a:p>
        </p:txBody>
      </p:sp>
      <p:sp>
        <p:nvSpPr>
          <p:cNvPr id="520" name="Google Shape;520;p6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creating the process the Kernel can do one of the following, as part of the dispatcher routine: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Stay in the parent process.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Transfer control to the child process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Transfer control to another process.</a:t>
            </a:r>
            <a:endParaRPr/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Control Block</a:t>
            </a:r>
            <a:endParaRPr/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457200" y="1447800"/>
            <a:ext cx="4953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Contains the process elements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and manage by the operating system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support for multiple processes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0" y="1524000"/>
            <a:ext cx="2600325" cy="48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Trace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The behavior of an individual process is shown by listing the sequence of instructions that are executed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Dispatcher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is a small program which switches the processor from one process to another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Execution</a:t>
            </a:r>
            <a:endParaRPr/>
          </a:p>
        </p:txBody>
      </p:sp>
      <p:sp>
        <p:nvSpPr>
          <p:cNvPr id="142" name="Google Shape;142;p10"/>
          <p:cNvSpPr txBox="1"/>
          <p:nvPr>
            <p:ph idx="1" type="body"/>
          </p:nvPr>
        </p:nvSpPr>
        <p:spPr>
          <a:xfrm>
            <a:off x="4343400" y="1600200"/>
            <a:ext cx="4343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three processes being executed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are in memory (plus the dispatcher)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Lets ignore virtual memory for this.</a:t>
            </a:r>
            <a:endParaRPr/>
          </a:p>
        </p:txBody>
      </p:sp>
      <p:pic>
        <p:nvPicPr>
          <p:cNvPr id="143" name="Google Shape;14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752600"/>
            <a:ext cx="1806575" cy="435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2008-04-03T13:44:07Z</dcterms:created>
  <dc:creator/>
</cp:coreProperties>
</file>