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9" r:id="rId4"/>
    <p:sldId id="260" r:id="rId5"/>
    <p:sldId id="261" r:id="rId6"/>
    <p:sldId id="257" r:id="rId7"/>
    <p:sldId id="262" r:id="rId8"/>
    <p:sldId id="263" r:id="rId9"/>
    <p:sldId id="265" r:id="rId10"/>
    <p:sldId id="266" r:id="rId11"/>
    <p:sldId id="271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7B42CFE5-B703-4E96-B0E1-50CC1E89D6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910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smtClean="0"/>
              <a:t>마스터 문자열 유형 편집</a:t>
            </a:r>
          </a:p>
          <a:p>
            <a:pPr lvl="1"/>
            <a:r>
              <a:rPr lang="ko-KR" altLang="ko-KR" smtClean="0"/>
              <a:t>둘째 수준</a:t>
            </a:r>
          </a:p>
          <a:p>
            <a:pPr lvl="2"/>
            <a:r>
              <a:rPr lang="ko-KR" altLang="ko-KR" smtClean="0"/>
              <a:t>셋째 수준</a:t>
            </a:r>
          </a:p>
          <a:p>
            <a:pPr lvl="3"/>
            <a:r>
              <a:rPr lang="ko-KR" altLang="ko-KR" smtClean="0"/>
              <a:t>넷째 수준</a:t>
            </a:r>
          </a:p>
          <a:p>
            <a:pPr lvl="4"/>
            <a:r>
              <a:rPr lang="ko-KR" altLang="ko-KR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/>
            </a:lvl1pPr>
          </a:lstStyle>
          <a:p>
            <a:endParaRPr lang="ko-KR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/>
            </a:lvl1pPr>
          </a:lstStyle>
          <a:p>
            <a:fld id="{FBF6B14B-958D-455E-9E3B-BDF7B3F9FDE9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13463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60575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9325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5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20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449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066800"/>
            <a:ext cx="40449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6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4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9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636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44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86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47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0"/>
            <a:ext cx="2060575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29325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449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1066800"/>
            <a:ext cx="40449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1113" y="839788"/>
            <a:ext cx="9132887" cy="74612"/>
          </a:xfrm>
          <a:prstGeom prst="rect">
            <a:avLst/>
          </a:prstGeom>
          <a:gradFill rotWithShape="0">
            <a:gsLst>
              <a:gs pos="0">
                <a:srgbClr val="E71909">
                  <a:gamma/>
                  <a:shade val="51373"/>
                  <a:invGamma/>
                </a:srgbClr>
              </a:gs>
              <a:gs pos="50000">
                <a:srgbClr val="E71909"/>
              </a:gs>
              <a:gs pos="100000">
                <a:srgbClr val="E71909">
                  <a:gamma/>
                  <a:shade val="51373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027"/>
          <p:cNvSpPr>
            <a:spLocks noChangeArrowheads="1"/>
          </p:cNvSpPr>
          <p:nvPr/>
        </p:nvSpPr>
        <p:spPr bwMode="auto">
          <a:xfrm>
            <a:off x="11113" y="762000"/>
            <a:ext cx="9132887" cy="38100"/>
          </a:xfrm>
          <a:prstGeom prst="rect">
            <a:avLst/>
          </a:prstGeom>
          <a:gradFill rotWithShape="0">
            <a:gsLst>
              <a:gs pos="0">
                <a:srgbClr val="0000B6">
                  <a:gamma/>
                  <a:shade val="69804"/>
                  <a:invGamma/>
                </a:srgbClr>
              </a:gs>
              <a:gs pos="50000">
                <a:srgbClr val="0000B6"/>
              </a:gs>
              <a:gs pos="100000">
                <a:srgbClr val="0000B6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423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5126" name="Text Box 1030"/>
          <p:cNvSpPr txBox="1">
            <a:spLocks noChangeArrowheads="1"/>
          </p:cNvSpPr>
          <p:nvPr/>
        </p:nvSpPr>
        <p:spPr bwMode="auto">
          <a:xfrm>
            <a:off x="228600" y="6629400"/>
            <a:ext cx="17399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0082"/>
                </a:solidFill>
                <a:latin typeface="Arial" charset="0"/>
              </a:rPr>
              <a:t>Computer System Architecture</a:t>
            </a:r>
            <a:endParaRPr lang="en-US" altLang="ko-KR" sz="900">
              <a:solidFill>
                <a:srgbClr val="000082"/>
              </a:solidFill>
            </a:endParaRPr>
          </a:p>
        </p:txBody>
      </p:sp>
      <p:sp>
        <p:nvSpPr>
          <p:cNvPr id="5127" name="Text Box 1031"/>
          <p:cNvSpPr txBox="1">
            <a:spLocks noChangeArrowheads="1"/>
          </p:cNvSpPr>
          <p:nvPr/>
        </p:nvSpPr>
        <p:spPr bwMode="auto">
          <a:xfrm>
            <a:off x="6732588" y="6583363"/>
            <a:ext cx="193833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82"/>
                </a:solidFill>
              </a:rPr>
              <a:t>Dept. of  Info. Of  Computer</a:t>
            </a:r>
          </a:p>
        </p:txBody>
      </p:sp>
      <p:sp>
        <p:nvSpPr>
          <p:cNvPr id="5128" name="Text Box 1032"/>
          <p:cNvSpPr txBox="1">
            <a:spLocks noChangeArrowheads="1"/>
          </p:cNvSpPr>
          <p:nvPr/>
        </p:nvSpPr>
        <p:spPr bwMode="auto">
          <a:xfrm>
            <a:off x="3581400" y="6583363"/>
            <a:ext cx="2300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Chap. 3  Data Representation</a:t>
            </a:r>
            <a:endParaRPr lang="en-US" altLang="ko-KR" sz="1200">
              <a:solidFill>
                <a:srgbClr val="000082"/>
              </a:solidFill>
              <a:latin typeface="Arial" charset="0"/>
            </a:endParaRPr>
          </a:p>
        </p:txBody>
      </p:sp>
      <p:sp>
        <p:nvSpPr>
          <p:cNvPr id="5129" name="Rectangle 1033"/>
          <p:cNvSpPr>
            <a:spLocks noChangeArrowheads="1"/>
          </p:cNvSpPr>
          <p:nvPr/>
        </p:nvSpPr>
        <p:spPr bwMode="auto">
          <a:xfrm>
            <a:off x="0" y="6553200"/>
            <a:ext cx="9132888" cy="28575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1034"/>
          <p:cNvSpPr txBox="1">
            <a:spLocks noChangeArrowheads="1"/>
          </p:cNvSpPr>
          <p:nvPr/>
        </p:nvSpPr>
        <p:spPr bwMode="auto">
          <a:xfrm>
            <a:off x="8534400" y="0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b="1" baseline="-25000">
                <a:solidFill>
                  <a:srgbClr val="CC00FF"/>
                </a:solidFill>
                <a:latin typeface="Book Antiqua" pitchFamily="18" charset="0"/>
              </a:rPr>
              <a:t>3-</a:t>
            </a:r>
            <a:fld id="{20B6DCB7-B7B9-413B-872B-0239EF65DCAE}" type="slidenum">
              <a:rPr lang="ko-KR" altLang="en-US" b="1" baseline="-25000">
                <a:solidFill>
                  <a:srgbClr val="CC00FF"/>
                </a:solidFill>
                <a:latin typeface="Book Antiqua" pitchFamily="18" charset="0"/>
              </a:rPr>
              <a:pPr eaLnBrk="1" latinLnBrk="1" hangingPunct="1">
                <a:spcBef>
                  <a:spcPct val="50000"/>
                </a:spcBef>
              </a:pPr>
              <a:t>‹#›</a:t>
            </a:fld>
            <a:endParaRPr lang="en-US" altLang="ko-KR" sz="1800" b="1" baseline="-25000">
              <a:solidFill>
                <a:srgbClr val="0000B6"/>
              </a:solidFill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u"/>
        <a:defRPr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11113" y="839788"/>
            <a:ext cx="9132887" cy="74612"/>
          </a:xfrm>
          <a:prstGeom prst="rect">
            <a:avLst/>
          </a:prstGeom>
          <a:gradFill rotWithShape="0">
            <a:gsLst>
              <a:gs pos="0">
                <a:srgbClr val="E71909">
                  <a:gamma/>
                  <a:shade val="51373"/>
                  <a:invGamma/>
                </a:srgbClr>
              </a:gs>
              <a:gs pos="50000">
                <a:srgbClr val="E71909"/>
              </a:gs>
              <a:gs pos="100000">
                <a:srgbClr val="E71909">
                  <a:gamma/>
                  <a:shade val="51373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23" name="Rectangle 1027"/>
          <p:cNvSpPr>
            <a:spLocks noChangeArrowheads="1"/>
          </p:cNvSpPr>
          <p:nvPr/>
        </p:nvSpPr>
        <p:spPr bwMode="auto">
          <a:xfrm>
            <a:off x="11113" y="762000"/>
            <a:ext cx="9132887" cy="38100"/>
          </a:xfrm>
          <a:prstGeom prst="rect">
            <a:avLst/>
          </a:prstGeom>
          <a:gradFill rotWithShape="0">
            <a:gsLst>
              <a:gs pos="0">
                <a:srgbClr val="0000B6">
                  <a:gamma/>
                  <a:shade val="69804"/>
                  <a:invGamma/>
                </a:srgbClr>
              </a:gs>
              <a:gs pos="50000">
                <a:srgbClr val="0000B6"/>
              </a:gs>
              <a:gs pos="100000">
                <a:srgbClr val="0000B6">
                  <a:gamma/>
                  <a:shade val="69804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423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5126" name="Text Box 1030"/>
          <p:cNvSpPr txBox="1">
            <a:spLocks noChangeArrowheads="1"/>
          </p:cNvSpPr>
          <p:nvPr/>
        </p:nvSpPr>
        <p:spPr bwMode="auto">
          <a:xfrm>
            <a:off x="228600" y="6629400"/>
            <a:ext cx="17399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0082"/>
                </a:solidFill>
                <a:latin typeface="Arial" charset="0"/>
              </a:rPr>
              <a:t>Computer System Architecture</a:t>
            </a:r>
            <a:endParaRPr lang="en-US" altLang="ko-KR" sz="900">
              <a:solidFill>
                <a:srgbClr val="000082"/>
              </a:solidFill>
            </a:endParaRPr>
          </a:p>
        </p:txBody>
      </p:sp>
      <p:sp>
        <p:nvSpPr>
          <p:cNvPr id="5127" name="Text Box 1031"/>
          <p:cNvSpPr txBox="1">
            <a:spLocks noChangeArrowheads="1"/>
          </p:cNvSpPr>
          <p:nvPr/>
        </p:nvSpPr>
        <p:spPr bwMode="auto">
          <a:xfrm>
            <a:off x="6732588" y="6583363"/>
            <a:ext cx="1938337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82"/>
                </a:solidFill>
              </a:rPr>
              <a:t>Dept. of  Info. Of  Computer</a:t>
            </a:r>
          </a:p>
        </p:txBody>
      </p:sp>
      <p:sp>
        <p:nvSpPr>
          <p:cNvPr id="5128" name="Text Box 1032"/>
          <p:cNvSpPr txBox="1">
            <a:spLocks noChangeArrowheads="1"/>
          </p:cNvSpPr>
          <p:nvPr/>
        </p:nvSpPr>
        <p:spPr bwMode="auto">
          <a:xfrm>
            <a:off x="3581400" y="6583363"/>
            <a:ext cx="2300288" cy="274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b="1">
                <a:solidFill>
                  <a:srgbClr val="00008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Chap. 3  Data Representation</a:t>
            </a:r>
            <a:endParaRPr lang="en-US" altLang="ko-KR" sz="1200">
              <a:solidFill>
                <a:srgbClr val="000082"/>
              </a:solidFill>
              <a:latin typeface="Arial" charset="0"/>
            </a:endParaRPr>
          </a:p>
        </p:txBody>
      </p:sp>
      <p:sp>
        <p:nvSpPr>
          <p:cNvPr id="5129" name="Rectangle 1033"/>
          <p:cNvSpPr>
            <a:spLocks noChangeArrowheads="1"/>
          </p:cNvSpPr>
          <p:nvPr/>
        </p:nvSpPr>
        <p:spPr bwMode="auto">
          <a:xfrm>
            <a:off x="0" y="6553200"/>
            <a:ext cx="9132888" cy="28575"/>
          </a:xfrm>
          <a:prstGeom prst="rect">
            <a:avLst/>
          </a:prstGeom>
          <a:solidFill>
            <a:schemeClr val="tx2">
              <a:alpha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130" name="Text Box 1034"/>
          <p:cNvSpPr txBox="1">
            <a:spLocks noChangeArrowheads="1"/>
          </p:cNvSpPr>
          <p:nvPr/>
        </p:nvSpPr>
        <p:spPr bwMode="auto">
          <a:xfrm>
            <a:off x="8534400" y="0"/>
            <a:ext cx="6858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lang="ko-KR" altLang="en-US" b="1" baseline="-25000">
                <a:solidFill>
                  <a:srgbClr val="CC00FF"/>
                </a:solidFill>
                <a:latin typeface="Book Antiqua" pitchFamily="18" charset="0"/>
              </a:rPr>
              <a:t>3-</a:t>
            </a:r>
            <a:fld id="{20B6DCB7-B7B9-413B-872B-0239EF65DCAE}" type="slidenum">
              <a:rPr lang="ko-KR" altLang="en-US" b="1" baseline="-25000">
                <a:solidFill>
                  <a:srgbClr val="CC00FF"/>
                </a:solidFill>
                <a:latin typeface="Book Antiqua" pitchFamily="18" charset="0"/>
              </a:rPr>
              <a:pPr eaLnBrk="1" latinLnBrk="1" hangingPunct="1">
                <a:spcBef>
                  <a:spcPct val="50000"/>
                </a:spcBef>
              </a:pPr>
              <a:t>‹#›</a:t>
            </a:fld>
            <a:endParaRPr lang="en-US" altLang="ko-KR" sz="1800" b="1" baseline="-25000">
              <a:solidFill>
                <a:srgbClr val="0000B6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27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000082"/>
          </a:solidFill>
          <a:latin typeface="Book Antiqua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u"/>
        <a:defRPr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3-1  </a:t>
            </a:r>
            <a:r>
              <a:rPr lang="en-US" altLang="ko-KR" dirty="0"/>
              <a:t>Data </a:t>
            </a:r>
            <a:r>
              <a:rPr lang="en-US" altLang="ko-KR" dirty="0" smtClean="0"/>
              <a:t>Types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Binary information is stored in </a:t>
            </a:r>
            <a:r>
              <a:rPr lang="en-US" altLang="ko-KR" b="1" i="1" dirty="0"/>
              <a:t>memory</a:t>
            </a:r>
            <a:r>
              <a:rPr lang="en-US" altLang="ko-KR" dirty="0"/>
              <a:t> or </a:t>
            </a:r>
            <a:r>
              <a:rPr lang="en-US" altLang="ko-KR" b="1" i="1" dirty="0"/>
              <a:t>processor registers</a:t>
            </a:r>
            <a:endParaRPr lang="en-US" altLang="ko-KR" dirty="0"/>
          </a:p>
          <a:p>
            <a:pPr lvl="1"/>
            <a:r>
              <a:rPr lang="en-US" altLang="ko-KR" dirty="0"/>
              <a:t>Registers contain either </a:t>
            </a:r>
            <a:r>
              <a:rPr lang="en-US" altLang="ko-KR" b="1" i="1" dirty="0"/>
              <a:t>data </a:t>
            </a:r>
            <a:r>
              <a:rPr lang="en-US" altLang="ko-KR" dirty="0"/>
              <a:t>or </a:t>
            </a:r>
            <a:r>
              <a:rPr lang="en-US" altLang="ko-KR" b="1" i="1" dirty="0"/>
              <a:t>control information</a:t>
            </a:r>
            <a:endParaRPr lang="en-US" altLang="ko-KR" dirty="0"/>
          </a:p>
          <a:p>
            <a:pPr lvl="2"/>
            <a:r>
              <a:rPr lang="en-US" altLang="ko-KR" b="1" i="1" dirty="0">
                <a:solidFill>
                  <a:schemeClr val="accent1"/>
                </a:solidFill>
              </a:rPr>
              <a:t>Data</a:t>
            </a:r>
            <a:r>
              <a:rPr lang="en-US" altLang="ko-KR" dirty="0"/>
              <a:t> are numbers and other binary-coded information</a:t>
            </a:r>
          </a:p>
          <a:p>
            <a:pPr lvl="2"/>
            <a:r>
              <a:rPr lang="en-US" altLang="ko-KR" b="1" i="1" dirty="0">
                <a:solidFill>
                  <a:schemeClr val="accent1"/>
                </a:solidFill>
              </a:rPr>
              <a:t>Control information</a:t>
            </a:r>
            <a:r>
              <a:rPr lang="en-US" altLang="ko-KR" dirty="0"/>
              <a:t> is a bit or a group of bits used to specify the sequence of command signals</a:t>
            </a:r>
          </a:p>
          <a:p>
            <a:pPr lvl="1"/>
            <a:r>
              <a:rPr lang="en-US" altLang="ko-KR" dirty="0"/>
              <a:t>Data types found in the registers of digital computers</a:t>
            </a:r>
          </a:p>
          <a:p>
            <a:pPr lvl="2"/>
            <a:r>
              <a:rPr lang="en-US" altLang="ko-KR" b="1" i="1" dirty="0">
                <a:solidFill>
                  <a:schemeClr val="accent1"/>
                </a:solidFill>
              </a:rPr>
              <a:t>Numbers </a:t>
            </a:r>
            <a:r>
              <a:rPr lang="en-US" altLang="ko-KR" dirty="0"/>
              <a:t>used in arithmetic computations</a:t>
            </a:r>
          </a:p>
          <a:p>
            <a:pPr lvl="2"/>
            <a:r>
              <a:rPr lang="en-US" altLang="ko-KR" b="1" i="1" dirty="0">
                <a:solidFill>
                  <a:schemeClr val="accent1"/>
                </a:solidFill>
              </a:rPr>
              <a:t>Letters</a:t>
            </a:r>
            <a:r>
              <a:rPr lang="en-US" altLang="ko-KR" dirty="0"/>
              <a:t> of the alphabet used in data processing</a:t>
            </a:r>
          </a:p>
          <a:p>
            <a:pPr lvl="2"/>
            <a:r>
              <a:rPr lang="en-US" altLang="ko-KR" b="1" i="1" dirty="0">
                <a:solidFill>
                  <a:schemeClr val="accent1"/>
                </a:solidFill>
              </a:rPr>
              <a:t>Other discrete symbols</a:t>
            </a:r>
            <a:r>
              <a:rPr lang="en-US" altLang="ko-KR" dirty="0"/>
              <a:t> used for specific purpose</a:t>
            </a:r>
          </a:p>
          <a:p>
            <a:pPr lvl="1"/>
            <a:r>
              <a:rPr lang="en-US" altLang="ko-KR" dirty="0" smtClean="0"/>
              <a:t>Number </a:t>
            </a:r>
            <a:r>
              <a:rPr lang="en-US" altLang="ko-KR" dirty="0"/>
              <a:t>Systems</a:t>
            </a:r>
          </a:p>
          <a:p>
            <a:pPr lvl="2"/>
            <a:r>
              <a:rPr lang="en-US" altLang="ko-KR" b="1" i="1" dirty="0">
                <a:solidFill>
                  <a:schemeClr val="accent1"/>
                </a:solidFill>
              </a:rPr>
              <a:t>Base</a:t>
            </a:r>
            <a:r>
              <a:rPr lang="en-US" altLang="ko-KR" dirty="0"/>
              <a:t> or </a:t>
            </a:r>
            <a:r>
              <a:rPr lang="en-US" altLang="ko-KR" b="1" i="1" dirty="0">
                <a:solidFill>
                  <a:schemeClr val="accent1"/>
                </a:solidFill>
              </a:rPr>
              <a:t>Radix</a:t>
            </a:r>
            <a:r>
              <a:rPr lang="en-US" altLang="ko-KR" dirty="0"/>
              <a:t> </a:t>
            </a:r>
            <a:r>
              <a:rPr lang="en-US" altLang="ko-KR" b="1" i="1" dirty="0">
                <a:solidFill>
                  <a:srgbClr val="008000"/>
                </a:solidFill>
              </a:rPr>
              <a:t>r</a:t>
            </a:r>
            <a:r>
              <a:rPr lang="en-US" altLang="ko-KR" dirty="0"/>
              <a:t> </a:t>
            </a:r>
            <a:r>
              <a:rPr lang="en-US" altLang="ko-KR" b="1" i="1" dirty="0">
                <a:solidFill>
                  <a:schemeClr val="accent1"/>
                </a:solidFill>
              </a:rPr>
              <a:t>system</a:t>
            </a:r>
            <a:r>
              <a:rPr lang="en-US" altLang="ko-KR" dirty="0"/>
              <a:t> : uses distinct symbols for </a:t>
            </a:r>
            <a:r>
              <a:rPr lang="en-US" altLang="ko-KR" b="1" i="1" dirty="0">
                <a:solidFill>
                  <a:srgbClr val="008000"/>
                </a:solidFill>
              </a:rPr>
              <a:t>r digits</a:t>
            </a:r>
            <a:endParaRPr lang="en-US" altLang="ko-KR" dirty="0"/>
          </a:p>
          <a:p>
            <a:pPr lvl="2"/>
            <a:r>
              <a:rPr lang="en-US" altLang="ko-KR" dirty="0"/>
              <a:t>Most common number system :Decimal, Binary, Octal, Hexadecimal</a:t>
            </a:r>
          </a:p>
          <a:p>
            <a:pPr lvl="2"/>
            <a:r>
              <a:rPr lang="en-US" altLang="ko-KR" dirty="0"/>
              <a:t>Positional-value(weight) System : </a:t>
            </a:r>
            <a:r>
              <a:rPr lang="en-US" altLang="ko-KR" b="1" dirty="0"/>
              <a:t>r</a:t>
            </a:r>
            <a:r>
              <a:rPr lang="en-US" altLang="ko-KR" b="1" baseline="30000" dirty="0"/>
              <a:t>2  </a:t>
            </a:r>
            <a:r>
              <a:rPr lang="en-US" altLang="ko-KR" b="1" dirty="0"/>
              <a:t>r </a:t>
            </a:r>
            <a:r>
              <a:rPr lang="en-US" altLang="ko-KR" b="1" baseline="30000" dirty="0"/>
              <a:t>1</a:t>
            </a:r>
            <a:r>
              <a:rPr lang="en-US" altLang="ko-KR" b="1" dirty="0"/>
              <a:t>r</a:t>
            </a:r>
            <a:r>
              <a:rPr lang="en-US" altLang="ko-KR" b="1" baseline="30000" dirty="0"/>
              <a:t>0</a:t>
            </a:r>
            <a:r>
              <a:rPr lang="en-US" altLang="ko-KR" b="1" dirty="0"/>
              <a:t>.r</a:t>
            </a:r>
            <a:r>
              <a:rPr lang="en-US" altLang="ko-KR" b="1" baseline="30000" dirty="0"/>
              <a:t>-1 </a:t>
            </a:r>
            <a:r>
              <a:rPr lang="en-US" altLang="ko-KR" b="1" dirty="0"/>
              <a:t>r</a:t>
            </a:r>
            <a:r>
              <a:rPr lang="en-US" altLang="ko-KR" b="1" baseline="30000" dirty="0"/>
              <a:t>-2 </a:t>
            </a:r>
            <a:r>
              <a:rPr lang="en-US" altLang="ko-KR" b="1" dirty="0"/>
              <a:t>r</a:t>
            </a:r>
            <a:r>
              <a:rPr lang="en-US" altLang="ko-KR" b="1" baseline="30000" dirty="0"/>
              <a:t>-3</a:t>
            </a:r>
            <a:endParaRPr lang="en-US" altLang="ko-KR" dirty="0"/>
          </a:p>
          <a:p>
            <a:pPr lvl="3"/>
            <a:r>
              <a:rPr lang="en-US" altLang="ko-KR" dirty="0"/>
              <a:t>Multiply each digit by an integer power of r and then form he sum of all weighted digits</a:t>
            </a:r>
          </a:p>
          <a:p>
            <a:pPr lvl="3"/>
            <a:endParaRPr lang="ko-KR" altLang="ko-KR" sz="1200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ko-KR" sz="3600" u="sng" dirty="0"/>
              <a:t>Chap. 3  Data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3-4  </a:t>
            </a:r>
            <a:r>
              <a:rPr lang="en-US" altLang="ko-KR" dirty="0"/>
              <a:t>Floating-Point </a:t>
            </a:r>
            <a:r>
              <a:rPr lang="en-US" altLang="ko-KR" dirty="0" smtClean="0"/>
              <a:t>Representation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The floating-point representation of a number has two parts</a:t>
            </a:r>
          </a:p>
          <a:p>
            <a:pPr lvl="2"/>
            <a:r>
              <a:rPr lang="en-US" altLang="ko-KR" dirty="0"/>
              <a:t>1) Mantissa : signed, fixed-point number</a:t>
            </a:r>
          </a:p>
          <a:p>
            <a:pPr lvl="2"/>
            <a:r>
              <a:rPr lang="en-US" altLang="ko-KR" dirty="0"/>
              <a:t>2) Exponent : position of binary(decimal) </a:t>
            </a:r>
            <a:r>
              <a:rPr lang="en-US" altLang="ko-KR" dirty="0" smtClean="0"/>
              <a:t>point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Scientific notation : </a:t>
            </a:r>
            <a:r>
              <a:rPr lang="en-US" altLang="ko-KR" sz="1600" dirty="0">
                <a:solidFill>
                  <a:schemeClr val="accent1"/>
                </a:solidFill>
              </a:rPr>
              <a:t>m x r</a:t>
            </a:r>
            <a:r>
              <a:rPr lang="en-US" altLang="ko-KR" sz="1600" baseline="30000" dirty="0">
                <a:solidFill>
                  <a:schemeClr val="accent1"/>
                </a:solidFill>
              </a:rPr>
              <a:t>e</a:t>
            </a:r>
            <a:r>
              <a:rPr lang="en-US" altLang="ko-KR" sz="1600" dirty="0"/>
              <a:t> (+0.6132789 x 10</a:t>
            </a:r>
            <a:r>
              <a:rPr lang="en-US" altLang="ko-KR" sz="1600" baseline="30000" dirty="0"/>
              <a:t>+4</a:t>
            </a:r>
            <a:r>
              <a:rPr lang="en-US" altLang="ko-KR" sz="1600" dirty="0"/>
              <a:t>)</a:t>
            </a:r>
          </a:p>
          <a:p>
            <a:pPr lvl="2"/>
            <a:r>
              <a:rPr lang="en-US" altLang="ko-KR" b="1" i="1" dirty="0">
                <a:solidFill>
                  <a:schemeClr val="folHlink"/>
                </a:solidFill>
              </a:rPr>
              <a:t>m</a:t>
            </a:r>
            <a:r>
              <a:rPr lang="en-US" altLang="ko-KR" dirty="0"/>
              <a:t> : mantissa,</a:t>
            </a:r>
            <a:r>
              <a:rPr lang="en-US" altLang="ko-KR" b="1" i="1" dirty="0">
                <a:solidFill>
                  <a:schemeClr val="folHlink"/>
                </a:solidFill>
              </a:rPr>
              <a:t> r</a:t>
            </a:r>
            <a:r>
              <a:rPr lang="en-US" altLang="ko-KR" dirty="0"/>
              <a:t> : radix,</a:t>
            </a:r>
            <a:r>
              <a:rPr lang="en-US" altLang="ko-KR" b="1" i="1" dirty="0">
                <a:solidFill>
                  <a:schemeClr val="folHlink"/>
                </a:solidFill>
              </a:rPr>
              <a:t> e </a:t>
            </a:r>
            <a:r>
              <a:rPr lang="en-US" altLang="ko-KR" dirty="0"/>
              <a:t>: </a:t>
            </a:r>
            <a:r>
              <a:rPr lang="en-US" altLang="ko-KR" dirty="0" smtClean="0"/>
              <a:t>exponent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Example : </a:t>
            </a:r>
            <a:r>
              <a:rPr lang="en-US" altLang="ko-KR" sz="1600" dirty="0">
                <a:solidFill>
                  <a:schemeClr val="accent1"/>
                </a:solidFill>
              </a:rPr>
              <a:t>m x 2</a:t>
            </a:r>
            <a:r>
              <a:rPr lang="en-US" altLang="ko-KR" sz="1600" baseline="30000" dirty="0">
                <a:solidFill>
                  <a:schemeClr val="accent1"/>
                </a:solidFill>
              </a:rPr>
              <a:t>e</a:t>
            </a:r>
            <a:r>
              <a:rPr lang="en-US" altLang="ko-KR" sz="1600" dirty="0"/>
              <a:t> = +(.1001110)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x </a:t>
            </a:r>
            <a:r>
              <a:rPr lang="en-US" altLang="ko-KR" sz="1600" dirty="0" smtClean="0"/>
              <a:t>2</a:t>
            </a:r>
            <a:r>
              <a:rPr lang="en-US" altLang="ko-KR" sz="1600" baseline="30000" dirty="0" smtClean="0"/>
              <a:t>+4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Normalization</a:t>
            </a:r>
          </a:p>
          <a:p>
            <a:pPr lvl="2"/>
            <a:r>
              <a:rPr lang="en-US" altLang="ko-KR" dirty="0"/>
              <a:t>Most significant digit of mantissa is </a:t>
            </a:r>
            <a:r>
              <a:rPr lang="en-US" altLang="ko-KR" b="1" i="1" dirty="0">
                <a:solidFill>
                  <a:schemeClr val="accent1"/>
                </a:solidFill>
              </a:rPr>
              <a:t>nonzero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248400" y="1752600"/>
            <a:ext cx="2133600" cy="701675"/>
          </a:xfrm>
          <a:prstGeom prst="wedgeRoundRectCallout">
            <a:avLst>
              <a:gd name="adj1" fmla="val -86829"/>
              <a:gd name="adj2" fmla="val -6787"/>
              <a:gd name="adj3" fmla="val 16667"/>
            </a:avLst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latinLnBrk="1" hangingPunct="1"/>
            <a:r>
              <a:rPr kumimoji="1" lang="en-US" altLang="ko-KR" sz="1400">
                <a:solidFill>
                  <a:srgbClr val="000000"/>
                </a:solidFill>
              </a:rPr>
              <a:t>* Decimal + 6132.789</a:t>
            </a:r>
          </a:p>
          <a:p>
            <a:pPr eaLnBrk="1" latinLnBrk="1" hangingPunct="1"/>
            <a:r>
              <a:rPr kumimoji="1" lang="en-US" altLang="ko-KR" sz="1400">
                <a:solidFill>
                  <a:srgbClr val="000000"/>
                </a:solidFill>
              </a:rPr>
              <a:t>   </a:t>
            </a:r>
            <a:r>
              <a:rPr kumimoji="1" lang="en-US" altLang="ko-KR" sz="1400" b="1" i="1">
                <a:solidFill>
                  <a:srgbClr val="D01608"/>
                </a:solidFill>
              </a:rPr>
              <a:t>Fraction        Exponent</a:t>
            </a:r>
            <a:endParaRPr kumimoji="1" lang="en-US" altLang="ko-KR" sz="1400">
              <a:solidFill>
                <a:srgbClr val="000000"/>
              </a:solidFill>
            </a:endParaRPr>
          </a:p>
          <a:p>
            <a:pPr eaLnBrk="1" latinLnBrk="1" hangingPunct="1"/>
            <a:r>
              <a:rPr kumimoji="1" lang="en-US" altLang="ko-KR" sz="1400">
                <a:solidFill>
                  <a:srgbClr val="000000"/>
                </a:solidFill>
              </a:rPr>
              <a:t>+0.6132789           +4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562600" y="2895600"/>
            <a:ext cx="2133600" cy="473075"/>
          </a:xfrm>
          <a:prstGeom prst="wedgeRoundRectCallout">
            <a:avLst>
              <a:gd name="adj1" fmla="val -81472"/>
              <a:gd name="adj2" fmla="val 6333"/>
              <a:gd name="adj3" fmla="val 16667"/>
            </a:avLst>
          </a:prstGeom>
          <a:solidFill>
            <a:srgbClr val="00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1" latinLnBrk="1" hangingPunct="1"/>
            <a:r>
              <a:rPr kumimoji="1" lang="en-US" altLang="ko-KR" sz="1400">
                <a:solidFill>
                  <a:srgbClr val="000000"/>
                </a:solidFill>
              </a:rPr>
              <a:t>   </a:t>
            </a:r>
            <a:r>
              <a:rPr kumimoji="1" lang="en-US" altLang="ko-KR" sz="1400" b="1" i="1">
                <a:solidFill>
                  <a:srgbClr val="D01608"/>
                </a:solidFill>
              </a:rPr>
              <a:t>Fraction        Exponent</a:t>
            </a:r>
            <a:endParaRPr kumimoji="1" lang="en-US" altLang="ko-KR" sz="1400">
              <a:solidFill>
                <a:srgbClr val="000000"/>
              </a:solidFill>
            </a:endParaRPr>
          </a:p>
          <a:p>
            <a:pPr eaLnBrk="1" latinLnBrk="1" hangingPunct="1"/>
            <a:r>
              <a:rPr kumimoji="1" lang="en-US" altLang="ko-KR" sz="1400">
                <a:solidFill>
                  <a:srgbClr val="000000"/>
                </a:solidFill>
              </a:rPr>
              <a:t>  01001110          000100</a:t>
            </a:r>
          </a:p>
        </p:txBody>
      </p:sp>
    </p:spTree>
    <p:extLst>
      <p:ext uri="{BB962C8B-B14F-4D97-AF65-F5344CB8AC3E}">
        <p14:creationId xmlns:p14="http://schemas.microsoft.com/office/powerpoint/2010/main" val="363354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42300" cy="5486400"/>
          </a:xfrm>
        </p:spPr>
        <p:txBody>
          <a:bodyPr/>
          <a:lstStyle/>
          <a:p>
            <a:r>
              <a:rPr lang="ko-KR" altLang="en-US" dirty="0"/>
              <a:t>3-6  </a:t>
            </a:r>
            <a:r>
              <a:rPr lang="en-US" altLang="ko-KR" dirty="0"/>
              <a:t>Error Detection Codes</a:t>
            </a:r>
          </a:p>
          <a:p>
            <a:pPr lvl="1"/>
            <a:r>
              <a:rPr lang="en-US" altLang="ko-KR" dirty="0"/>
              <a:t>Binary information transmitted through some form of communication medium is subject to external noise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Parity Bit </a:t>
            </a:r>
          </a:p>
          <a:p>
            <a:pPr lvl="2"/>
            <a:r>
              <a:rPr lang="en-US" altLang="ko-KR" dirty="0"/>
              <a:t>An extra bit included with a binary message to make the total number of 1’s either odd </a:t>
            </a:r>
            <a:r>
              <a:rPr lang="en-US" altLang="ko-KR"/>
              <a:t>or </a:t>
            </a:r>
            <a:r>
              <a:rPr lang="en-US" altLang="ko-KR" smtClean="0"/>
              <a:t>even.</a:t>
            </a:r>
            <a:endParaRPr lang="en-US" altLang="ko-KR"/>
          </a:p>
          <a:p>
            <a:pPr lvl="1"/>
            <a:r>
              <a:rPr lang="en-US" altLang="ko-KR" dirty="0"/>
              <a:t>Even-parity method</a:t>
            </a:r>
          </a:p>
          <a:p>
            <a:pPr lvl="2"/>
            <a:r>
              <a:rPr lang="en-US" altLang="ko-KR" dirty="0"/>
              <a:t>The value of the parity bit is chosen so that the total number of 1s </a:t>
            </a:r>
            <a:r>
              <a:rPr lang="en-US" altLang="ko-KR" i="1" dirty="0">
                <a:solidFill>
                  <a:schemeClr val="accent1"/>
                </a:solidFill>
              </a:rPr>
              <a:t>(including the parity bit)</a:t>
            </a:r>
            <a:r>
              <a:rPr lang="en-US" altLang="ko-KR" dirty="0"/>
              <a:t> is an</a:t>
            </a:r>
            <a:r>
              <a:rPr lang="en-US" altLang="ko-KR" b="1" i="1" dirty="0"/>
              <a:t> </a:t>
            </a:r>
            <a:r>
              <a:rPr lang="en-US" altLang="ko-KR" b="1" i="1" dirty="0">
                <a:solidFill>
                  <a:schemeClr val="folHlink"/>
                </a:solidFill>
              </a:rPr>
              <a:t>even</a:t>
            </a:r>
            <a:r>
              <a:rPr lang="en-US" altLang="ko-KR" dirty="0"/>
              <a:t> number  </a:t>
            </a:r>
          </a:p>
          <a:p>
            <a:pPr lvl="2">
              <a:buFont typeface="Monotype Sorts" pitchFamily="2" charset="2"/>
              <a:buNone/>
            </a:pPr>
            <a:r>
              <a:rPr lang="en-US" altLang="ko-KR" dirty="0"/>
              <a:t>                   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</a:t>
            </a:r>
            <a:r>
              <a:rPr lang="en-US" altLang="ko-KR" sz="1800" b="1" dirty="0"/>
              <a:t>1  0  0  0  0  1  1                         </a:t>
            </a:r>
            <a:r>
              <a:rPr lang="en-US" altLang="ko-KR" dirty="0"/>
              <a:t>           </a:t>
            </a:r>
          </a:p>
          <a:p>
            <a:pPr lvl="1"/>
            <a:endParaRPr lang="en-US" altLang="ko-KR" dirty="0"/>
          </a:p>
          <a:p>
            <a:pPr lvl="1">
              <a:lnSpc>
                <a:spcPct val="70000"/>
              </a:lnSpc>
            </a:pPr>
            <a:r>
              <a:rPr lang="en-US" altLang="ko-KR" dirty="0"/>
              <a:t>Odd-parity method</a:t>
            </a:r>
          </a:p>
          <a:p>
            <a:pPr lvl="2"/>
            <a:r>
              <a:rPr lang="en-US" altLang="ko-KR" dirty="0"/>
              <a:t>Exactly the same way except that the total number of 1s is an </a:t>
            </a:r>
            <a:r>
              <a:rPr lang="en-US" altLang="ko-KR" b="1" i="1" dirty="0">
                <a:solidFill>
                  <a:schemeClr val="folHlink"/>
                </a:solidFill>
              </a:rPr>
              <a:t>odd</a:t>
            </a:r>
            <a:r>
              <a:rPr lang="en-US" altLang="ko-KR" b="1" dirty="0">
                <a:solidFill>
                  <a:schemeClr val="folHlink"/>
                </a:solidFill>
              </a:rPr>
              <a:t> </a:t>
            </a:r>
            <a:r>
              <a:rPr lang="en-US" altLang="ko-KR" dirty="0"/>
              <a:t>number</a:t>
            </a:r>
          </a:p>
          <a:p>
            <a:pPr lvl="2">
              <a:buFont typeface="Monotype Sorts" pitchFamily="2" charset="2"/>
              <a:buNone/>
            </a:pPr>
            <a:r>
              <a:rPr lang="en-US" altLang="ko-KR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1  </a:t>
            </a:r>
            <a:r>
              <a:rPr lang="en-US" altLang="ko-KR" sz="1800" b="1" dirty="0"/>
              <a:t>1  0  0  0  0  0  1</a:t>
            </a:r>
            <a:endParaRPr lang="en-US" altLang="ko-KR" dirty="0"/>
          </a:p>
          <a:p>
            <a:pPr lvl="2">
              <a:buFont typeface="Monotype Sorts" pitchFamily="2" charset="2"/>
              <a:buNone/>
            </a:pPr>
            <a:endParaRPr lang="en-US" altLang="ko-KR" sz="1800" b="1" dirty="0"/>
          </a:p>
          <a:p>
            <a:pPr lvl="2"/>
            <a:endParaRPr lang="en-US" altLang="ko-KR" dirty="0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362200" y="1905000"/>
            <a:ext cx="5105400" cy="990600"/>
            <a:chOff x="1008" y="3216"/>
            <a:chExt cx="3264" cy="672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1008" y="3347"/>
              <a:ext cx="764" cy="54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AU" altLang="ko-KR" sz="1600" b="1"/>
                <a:t>Transmitter</a:t>
              </a:r>
              <a:endParaRPr lang="en-AU" altLang="ko-KR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3460" y="3347"/>
              <a:ext cx="812" cy="541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AU" altLang="ko-KR" sz="1600" b="1"/>
                <a:t>Receiver</a:t>
              </a:r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1772" y="3617"/>
              <a:ext cx="3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2479" y="3617"/>
              <a:ext cx="9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2047" y="3617"/>
              <a:ext cx="3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 rot="-5400000">
              <a:off x="2306" y="3479"/>
              <a:ext cx="237" cy="2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AU" altLang="en-US"/>
                <a:t>~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 rot="-5400000">
              <a:off x="2344" y="3478"/>
              <a:ext cx="237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AU" altLang="en-US"/>
                <a:t>~</a:t>
              </a:r>
            </a:p>
          </p:txBody>
        </p:sp>
        <p:grpSp>
          <p:nvGrpSpPr>
            <p:cNvPr id="19468" name="Group 12"/>
            <p:cNvGrpSpPr>
              <a:grpSpLocks/>
            </p:cNvGrpSpPr>
            <p:nvPr/>
          </p:nvGrpSpPr>
          <p:grpSpPr bwMode="auto">
            <a:xfrm>
              <a:off x="1889" y="3239"/>
              <a:ext cx="607" cy="217"/>
              <a:chOff x="1680" y="1584"/>
              <a:chExt cx="576" cy="144"/>
            </a:xfrm>
          </p:grpSpPr>
          <p:sp>
            <p:nvSpPr>
              <p:cNvPr id="19469" name="Line 13"/>
              <p:cNvSpPr>
                <a:spLocks noChangeShapeType="1"/>
              </p:cNvSpPr>
              <p:nvPr/>
            </p:nvSpPr>
            <p:spPr bwMode="auto">
              <a:xfrm>
                <a:off x="1680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0" name="Line 14"/>
              <p:cNvSpPr>
                <a:spLocks noChangeShapeType="1"/>
              </p:cNvSpPr>
              <p:nvPr/>
            </p:nvSpPr>
            <p:spPr bwMode="auto">
              <a:xfrm flipV="1">
                <a:off x="1824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1" name="Line 15"/>
              <p:cNvSpPr>
                <a:spLocks noChangeShapeType="1"/>
              </p:cNvSpPr>
              <p:nvPr/>
            </p:nvSpPr>
            <p:spPr bwMode="auto">
              <a:xfrm>
                <a:off x="1824" y="158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2" name="Line 16"/>
              <p:cNvSpPr>
                <a:spLocks noChangeShapeType="1"/>
              </p:cNvSpPr>
              <p:nvPr/>
            </p:nvSpPr>
            <p:spPr bwMode="auto">
              <a:xfrm>
                <a:off x="1968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3" name="Line 17"/>
              <p:cNvSpPr>
                <a:spLocks noChangeShapeType="1"/>
              </p:cNvSpPr>
              <p:nvPr/>
            </p:nvSpPr>
            <p:spPr bwMode="auto">
              <a:xfrm>
                <a:off x="1968" y="172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 flipV="1">
                <a:off x="2112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>
                <a:off x="2112" y="1584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6" name="Group 20"/>
            <p:cNvGrpSpPr>
              <a:grpSpLocks/>
            </p:cNvGrpSpPr>
            <p:nvPr/>
          </p:nvGrpSpPr>
          <p:grpSpPr bwMode="auto">
            <a:xfrm>
              <a:off x="2688" y="3216"/>
              <a:ext cx="672" cy="240"/>
              <a:chOff x="2755" y="3216"/>
              <a:chExt cx="467" cy="218"/>
            </a:xfrm>
          </p:grpSpPr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 flipV="1">
                <a:off x="2871" y="3239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>
                <a:off x="2989" y="3239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9" name="Line 23"/>
              <p:cNvSpPr>
                <a:spLocks noChangeShapeType="1"/>
              </p:cNvSpPr>
              <p:nvPr/>
            </p:nvSpPr>
            <p:spPr bwMode="auto">
              <a:xfrm flipV="1">
                <a:off x="3107" y="3239"/>
                <a:ext cx="0" cy="1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0" name="Freeform 24"/>
              <p:cNvSpPr>
                <a:spLocks/>
              </p:cNvSpPr>
              <p:nvPr/>
            </p:nvSpPr>
            <p:spPr bwMode="auto">
              <a:xfrm>
                <a:off x="2755" y="3385"/>
                <a:ext cx="115" cy="49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2" y="18"/>
                  </a:cxn>
                  <a:cxn ang="0">
                    <a:pos x="26" y="14"/>
                  </a:cxn>
                  <a:cxn ang="0">
                    <a:pos x="34" y="36"/>
                  </a:cxn>
                  <a:cxn ang="0">
                    <a:pos x="42" y="18"/>
                  </a:cxn>
                  <a:cxn ang="0">
                    <a:pos x="54" y="0"/>
                  </a:cxn>
                  <a:cxn ang="0">
                    <a:pos x="64" y="8"/>
                  </a:cxn>
                  <a:cxn ang="0">
                    <a:pos x="78" y="26"/>
                  </a:cxn>
                  <a:cxn ang="0">
                    <a:pos x="84" y="8"/>
                  </a:cxn>
                  <a:cxn ang="0">
                    <a:pos x="94" y="28"/>
                  </a:cxn>
                  <a:cxn ang="0">
                    <a:pos x="106" y="8"/>
                  </a:cxn>
                  <a:cxn ang="0">
                    <a:pos x="116" y="34"/>
                  </a:cxn>
                  <a:cxn ang="0">
                    <a:pos x="120" y="10"/>
                  </a:cxn>
                  <a:cxn ang="0">
                    <a:pos x="132" y="28"/>
                  </a:cxn>
                  <a:cxn ang="0">
                    <a:pos x="140" y="14"/>
                  </a:cxn>
                </a:cxnLst>
                <a:rect l="0" t="0" r="r" b="b"/>
                <a:pathLst>
                  <a:path w="140" h="43">
                    <a:moveTo>
                      <a:pt x="0" y="16"/>
                    </a:moveTo>
                    <a:cubicBezTo>
                      <a:pt x="3" y="6"/>
                      <a:pt x="7" y="11"/>
                      <a:pt x="12" y="18"/>
                    </a:cubicBezTo>
                    <a:cubicBezTo>
                      <a:pt x="16" y="39"/>
                      <a:pt x="23" y="24"/>
                      <a:pt x="26" y="14"/>
                    </a:cubicBezTo>
                    <a:cubicBezTo>
                      <a:pt x="29" y="21"/>
                      <a:pt x="34" y="36"/>
                      <a:pt x="34" y="36"/>
                    </a:cubicBezTo>
                    <a:cubicBezTo>
                      <a:pt x="38" y="31"/>
                      <a:pt x="42" y="18"/>
                      <a:pt x="42" y="18"/>
                    </a:cubicBezTo>
                    <a:cubicBezTo>
                      <a:pt x="53" y="25"/>
                      <a:pt x="52" y="10"/>
                      <a:pt x="54" y="0"/>
                    </a:cubicBezTo>
                    <a:cubicBezTo>
                      <a:pt x="61" y="21"/>
                      <a:pt x="58" y="24"/>
                      <a:pt x="64" y="8"/>
                    </a:cubicBezTo>
                    <a:cubicBezTo>
                      <a:pt x="65" y="20"/>
                      <a:pt x="64" y="35"/>
                      <a:pt x="78" y="26"/>
                    </a:cubicBezTo>
                    <a:cubicBezTo>
                      <a:pt x="80" y="20"/>
                      <a:pt x="84" y="8"/>
                      <a:pt x="84" y="8"/>
                    </a:cubicBezTo>
                    <a:cubicBezTo>
                      <a:pt x="85" y="17"/>
                      <a:pt x="83" y="32"/>
                      <a:pt x="94" y="28"/>
                    </a:cubicBezTo>
                    <a:cubicBezTo>
                      <a:pt x="104" y="43"/>
                      <a:pt x="104" y="16"/>
                      <a:pt x="106" y="8"/>
                    </a:cubicBezTo>
                    <a:cubicBezTo>
                      <a:pt x="111" y="16"/>
                      <a:pt x="113" y="25"/>
                      <a:pt x="116" y="34"/>
                    </a:cubicBezTo>
                    <a:cubicBezTo>
                      <a:pt x="119" y="26"/>
                      <a:pt x="112" y="10"/>
                      <a:pt x="120" y="10"/>
                    </a:cubicBezTo>
                    <a:cubicBezTo>
                      <a:pt x="127" y="10"/>
                      <a:pt x="132" y="28"/>
                      <a:pt x="132" y="28"/>
                    </a:cubicBezTo>
                    <a:cubicBezTo>
                      <a:pt x="140" y="15"/>
                      <a:pt x="140" y="21"/>
                      <a:pt x="140" y="1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1" name="Freeform 25"/>
              <p:cNvSpPr>
                <a:spLocks/>
              </p:cNvSpPr>
              <p:nvPr/>
            </p:nvSpPr>
            <p:spPr bwMode="auto">
              <a:xfrm>
                <a:off x="3107" y="3216"/>
                <a:ext cx="115" cy="94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6" y="8"/>
                  </a:cxn>
                  <a:cxn ang="0">
                    <a:pos x="26" y="42"/>
                  </a:cxn>
                  <a:cxn ang="0">
                    <a:pos x="24" y="32"/>
                  </a:cxn>
                  <a:cxn ang="0">
                    <a:pos x="38" y="18"/>
                  </a:cxn>
                  <a:cxn ang="0">
                    <a:pos x="44" y="14"/>
                  </a:cxn>
                  <a:cxn ang="0">
                    <a:pos x="50" y="20"/>
                  </a:cxn>
                  <a:cxn ang="0">
                    <a:pos x="52" y="28"/>
                  </a:cxn>
                  <a:cxn ang="0">
                    <a:pos x="56" y="22"/>
                  </a:cxn>
                  <a:cxn ang="0">
                    <a:pos x="62" y="20"/>
                  </a:cxn>
                  <a:cxn ang="0">
                    <a:pos x="78" y="22"/>
                  </a:cxn>
                  <a:cxn ang="0">
                    <a:pos x="90" y="48"/>
                  </a:cxn>
                  <a:cxn ang="0">
                    <a:pos x="110" y="0"/>
                  </a:cxn>
                  <a:cxn ang="0">
                    <a:pos x="116" y="20"/>
                  </a:cxn>
                  <a:cxn ang="0">
                    <a:pos x="128" y="24"/>
                  </a:cxn>
                  <a:cxn ang="0">
                    <a:pos x="140" y="20"/>
                  </a:cxn>
                </a:cxnLst>
                <a:rect l="0" t="0" r="r" b="b"/>
                <a:pathLst>
                  <a:path w="141" h="83">
                    <a:moveTo>
                      <a:pt x="0" y="22"/>
                    </a:moveTo>
                    <a:cubicBezTo>
                      <a:pt x="5" y="15"/>
                      <a:pt x="8" y="11"/>
                      <a:pt x="16" y="8"/>
                    </a:cubicBezTo>
                    <a:cubicBezTo>
                      <a:pt x="20" y="20"/>
                      <a:pt x="23" y="28"/>
                      <a:pt x="26" y="42"/>
                    </a:cubicBezTo>
                    <a:cubicBezTo>
                      <a:pt x="27" y="45"/>
                      <a:pt x="24" y="32"/>
                      <a:pt x="24" y="32"/>
                    </a:cubicBezTo>
                    <a:cubicBezTo>
                      <a:pt x="26" y="21"/>
                      <a:pt x="26" y="14"/>
                      <a:pt x="38" y="18"/>
                    </a:cubicBezTo>
                    <a:cubicBezTo>
                      <a:pt x="44" y="41"/>
                      <a:pt x="40" y="83"/>
                      <a:pt x="44" y="14"/>
                    </a:cubicBezTo>
                    <a:cubicBezTo>
                      <a:pt x="46" y="16"/>
                      <a:pt x="49" y="18"/>
                      <a:pt x="50" y="20"/>
                    </a:cubicBezTo>
                    <a:cubicBezTo>
                      <a:pt x="51" y="22"/>
                      <a:pt x="49" y="27"/>
                      <a:pt x="52" y="28"/>
                    </a:cubicBezTo>
                    <a:cubicBezTo>
                      <a:pt x="54" y="29"/>
                      <a:pt x="54" y="24"/>
                      <a:pt x="56" y="22"/>
                    </a:cubicBezTo>
                    <a:cubicBezTo>
                      <a:pt x="58" y="21"/>
                      <a:pt x="60" y="21"/>
                      <a:pt x="62" y="20"/>
                    </a:cubicBezTo>
                    <a:cubicBezTo>
                      <a:pt x="72" y="37"/>
                      <a:pt x="66" y="26"/>
                      <a:pt x="78" y="22"/>
                    </a:cubicBezTo>
                    <a:cubicBezTo>
                      <a:pt x="86" y="30"/>
                      <a:pt x="87" y="36"/>
                      <a:pt x="90" y="48"/>
                    </a:cubicBezTo>
                    <a:cubicBezTo>
                      <a:pt x="100" y="34"/>
                      <a:pt x="100" y="14"/>
                      <a:pt x="110" y="0"/>
                    </a:cubicBezTo>
                    <a:cubicBezTo>
                      <a:pt x="115" y="15"/>
                      <a:pt x="113" y="8"/>
                      <a:pt x="116" y="20"/>
                    </a:cubicBezTo>
                    <a:cubicBezTo>
                      <a:pt x="120" y="9"/>
                      <a:pt x="124" y="18"/>
                      <a:pt x="128" y="24"/>
                    </a:cubicBezTo>
                    <a:cubicBezTo>
                      <a:pt x="141" y="22"/>
                      <a:pt x="140" y="26"/>
                      <a:pt x="140" y="2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Freeform 26"/>
              <p:cNvSpPr>
                <a:spLocks/>
              </p:cNvSpPr>
              <p:nvPr/>
            </p:nvSpPr>
            <p:spPr bwMode="auto">
              <a:xfrm>
                <a:off x="2871" y="3217"/>
                <a:ext cx="116" cy="94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16" y="8"/>
                  </a:cxn>
                  <a:cxn ang="0">
                    <a:pos x="26" y="42"/>
                  </a:cxn>
                  <a:cxn ang="0">
                    <a:pos x="24" y="32"/>
                  </a:cxn>
                  <a:cxn ang="0">
                    <a:pos x="38" y="18"/>
                  </a:cxn>
                  <a:cxn ang="0">
                    <a:pos x="44" y="14"/>
                  </a:cxn>
                  <a:cxn ang="0">
                    <a:pos x="50" y="20"/>
                  </a:cxn>
                  <a:cxn ang="0">
                    <a:pos x="52" y="28"/>
                  </a:cxn>
                  <a:cxn ang="0">
                    <a:pos x="56" y="22"/>
                  </a:cxn>
                  <a:cxn ang="0">
                    <a:pos x="62" y="20"/>
                  </a:cxn>
                  <a:cxn ang="0">
                    <a:pos x="78" y="22"/>
                  </a:cxn>
                  <a:cxn ang="0">
                    <a:pos x="90" y="48"/>
                  </a:cxn>
                  <a:cxn ang="0">
                    <a:pos x="110" y="0"/>
                  </a:cxn>
                  <a:cxn ang="0">
                    <a:pos x="116" y="20"/>
                  </a:cxn>
                  <a:cxn ang="0">
                    <a:pos x="128" y="24"/>
                  </a:cxn>
                  <a:cxn ang="0">
                    <a:pos x="140" y="20"/>
                  </a:cxn>
                </a:cxnLst>
                <a:rect l="0" t="0" r="r" b="b"/>
                <a:pathLst>
                  <a:path w="141" h="83">
                    <a:moveTo>
                      <a:pt x="0" y="22"/>
                    </a:moveTo>
                    <a:cubicBezTo>
                      <a:pt x="5" y="15"/>
                      <a:pt x="8" y="11"/>
                      <a:pt x="16" y="8"/>
                    </a:cubicBezTo>
                    <a:cubicBezTo>
                      <a:pt x="20" y="20"/>
                      <a:pt x="23" y="28"/>
                      <a:pt x="26" y="42"/>
                    </a:cubicBezTo>
                    <a:cubicBezTo>
                      <a:pt x="27" y="45"/>
                      <a:pt x="24" y="32"/>
                      <a:pt x="24" y="32"/>
                    </a:cubicBezTo>
                    <a:cubicBezTo>
                      <a:pt x="26" y="21"/>
                      <a:pt x="26" y="14"/>
                      <a:pt x="38" y="18"/>
                    </a:cubicBezTo>
                    <a:cubicBezTo>
                      <a:pt x="44" y="41"/>
                      <a:pt x="40" y="83"/>
                      <a:pt x="44" y="14"/>
                    </a:cubicBezTo>
                    <a:cubicBezTo>
                      <a:pt x="46" y="16"/>
                      <a:pt x="49" y="18"/>
                      <a:pt x="50" y="20"/>
                    </a:cubicBezTo>
                    <a:cubicBezTo>
                      <a:pt x="51" y="22"/>
                      <a:pt x="49" y="27"/>
                      <a:pt x="52" y="28"/>
                    </a:cubicBezTo>
                    <a:cubicBezTo>
                      <a:pt x="54" y="29"/>
                      <a:pt x="54" y="24"/>
                      <a:pt x="56" y="22"/>
                    </a:cubicBezTo>
                    <a:cubicBezTo>
                      <a:pt x="58" y="21"/>
                      <a:pt x="60" y="21"/>
                      <a:pt x="62" y="20"/>
                    </a:cubicBezTo>
                    <a:cubicBezTo>
                      <a:pt x="72" y="37"/>
                      <a:pt x="66" y="26"/>
                      <a:pt x="78" y="22"/>
                    </a:cubicBezTo>
                    <a:cubicBezTo>
                      <a:pt x="86" y="30"/>
                      <a:pt x="87" y="36"/>
                      <a:pt x="90" y="48"/>
                    </a:cubicBezTo>
                    <a:cubicBezTo>
                      <a:pt x="100" y="34"/>
                      <a:pt x="100" y="14"/>
                      <a:pt x="110" y="0"/>
                    </a:cubicBezTo>
                    <a:cubicBezTo>
                      <a:pt x="115" y="15"/>
                      <a:pt x="113" y="8"/>
                      <a:pt x="116" y="20"/>
                    </a:cubicBezTo>
                    <a:cubicBezTo>
                      <a:pt x="120" y="9"/>
                      <a:pt x="124" y="18"/>
                      <a:pt x="128" y="24"/>
                    </a:cubicBezTo>
                    <a:cubicBezTo>
                      <a:pt x="141" y="22"/>
                      <a:pt x="140" y="26"/>
                      <a:pt x="140" y="2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3" name="Freeform 27"/>
              <p:cNvSpPr>
                <a:spLocks/>
              </p:cNvSpPr>
              <p:nvPr/>
            </p:nvSpPr>
            <p:spPr bwMode="auto">
              <a:xfrm>
                <a:off x="2991" y="3279"/>
                <a:ext cx="113" cy="144"/>
              </a:xfrm>
              <a:custGeom>
                <a:avLst/>
                <a:gdLst/>
                <a:ahLst/>
                <a:cxnLst>
                  <a:cxn ang="0">
                    <a:pos x="0" y="110"/>
                  </a:cxn>
                  <a:cxn ang="0">
                    <a:pos x="8" y="92"/>
                  </a:cxn>
                  <a:cxn ang="0">
                    <a:pos x="20" y="104"/>
                  </a:cxn>
                  <a:cxn ang="0">
                    <a:pos x="28" y="122"/>
                  </a:cxn>
                  <a:cxn ang="0">
                    <a:pos x="38" y="102"/>
                  </a:cxn>
                  <a:cxn ang="0">
                    <a:pos x="46" y="120"/>
                  </a:cxn>
                  <a:cxn ang="0">
                    <a:pos x="54" y="102"/>
                  </a:cxn>
                  <a:cxn ang="0">
                    <a:pos x="56" y="96"/>
                  </a:cxn>
                  <a:cxn ang="0">
                    <a:pos x="66" y="44"/>
                  </a:cxn>
                  <a:cxn ang="0">
                    <a:pos x="68" y="2"/>
                  </a:cxn>
                  <a:cxn ang="0">
                    <a:pos x="70" y="8"/>
                  </a:cxn>
                  <a:cxn ang="0">
                    <a:pos x="66" y="24"/>
                  </a:cxn>
                  <a:cxn ang="0">
                    <a:pos x="78" y="128"/>
                  </a:cxn>
                  <a:cxn ang="0">
                    <a:pos x="90" y="100"/>
                  </a:cxn>
                  <a:cxn ang="0">
                    <a:pos x="96" y="102"/>
                  </a:cxn>
                  <a:cxn ang="0">
                    <a:pos x="100" y="114"/>
                  </a:cxn>
                  <a:cxn ang="0">
                    <a:pos x="112" y="104"/>
                  </a:cxn>
                  <a:cxn ang="0">
                    <a:pos x="124" y="114"/>
                  </a:cxn>
                  <a:cxn ang="0">
                    <a:pos x="136" y="104"/>
                  </a:cxn>
                  <a:cxn ang="0">
                    <a:pos x="138" y="110"/>
                  </a:cxn>
                </a:cxnLst>
                <a:rect l="0" t="0" r="r" b="b"/>
                <a:pathLst>
                  <a:path w="138" h="128">
                    <a:moveTo>
                      <a:pt x="0" y="110"/>
                    </a:moveTo>
                    <a:cubicBezTo>
                      <a:pt x="5" y="96"/>
                      <a:pt x="2" y="102"/>
                      <a:pt x="8" y="92"/>
                    </a:cubicBezTo>
                    <a:cubicBezTo>
                      <a:pt x="14" y="100"/>
                      <a:pt x="9" y="111"/>
                      <a:pt x="20" y="104"/>
                    </a:cubicBezTo>
                    <a:cubicBezTo>
                      <a:pt x="25" y="90"/>
                      <a:pt x="26" y="116"/>
                      <a:pt x="28" y="122"/>
                    </a:cubicBezTo>
                    <a:cubicBezTo>
                      <a:pt x="31" y="113"/>
                      <a:pt x="30" y="107"/>
                      <a:pt x="38" y="102"/>
                    </a:cubicBezTo>
                    <a:cubicBezTo>
                      <a:pt x="40" y="109"/>
                      <a:pt x="44" y="113"/>
                      <a:pt x="46" y="120"/>
                    </a:cubicBezTo>
                    <a:cubicBezTo>
                      <a:pt x="52" y="110"/>
                      <a:pt x="49" y="116"/>
                      <a:pt x="54" y="102"/>
                    </a:cubicBezTo>
                    <a:cubicBezTo>
                      <a:pt x="55" y="100"/>
                      <a:pt x="56" y="96"/>
                      <a:pt x="56" y="96"/>
                    </a:cubicBezTo>
                    <a:cubicBezTo>
                      <a:pt x="58" y="78"/>
                      <a:pt x="63" y="62"/>
                      <a:pt x="66" y="44"/>
                    </a:cubicBezTo>
                    <a:cubicBezTo>
                      <a:pt x="67" y="30"/>
                      <a:pt x="66" y="16"/>
                      <a:pt x="68" y="2"/>
                    </a:cubicBezTo>
                    <a:cubicBezTo>
                      <a:pt x="68" y="0"/>
                      <a:pt x="70" y="6"/>
                      <a:pt x="70" y="8"/>
                    </a:cubicBezTo>
                    <a:cubicBezTo>
                      <a:pt x="70" y="13"/>
                      <a:pt x="66" y="24"/>
                      <a:pt x="66" y="24"/>
                    </a:cubicBezTo>
                    <a:cubicBezTo>
                      <a:pt x="68" y="58"/>
                      <a:pt x="70" y="95"/>
                      <a:pt x="78" y="128"/>
                    </a:cubicBezTo>
                    <a:cubicBezTo>
                      <a:pt x="87" y="119"/>
                      <a:pt x="88" y="112"/>
                      <a:pt x="90" y="100"/>
                    </a:cubicBezTo>
                    <a:cubicBezTo>
                      <a:pt x="92" y="101"/>
                      <a:pt x="95" y="100"/>
                      <a:pt x="96" y="102"/>
                    </a:cubicBezTo>
                    <a:cubicBezTo>
                      <a:pt x="98" y="105"/>
                      <a:pt x="100" y="114"/>
                      <a:pt x="100" y="114"/>
                    </a:cubicBezTo>
                    <a:cubicBezTo>
                      <a:pt x="105" y="99"/>
                      <a:pt x="100" y="101"/>
                      <a:pt x="112" y="104"/>
                    </a:cubicBezTo>
                    <a:cubicBezTo>
                      <a:pt x="115" y="112"/>
                      <a:pt x="115" y="117"/>
                      <a:pt x="124" y="114"/>
                    </a:cubicBezTo>
                    <a:cubicBezTo>
                      <a:pt x="127" y="106"/>
                      <a:pt x="127" y="101"/>
                      <a:pt x="136" y="104"/>
                    </a:cubicBezTo>
                    <a:cubicBezTo>
                      <a:pt x="137" y="106"/>
                      <a:pt x="138" y="110"/>
                      <a:pt x="138" y="11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3034" y="3408"/>
              <a:ext cx="134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AU" altLang="en-US" sz="1400" b="1">
                  <a:solidFill>
                    <a:schemeClr val="accent1"/>
                  </a:solidFill>
                  <a:latin typeface="Symbol" pitchFamily="18" charset="2"/>
                  <a:sym typeface="Symbol" pitchFamily="18" charset="2"/>
                </a:rPr>
                <a:t></a:t>
              </a:r>
              <a:endParaRPr lang="en-AU" altLang="en-US" sz="1400" b="1">
                <a:solidFill>
                  <a:schemeClr val="accent1"/>
                </a:solidFill>
                <a:latin typeface="Symbol" pitchFamily="18" charset="2"/>
              </a:endParaRPr>
            </a:p>
          </p:txBody>
        </p:sp>
      </p:grpSp>
      <p:sp>
        <p:nvSpPr>
          <p:cNvPr id="19485" name="AutoShape 29"/>
          <p:cNvSpPr>
            <a:spLocks noChangeArrowheads="1"/>
          </p:cNvSpPr>
          <p:nvPr/>
        </p:nvSpPr>
        <p:spPr bwMode="auto">
          <a:xfrm>
            <a:off x="3048000" y="5029200"/>
            <a:ext cx="1905000" cy="228600"/>
          </a:xfrm>
          <a:prstGeom prst="wedgeRoundRectCallout">
            <a:avLst>
              <a:gd name="adj1" fmla="val -65167"/>
              <a:gd name="adj2" fmla="val -98611"/>
              <a:gd name="adj3" fmla="val 16667"/>
            </a:avLst>
          </a:prstGeom>
          <a:solidFill>
            <a:srgbClr val="FFFF00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/>
              <a:t>Added parity bit</a:t>
            </a:r>
            <a:endParaRPr lang="ko-KR" altLang="en-US" sz="1400" b="1"/>
          </a:p>
        </p:txBody>
      </p:sp>
      <p:sp>
        <p:nvSpPr>
          <p:cNvPr id="19486" name="AutoShape 30"/>
          <p:cNvSpPr>
            <a:spLocks noChangeArrowheads="1"/>
          </p:cNvSpPr>
          <p:nvPr/>
        </p:nvSpPr>
        <p:spPr bwMode="auto">
          <a:xfrm>
            <a:off x="3048000" y="6248400"/>
            <a:ext cx="1905000" cy="228600"/>
          </a:xfrm>
          <a:prstGeom prst="wedgeRoundRectCallout">
            <a:avLst>
              <a:gd name="adj1" fmla="val -65167"/>
              <a:gd name="adj2" fmla="val -98611"/>
              <a:gd name="adj3" fmla="val 16667"/>
            </a:avLst>
          </a:prstGeom>
          <a:solidFill>
            <a:srgbClr val="FFFF00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lang="en-US" altLang="ko-KR" sz="1400" b="1"/>
              <a:t>Added parity bit</a:t>
            </a:r>
            <a:endParaRPr lang="ko-KR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6172200" y="4114800"/>
            <a:ext cx="2895600" cy="1066800"/>
          </a:xfrm>
          <a:prstGeom prst="wedgeRoundRectCallout">
            <a:avLst>
              <a:gd name="adj1" fmla="val -61676"/>
              <a:gd name="adj2" fmla="val -894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 anchorCtr="1"/>
          <a:lstStyle/>
          <a:p>
            <a:pPr lvl="1" algn="ctr"/>
            <a:endParaRPr kumimoji="1" lang="ko-KR" altLang="en-US" sz="12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42300" cy="54864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dirty="0"/>
              <a:t>Decimal System/Base-10 System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Composed of 10 symbols or numerals(0, 1, 2, 3, 4, 5, 6, 7, 8, 9, 0)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Binary System/Base-2 System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Composed of 10 symbols or numerals(0, 1)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solidFill>
                  <a:schemeClr val="accent1"/>
                </a:solidFill>
              </a:rPr>
              <a:t>Bit</a:t>
            </a:r>
            <a:r>
              <a:rPr lang="en-US" altLang="ko-KR" dirty="0"/>
              <a:t> = Binary digit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Hexadecimal System/Base-16 System : Tab. 3-2</a:t>
            </a:r>
          </a:p>
          <a:p>
            <a:pPr lvl="2">
              <a:lnSpc>
                <a:spcPct val="90000"/>
              </a:lnSpc>
            </a:pPr>
            <a:r>
              <a:rPr lang="en-US" altLang="ko-KR" dirty="0"/>
              <a:t>Composed of 16 symbols or numerals(0, 1, 2, 3, 4, 5, 6, 7, 8, 9, A, B, C, D, E, F)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Binary-to-Decimal Conversions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dirty="0">
                <a:solidFill>
                  <a:schemeClr val="folHlink"/>
                </a:solidFill>
              </a:rPr>
              <a:t>                 1011.101</a:t>
            </a:r>
            <a:r>
              <a:rPr lang="en-US" altLang="ko-KR" sz="1400" baseline="-10000" dirty="0">
                <a:solidFill>
                  <a:schemeClr val="folHlink"/>
                </a:solidFill>
              </a:rPr>
              <a:t>2 </a:t>
            </a:r>
            <a:r>
              <a:rPr lang="en-US" altLang="ko-KR" sz="1400" dirty="0">
                <a:solidFill>
                  <a:schemeClr val="folHlink"/>
                </a:solidFill>
              </a:rPr>
              <a:t>=  (1 x 2</a:t>
            </a:r>
            <a:r>
              <a:rPr lang="en-US" altLang="ko-KR" sz="1400" baseline="36000" dirty="0">
                <a:solidFill>
                  <a:schemeClr val="folHlink"/>
                </a:solidFill>
              </a:rPr>
              <a:t>3</a:t>
            </a:r>
            <a:r>
              <a:rPr lang="en-US" altLang="ko-KR" sz="1400" dirty="0">
                <a:solidFill>
                  <a:schemeClr val="folHlink"/>
                </a:solidFill>
              </a:rPr>
              <a:t>) + (0 x 2</a:t>
            </a:r>
            <a:r>
              <a:rPr lang="en-US" altLang="ko-KR" sz="1400" baseline="36000" dirty="0">
                <a:solidFill>
                  <a:schemeClr val="folHlink"/>
                </a:solidFill>
              </a:rPr>
              <a:t>2</a:t>
            </a:r>
            <a:r>
              <a:rPr lang="en-US" altLang="ko-KR" sz="1400" dirty="0">
                <a:solidFill>
                  <a:schemeClr val="folHlink"/>
                </a:solidFill>
              </a:rPr>
              <a:t>)+ (1 x 2</a:t>
            </a:r>
            <a:r>
              <a:rPr lang="en-US" altLang="ko-KR" sz="1400" baseline="36000" dirty="0">
                <a:solidFill>
                  <a:schemeClr val="folHlink"/>
                </a:solidFill>
              </a:rPr>
              <a:t>1</a:t>
            </a:r>
            <a:r>
              <a:rPr lang="en-US" altLang="ko-KR" sz="1400" dirty="0">
                <a:solidFill>
                  <a:schemeClr val="folHlink"/>
                </a:solidFill>
              </a:rPr>
              <a:t>) + (1 x 2</a:t>
            </a:r>
            <a:r>
              <a:rPr lang="en-US" altLang="ko-KR" sz="1400" baseline="36000" dirty="0">
                <a:solidFill>
                  <a:schemeClr val="folHlink"/>
                </a:solidFill>
              </a:rPr>
              <a:t>o</a:t>
            </a:r>
            <a:r>
              <a:rPr lang="en-US" altLang="ko-KR" sz="1400" dirty="0">
                <a:solidFill>
                  <a:schemeClr val="folHlink"/>
                </a:solidFill>
              </a:rPr>
              <a:t>) + (1 x 2</a:t>
            </a:r>
            <a:r>
              <a:rPr lang="en-US" altLang="ko-KR" sz="1400" baseline="36000" dirty="0">
                <a:solidFill>
                  <a:schemeClr val="folHlink"/>
                </a:solidFill>
              </a:rPr>
              <a:t>-1</a:t>
            </a:r>
            <a:r>
              <a:rPr lang="en-US" altLang="ko-KR" sz="1400" dirty="0">
                <a:solidFill>
                  <a:schemeClr val="folHlink"/>
                </a:solidFill>
              </a:rPr>
              <a:t>) + (0 x 2</a:t>
            </a:r>
            <a:r>
              <a:rPr lang="en-US" altLang="ko-KR" sz="1400" baseline="36000" dirty="0">
                <a:solidFill>
                  <a:schemeClr val="folHlink"/>
                </a:solidFill>
              </a:rPr>
              <a:t>-2</a:t>
            </a:r>
            <a:r>
              <a:rPr lang="en-US" altLang="ko-KR" sz="1400" dirty="0">
                <a:solidFill>
                  <a:schemeClr val="folHlink"/>
                </a:solidFill>
              </a:rPr>
              <a:t>) + (1 x 2</a:t>
            </a:r>
            <a:r>
              <a:rPr lang="en-US" altLang="ko-KR" sz="1400" baseline="36000" dirty="0">
                <a:solidFill>
                  <a:schemeClr val="folHlink"/>
                </a:solidFill>
              </a:rPr>
              <a:t>-3</a:t>
            </a:r>
            <a:r>
              <a:rPr lang="en-US" altLang="ko-KR" sz="1400" dirty="0">
                <a:solidFill>
                  <a:schemeClr val="folHlink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dirty="0">
                <a:solidFill>
                  <a:schemeClr val="folHlink"/>
                </a:solidFill>
              </a:rPr>
              <a:t>          	               =  8</a:t>
            </a:r>
            <a:r>
              <a:rPr lang="en-US" altLang="ko-KR" sz="1400" baseline="-10000" dirty="0">
                <a:solidFill>
                  <a:schemeClr val="folHlink"/>
                </a:solidFill>
              </a:rPr>
              <a:t>10</a:t>
            </a:r>
            <a:r>
              <a:rPr lang="en-US" altLang="ko-KR" sz="1400" dirty="0">
                <a:solidFill>
                  <a:schemeClr val="folHlink"/>
                </a:solidFill>
              </a:rPr>
              <a:t>+ 0 + 2</a:t>
            </a:r>
            <a:r>
              <a:rPr lang="en-US" altLang="ko-KR" sz="1400" baseline="-10000" dirty="0">
                <a:solidFill>
                  <a:schemeClr val="folHlink"/>
                </a:solidFill>
              </a:rPr>
              <a:t>10 </a:t>
            </a:r>
            <a:r>
              <a:rPr lang="en-US" altLang="ko-KR" sz="1400" dirty="0">
                <a:solidFill>
                  <a:schemeClr val="folHlink"/>
                </a:solidFill>
              </a:rPr>
              <a:t>+ 1</a:t>
            </a:r>
            <a:r>
              <a:rPr lang="en-US" altLang="ko-KR" sz="1400" baseline="-10000" dirty="0">
                <a:solidFill>
                  <a:schemeClr val="folHlink"/>
                </a:solidFill>
              </a:rPr>
              <a:t>10</a:t>
            </a:r>
            <a:r>
              <a:rPr lang="en-US" altLang="ko-KR" sz="1400" dirty="0">
                <a:solidFill>
                  <a:schemeClr val="folHlink"/>
                </a:solidFill>
              </a:rPr>
              <a:t> + 0.5</a:t>
            </a:r>
            <a:r>
              <a:rPr lang="en-US" altLang="ko-KR" sz="1400" baseline="-10000" dirty="0">
                <a:solidFill>
                  <a:schemeClr val="folHlink"/>
                </a:solidFill>
              </a:rPr>
              <a:t>10</a:t>
            </a:r>
            <a:r>
              <a:rPr lang="en-US" altLang="ko-KR" sz="1400" dirty="0">
                <a:solidFill>
                  <a:schemeClr val="folHlink"/>
                </a:solidFill>
              </a:rPr>
              <a:t> + 0 + 0.125</a:t>
            </a:r>
            <a:r>
              <a:rPr lang="en-US" altLang="ko-KR" sz="1400" baseline="-10000" dirty="0">
                <a:solidFill>
                  <a:schemeClr val="folHlink"/>
                </a:solidFill>
              </a:rPr>
              <a:t>10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dirty="0">
                <a:solidFill>
                  <a:schemeClr val="folHlink"/>
                </a:solidFill>
              </a:rPr>
              <a:t>		               =  11.625</a:t>
            </a:r>
            <a:r>
              <a:rPr lang="en-US" altLang="ko-KR" sz="1400" baseline="-10000" dirty="0">
                <a:solidFill>
                  <a:schemeClr val="folHlink"/>
                </a:solidFill>
              </a:rPr>
              <a:t>10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Decimal-to-Binary Conversions</a:t>
            </a:r>
            <a:endParaRPr lang="en-US" altLang="ko-KR" sz="1600" dirty="0"/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dirty="0">
                <a:solidFill>
                  <a:schemeClr val="folHlink"/>
                </a:solidFill>
              </a:rPr>
              <a:t>Repeated division(See  p. 69, </a:t>
            </a:r>
            <a:r>
              <a:rPr lang="en-US" altLang="ko-KR" sz="1400" b="1" i="1" dirty="0">
                <a:solidFill>
                  <a:schemeClr val="folHlink"/>
                </a:solidFill>
              </a:rPr>
              <a:t>Fig. 3-1</a:t>
            </a:r>
            <a:r>
              <a:rPr lang="en-US" altLang="ko-KR" sz="1400" dirty="0">
                <a:solidFill>
                  <a:schemeClr val="folHlink"/>
                </a:solidFill>
              </a:rPr>
              <a:t>)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400" b="1" dirty="0">
                <a:solidFill>
                  <a:srgbClr val="00CC66"/>
                </a:solidFill>
              </a:rPr>
              <a:t>     </a:t>
            </a:r>
            <a:r>
              <a:rPr lang="en-US" altLang="ko-KR" sz="1200" dirty="0"/>
              <a:t>37 / 2 =  18    remainder 1 (binary number will end with 1) : </a:t>
            </a:r>
            <a:r>
              <a:rPr lang="en-US" altLang="ko-KR" sz="1400" b="1" dirty="0">
                <a:solidFill>
                  <a:schemeClr val="accent1"/>
                </a:solidFill>
              </a:rPr>
              <a:t>LSB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200" dirty="0"/>
              <a:t>                           18 / 2 =    9    remainder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200" dirty="0"/>
              <a:t>		        9 / 2 =    4    remainder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200" dirty="0"/>
              <a:t>                             4 / 2 =    2    remainder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200" dirty="0"/>
              <a:t>                             2 / 2 =	 1    remainder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ko-KR" sz="1200" dirty="0"/>
              <a:t>                             1 / 2 =	 0    remainder 1 (binary number will start with 1) : </a:t>
            </a:r>
            <a:r>
              <a:rPr lang="en-US" altLang="ko-KR" sz="1400" b="1" dirty="0">
                <a:solidFill>
                  <a:schemeClr val="accent1"/>
                </a:solidFill>
              </a:rPr>
              <a:t>MSB</a:t>
            </a:r>
            <a:endParaRPr lang="en-US" altLang="ko-KR" sz="1200" dirty="0"/>
          </a:p>
          <a:p>
            <a:pPr lvl="1">
              <a:lnSpc>
                <a:spcPct val="60000"/>
              </a:lnSpc>
              <a:buFont typeface="Wingdings" pitchFamily="2" charset="2"/>
              <a:buNone/>
            </a:pPr>
            <a:r>
              <a:rPr lang="en-US" altLang="ko-KR" sz="1200" dirty="0"/>
              <a:t>                Read the result upward to give an answer of  37</a:t>
            </a:r>
            <a:r>
              <a:rPr lang="en-US" altLang="ko-KR" sz="1200" baseline="-25000" dirty="0"/>
              <a:t>10</a:t>
            </a:r>
            <a:r>
              <a:rPr lang="en-US" altLang="ko-KR" sz="1200" dirty="0"/>
              <a:t> =  100101</a:t>
            </a:r>
            <a:r>
              <a:rPr lang="en-US" altLang="ko-KR" sz="1200" baseline="-25000" dirty="0"/>
              <a:t>2</a:t>
            </a:r>
            <a:r>
              <a:rPr lang="en-US" altLang="ko-KR" dirty="0"/>
              <a:t>	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34000" y="4162425"/>
            <a:ext cx="4037013" cy="138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ko-KR" altLang="ko-KR" sz="1200" dirty="0">
                <a:solidFill>
                  <a:schemeClr val="folHlink"/>
                </a:solidFill>
              </a:rPr>
              <a:t>             </a:t>
            </a:r>
            <a:r>
              <a:rPr lang="ko-KR" altLang="ko-KR" sz="1200" dirty="0" smtClean="0"/>
              <a:t>0.375 </a:t>
            </a:r>
            <a:r>
              <a:rPr lang="en-US" altLang="ko-KR" sz="1200" dirty="0"/>
              <a:t>x 2 = 0.750   integer  0 </a:t>
            </a:r>
            <a:r>
              <a:rPr lang="en-US" altLang="ko-KR" sz="1200" b="1" dirty="0">
                <a:solidFill>
                  <a:schemeClr val="accent1"/>
                </a:solidFill>
              </a:rPr>
              <a:t>MSB</a:t>
            </a:r>
          </a:p>
          <a:p>
            <a:pPr lvl="2"/>
            <a:r>
              <a:rPr lang="en-US" altLang="ko-KR" sz="1200" dirty="0"/>
              <a:t>0.750 x 2 = 1.500   integer  1                 .</a:t>
            </a:r>
          </a:p>
          <a:p>
            <a:pPr lvl="2"/>
            <a:r>
              <a:rPr lang="en-US" altLang="ko-KR" sz="1200" dirty="0"/>
              <a:t>0.500 x 2 = 1.000   integer  1 </a:t>
            </a:r>
            <a:r>
              <a:rPr lang="en-US" altLang="ko-KR" sz="1200" b="1" dirty="0">
                <a:solidFill>
                  <a:schemeClr val="accent1"/>
                </a:solidFill>
              </a:rPr>
              <a:t>LSB</a:t>
            </a:r>
          </a:p>
          <a:p>
            <a:pPr lvl="1"/>
            <a:r>
              <a:rPr lang="en-US" altLang="ko-KR" sz="1200" dirty="0"/>
              <a:t>           </a:t>
            </a:r>
            <a:r>
              <a:rPr lang="en-US" altLang="ko-KR" sz="1200" dirty="0">
                <a:solidFill>
                  <a:schemeClr val="tx2"/>
                </a:solidFill>
              </a:rPr>
              <a:t>Read the result downward   .375</a:t>
            </a:r>
            <a:r>
              <a:rPr lang="en-US" altLang="ko-KR" sz="1200" baseline="-25000" dirty="0">
                <a:solidFill>
                  <a:schemeClr val="tx2"/>
                </a:solidFill>
              </a:rPr>
              <a:t>10</a:t>
            </a:r>
            <a:r>
              <a:rPr lang="en-US" altLang="ko-KR" sz="1200" dirty="0">
                <a:solidFill>
                  <a:schemeClr val="tx2"/>
                </a:solidFill>
              </a:rPr>
              <a:t> =  .011</a:t>
            </a:r>
            <a:r>
              <a:rPr lang="en-US" altLang="ko-KR" sz="1200" baseline="-25000" dirty="0">
                <a:solidFill>
                  <a:schemeClr val="tx2"/>
                </a:solidFill>
              </a:rPr>
              <a:t>2</a:t>
            </a:r>
            <a:endParaRPr kumimoji="1" lang="ko-KR" altLang="en-US" sz="1200" dirty="0"/>
          </a:p>
          <a:p>
            <a:pPr eaLnBrk="1" latinLnBrk="1" hangingPunct="1">
              <a:spcBef>
                <a:spcPct val="50000"/>
              </a:spcBef>
            </a:pPr>
            <a:endParaRPr kumimoji="1"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28600" y="990600"/>
            <a:ext cx="85344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en-US" altLang="ko-KR" sz="1800">
                <a:solidFill>
                  <a:schemeClr val="accent2"/>
                </a:solidFill>
                <a:latin typeface="Arial" charset="0"/>
              </a:rPr>
              <a:t>Hex-to-Decimal Conversion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folHlink"/>
                </a:solidFill>
                <a:latin typeface="Arial" charset="0"/>
              </a:rPr>
              <a:t>               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2AF</a:t>
            </a:r>
            <a:r>
              <a:rPr lang="en-US" altLang="ko-KR" sz="1400" baseline="-10000">
                <a:solidFill>
                  <a:schemeClr val="accent2"/>
                </a:solidFill>
                <a:latin typeface="Arial" charset="0"/>
              </a:rPr>
              <a:t>16 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=  (2 x 16</a:t>
            </a:r>
            <a:r>
              <a:rPr lang="en-US" altLang="ko-KR" sz="1400" baseline="36000">
                <a:solidFill>
                  <a:schemeClr val="accent2"/>
                </a:solidFill>
                <a:latin typeface="Arial" charset="0"/>
              </a:rPr>
              <a:t>2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) + (10 x 16</a:t>
            </a:r>
            <a:r>
              <a:rPr lang="en-US" altLang="ko-KR" sz="1400" baseline="36000">
                <a:solidFill>
                  <a:schemeClr val="accent2"/>
                </a:solidFill>
                <a:latin typeface="Arial" charset="0"/>
              </a:rPr>
              <a:t>1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) + (15 x 16</a:t>
            </a:r>
            <a:r>
              <a:rPr lang="en-US" altLang="ko-KR" sz="1400" baseline="36000">
                <a:solidFill>
                  <a:schemeClr val="accent2"/>
                </a:solidFill>
                <a:latin typeface="Arial" charset="0"/>
              </a:rPr>
              <a:t>o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)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                          =  512</a:t>
            </a:r>
            <a:r>
              <a:rPr lang="en-US" altLang="ko-KR" sz="1400" baseline="-1000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+  160</a:t>
            </a:r>
            <a:r>
              <a:rPr lang="en-US" altLang="ko-KR" sz="1400" baseline="-1000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+ 15</a:t>
            </a:r>
            <a:r>
              <a:rPr lang="en-US" altLang="ko-KR" sz="1400" baseline="-10000">
                <a:solidFill>
                  <a:schemeClr val="accent2"/>
                </a:solidFill>
                <a:latin typeface="Arial" charset="0"/>
              </a:rPr>
              <a:t>10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	                     =  687</a:t>
            </a:r>
            <a:r>
              <a:rPr lang="en-US" altLang="ko-KR" sz="1400" baseline="-10000">
                <a:solidFill>
                  <a:schemeClr val="accent2"/>
                </a:solidFill>
                <a:latin typeface="Arial" charset="0"/>
              </a:rPr>
              <a:t>10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en-US" altLang="ko-KR" sz="1800">
                <a:solidFill>
                  <a:schemeClr val="accent2"/>
                </a:solidFill>
                <a:latin typeface="Arial" charset="0"/>
              </a:rPr>
              <a:t>Decimal-to-Hex Conversion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              423</a:t>
            </a:r>
            <a:r>
              <a:rPr lang="en-US" altLang="ko-KR" sz="1400" baseline="-1000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/ 16 =   26   remainder  7 (Hex number will end with 7) : </a:t>
            </a:r>
            <a:r>
              <a:rPr lang="en-US" altLang="ko-KR" sz="1400" b="1">
                <a:solidFill>
                  <a:schemeClr val="accent1"/>
                </a:solidFill>
                <a:latin typeface="Arial" charset="0"/>
              </a:rPr>
              <a:t>LSB</a:t>
            </a:r>
            <a:endParaRPr lang="en-US" altLang="ko-KR" sz="1400" b="1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                26</a:t>
            </a:r>
            <a:r>
              <a:rPr lang="en-US" altLang="ko-KR" sz="1400" baseline="-10000">
                <a:solidFill>
                  <a:schemeClr val="accent2"/>
                </a:solidFill>
                <a:latin typeface="Arial" charset="0"/>
              </a:rPr>
              <a:t>10 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/ 16 =     1   remainder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                  1</a:t>
            </a:r>
            <a:r>
              <a:rPr lang="en-US" altLang="ko-KR" sz="1400" baseline="-10000">
                <a:solidFill>
                  <a:schemeClr val="accent2"/>
                </a:solidFill>
                <a:latin typeface="Arial" charset="0"/>
              </a:rPr>
              <a:t>10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/ 16 =     0   remainder 1 (Hex number will start with 1) : </a:t>
            </a:r>
            <a:r>
              <a:rPr lang="en-US" altLang="ko-KR" sz="1400" b="1">
                <a:solidFill>
                  <a:schemeClr val="accent1"/>
                </a:solidFill>
                <a:latin typeface="Arial" charset="0"/>
              </a:rPr>
              <a:t>MSB</a:t>
            </a:r>
            <a:endParaRPr lang="en-US" altLang="ko-KR" sz="1400">
              <a:solidFill>
                <a:schemeClr val="accent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       Read the result upward to give an answer of  423</a:t>
            </a:r>
            <a:r>
              <a:rPr lang="en-US" altLang="ko-KR" sz="1400" baseline="-25000">
                <a:solidFill>
                  <a:schemeClr val="accent2"/>
                </a:solidFill>
                <a:latin typeface="Arial" charset="0"/>
              </a:rPr>
              <a:t>10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=  1A7</a:t>
            </a:r>
            <a:r>
              <a:rPr lang="en-US" altLang="ko-KR" sz="1400" baseline="-25000">
                <a:solidFill>
                  <a:schemeClr val="accent2"/>
                </a:solidFill>
                <a:latin typeface="Arial" charset="0"/>
              </a:rPr>
              <a:t>16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endParaRPr lang="en-US" altLang="ko-KR" sz="1800">
              <a:solidFill>
                <a:schemeClr val="accent2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en-US" altLang="ko-KR" sz="1800">
                <a:solidFill>
                  <a:schemeClr val="accent2"/>
                </a:solidFill>
                <a:latin typeface="Arial" charset="0"/>
              </a:rPr>
              <a:t>Hex-to-Binary Conversion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latin typeface="Arial" charset="0"/>
              </a:rPr>
              <a:t>               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9F2</a:t>
            </a:r>
            <a:r>
              <a:rPr lang="en-US" altLang="ko-KR" sz="1400" baseline="-25000">
                <a:solidFill>
                  <a:schemeClr val="accent2"/>
                </a:solidFill>
                <a:latin typeface="Arial" charset="0"/>
              </a:rPr>
              <a:t>16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=    9           F          2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en-US" altLang="ko-KR" sz="140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                       = 1001     1111     0010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                       = 100111110010</a:t>
            </a:r>
            <a:r>
              <a:rPr lang="en-US" altLang="ko-KR" sz="1400" baseline="-25000">
                <a:solidFill>
                  <a:schemeClr val="accent2"/>
                </a:solidFill>
                <a:latin typeface="Arial" charset="0"/>
              </a:rPr>
              <a:t>2</a:t>
            </a:r>
            <a:endParaRPr lang="en-US" altLang="ko-KR" sz="140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en-US" altLang="ko-KR" sz="140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6477000" y="990600"/>
            <a:ext cx="2514600" cy="2601913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400" b="1" i="1">
                <a:solidFill>
                  <a:schemeClr val="folHlink"/>
                </a:solidFill>
              </a:rPr>
              <a:t>Table 3-2</a:t>
            </a:r>
            <a:endParaRPr lang="en-US" altLang="ko-KR" sz="1000" b="1" i="1" u="sng">
              <a:solidFill>
                <a:schemeClr val="folHlink"/>
              </a:solidFill>
            </a:endParaRP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 u="sng">
                <a:latin typeface="Arial" charset="0"/>
              </a:rPr>
              <a:t>Hex	Binary	Decimal</a:t>
            </a:r>
            <a:endParaRPr lang="en-US" altLang="ko-KR" sz="1000" b="1">
              <a:latin typeface="Arial" charset="0"/>
            </a:endParaRP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0	0000	     0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1	0001	     1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2	0010	     2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3	0011	     3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4 	0100	     4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5</a:t>
            </a:r>
            <a:r>
              <a:rPr lang="en-US" altLang="ko-KR" sz="1000">
                <a:latin typeface="Arial" charset="0"/>
              </a:rPr>
              <a:t> 	</a:t>
            </a:r>
            <a:r>
              <a:rPr lang="en-US" altLang="ko-KR" sz="1000" b="1">
                <a:latin typeface="Arial" charset="0"/>
              </a:rPr>
              <a:t>0101	     5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6 	0110	     6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7	0111	     7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8	1000	     8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9	1001	     9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A	1010	    10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>
                <a:latin typeface="Arial" charset="0"/>
              </a:rPr>
              <a:t>	B</a:t>
            </a:r>
            <a:r>
              <a:rPr lang="en-US" altLang="ko-KR" sz="1000" b="1">
                <a:latin typeface="Arial" charset="0"/>
              </a:rPr>
              <a:t>	1011	    11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C	1100	    12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D	1101	    13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E	1110	    14</a:t>
            </a:r>
          </a:p>
          <a:p>
            <a:pPr marL="115888" indent="-115888" defTabSz="919163">
              <a:lnSpc>
                <a:spcPct val="90000"/>
              </a:lnSpc>
              <a:tabLst>
                <a:tab pos="798513" algn="l"/>
                <a:tab pos="912813" algn="l"/>
                <a:tab pos="1825625" algn="l"/>
                <a:tab pos="2173288" algn="l"/>
              </a:tabLst>
            </a:pPr>
            <a:r>
              <a:rPr lang="en-US" altLang="ko-KR" sz="1000" b="1">
                <a:latin typeface="Arial" charset="0"/>
              </a:rPr>
              <a:t>	F	1111	    15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9050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5146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124200" y="4343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962400" y="3733800"/>
            <a:ext cx="51816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en-US" altLang="ko-KR" sz="1800">
                <a:solidFill>
                  <a:schemeClr val="accent2"/>
                </a:solidFill>
                <a:latin typeface="Arial" charset="0"/>
              </a:rPr>
              <a:t>Binary-to-Hex Conversion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latin typeface="Arial" charset="0"/>
              </a:rPr>
              <a:t>       1 1 1 0 1 0 0 1 1 0</a:t>
            </a:r>
            <a:r>
              <a:rPr lang="en-US" altLang="ko-KR" sz="1400" baseline="-25000">
                <a:solidFill>
                  <a:schemeClr val="accent2"/>
                </a:solidFill>
                <a:latin typeface="Arial" charset="0"/>
              </a:rPr>
              <a:t>2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=   </a:t>
            </a:r>
            <a:r>
              <a:rPr lang="en-US" altLang="ko-KR" sz="1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0 0</a:t>
            </a: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1 1  1 0 1 0  0 1 1 0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en-US" altLang="ko-KR" sz="140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                                              3            A          6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>
                <a:solidFill>
                  <a:schemeClr val="accent2"/>
                </a:solidFill>
                <a:latin typeface="Arial" charset="0"/>
              </a:rPr>
              <a:t>                                       =  3A6</a:t>
            </a:r>
            <a:r>
              <a:rPr lang="en-US" altLang="ko-KR" sz="1400" baseline="-25000">
                <a:solidFill>
                  <a:schemeClr val="accent2"/>
                </a:solidFill>
                <a:latin typeface="Arial" charset="0"/>
              </a:rPr>
              <a:t>16</a:t>
            </a:r>
            <a:endParaRPr lang="en-US" altLang="ko-KR" sz="140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n"/>
            </a:pPr>
            <a:endParaRPr lang="en-US" altLang="ko-KR" sz="2000"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n"/>
            </a:pPr>
            <a:endParaRPr lang="ko-KR" altLang="ko-KR" sz="2000">
              <a:latin typeface="Arial" charset="0"/>
            </a:endParaRPr>
          </a:p>
        </p:txBody>
      </p:sp>
      <p:sp>
        <p:nvSpPr>
          <p:cNvPr id="10249" name="AutoShape 9"/>
          <p:cNvSpPr>
            <a:spLocks/>
          </p:cNvSpPr>
          <p:nvPr/>
        </p:nvSpPr>
        <p:spPr bwMode="auto">
          <a:xfrm rot="-5400000">
            <a:off x="6362700" y="41529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AutoShape 10"/>
          <p:cNvSpPr>
            <a:spLocks/>
          </p:cNvSpPr>
          <p:nvPr/>
        </p:nvSpPr>
        <p:spPr bwMode="auto">
          <a:xfrm rot="-5400000">
            <a:off x="7048500" y="41529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AutoShape 11"/>
          <p:cNvSpPr>
            <a:spLocks/>
          </p:cNvSpPr>
          <p:nvPr/>
        </p:nvSpPr>
        <p:spPr bwMode="auto">
          <a:xfrm rot="-5400000">
            <a:off x="7658100" y="41529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1000" y="990600"/>
            <a:ext cx="82423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en-US" altLang="ko-KR" sz="1800" dirty="0">
                <a:solidFill>
                  <a:schemeClr val="accent2"/>
                </a:solidFill>
                <a:latin typeface="Arial" charset="0"/>
              </a:rPr>
              <a:t>Binary-Coded-Decimal Code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ko-KR" sz="1600" dirty="0">
                <a:latin typeface="Arial" charset="0"/>
              </a:rPr>
              <a:t>Each digit of a decimal number is represented by its binary equivalent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 dirty="0">
                <a:solidFill>
                  <a:schemeClr val="accent2"/>
                </a:solidFill>
                <a:latin typeface="Arial" charset="0"/>
              </a:rPr>
              <a:t>                       8           7          4            </a:t>
            </a:r>
            <a:r>
              <a:rPr lang="en-US" altLang="ko-KR" sz="1400" b="1" dirty="0">
                <a:solidFill>
                  <a:schemeClr val="accent1"/>
                </a:solidFill>
                <a:latin typeface="Arial" charset="0"/>
              </a:rPr>
              <a:t>(Decimal)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en-US" altLang="ko-KR" sz="1400" dirty="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 dirty="0">
                <a:solidFill>
                  <a:schemeClr val="accent2"/>
                </a:solidFill>
                <a:latin typeface="Arial" charset="0"/>
              </a:rPr>
              <a:t>                    1000     0111     0100         </a:t>
            </a:r>
            <a:r>
              <a:rPr lang="en-US" altLang="ko-KR" sz="1400" b="1" dirty="0">
                <a:solidFill>
                  <a:schemeClr val="accent1"/>
                </a:solidFill>
                <a:latin typeface="Arial" charset="0"/>
              </a:rPr>
              <a:t>(BCD)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ko-KR" sz="1600" dirty="0">
                <a:latin typeface="Arial" charset="0"/>
              </a:rPr>
              <a:t>Only the four bit binary numbers from 0000 through 1001 are used</a:t>
            </a: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ko-KR" sz="1600" dirty="0">
                <a:latin typeface="Arial" charset="0"/>
              </a:rPr>
              <a:t>Comparison of BCD and Binary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 dirty="0">
                <a:solidFill>
                  <a:schemeClr val="accent2"/>
                </a:solidFill>
                <a:latin typeface="Arial" charset="0"/>
              </a:rPr>
              <a:t>                  	137</a:t>
            </a:r>
            <a:r>
              <a:rPr lang="en-US" altLang="ko-KR" sz="1400" baseline="-25000" dirty="0">
                <a:solidFill>
                  <a:schemeClr val="accent2"/>
                </a:solidFill>
                <a:latin typeface="Arial" charset="0"/>
              </a:rPr>
              <a:t>10</a:t>
            </a:r>
            <a:r>
              <a:rPr lang="en-US" altLang="ko-KR" sz="1400" dirty="0">
                <a:solidFill>
                  <a:schemeClr val="accent2"/>
                </a:solidFill>
                <a:latin typeface="Arial" charset="0"/>
              </a:rPr>
              <a:t>     =  10001001</a:t>
            </a:r>
            <a:r>
              <a:rPr lang="en-US" altLang="ko-KR" sz="1400" baseline="-25000" dirty="0">
                <a:solidFill>
                  <a:schemeClr val="accent2"/>
                </a:solidFill>
                <a:latin typeface="Arial" charset="0"/>
              </a:rPr>
              <a:t>2 </a:t>
            </a:r>
            <a:r>
              <a:rPr lang="en-US" altLang="ko-KR" sz="1400" dirty="0">
                <a:solidFill>
                  <a:schemeClr val="accent2"/>
                </a:solidFill>
                <a:latin typeface="Arial" charset="0"/>
              </a:rPr>
              <a:t>               </a:t>
            </a:r>
            <a:r>
              <a:rPr lang="en-US" altLang="ko-KR" sz="1400" b="1" dirty="0">
                <a:solidFill>
                  <a:schemeClr val="accent1"/>
                </a:solidFill>
                <a:latin typeface="Arial" charset="0"/>
              </a:rPr>
              <a:t>(Binary) - </a:t>
            </a:r>
            <a:r>
              <a:rPr lang="en-US" altLang="ko-KR" sz="1400" i="1" dirty="0">
                <a:solidFill>
                  <a:schemeClr val="folHlink"/>
                </a:solidFill>
                <a:latin typeface="Arial" charset="0"/>
              </a:rPr>
              <a:t>require only 8 bits</a:t>
            </a:r>
            <a:endParaRPr lang="en-US" altLang="ko-KR" sz="1400" b="1" dirty="0">
              <a:solidFill>
                <a:schemeClr val="accent1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ko-KR" sz="1400" dirty="0">
                <a:solidFill>
                  <a:schemeClr val="accent2"/>
                </a:solidFill>
                <a:latin typeface="Arial" charset="0"/>
              </a:rPr>
              <a:t>                  	137</a:t>
            </a:r>
            <a:r>
              <a:rPr lang="en-US" altLang="ko-KR" sz="1400" baseline="-25000" dirty="0">
                <a:solidFill>
                  <a:schemeClr val="accent2"/>
                </a:solidFill>
                <a:latin typeface="Arial" charset="0"/>
              </a:rPr>
              <a:t>10  </a:t>
            </a:r>
            <a:r>
              <a:rPr lang="en-US" altLang="ko-KR" sz="1400" dirty="0">
                <a:solidFill>
                  <a:schemeClr val="accent2"/>
                </a:solidFill>
                <a:latin typeface="Arial" charset="0"/>
              </a:rPr>
              <a:t>   =  0001  0011  0111</a:t>
            </a:r>
            <a:r>
              <a:rPr lang="en-US" altLang="ko-KR" sz="1400" baseline="-25000" dirty="0">
                <a:solidFill>
                  <a:schemeClr val="accent2"/>
                </a:solidFill>
                <a:latin typeface="Arial" charset="0"/>
              </a:rPr>
              <a:t>BCD</a:t>
            </a:r>
            <a:r>
              <a:rPr lang="en-US" altLang="ko-KR" sz="1400" dirty="0">
                <a:solidFill>
                  <a:schemeClr val="accent2"/>
                </a:solidFill>
                <a:latin typeface="Arial" charset="0"/>
              </a:rPr>
              <a:t>  </a:t>
            </a:r>
            <a:r>
              <a:rPr lang="en-US" altLang="ko-KR" sz="1400" b="1" dirty="0">
                <a:solidFill>
                  <a:schemeClr val="accent1"/>
                </a:solidFill>
                <a:latin typeface="Arial" charset="0"/>
              </a:rPr>
              <a:t>(BCD) - </a:t>
            </a:r>
            <a:r>
              <a:rPr lang="en-US" altLang="ko-KR" sz="1400" i="1" dirty="0">
                <a:solidFill>
                  <a:schemeClr val="folHlink"/>
                </a:solidFill>
                <a:latin typeface="Arial" charset="0"/>
              </a:rPr>
              <a:t>require 12 </a:t>
            </a:r>
            <a:r>
              <a:rPr lang="en-US" altLang="ko-KR" sz="1400" i="1" dirty="0" smtClean="0">
                <a:solidFill>
                  <a:schemeClr val="folHlink"/>
                </a:solidFill>
                <a:latin typeface="Arial" charset="0"/>
              </a:rPr>
              <a:t>bits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en-US" altLang="ko-KR" sz="1400" b="1" i="1" dirty="0">
              <a:solidFill>
                <a:schemeClr val="folHlink"/>
              </a:solidFill>
              <a:latin typeface="Arial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endParaRPr lang="en-US" altLang="ko-KR" sz="1400" b="1" dirty="0">
              <a:solidFill>
                <a:schemeClr val="accent1"/>
              </a:solidFill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r>
              <a:rPr lang="en-US" altLang="ko-KR" sz="1800" dirty="0">
                <a:solidFill>
                  <a:schemeClr val="accent2"/>
                </a:solidFill>
                <a:latin typeface="Arial" charset="0"/>
              </a:rPr>
              <a:t>Alphanumeric </a:t>
            </a:r>
            <a:r>
              <a:rPr lang="en-US" altLang="ko-KR" sz="1800" dirty="0" smtClean="0">
                <a:solidFill>
                  <a:schemeClr val="accent2"/>
                </a:solidFill>
                <a:latin typeface="Arial" charset="0"/>
              </a:rPr>
              <a:t>Representation</a:t>
            </a:r>
            <a:endParaRPr lang="en-US" altLang="ko-KR" sz="1800" dirty="0">
              <a:solidFill>
                <a:schemeClr val="accent2"/>
              </a:solidFill>
              <a:latin typeface="Arial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ko-KR" sz="1600" dirty="0">
                <a:latin typeface="Arial" charset="0"/>
              </a:rPr>
              <a:t>Alphanumeric character </a:t>
            </a:r>
            <a:r>
              <a:rPr lang="en-US" altLang="ko-KR" sz="1600" dirty="0" smtClean="0">
                <a:latin typeface="Arial" charset="0"/>
              </a:rPr>
              <a:t>set</a:t>
            </a:r>
            <a:endParaRPr lang="en-US" altLang="ko-KR" sz="1600" dirty="0">
              <a:latin typeface="Arial" charset="0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FontTx/>
              <a:buChar char="»"/>
            </a:pPr>
            <a:r>
              <a:rPr lang="en-US" altLang="ko-KR" sz="1400" dirty="0">
                <a:latin typeface="Arial" charset="0"/>
              </a:rPr>
              <a:t>10 decimal digits, 26 letters, special character($, +, =,….)</a:t>
            </a:r>
          </a:p>
          <a:p>
            <a:pPr lvl="3">
              <a:spcBef>
                <a:spcPct val="20000"/>
              </a:spcBef>
              <a:buClr>
                <a:schemeClr val="accent2"/>
              </a:buClr>
            </a:pPr>
            <a:endParaRPr lang="en-US" altLang="ko-KR" sz="1400" dirty="0">
              <a:latin typeface="Arial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en-US" altLang="ko-KR" sz="1600" dirty="0" smtClean="0">
                <a:latin typeface="Arial" charset="0"/>
              </a:rPr>
              <a:t>ASCII :</a:t>
            </a:r>
            <a:endParaRPr lang="en-US" altLang="ko-KR" sz="1600" dirty="0">
              <a:latin typeface="Arial" charset="0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  <a:buFontTx/>
              <a:buChar char="»"/>
            </a:pPr>
            <a:r>
              <a:rPr lang="en-US" altLang="ko-KR" sz="1400" dirty="0">
                <a:latin typeface="Arial" charset="0"/>
              </a:rPr>
              <a:t>Standard alphanumeric binary </a:t>
            </a:r>
            <a:r>
              <a:rPr lang="en-US" altLang="ko-KR" sz="1400" dirty="0" smtClean="0">
                <a:latin typeface="Arial" charset="0"/>
              </a:rPr>
              <a:t>code.</a:t>
            </a:r>
            <a:endParaRPr lang="en-US" altLang="ko-KR" sz="1400" dirty="0">
              <a:latin typeface="Arial" charset="0"/>
            </a:endParaRP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676400" y="1905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86000" y="1905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895600" y="1905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Complements</a:t>
            </a:r>
            <a:endParaRPr lang="en-US" altLang="ko-KR" dirty="0"/>
          </a:p>
          <a:p>
            <a:pPr lvl="1"/>
            <a:r>
              <a:rPr lang="en-US" altLang="ko-KR" b="1" i="1" dirty="0"/>
              <a:t>Complements</a:t>
            </a:r>
            <a:r>
              <a:rPr lang="en-US" altLang="ko-KR" dirty="0"/>
              <a:t> are used in digital computers for simplifying the </a:t>
            </a:r>
            <a:r>
              <a:rPr lang="en-US" altLang="ko-KR" b="1" i="1" dirty="0">
                <a:solidFill>
                  <a:schemeClr val="accent1"/>
                </a:solidFill>
              </a:rPr>
              <a:t>subtraction operation</a:t>
            </a:r>
            <a:r>
              <a:rPr lang="en-US" altLang="ko-KR" dirty="0"/>
              <a:t> and for logical </a:t>
            </a:r>
            <a:r>
              <a:rPr lang="en-US" altLang="ko-KR" dirty="0" smtClean="0"/>
              <a:t>manipulation.</a:t>
            </a:r>
            <a:endParaRPr lang="en-US" altLang="ko-KR" dirty="0"/>
          </a:p>
          <a:p>
            <a:pPr lvl="1"/>
            <a:r>
              <a:rPr lang="en-US" altLang="ko-KR" dirty="0"/>
              <a:t>There are two types of complements for base r system</a:t>
            </a:r>
          </a:p>
          <a:p>
            <a:pPr lvl="2"/>
            <a:r>
              <a:rPr lang="en-US" altLang="ko-KR" dirty="0"/>
              <a:t>1) r’s complement            2) (r-1)’s complement</a:t>
            </a:r>
          </a:p>
          <a:p>
            <a:pPr lvl="3"/>
            <a:r>
              <a:rPr lang="en-US" altLang="ko-KR" dirty="0"/>
              <a:t>Binary number : 2’s or 1’s complement</a:t>
            </a:r>
          </a:p>
          <a:p>
            <a:pPr lvl="3"/>
            <a:r>
              <a:rPr lang="en-US" altLang="ko-KR" dirty="0"/>
              <a:t>Decimal number : 10’s or 9’s complement</a:t>
            </a:r>
          </a:p>
          <a:p>
            <a:pPr lvl="1"/>
            <a:r>
              <a:rPr lang="en-US" altLang="ko-KR" dirty="0"/>
              <a:t>(r-1)’s Complement</a:t>
            </a:r>
          </a:p>
          <a:p>
            <a:pPr lvl="2"/>
            <a:r>
              <a:rPr lang="en-US" altLang="ko-KR" dirty="0"/>
              <a:t>(r-1)’s Complement of N = (r</a:t>
            </a:r>
            <a:r>
              <a:rPr lang="en-US" altLang="ko-KR" baseline="30000" dirty="0"/>
              <a:t>n</a:t>
            </a:r>
            <a:r>
              <a:rPr lang="en-US" altLang="ko-KR" dirty="0"/>
              <a:t>-1)-N</a:t>
            </a:r>
          </a:p>
          <a:p>
            <a:pPr lvl="3"/>
            <a:r>
              <a:rPr lang="en-US" altLang="ko-KR" dirty="0"/>
              <a:t>9’s complement of N=</a:t>
            </a:r>
            <a:r>
              <a:rPr lang="en-US" altLang="ko-KR" b="1" i="1" dirty="0">
                <a:solidFill>
                  <a:schemeClr val="accent2"/>
                </a:solidFill>
              </a:rPr>
              <a:t>546700</a:t>
            </a:r>
          </a:p>
          <a:p>
            <a:pPr lvl="3">
              <a:buFontTx/>
              <a:buNone/>
            </a:pPr>
            <a:r>
              <a:rPr lang="en-US" altLang="ko-KR" dirty="0"/>
              <a:t>    (10</a:t>
            </a:r>
            <a:r>
              <a:rPr lang="en-US" altLang="ko-KR" baseline="30000" dirty="0"/>
              <a:t>6</a:t>
            </a:r>
            <a:r>
              <a:rPr lang="en-US" altLang="ko-KR" dirty="0"/>
              <a:t>-1)-546700= (1000000-1)-546700= 999999-546700</a:t>
            </a:r>
          </a:p>
          <a:p>
            <a:pPr lvl="3">
              <a:buFontTx/>
              <a:buNone/>
            </a:pPr>
            <a:r>
              <a:rPr lang="en-US" altLang="ko-KR" dirty="0"/>
              <a:t>       = </a:t>
            </a:r>
            <a:r>
              <a:rPr lang="en-US" altLang="ko-KR" b="1" i="1" dirty="0"/>
              <a:t>453299</a:t>
            </a:r>
            <a:endParaRPr lang="en-US" altLang="ko-KR" dirty="0"/>
          </a:p>
          <a:p>
            <a:pPr lvl="3"/>
            <a:r>
              <a:rPr lang="en-US" altLang="ko-KR" dirty="0"/>
              <a:t>1’s complement of N=</a:t>
            </a:r>
            <a:r>
              <a:rPr lang="en-US" altLang="ko-KR" b="1" i="1" dirty="0">
                <a:solidFill>
                  <a:schemeClr val="accent2"/>
                </a:solidFill>
              </a:rPr>
              <a:t>101101</a:t>
            </a:r>
            <a:endParaRPr lang="en-US" altLang="ko-KR" dirty="0"/>
          </a:p>
          <a:p>
            <a:pPr lvl="3">
              <a:buFontTx/>
              <a:buNone/>
            </a:pPr>
            <a:r>
              <a:rPr lang="en-US" altLang="ko-KR" dirty="0"/>
              <a:t>(2</a:t>
            </a:r>
            <a:r>
              <a:rPr lang="en-US" altLang="ko-KR" baseline="30000" dirty="0"/>
              <a:t>6</a:t>
            </a:r>
            <a:r>
              <a:rPr lang="en-US" altLang="ko-KR" dirty="0"/>
              <a:t>-1)-101101= (1000000-1)-101101= 111111-101101</a:t>
            </a:r>
          </a:p>
          <a:p>
            <a:pPr lvl="3">
              <a:buFontTx/>
              <a:buNone/>
            </a:pPr>
            <a:r>
              <a:rPr lang="en-US" altLang="ko-KR" dirty="0"/>
              <a:t>       = </a:t>
            </a:r>
            <a:r>
              <a:rPr lang="en-US" altLang="ko-KR" b="1" i="1" dirty="0"/>
              <a:t>010010</a:t>
            </a:r>
          </a:p>
          <a:p>
            <a:pPr lvl="1"/>
            <a:r>
              <a:rPr lang="en-US" altLang="ko-KR" dirty="0"/>
              <a:t>r’s Complement</a:t>
            </a:r>
          </a:p>
          <a:p>
            <a:pPr lvl="2"/>
            <a:r>
              <a:rPr lang="en-US" altLang="ko-KR" dirty="0"/>
              <a:t>r’s Complement of N = </a:t>
            </a:r>
            <a:r>
              <a:rPr lang="en-US" altLang="ko-KR" dirty="0" err="1"/>
              <a:t>r</a:t>
            </a:r>
            <a:r>
              <a:rPr lang="en-US" altLang="ko-KR" baseline="30000" dirty="0" err="1"/>
              <a:t>n</a:t>
            </a:r>
            <a:r>
              <a:rPr lang="en-US" altLang="ko-KR" dirty="0"/>
              <a:t>-N</a:t>
            </a:r>
          </a:p>
          <a:p>
            <a:pPr lvl="3"/>
            <a:r>
              <a:rPr lang="en-US" altLang="ko-KR" dirty="0"/>
              <a:t>10’s complement of </a:t>
            </a:r>
            <a:r>
              <a:rPr lang="en-US" altLang="ko-KR" b="1" i="1" dirty="0">
                <a:solidFill>
                  <a:schemeClr val="accent2"/>
                </a:solidFill>
              </a:rPr>
              <a:t>2389</a:t>
            </a:r>
            <a:r>
              <a:rPr lang="en-US" altLang="ko-KR" dirty="0"/>
              <a:t>= 7610+1= </a:t>
            </a:r>
            <a:r>
              <a:rPr lang="en-US" altLang="ko-KR" b="1" i="1" dirty="0"/>
              <a:t>7611</a:t>
            </a:r>
            <a:endParaRPr lang="en-US" altLang="ko-KR" dirty="0"/>
          </a:p>
          <a:p>
            <a:pPr lvl="3"/>
            <a:r>
              <a:rPr lang="en-US" altLang="ko-KR" dirty="0"/>
              <a:t>2’s complement of </a:t>
            </a:r>
            <a:r>
              <a:rPr lang="en-US" altLang="ko-KR" b="1" i="1" dirty="0">
                <a:solidFill>
                  <a:schemeClr val="accent2"/>
                </a:solidFill>
              </a:rPr>
              <a:t>1101100</a:t>
            </a:r>
            <a:r>
              <a:rPr lang="en-US" altLang="ko-KR" dirty="0"/>
              <a:t>= 0010011+1= </a:t>
            </a:r>
            <a:r>
              <a:rPr lang="en-US" altLang="ko-KR" b="1" i="1" dirty="0"/>
              <a:t>0010100</a:t>
            </a:r>
            <a:endParaRPr lang="en-US" altLang="ko-KR" dirty="0"/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5638800" y="3048000"/>
            <a:ext cx="1752600" cy="685800"/>
          </a:xfrm>
          <a:prstGeom prst="wedgeRoundRectCallout">
            <a:avLst>
              <a:gd name="adj1" fmla="val -92394"/>
              <a:gd name="adj2" fmla="val 35880"/>
              <a:gd name="adj3" fmla="val 16667"/>
            </a:avLst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="ctr" anchorCtr="1"/>
          <a:lstStyle/>
          <a:p>
            <a:pPr eaLnBrk="1" latinLnBrk="1" hangingPunct="1"/>
            <a:r>
              <a:rPr kumimoji="1" lang="en-US" altLang="ko-KR" sz="1400"/>
              <a:t>N : given number</a:t>
            </a:r>
          </a:p>
          <a:p>
            <a:pPr eaLnBrk="1" latinLnBrk="1" hangingPunct="1"/>
            <a:r>
              <a:rPr kumimoji="1" lang="en-US" altLang="ko-KR" sz="1400"/>
              <a:t>r : base</a:t>
            </a:r>
          </a:p>
          <a:p>
            <a:pPr eaLnBrk="1" latinLnBrk="1" hangingPunct="1"/>
            <a:r>
              <a:rPr kumimoji="1" lang="en-US" altLang="ko-KR" sz="1400"/>
              <a:t>n : digit number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248400" y="4267200"/>
            <a:ext cx="2443163" cy="457200"/>
          </a:xfrm>
          <a:prstGeom prst="wedgeRoundRectCallout">
            <a:avLst>
              <a:gd name="adj1" fmla="val -90417"/>
              <a:gd name="adj2" fmla="val -19097"/>
              <a:gd name="adj3" fmla="val 16667"/>
            </a:avLst>
          </a:prstGeom>
          <a:solidFill>
            <a:srgbClr val="00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 anchorCtr="1"/>
          <a:lstStyle/>
          <a:p>
            <a:pPr eaLnBrk="1" latinLnBrk="1" hangingPunct="1"/>
            <a:r>
              <a:rPr kumimoji="1" lang="ko-KR" altLang="ko-KR" sz="1400"/>
              <a:t>546700(</a:t>
            </a:r>
            <a:r>
              <a:rPr kumimoji="1" lang="en-US" altLang="ko-KR" sz="1400"/>
              <a:t>N) + 453299(9’s com)</a:t>
            </a:r>
          </a:p>
          <a:p>
            <a:pPr eaLnBrk="1" latinLnBrk="1" hangingPunct="1"/>
            <a:r>
              <a:rPr kumimoji="1" lang="en-US" altLang="ko-KR" sz="1400"/>
              <a:t>=999999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6243638" y="5029200"/>
            <a:ext cx="2443162" cy="457200"/>
          </a:xfrm>
          <a:prstGeom prst="wedgeRoundRectCallout">
            <a:avLst>
              <a:gd name="adj1" fmla="val -90352"/>
              <a:gd name="adj2" fmla="val -21875"/>
              <a:gd name="adj3" fmla="val 16667"/>
            </a:avLst>
          </a:prstGeom>
          <a:solidFill>
            <a:srgbClr val="00FFFF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 anchorCtr="1"/>
          <a:lstStyle/>
          <a:p>
            <a:pPr eaLnBrk="1" latinLnBrk="1" hangingPunct="1"/>
            <a:r>
              <a:rPr kumimoji="1" lang="ko-KR" altLang="ko-KR" sz="1400"/>
              <a:t>101101(</a:t>
            </a:r>
            <a:r>
              <a:rPr kumimoji="1" lang="en-US" altLang="ko-KR" sz="1400"/>
              <a:t>N) + 010010(1’s com)</a:t>
            </a:r>
          </a:p>
          <a:p>
            <a:pPr eaLnBrk="1" latinLnBrk="1" hangingPunct="1"/>
            <a:r>
              <a:rPr kumimoji="1" lang="en-US" altLang="ko-KR" sz="1400"/>
              <a:t>=111111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5638800" y="5562600"/>
            <a:ext cx="3352800" cy="533400"/>
          </a:xfrm>
          <a:prstGeom prst="wedgeRoundRectCallout">
            <a:avLst>
              <a:gd name="adj1" fmla="val -83713"/>
              <a:gd name="adj2" fmla="val -4167"/>
              <a:gd name="adj3" fmla="val 16667"/>
            </a:avLst>
          </a:prstGeom>
          <a:solidFill>
            <a:srgbClr val="FFCC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1" latinLnBrk="1" hangingPunct="1"/>
            <a:r>
              <a:rPr lang="ko-KR" altLang="ko-KR" sz="1400"/>
              <a:t>* </a:t>
            </a:r>
            <a:r>
              <a:rPr lang="en-US" altLang="ko-KR" sz="1400" b="1" i="1">
                <a:solidFill>
                  <a:schemeClr val="accent1"/>
                </a:solidFill>
              </a:rPr>
              <a:t>r’s Complement</a:t>
            </a:r>
            <a:endParaRPr lang="en-US" altLang="ko-KR" sz="1400"/>
          </a:p>
          <a:p>
            <a:pPr eaLnBrk="1" latinLnBrk="1" hangingPunct="1"/>
            <a:r>
              <a:rPr lang="en-US" altLang="ko-KR" sz="1400"/>
              <a:t>(r-1)’s Complement +1 =(r</a:t>
            </a:r>
            <a:r>
              <a:rPr lang="en-US" altLang="ko-KR" sz="1400" baseline="30000"/>
              <a:t>n</a:t>
            </a:r>
            <a:r>
              <a:rPr lang="en-US" altLang="ko-KR" sz="1400"/>
              <a:t>-1)-N+1= r</a:t>
            </a:r>
            <a:r>
              <a:rPr lang="en-US" altLang="ko-KR" sz="1400" baseline="30000"/>
              <a:t>n</a:t>
            </a:r>
            <a:r>
              <a:rPr lang="en-US" altLang="ko-KR" sz="1400"/>
              <a:t>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242300" cy="5486400"/>
          </a:xfrm>
        </p:spPr>
        <p:txBody>
          <a:bodyPr/>
          <a:lstStyle/>
          <a:p>
            <a:pPr lvl="1"/>
            <a:r>
              <a:rPr lang="en-US" altLang="ko-KR"/>
              <a:t>Subtraction of Unsigned Numbers</a:t>
            </a:r>
          </a:p>
          <a:p>
            <a:pPr lvl="2"/>
            <a:r>
              <a:rPr lang="en-US" altLang="ko-KR"/>
              <a:t>1) M + (r</a:t>
            </a:r>
            <a:r>
              <a:rPr lang="en-US" altLang="ko-KR" baseline="30000"/>
              <a:t>n</a:t>
            </a:r>
            <a:r>
              <a:rPr lang="en-US" altLang="ko-KR"/>
              <a:t>-N)</a:t>
            </a:r>
          </a:p>
          <a:p>
            <a:pPr lvl="2"/>
            <a:r>
              <a:rPr lang="en-US" altLang="ko-KR"/>
              <a:t>2) M </a:t>
            </a:r>
            <a:r>
              <a:rPr lang="en-US" altLang="ko-KR">
                <a:sym typeface="Symbol" pitchFamily="18" charset="2"/>
              </a:rPr>
              <a:t> N : Discard end carry, Result = M-N</a:t>
            </a:r>
          </a:p>
          <a:p>
            <a:pPr lvl="2"/>
            <a:r>
              <a:rPr lang="en-US" altLang="ko-KR">
                <a:sym typeface="Symbol" pitchFamily="18" charset="2"/>
              </a:rPr>
              <a:t>3) M  N : No end carry, Result = - r’s complement of (N-M)</a:t>
            </a:r>
          </a:p>
          <a:p>
            <a:pPr lvl="3"/>
            <a:endParaRPr lang="en-US" altLang="ko-KR" sz="1600">
              <a:sym typeface="Symbol" pitchFamily="18" charset="2"/>
            </a:endParaRPr>
          </a:p>
          <a:p>
            <a:pPr lvl="3"/>
            <a:r>
              <a:rPr lang="en-US" altLang="ko-KR" b="1" i="1">
                <a:solidFill>
                  <a:srgbClr val="996633"/>
                </a:solidFill>
                <a:sym typeface="Symbol" pitchFamily="18" charset="2"/>
              </a:rPr>
              <a:t>Decimal Example)</a:t>
            </a:r>
          </a:p>
          <a:p>
            <a:pPr lvl="3">
              <a:buFontTx/>
              <a:buNone/>
            </a:pPr>
            <a:r>
              <a:rPr lang="en-US" altLang="ko-KR" b="1" i="1">
                <a:solidFill>
                  <a:schemeClr val="folHlink"/>
                </a:solidFill>
                <a:sym typeface="Symbol" pitchFamily="18" charset="2"/>
              </a:rPr>
              <a:t>72532(M) - 13250(N) = 59282</a:t>
            </a:r>
            <a:endParaRPr lang="en-US" altLang="ko-KR">
              <a:sym typeface="Symbol" pitchFamily="18" charset="2"/>
            </a:endParaRPr>
          </a:p>
          <a:p>
            <a:pPr lvl="3">
              <a:buFontTx/>
              <a:buNone/>
            </a:pPr>
            <a:r>
              <a:rPr lang="en-US" altLang="ko-KR">
                <a:sym typeface="Symbol" pitchFamily="18" charset="2"/>
              </a:rPr>
              <a:t>   </a:t>
            </a:r>
            <a:r>
              <a:rPr lang="en-US" altLang="ko-KR" b="1" i="1">
                <a:solidFill>
                  <a:schemeClr val="accent2"/>
                </a:solidFill>
                <a:sym typeface="Symbol" pitchFamily="18" charset="2"/>
              </a:rPr>
              <a:t>72532</a:t>
            </a:r>
          </a:p>
          <a:p>
            <a:pPr lvl="3">
              <a:buFontTx/>
              <a:buNone/>
            </a:pPr>
            <a:r>
              <a:rPr lang="en-US" altLang="ko-KR" b="1" i="1">
                <a:solidFill>
                  <a:schemeClr val="accent2"/>
                </a:solidFill>
                <a:sym typeface="Symbol" pitchFamily="18" charset="2"/>
              </a:rPr>
              <a:t>+ 86750</a:t>
            </a:r>
            <a:r>
              <a:rPr lang="en-US" altLang="ko-KR">
                <a:sym typeface="Symbol" pitchFamily="18" charset="2"/>
              </a:rPr>
              <a:t> (10’s complement of 13250)</a:t>
            </a:r>
          </a:p>
          <a:p>
            <a:pPr lvl="3">
              <a:buFontTx/>
              <a:buNone/>
            </a:pPr>
            <a:r>
              <a:rPr lang="en-US" altLang="ko-KR">
                <a:sym typeface="Symbol" pitchFamily="18" charset="2"/>
              </a:rPr>
              <a:t>1 59282 </a:t>
            </a:r>
          </a:p>
          <a:p>
            <a:pPr lvl="3">
              <a:buFontTx/>
              <a:buNone/>
            </a:pPr>
            <a:r>
              <a:rPr lang="en-US" altLang="ko-KR">
                <a:sym typeface="Symbol" pitchFamily="18" charset="2"/>
              </a:rPr>
              <a:t>Result = </a:t>
            </a:r>
            <a:r>
              <a:rPr lang="en-US" altLang="ko-KR" b="1" i="1">
                <a:solidFill>
                  <a:schemeClr val="accent1"/>
                </a:solidFill>
                <a:sym typeface="Symbol" pitchFamily="18" charset="2"/>
              </a:rPr>
              <a:t>59282</a:t>
            </a:r>
            <a:endParaRPr lang="en-US" altLang="ko-KR">
              <a:sym typeface="Symbol" pitchFamily="18" charset="2"/>
            </a:endParaRPr>
          </a:p>
          <a:p>
            <a:pPr lvl="3">
              <a:buFontTx/>
              <a:buNone/>
            </a:pPr>
            <a:endParaRPr lang="en-US" altLang="ko-KR"/>
          </a:p>
          <a:p>
            <a:pPr lvl="3"/>
            <a:r>
              <a:rPr lang="en-US" altLang="ko-KR" b="1" i="1">
                <a:solidFill>
                  <a:srgbClr val="996633"/>
                </a:solidFill>
                <a:sym typeface="Symbol" pitchFamily="18" charset="2"/>
              </a:rPr>
              <a:t>Binary Example)</a:t>
            </a:r>
          </a:p>
          <a:p>
            <a:pPr lvl="3">
              <a:buFontTx/>
              <a:buNone/>
            </a:pPr>
            <a:r>
              <a:rPr lang="en-US" altLang="ko-KR" b="1" i="1">
                <a:solidFill>
                  <a:schemeClr val="folHlink"/>
                </a:solidFill>
                <a:sym typeface="Symbol" pitchFamily="18" charset="2"/>
              </a:rPr>
              <a:t>1010100(X) - 1000011(Y) = 0010001</a:t>
            </a:r>
            <a:endParaRPr lang="en-US" altLang="ko-KR">
              <a:sym typeface="Symbol" pitchFamily="18" charset="2"/>
            </a:endParaRPr>
          </a:p>
          <a:p>
            <a:pPr lvl="3">
              <a:buFontTx/>
              <a:buNone/>
            </a:pPr>
            <a:r>
              <a:rPr lang="en-US" altLang="ko-KR">
                <a:sym typeface="Symbol" pitchFamily="18" charset="2"/>
              </a:rPr>
              <a:t>   </a:t>
            </a:r>
            <a:r>
              <a:rPr lang="en-US" altLang="ko-KR" b="1" i="1">
                <a:solidFill>
                  <a:schemeClr val="accent2"/>
                </a:solidFill>
                <a:sym typeface="Symbol" pitchFamily="18" charset="2"/>
              </a:rPr>
              <a:t>1010100</a:t>
            </a:r>
          </a:p>
          <a:p>
            <a:pPr lvl="3">
              <a:buFontTx/>
              <a:buNone/>
            </a:pPr>
            <a:r>
              <a:rPr lang="en-US" altLang="ko-KR" b="1" i="1">
                <a:solidFill>
                  <a:schemeClr val="accent2"/>
                </a:solidFill>
                <a:sym typeface="Symbol" pitchFamily="18" charset="2"/>
              </a:rPr>
              <a:t>+ 0111101</a:t>
            </a:r>
            <a:r>
              <a:rPr lang="en-US" altLang="ko-KR">
                <a:sym typeface="Symbol" pitchFamily="18" charset="2"/>
              </a:rPr>
              <a:t> (2’s complement of 1000011)</a:t>
            </a:r>
          </a:p>
          <a:p>
            <a:pPr lvl="3">
              <a:buFontTx/>
              <a:buNone/>
            </a:pPr>
            <a:r>
              <a:rPr lang="en-US" altLang="ko-KR">
                <a:sym typeface="Symbol" pitchFamily="18" charset="2"/>
              </a:rPr>
              <a:t>1 0010001 </a:t>
            </a:r>
          </a:p>
          <a:p>
            <a:pPr lvl="3">
              <a:buFontTx/>
              <a:buNone/>
            </a:pPr>
            <a:r>
              <a:rPr lang="en-US" altLang="ko-KR">
                <a:sym typeface="Symbol" pitchFamily="18" charset="2"/>
              </a:rPr>
              <a:t>Result = </a:t>
            </a:r>
            <a:r>
              <a:rPr lang="en-US" altLang="ko-KR" b="1" i="1">
                <a:solidFill>
                  <a:schemeClr val="accent1"/>
                </a:solidFill>
                <a:sym typeface="Symbol" pitchFamily="18" charset="2"/>
              </a:rPr>
              <a:t>0010001</a:t>
            </a:r>
            <a:endParaRPr lang="en-US" altLang="ko-KR"/>
          </a:p>
          <a:p>
            <a:pPr lvl="2"/>
            <a:endParaRPr lang="en-US" altLang="ko-KR"/>
          </a:p>
          <a:p>
            <a:pPr lvl="3"/>
            <a:endParaRPr lang="ko-KR" altLang="ko-KR"/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4953000" y="1143000"/>
            <a:ext cx="1371600" cy="304800"/>
          </a:xfrm>
          <a:prstGeom prst="wedgeRoundRectCallout">
            <a:avLst>
              <a:gd name="adj1" fmla="val -79514"/>
              <a:gd name="adj2" fmla="val -18750"/>
              <a:gd name="adj3" fmla="val 16667"/>
            </a:avLst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kumimoji="1" lang="ko-KR" altLang="en-US" sz="1400"/>
              <a:t>(</a:t>
            </a:r>
            <a:r>
              <a:rPr kumimoji="1" lang="en-US" altLang="ko-KR" sz="1400"/>
              <a:t>M-N), N</a:t>
            </a:r>
            <a:r>
              <a:rPr kumimoji="1" lang="en-US" altLang="ko-KR" sz="1400">
                <a:sym typeface="Symbol" pitchFamily="18" charset="2"/>
              </a:rPr>
              <a:t>0</a:t>
            </a:r>
            <a:endParaRPr kumimoji="1" lang="en-US" altLang="ko-KR" sz="140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114800" y="2819400"/>
            <a:ext cx="50292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ko-KR" altLang="ko-KR" sz="1400" b="1" i="1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13250(</a:t>
            </a:r>
            <a:r>
              <a:rPr lang="en-US" altLang="ko-KR" sz="1400" b="1" i="1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M) - 72532(N) = -59282</a:t>
            </a:r>
            <a:endParaRPr lang="en-US" altLang="ko-KR" sz="1400">
              <a:latin typeface="Arial" charset="0"/>
              <a:sym typeface="Symbol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 b="1" i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   13250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 b="1" i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+ 27468</a:t>
            </a:r>
            <a:r>
              <a:rPr lang="en-US" altLang="ko-KR" sz="1400">
                <a:latin typeface="Arial" charset="0"/>
                <a:sym typeface="Symbol" pitchFamily="18" charset="2"/>
              </a:rPr>
              <a:t> (10’s complement of 72532)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>
                <a:latin typeface="Arial" charset="0"/>
                <a:sym typeface="Symbol" pitchFamily="18" charset="2"/>
              </a:rPr>
              <a:t>0  40718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>
                <a:latin typeface="Arial" charset="0"/>
                <a:sym typeface="Symbol" pitchFamily="18" charset="2"/>
              </a:rPr>
              <a:t>Result = -(10’s complement of 40718)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>
                <a:latin typeface="Arial" charset="0"/>
                <a:sym typeface="Symbol" pitchFamily="18" charset="2"/>
              </a:rPr>
              <a:t>           = -(59281+1) = </a:t>
            </a:r>
            <a:r>
              <a:rPr lang="en-US" altLang="ko-KR" sz="1400" b="1" i="1">
                <a:solidFill>
                  <a:schemeClr val="accent1"/>
                </a:solidFill>
                <a:latin typeface="Arial" charset="0"/>
                <a:sym typeface="Symbol" pitchFamily="18" charset="2"/>
              </a:rPr>
              <a:t>-59282</a:t>
            </a:r>
            <a:r>
              <a:rPr lang="en-US" altLang="ko-KR" sz="1400">
                <a:latin typeface="Arial" charset="0"/>
                <a:sym typeface="Symbol" pitchFamily="18" charset="2"/>
              </a:rPr>
              <a:t> </a:t>
            </a:r>
            <a:endParaRPr lang="en-US" altLang="ko-KR" sz="1400">
              <a:latin typeface="Arial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endParaRPr lang="ko-KR" altLang="ko-KR" sz="1600">
              <a:latin typeface="Arial" charset="0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1676400" y="35052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600200" y="3352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5486400" y="33528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876800" y="2819400"/>
            <a:ext cx="609600" cy="3048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lang="en-US" altLang="ko-KR" sz="1400">
                <a:sym typeface="Symbol" pitchFamily="18" charset="2"/>
              </a:rPr>
              <a:t>M  N</a:t>
            </a:r>
            <a:endParaRPr lang="ko-KR" altLang="en-US" sz="1400">
              <a:sym typeface="Symbol" pitchFamily="18" charset="2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2819400"/>
            <a:ext cx="609600" cy="3048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lang="en-US" altLang="ko-KR" sz="1400"/>
              <a:t>M </a:t>
            </a:r>
            <a:r>
              <a:rPr lang="en-US" altLang="ko-KR" sz="1400">
                <a:sym typeface="Symbol" pitchFamily="18" charset="2"/>
              </a:rPr>
              <a:t> N</a:t>
            </a:r>
            <a:endParaRPr lang="ko-KR" altLang="en-US" sz="1400">
              <a:sym typeface="Symbol" pitchFamily="18" charset="2"/>
            </a:endParaRP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1600200" y="3657600"/>
            <a:ext cx="228600" cy="1524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228600" y="3352800"/>
            <a:ext cx="1141413" cy="574675"/>
          </a:xfrm>
          <a:prstGeom prst="cloudCallout">
            <a:avLst>
              <a:gd name="adj1" fmla="val 67940"/>
              <a:gd name="adj2" fmla="val 20440"/>
            </a:avLst>
          </a:prstGeom>
          <a:solidFill>
            <a:srgbClr val="FFCC00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latinLnBrk="1" hangingPunct="1"/>
            <a:r>
              <a:rPr kumimoji="1" lang="en-US" altLang="ko-KR" sz="1200"/>
              <a:t>Discard End Carry</a:t>
            </a:r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5486400" y="3657600"/>
            <a:ext cx="228600" cy="1524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3886200" y="3678238"/>
            <a:ext cx="1447800" cy="293687"/>
          </a:xfrm>
          <a:prstGeom prst="cloudCallout">
            <a:avLst>
              <a:gd name="adj1" fmla="val 59319"/>
              <a:gd name="adj2" fmla="val 1759"/>
            </a:avLst>
          </a:prstGeom>
          <a:solidFill>
            <a:srgbClr val="FFCC00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latinLnBrk="1" hangingPunct="1"/>
            <a:r>
              <a:rPr kumimoji="1" lang="en-US" altLang="ko-KR" sz="1200"/>
              <a:t>No End Carry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116388" y="4572000"/>
            <a:ext cx="50292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ko-KR" altLang="ko-KR" sz="1400" b="1" i="1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1000011(</a:t>
            </a:r>
            <a:r>
              <a:rPr lang="en-US" altLang="ko-KR" sz="1400" b="1" i="1">
                <a:solidFill>
                  <a:schemeClr val="folHlink"/>
                </a:solidFill>
                <a:latin typeface="Arial" charset="0"/>
                <a:sym typeface="Symbol" pitchFamily="18" charset="2"/>
              </a:rPr>
              <a:t>X) - 1010100(Y) = -0010001</a:t>
            </a:r>
            <a:endParaRPr lang="en-US" altLang="ko-KR" sz="1400">
              <a:latin typeface="Arial" charset="0"/>
              <a:sym typeface="Symbol" pitchFamily="18" charset="2"/>
            </a:endParaRP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 b="1" i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   1000011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 b="1" i="1">
                <a:solidFill>
                  <a:schemeClr val="accent2"/>
                </a:solidFill>
                <a:latin typeface="Arial" charset="0"/>
                <a:sym typeface="Symbol" pitchFamily="18" charset="2"/>
              </a:rPr>
              <a:t>+ 0101100</a:t>
            </a:r>
            <a:r>
              <a:rPr lang="en-US" altLang="ko-KR" sz="1400">
                <a:latin typeface="Arial" charset="0"/>
                <a:sym typeface="Symbol" pitchFamily="18" charset="2"/>
              </a:rPr>
              <a:t> (2’s complement of 1010100)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>
                <a:latin typeface="Arial" charset="0"/>
                <a:sym typeface="Symbol" pitchFamily="18" charset="2"/>
              </a:rPr>
              <a:t>0  1101111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>
                <a:latin typeface="Arial" charset="0"/>
                <a:sym typeface="Symbol" pitchFamily="18" charset="2"/>
              </a:rPr>
              <a:t>Result = -(2’s complement of 1101111)</a:t>
            </a:r>
          </a:p>
          <a:p>
            <a:pPr marL="1600200" lvl="3" indent="-228600">
              <a:spcBef>
                <a:spcPct val="20000"/>
              </a:spcBef>
              <a:buClr>
                <a:schemeClr val="accent2"/>
              </a:buClr>
            </a:pPr>
            <a:r>
              <a:rPr lang="en-US" altLang="ko-KR" sz="1400">
                <a:latin typeface="Arial" charset="0"/>
                <a:sym typeface="Symbol" pitchFamily="18" charset="2"/>
              </a:rPr>
              <a:t>           = -(0010000+1) = </a:t>
            </a:r>
            <a:r>
              <a:rPr lang="en-US" altLang="ko-KR" sz="1400" b="1" i="1">
                <a:solidFill>
                  <a:schemeClr val="accent1"/>
                </a:solidFill>
                <a:latin typeface="Arial" charset="0"/>
                <a:sym typeface="Symbol" pitchFamily="18" charset="2"/>
              </a:rPr>
              <a:t>-0010001</a:t>
            </a:r>
            <a:r>
              <a:rPr lang="en-US" altLang="ko-KR" sz="1400">
                <a:latin typeface="Arial" charset="0"/>
                <a:sym typeface="Symbol" pitchFamily="18" charset="2"/>
              </a:rPr>
              <a:t> </a:t>
            </a:r>
            <a:endParaRPr lang="en-US" altLang="ko-KR" sz="1400">
              <a:latin typeface="Arial" charset="0"/>
            </a:endParaRPr>
          </a:p>
          <a:p>
            <a:pPr marL="1143000" lvl="2" indent="-2286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endParaRPr lang="ko-KR" altLang="ko-KR" sz="1600">
              <a:latin typeface="Arial" charset="0"/>
            </a:endParaRP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1600200" y="5486400"/>
            <a:ext cx="228600" cy="1524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>
            <a:off x="1752600" y="5410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486400" y="5410200"/>
            <a:ext cx="228600" cy="1524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4876800" y="4572000"/>
            <a:ext cx="609600" cy="304800"/>
          </a:xfrm>
          <a:prstGeom prst="rect">
            <a:avLst/>
          </a:prstGeom>
          <a:solidFill>
            <a:srgbClr val="FF99CC"/>
          </a:solidFill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lang="en-US" altLang="ko-KR" sz="1400">
                <a:sym typeface="Symbol" pitchFamily="18" charset="2"/>
              </a:rPr>
              <a:t>X  Y</a:t>
            </a:r>
            <a:endParaRPr lang="ko-KR" altLang="en-US" sz="1400">
              <a:sym typeface="Symbol" pitchFamily="18" charset="2"/>
            </a:endParaRP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990600" y="4572000"/>
            <a:ext cx="6096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latinLnBrk="1" hangingPunct="1"/>
            <a:r>
              <a:rPr lang="en-US" altLang="ko-KR" sz="1400"/>
              <a:t>X </a:t>
            </a:r>
            <a:r>
              <a:rPr lang="en-US" altLang="ko-KR" sz="1400">
                <a:sym typeface="Symbol" pitchFamily="18" charset="2"/>
              </a:rPr>
              <a:t> Y</a:t>
            </a:r>
            <a:endParaRPr lang="ko-KR" altLang="en-US" sz="1400">
              <a:sym typeface="Symbol" pitchFamily="18" charset="2"/>
            </a:endParaRP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5638800" y="5334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Integer Representation</a:t>
            </a:r>
          </a:p>
          <a:p>
            <a:endParaRPr lang="en-US" altLang="ko-KR" dirty="0"/>
          </a:p>
          <a:p>
            <a:pPr lvl="2"/>
            <a:r>
              <a:rPr lang="en-US" altLang="ko-KR" dirty="0"/>
              <a:t>Signed-magnitude representation</a:t>
            </a:r>
          </a:p>
          <a:p>
            <a:pPr lvl="2"/>
            <a:r>
              <a:rPr lang="en-US" altLang="ko-KR" dirty="0"/>
              <a:t>Signed-1’s complement representation</a:t>
            </a:r>
          </a:p>
          <a:p>
            <a:pPr lvl="2"/>
            <a:r>
              <a:rPr lang="en-US" altLang="ko-KR" dirty="0"/>
              <a:t>Signed-2’s complement representation</a:t>
            </a:r>
          </a:p>
          <a:p>
            <a:pPr lvl="1"/>
            <a:endParaRPr lang="en-US" altLang="ko-KR" dirty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665618" y="1412776"/>
            <a:ext cx="2362200" cy="1281113"/>
          </a:xfrm>
          <a:prstGeom prst="rect">
            <a:avLst/>
          </a:prstGeom>
          <a:solidFill>
            <a:srgbClr val="FFFF99"/>
          </a:solidFill>
          <a:ln w="190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400" dirty="0"/>
              <a:t>    </a:t>
            </a:r>
            <a:r>
              <a:rPr kumimoji="1" lang="ko-KR" altLang="en-US" sz="1400" b="1" dirty="0">
                <a:solidFill>
                  <a:schemeClr val="accent1"/>
                </a:solidFill>
              </a:rPr>
              <a:t>+14                       -14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400" dirty="0"/>
              <a:t>0 0001110             1 0001110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400" dirty="0"/>
              <a:t>0 0001110             1 1110001 </a:t>
            </a:r>
          </a:p>
          <a:p>
            <a:pPr eaLnBrk="1" latinLnBrk="1" hangingPunct="1">
              <a:spcBef>
                <a:spcPct val="50000"/>
              </a:spcBef>
            </a:pPr>
            <a:r>
              <a:rPr kumimoji="1" lang="ko-KR" altLang="en-US" sz="1400" dirty="0"/>
              <a:t>0 0001110             1 1110010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ko-KR" dirty="0"/>
              <a:t>Arithmetic Addition</a:t>
            </a:r>
          </a:p>
          <a:p>
            <a:pPr lvl="2"/>
            <a:r>
              <a:rPr lang="en-US" altLang="ko-KR" dirty="0"/>
              <a:t>Addition Rules of Ordinary Arithmetic</a:t>
            </a:r>
          </a:p>
          <a:p>
            <a:pPr lvl="3"/>
            <a:r>
              <a:rPr lang="en-US" altLang="ko-KR" dirty="0"/>
              <a:t>The signs are</a:t>
            </a:r>
            <a:r>
              <a:rPr lang="en-US" altLang="ko-KR" b="1" i="1" dirty="0">
                <a:solidFill>
                  <a:srgbClr val="996633"/>
                </a:solidFill>
              </a:rPr>
              <a:t> same</a:t>
            </a:r>
            <a:r>
              <a:rPr lang="en-US" altLang="ko-KR" dirty="0"/>
              <a:t> : sign= </a:t>
            </a:r>
            <a:r>
              <a:rPr lang="en-US" altLang="ko-KR" b="1" i="1" dirty="0">
                <a:solidFill>
                  <a:schemeClr val="accent1"/>
                </a:solidFill>
              </a:rPr>
              <a:t>common</a:t>
            </a:r>
            <a:r>
              <a:rPr lang="en-US" altLang="ko-KR" dirty="0"/>
              <a:t> sign, result=</a:t>
            </a:r>
            <a:r>
              <a:rPr lang="en-US" altLang="ko-KR" b="1" i="1" dirty="0">
                <a:solidFill>
                  <a:schemeClr val="accent1"/>
                </a:solidFill>
              </a:rPr>
              <a:t> add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The signs are </a:t>
            </a:r>
            <a:r>
              <a:rPr lang="en-US" altLang="ko-KR" b="1" i="1" dirty="0">
                <a:solidFill>
                  <a:srgbClr val="996633"/>
                </a:solidFill>
              </a:rPr>
              <a:t>different</a:t>
            </a:r>
            <a:r>
              <a:rPr lang="en-US" altLang="ko-KR" dirty="0"/>
              <a:t> : sign= </a:t>
            </a:r>
            <a:r>
              <a:rPr lang="en-US" altLang="ko-KR" b="1" i="1" dirty="0">
                <a:solidFill>
                  <a:schemeClr val="accent1"/>
                </a:solidFill>
              </a:rPr>
              <a:t>larger</a:t>
            </a:r>
            <a:r>
              <a:rPr lang="en-US" altLang="ko-KR" dirty="0"/>
              <a:t> sign, result= </a:t>
            </a:r>
            <a:r>
              <a:rPr lang="en-US" altLang="ko-KR" b="1" i="1" dirty="0">
                <a:solidFill>
                  <a:schemeClr val="accent1"/>
                </a:solidFill>
              </a:rPr>
              <a:t>larger-smaller</a:t>
            </a:r>
          </a:p>
          <a:p>
            <a:pPr lvl="2"/>
            <a:r>
              <a:rPr lang="en-US" altLang="ko-KR" dirty="0"/>
              <a:t>Addition Rules of the signed 2’s complement</a:t>
            </a:r>
          </a:p>
          <a:p>
            <a:pPr lvl="3"/>
            <a:r>
              <a:rPr lang="en-US" altLang="ko-KR" dirty="0"/>
              <a:t>Add the two numbers including their sign bits</a:t>
            </a:r>
          </a:p>
          <a:p>
            <a:pPr lvl="3"/>
            <a:r>
              <a:rPr lang="en-US" altLang="ko-KR" dirty="0"/>
              <a:t>Discard any carry out of the sign bit position</a:t>
            </a:r>
          </a:p>
          <a:p>
            <a:pPr lvl="1"/>
            <a:r>
              <a:rPr lang="en-US" altLang="ko-KR" dirty="0"/>
              <a:t>Arithmetic Subtraction</a:t>
            </a:r>
          </a:p>
          <a:p>
            <a:pPr lvl="2"/>
            <a:r>
              <a:rPr lang="en-US" altLang="ko-KR" dirty="0"/>
              <a:t>Subtraction is changed to an Addition</a:t>
            </a:r>
          </a:p>
          <a:p>
            <a:pPr lvl="3"/>
            <a:r>
              <a:rPr lang="en-US" altLang="ko-KR" dirty="0"/>
              <a:t>(± A) - (+ B) = (± A) + (- B) </a:t>
            </a:r>
          </a:p>
          <a:p>
            <a:pPr lvl="3"/>
            <a:r>
              <a:rPr lang="en-US" altLang="ko-KR" dirty="0"/>
              <a:t>(± A) - ( - B) = (± A) + (+ B) 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>
              <a:lnSpc>
                <a:spcPct val="80000"/>
              </a:lnSpc>
            </a:pPr>
            <a:r>
              <a:rPr lang="en-US" altLang="ko-KR" dirty="0"/>
              <a:t>Overflow</a:t>
            </a:r>
          </a:p>
          <a:p>
            <a:pPr lvl="2"/>
            <a:r>
              <a:rPr lang="en-US" altLang="ko-KR" dirty="0"/>
              <a:t>Two numbers of n digits each are added and the sum occupies n+1 digits</a:t>
            </a:r>
          </a:p>
          <a:p>
            <a:pPr lvl="2"/>
            <a:r>
              <a:rPr lang="en-US" altLang="ko-KR" dirty="0"/>
              <a:t>n + 1 bit cannot be accommodated in a register with a standard length of n </a:t>
            </a:r>
            <a:r>
              <a:rPr lang="en-US" altLang="ko-KR" dirty="0" smtClean="0"/>
              <a:t>bits.</a:t>
            </a:r>
            <a:endParaRPr lang="en-US" altLang="ko-KR" dirty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6705600" y="1143000"/>
            <a:ext cx="1600200" cy="457200"/>
          </a:xfrm>
          <a:prstGeom prst="wedgeRoundRectCallout">
            <a:avLst>
              <a:gd name="adj1" fmla="val -61407"/>
              <a:gd name="adj2" fmla="val 73611"/>
              <a:gd name="adj3" fmla="val 16667"/>
            </a:avLst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latinLnBrk="1" hangingPunct="1"/>
            <a:r>
              <a:rPr kumimoji="1" lang="en-US" altLang="ko-KR" sz="1400"/>
              <a:t>(-12) + (-13) = -25</a:t>
            </a:r>
          </a:p>
          <a:p>
            <a:pPr eaLnBrk="1" latinLnBrk="1" hangingPunct="1"/>
            <a:r>
              <a:rPr kumimoji="1" lang="en-US" altLang="ko-KR" sz="1400"/>
              <a:t>(+12) + (+13) = +25</a:t>
            </a: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7620000" y="1676400"/>
            <a:ext cx="1295400" cy="457200"/>
          </a:xfrm>
          <a:prstGeom prst="wedgeRoundRectCallout">
            <a:avLst>
              <a:gd name="adj1" fmla="val -71444"/>
              <a:gd name="adj2" fmla="val 48958"/>
              <a:gd name="adj3" fmla="val 16667"/>
            </a:avLst>
          </a:prstGeom>
          <a:solidFill>
            <a:srgbClr val="FFFF00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latinLnBrk="1" hangingPunct="1"/>
            <a:r>
              <a:rPr kumimoji="1" lang="en-US" altLang="ko-KR" sz="1400"/>
              <a:t>(+25) + (-37)</a:t>
            </a:r>
          </a:p>
          <a:p>
            <a:pPr eaLnBrk="1" latinLnBrk="1" hangingPunct="1"/>
            <a:r>
              <a:rPr kumimoji="1" lang="en-US" altLang="ko-KR" sz="1400"/>
              <a:t> = 37 - 25 = </a:t>
            </a:r>
            <a:r>
              <a:rPr kumimoji="1" lang="en-US" altLang="ko-KR" sz="1400" b="1">
                <a:solidFill>
                  <a:schemeClr val="accent1"/>
                </a:solidFill>
              </a:rPr>
              <a:t>-</a:t>
            </a:r>
            <a:r>
              <a:rPr kumimoji="1" lang="en-US" altLang="ko-KR" sz="1400"/>
              <a:t>12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019800" y="2286000"/>
            <a:ext cx="2971800" cy="17526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ko-KR" sz="1400" b="1">
                <a:solidFill>
                  <a:schemeClr val="folHlink"/>
                </a:solidFill>
              </a:rPr>
              <a:t>*Addition Exam)</a:t>
            </a:r>
            <a:endParaRPr kumimoji="1" lang="en-US" altLang="ko-KR" sz="1400"/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/>
              <a:t>+  6   00000110           - 6    11111010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/>
              <a:t>+ 13  00001101         + 13   00001101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/>
              <a:t>+ 19  00010011           + 7   00000111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endParaRPr kumimoji="1" lang="ko-KR" altLang="en-US" sz="1400"/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/>
              <a:t>+  6   00000110           - 6    11111010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/>
              <a:t>-  13  11110011          - 13   11110011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/>
              <a:t> -   7  11111001          - 19   11101101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172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7772400" y="3733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6172200" y="3733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696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6553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8153400" y="3733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553200" y="2895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5715000" y="2819400"/>
            <a:ext cx="228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600200" y="4191000"/>
            <a:ext cx="4495800" cy="838200"/>
          </a:xfrm>
          <a:prstGeom prst="rect">
            <a:avLst/>
          </a:prstGeom>
          <a:solidFill>
            <a:srgbClr val="FFCC99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ko-KR" sz="1400" b="1">
                <a:solidFill>
                  <a:schemeClr val="folHlink"/>
                </a:solidFill>
              </a:rPr>
              <a:t>* Subtraction Exam)  </a:t>
            </a:r>
            <a:r>
              <a:rPr kumimoji="1" lang="ko-KR" altLang="en-US" sz="1400"/>
              <a:t>(- 6) - ( - 13) = +7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/>
              <a:t>11111010 - 11110011 = 11111010 + 2’</a:t>
            </a:r>
            <a:r>
              <a:rPr kumimoji="1" lang="en-US" altLang="ko-KR" sz="1400"/>
              <a:t>s comp of 11110011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ko-KR" sz="1400"/>
              <a:t>                                     = 11111010 + 00001101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ko-KR" sz="1400"/>
              <a:t>                                     = 1 00000111 = +7 	</a:t>
            </a:r>
          </a:p>
        </p:txBody>
      </p:sp>
      <p:sp>
        <p:nvSpPr>
          <p:cNvPr id="15379" name="Oval 19"/>
          <p:cNvSpPr>
            <a:spLocks noChangeArrowheads="1"/>
          </p:cNvSpPr>
          <p:nvPr/>
        </p:nvSpPr>
        <p:spPr bwMode="auto">
          <a:xfrm>
            <a:off x="3429000" y="4800600"/>
            <a:ext cx="228600" cy="152400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AutoShape 20"/>
          <p:cNvSpPr>
            <a:spLocks noChangeArrowheads="1"/>
          </p:cNvSpPr>
          <p:nvPr/>
        </p:nvSpPr>
        <p:spPr bwMode="auto">
          <a:xfrm>
            <a:off x="609600" y="4495800"/>
            <a:ext cx="1141413" cy="574675"/>
          </a:xfrm>
          <a:prstGeom prst="cloudCallout">
            <a:avLst>
              <a:gd name="adj1" fmla="val 178792"/>
              <a:gd name="adj2" fmla="val 12431"/>
            </a:avLst>
          </a:prstGeom>
          <a:solidFill>
            <a:srgbClr val="FFCC00"/>
          </a:solidFill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 eaLnBrk="1" latinLnBrk="1" hangingPunct="1"/>
            <a:r>
              <a:rPr kumimoji="1" lang="en-US" altLang="ko-KR" sz="1200"/>
              <a:t>Discard End Carry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42300" cy="5486400"/>
          </a:xfrm>
        </p:spPr>
        <p:txBody>
          <a:bodyPr/>
          <a:lstStyle/>
          <a:p>
            <a:pPr lvl="1"/>
            <a:r>
              <a:rPr lang="en-US" altLang="ko-KR" dirty="0"/>
              <a:t>Overflow</a:t>
            </a:r>
          </a:p>
          <a:p>
            <a:pPr lvl="2"/>
            <a:r>
              <a:rPr lang="en-US" altLang="ko-KR" dirty="0"/>
              <a:t>An overflow may occur if the two numbers added are both positive or both negative	</a:t>
            </a:r>
          </a:p>
          <a:p>
            <a:pPr lvl="3"/>
            <a:r>
              <a:rPr lang="en-US" altLang="ko-KR" dirty="0"/>
              <a:t>When two unsigned numbers are added</a:t>
            </a:r>
          </a:p>
          <a:p>
            <a:pPr lvl="4"/>
            <a:r>
              <a:rPr lang="en-US" altLang="ko-KR" dirty="0"/>
              <a:t>an overflow is detected from the end carry out of the MSB position</a:t>
            </a:r>
          </a:p>
          <a:p>
            <a:pPr lvl="3"/>
            <a:r>
              <a:rPr lang="en-US" altLang="ko-KR" dirty="0"/>
              <a:t>When two signed numbers are added</a:t>
            </a:r>
          </a:p>
          <a:p>
            <a:pPr lvl="4"/>
            <a:r>
              <a:rPr lang="en-US" altLang="ko-KR" dirty="0"/>
              <a:t>the MSB always represents the sign</a:t>
            </a:r>
          </a:p>
          <a:p>
            <a:pPr lvl="4">
              <a:buFont typeface="Monotype Sorts" pitchFamily="2" charset="2"/>
              <a:buNone/>
            </a:pPr>
            <a:r>
              <a:rPr lang="en-US" altLang="ko-KR" dirty="0"/>
              <a:t>     </a:t>
            </a:r>
            <a:r>
              <a:rPr lang="en-US" altLang="ko-KR" dirty="0">
                <a:solidFill>
                  <a:schemeClr val="accent1"/>
                </a:solidFill>
              </a:rPr>
              <a:t>- </a:t>
            </a:r>
            <a:r>
              <a:rPr lang="en-US" altLang="ko-KR" i="1" dirty="0">
                <a:solidFill>
                  <a:schemeClr val="accent1"/>
                </a:solidFill>
              </a:rPr>
              <a:t>the sign bit is treated as part of the number</a:t>
            </a:r>
          </a:p>
          <a:p>
            <a:pPr lvl="4">
              <a:buFont typeface="Monotype Sorts" pitchFamily="2" charset="2"/>
              <a:buNone/>
            </a:pPr>
            <a:r>
              <a:rPr lang="en-US" altLang="ko-KR" i="1" dirty="0">
                <a:solidFill>
                  <a:schemeClr val="accent1"/>
                </a:solidFill>
              </a:rPr>
              <a:t>     - the end carry does not indicate an overflow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715000" y="2286000"/>
            <a:ext cx="3276600" cy="1219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 anchorCtr="1"/>
          <a:lstStyle/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ko-KR" sz="1400" b="1" dirty="0">
                <a:solidFill>
                  <a:schemeClr val="folHlink"/>
                </a:solidFill>
              </a:rPr>
              <a:t>* Overflow </a:t>
            </a:r>
            <a:r>
              <a:rPr kumimoji="1" lang="en-US" altLang="ko-KR" sz="1400" b="1" dirty="0" smtClean="0">
                <a:solidFill>
                  <a:schemeClr val="folHlink"/>
                </a:solidFill>
              </a:rPr>
              <a:t>Example)</a:t>
            </a:r>
            <a:endParaRPr kumimoji="1" lang="en-US" altLang="ko-KR" sz="1400" dirty="0"/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 dirty="0"/>
              <a:t>          </a:t>
            </a:r>
            <a:r>
              <a:rPr kumimoji="1" lang="en-US" altLang="ko-KR" sz="1400" i="1" dirty="0">
                <a:solidFill>
                  <a:schemeClr val="accent1"/>
                </a:solidFill>
              </a:rPr>
              <a:t>out</a:t>
            </a:r>
            <a:r>
              <a:rPr kumimoji="1" lang="en-US" altLang="ko-KR" sz="1400" i="1" dirty="0">
                <a:solidFill>
                  <a:schemeClr val="folHlink"/>
                </a:solidFill>
              </a:rPr>
              <a:t> in</a:t>
            </a:r>
            <a:r>
              <a:rPr kumimoji="1" lang="en-US" altLang="ko-KR" sz="1400" dirty="0"/>
              <a:t>                         </a:t>
            </a:r>
            <a:r>
              <a:rPr kumimoji="1" lang="en-US" altLang="ko-KR" sz="1400" i="1" dirty="0">
                <a:solidFill>
                  <a:schemeClr val="accent1"/>
                </a:solidFill>
              </a:rPr>
              <a:t>out </a:t>
            </a:r>
            <a:r>
              <a:rPr kumimoji="1" lang="en-US" altLang="ko-KR" sz="1400" dirty="0"/>
              <a:t> </a:t>
            </a:r>
            <a:r>
              <a:rPr kumimoji="1" lang="en-US" altLang="ko-KR" sz="1400" i="1" dirty="0">
                <a:solidFill>
                  <a:srgbClr val="008000"/>
                </a:solidFill>
              </a:rPr>
              <a:t>in</a:t>
            </a:r>
            <a:endParaRPr kumimoji="1" lang="en-US" altLang="ko-KR" sz="1400" dirty="0"/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ko-KR" sz="1400" dirty="0">
                <a:solidFill>
                  <a:schemeClr val="accent2"/>
                </a:solidFill>
              </a:rPr>
              <a:t>carries</a:t>
            </a:r>
            <a:r>
              <a:rPr kumimoji="1" lang="en-US" altLang="ko-KR" sz="1400" i="1" dirty="0">
                <a:solidFill>
                  <a:schemeClr val="accent2"/>
                </a:solidFill>
              </a:rPr>
              <a:t> </a:t>
            </a:r>
            <a:r>
              <a:rPr kumimoji="1" lang="en-US" altLang="ko-KR" sz="1400" dirty="0"/>
              <a:t> 0  1                </a:t>
            </a:r>
            <a:r>
              <a:rPr kumimoji="1" lang="en-US" altLang="ko-KR" sz="1400" dirty="0">
                <a:solidFill>
                  <a:schemeClr val="accent2"/>
                </a:solidFill>
              </a:rPr>
              <a:t>carries </a:t>
            </a:r>
            <a:r>
              <a:rPr kumimoji="1" lang="en-US" altLang="ko-KR" sz="1400" dirty="0"/>
              <a:t> 1  0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 dirty="0"/>
              <a:t>    + 70      0 1000110      - 70     1 0111010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 dirty="0"/>
              <a:t>    + 80      0 1010000      - 80     1 0110000</a:t>
            </a:r>
          </a:p>
          <a:p>
            <a:pPr eaLnBrk="1" latinLnBrk="1" hangingPunct="1">
              <a:lnSpc>
                <a:spcPct val="50000"/>
              </a:lnSpc>
              <a:spcBef>
                <a:spcPct val="50000"/>
              </a:spcBef>
            </a:pPr>
            <a:r>
              <a:rPr kumimoji="1" lang="ko-KR" altLang="en-US" sz="1400" dirty="0"/>
              <a:t>  + 150      1 0010110    - 150     0 1101010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6019800" y="3276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7620000" y="3276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67056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153400" y="32766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57200" y="4149080"/>
            <a:ext cx="8242300" cy="22517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Char char="u"/>
            </a:pPr>
            <a:endParaRPr lang="en-US" altLang="ko-KR" sz="1800" dirty="0">
              <a:solidFill>
                <a:schemeClr val="accent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g.pot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org.pot">
      <a:majorFont>
        <a:latin typeface="Book Antiqu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org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g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org.pot">
      <a:majorFont>
        <a:latin typeface="Book Antiqua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org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g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g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D:\DOC\class\+++comarc\org.pot</Template>
  <TotalTime>2573</TotalTime>
  <Words>1309</Words>
  <Application>Microsoft Office PowerPoint</Application>
  <PresentationFormat>On-screen Show (4:3)</PresentationFormat>
  <Paragraphs>263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org.pot</vt:lpstr>
      <vt:lpstr>org</vt:lpstr>
      <vt:lpstr>Chap. 3  Data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 3  Data Representation</dc:title>
  <dc:creator>Madhav</dc:creator>
  <cp:lastModifiedBy>Dilserelax</cp:lastModifiedBy>
  <cp:revision>48</cp:revision>
  <cp:lastPrinted>1997-02-26T15:00:00Z</cp:lastPrinted>
  <dcterms:created xsi:type="dcterms:W3CDTF">1996-09-30T18:28:10Z</dcterms:created>
  <dcterms:modified xsi:type="dcterms:W3CDTF">2021-09-20T04:45:41Z</dcterms:modified>
</cp:coreProperties>
</file>