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7" r:id="rId5"/>
    <p:sldId id="256" r:id="rId6"/>
    <p:sldId id="281" r:id="rId7"/>
    <p:sldId id="297" r:id="rId8"/>
    <p:sldId id="285" r:id="rId9"/>
    <p:sldId id="264" r:id="rId10"/>
    <p:sldId id="293" r:id="rId11"/>
    <p:sldId id="299" r:id="rId12"/>
    <p:sldId id="294" r:id="rId13"/>
    <p:sldId id="301" r:id="rId14"/>
    <p:sldId id="300" r:id="rId15"/>
    <p:sldId id="302" r:id="rId16"/>
    <p:sldId id="303" r:id="rId17"/>
    <p:sldId id="276" r:id="rId18"/>
    <p:sldId id="280" r:id="rId19"/>
    <p:sldId id="304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05235-F115-4AC8-BC18-EEE92FEF3D70}" v="2" dt="2020-10-31T19:20:13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HA SRIVASTAV SRIVASTAV" userId="S::u19cs109@svnitsuratg.onmicrosoft.com::910261c5-11cd-412b-ae3e-f705df642c4f" providerId="AD" clId="Web-{81F05235-F115-4AC8-BC18-EEE92FEF3D70}"/>
    <pc:docChg chg="modSld">
      <pc:chgData name="ESHA SRIVASTAV SRIVASTAV" userId="S::u19cs109@svnitsuratg.onmicrosoft.com::910261c5-11cd-412b-ae3e-f705df642c4f" providerId="AD" clId="Web-{81F05235-F115-4AC8-BC18-EEE92FEF3D70}" dt="2020-10-31T19:20:13.740" v="1"/>
      <pc:docMkLst>
        <pc:docMk/>
      </pc:docMkLst>
      <pc:sldChg chg="mod modShow">
        <pc:chgData name="ESHA SRIVASTAV SRIVASTAV" userId="S::u19cs109@svnitsuratg.onmicrosoft.com::910261c5-11cd-412b-ae3e-f705df642c4f" providerId="AD" clId="Web-{81F05235-F115-4AC8-BC18-EEE92FEF3D70}" dt="2020-10-31T19:20:13.740" v="1"/>
        <pc:sldMkLst>
          <pc:docMk/>
          <pc:sldMk cId="273326661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12D4D-0AFC-4D1E-87DD-2D2C930D310A}" type="datetimeFigureOut">
              <a:rPr lang="en-IN" smtClean="0"/>
              <a:t>14-09-2021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E0E64-93E2-444B-9985-7F6CE7BF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6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E0E64-93E2-444B-9985-7F6CE7BFC5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9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AC16-5B3B-472D-A10B-0745958B46C8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5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7E1A-25E8-4E44-AF81-B7CCDB9119A8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7DEA-F996-4ACB-B24F-0A7787928E15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4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465B-55C2-47D4-83AB-20D11827B8D0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6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B557-5A27-4781-AB9E-87935D7EFAAB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455A-6BEC-481D-B74E-813E5D922DFC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1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DB00-A69A-40DB-BE52-DB58CC40FE6B}" type="datetime1">
              <a:rPr lang="en-IN" smtClean="0"/>
              <a:t>14-09-2021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0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B24D-A97B-4FF6-A04F-2730E73A10F0}" type="datetime1">
              <a:rPr lang="en-IN" smtClean="0"/>
              <a:t>14-09-2021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82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1CA4-96C3-475E-AC12-3056F606B379}" type="datetime1">
              <a:rPr lang="en-IN" smtClean="0"/>
              <a:t>14-09-2021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6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5CE5-7F32-4E01-9588-2F03E55832D5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3157-10D7-4A8A-858C-2EE91CB76420}" type="datetime1">
              <a:rPr lang="en-IN" smtClean="0"/>
              <a:t>14-09-2021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9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6F1-F6E5-41D8-817D-B13624D93F41}" type="datetime1">
              <a:rPr lang="en-IN" smtClean="0"/>
              <a:t>14-09-2021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F2EC-B621-40F7-98F5-56DB46DB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9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comm/ref/awgn.html#d122e5223" TargetMode="External"/><Relationship Id="rId2" Type="http://schemas.openxmlformats.org/officeDocument/2006/relationships/hyperlink" Target="https://www.mathworks.com/help/comm/ref/awgn.html#d122e54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comm/ref/awgn.html#d122e525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8841" y="4058721"/>
            <a:ext cx="4572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Naresh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Kanirkar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Mehul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Patel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Assisted by</a:t>
            </a: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7036" y="2979672"/>
            <a:ext cx="4875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E-Laboratory and practicals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II (CSE), semester –III</a:t>
            </a:r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4032" y="1367457"/>
            <a:ext cx="1521619" cy="1261884"/>
          </a:xfrm>
          <a:prstGeom prst="rect">
            <a:avLst/>
          </a:prstGeom>
          <a:noFill/>
        </p:spPr>
      </p:pic>
      <p:pic>
        <p:nvPicPr>
          <p:cNvPr id="7" name="Picture 33" descr="svnit_tit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7" y="33770"/>
            <a:ext cx="8515350" cy="1211858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3" y="6151602"/>
            <a:ext cx="773807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Department of Electronics Engineering</a:t>
            </a:r>
            <a:endParaRPr lang="en-US" sz="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Sardar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Vallabhbhai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 National Institute of Technology, </a:t>
            </a:r>
            <a:r>
              <a:rPr lang="en-US" sz="1400" b="1" dirty="0" err="1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Ichchhanath</a:t>
            </a:r>
            <a:r>
              <a:rPr lang="en-US" sz="1400" b="1" dirty="0">
                <a:solidFill>
                  <a:srgbClr val="002060"/>
                </a:solidFill>
                <a:latin typeface="Century" pitchFamily="18" charset="0"/>
                <a:ea typeface="Calibri" pitchFamily="34" charset="0"/>
                <a:cs typeface="Times New Roman" pitchFamily="18" charset="0"/>
              </a:rPr>
              <a:t>, Surat-395 007, Gujarat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794032" y="2610340"/>
            <a:ext cx="189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2020-21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1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Mathematics of AM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1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" y="128587"/>
            <a:ext cx="7558087" cy="3114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" y="3319860"/>
            <a:ext cx="4564857" cy="986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5" y="4383088"/>
            <a:ext cx="7955758" cy="21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7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Mathematics of FM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0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9" y="1100137"/>
            <a:ext cx="679132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1" y="2266950"/>
            <a:ext cx="3200400" cy="1724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2898" y="4476749"/>
            <a:ext cx="8172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deviation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maximum departure of the instantaneous frequency 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of the FM wave from the carrier frequency 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5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024" y="2138361"/>
            <a:ext cx="8229600" cy="144780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 </a:t>
            </a:r>
            <a:b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measurements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6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5749" y="880199"/>
            <a:ext cx="8858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AWGN effect on different functions i.e. sine, cosine,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sawtooth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signal under AWGN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 signal with different SNR values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 signal under AWGN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 signal with different SNR values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moving average filter to retrieve the signal by averaging the noise fluctuation.</a:t>
            </a:r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5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8679" y="1715572"/>
            <a:ext cx="4037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= awgn(</a:t>
            </a:r>
            <a:r>
              <a:rPr lang="en-I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in,snr,signalpower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679" y="829747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8680" y="2907372"/>
            <a:ext cx="736948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out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snr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dds white Gaussian noise to the vector signal in.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0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any questions slide">
            <a:extLst>
              <a:ext uri="{FF2B5EF4-FFF2-40B4-BE49-F238E27FC236}">
                <a16:creationId xmlns:a16="http://schemas.microsoft.com/office/drawing/2014/main" xmlns="" id="{EAF85591-CB61-4160-B24D-A99BCCBA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165475"/>
            <a:ext cx="4953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2357FC08-AA61-42D3-AD3A-C033E2672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2" y="2348"/>
            <a:ext cx="5334001" cy="2743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962" y="2456240"/>
            <a:ext cx="87007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Study the transmission amplitude modulated (AM) and frequency modulated (FM) signal under the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Additive Gaussian noise channel (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AWGN). 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Examine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the effects of the 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AWGN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on AM and FM signal 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using the </a:t>
            </a:r>
            <a:r>
              <a:rPr lang="en-IN" sz="28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Matlab</a:t>
            </a:r>
            <a:r>
              <a:rPr lang="en-IN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/Simulink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and draw the distorted waveforms for different signal to noise ratio (SNR) values.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750524" y="1114425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no. -7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9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1281143"/>
            <a:ext cx="90011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basic noise model used to mimic the effect of many random processes that occur in nature.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produces Additive White Gaussian Noise (AWGN),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received signal equals the transmit signal plus some noise, where the noise is statistically independent of the signal.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975" y="468431"/>
            <a:ext cx="6342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Additive white Gaussian noise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8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3824212"/>
            <a:ext cx="2505075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4719456"/>
            <a:ext cx="4743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4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42888" y="561498"/>
            <a:ext cx="8901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i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that the noise has the same power distribution at every frequency OR 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uniform power across the frequency band for the information system.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analogy to the color white which has uniform emissions at all frequencies in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spectrum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focused a beam of light for each color on the visible spectrum onto a single spot, that combination would result in a beam of white light. </a:t>
            </a:r>
            <a:endParaRPr lang="en-US" sz="2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87" y="3239154"/>
            <a:ext cx="8672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consequence, the Power Spectral Density (PSD) of white noise is constant for all frequencies ranging from −∞ to +∞, as shown in figure below.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4657725"/>
            <a:ext cx="5886450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9153" y="486728"/>
            <a:ext cx="1601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09948"/>
            <a:ext cx="90154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i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distribution, or a normal distribution, has an average of zero in the time domain, and is represented as a bell-shaped curve. </a:t>
            </a:r>
            <a:endParaRPr lang="en-US" sz="2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of the noise samples is Gaussian with a zero mean.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close to zero have a higher chance of occurrence while the values far away from zero are less likely to appear.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71875"/>
            <a:ext cx="7203280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" y="599718"/>
            <a:ext cx="8129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reality, the ideal flat spectrum from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−∞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for frequencies of interest in wireless communications (a few kHz to hundreds of GHz) but not for higher frequencies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2795587"/>
            <a:ext cx="6915150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7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367645" y="558284"/>
            <a:ext cx="3448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 Ratio</a:t>
            </a:r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645" y="1192202"/>
            <a:ext cx="8576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SNR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measure used in science and engineering that compares the level of a desired signal to the level of background noise.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the ratio of signal power to the noise power, often expressed in decibels. A ratio higher than 1:1 (greater than 0 dB) indicates more signal than noise.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645" y="3632407"/>
            <a:ext cx="8576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SNR, bandwidth, and channel capacity of a communication channel are connected by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Shannon–Hartley theorem.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4951413"/>
            <a:ext cx="4100512" cy="11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5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61950" y="203610"/>
            <a:ext cx="425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Shannon–Hartley theorem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4133" y="990164"/>
            <a:ext cx="87807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states the channel capacity (</a:t>
            </a:r>
            <a:r>
              <a:rPr lang="en-US" sz="2400" dirty="0">
                <a:solidFill>
                  <a:srgbClr val="0B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per second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OR information rate of data that can be communicated at low error rate using an average received signal power through communication channel subject to additive white Gaussian noise (AWGN) of power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AutoShape 3" descr="C"/>
          <p:cNvSpPr>
            <a:spLocks noChangeAspect="1" noChangeArrowheads="1"/>
          </p:cNvSpPr>
          <p:nvPr/>
        </p:nvSpPr>
        <p:spPr bwMode="auto">
          <a:xfrm flipV="1">
            <a:off x="3586164" y="494030"/>
            <a:ext cx="379876" cy="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S"/>
          <p:cNvSpPr>
            <a:spLocks noChangeAspect="1" noChangeArrowheads="1"/>
          </p:cNvSpPr>
          <p:nvPr/>
        </p:nvSpPr>
        <p:spPr bwMode="auto">
          <a:xfrm flipV="1">
            <a:off x="13428664" y="494030"/>
            <a:ext cx="379876" cy="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" descr="N"/>
          <p:cNvSpPr>
            <a:spLocks noChangeAspect="1" noChangeArrowheads="1"/>
          </p:cNvSpPr>
          <p:nvPr/>
        </p:nvSpPr>
        <p:spPr bwMode="auto">
          <a:xfrm flipV="1">
            <a:off x="1641476" y="782955"/>
            <a:ext cx="379876" cy="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9" y="2712893"/>
            <a:ext cx="3109912" cy="1135170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489" y="5015614"/>
            <a:ext cx="8924925" cy="1156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 related to signal-to-noise ratio (SNR) or the carrier-to-noise ratio (CNR)</a:t>
            </a:r>
            <a:r>
              <a:rPr kumimoji="0" lang="en-US" sz="24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(expressed as a linear power ratio, not as logarithmic decibels).</a:t>
            </a:r>
          </a:p>
        </p:txBody>
      </p:sp>
      <p:sp>
        <p:nvSpPr>
          <p:cNvPr id="12" name="AutoShape 7" descr="C"/>
          <p:cNvSpPr>
            <a:spLocks noChangeAspect="1" noChangeArrowheads="1"/>
          </p:cNvSpPr>
          <p:nvPr/>
        </p:nvSpPr>
        <p:spPr bwMode="auto">
          <a:xfrm flipV="1">
            <a:off x="57150" y="349997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8" descr="I"/>
          <p:cNvSpPr>
            <a:spLocks noChangeAspect="1" noChangeArrowheads="1"/>
          </p:cNvSpPr>
          <p:nvPr/>
        </p:nvSpPr>
        <p:spPr bwMode="auto">
          <a:xfrm flipV="1">
            <a:off x="7169150" y="349997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9" descr="B"/>
          <p:cNvSpPr>
            <a:spLocks noChangeAspect="1" noChangeArrowheads="1"/>
          </p:cNvSpPr>
          <p:nvPr/>
        </p:nvSpPr>
        <p:spPr bwMode="auto">
          <a:xfrm flipV="1">
            <a:off x="57150" y="3788896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0" descr="S"/>
          <p:cNvSpPr>
            <a:spLocks noChangeAspect="1" noChangeArrowheads="1"/>
          </p:cNvSpPr>
          <p:nvPr/>
        </p:nvSpPr>
        <p:spPr bwMode="auto">
          <a:xfrm flipV="1">
            <a:off x="57150" y="407782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1" descr="N"/>
          <p:cNvSpPr>
            <a:spLocks noChangeAspect="1" noChangeArrowheads="1"/>
          </p:cNvSpPr>
          <p:nvPr/>
        </p:nvSpPr>
        <p:spPr bwMode="auto">
          <a:xfrm flipV="1">
            <a:off x="57150" y="4366746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2" descr="S/N"/>
          <p:cNvSpPr>
            <a:spLocks noChangeAspect="1" noChangeArrowheads="1"/>
          </p:cNvSpPr>
          <p:nvPr/>
        </p:nvSpPr>
        <p:spPr bwMode="auto">
          <a:xfrm flipV="1">
            <a:off x="57150" y="4655671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9550" y="4037945"/>
            <a:ext cx="8715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 where, B is the bandwidth of the channel in hertz.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3" descr="B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F2EC-B621-40F7-98F5-56DB46DBACC7}" type="slidenum">
              <a:rPr lang="en-IN" smtClean="0"/>
              <a:t>9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428625" y="671423"/>
            <a:ext cx="84010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dB - 10 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below the minimum level to establish a connection, due to the noise level being nearly indistinguishable from the desired signal (useful information)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dB - 40 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deemed to be good.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dB or higher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considered to be excellent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2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10" ma:contentTypeDescription="Create a new document." ma:contentTypeScope="" ma:versionID="6bc6feecb568ef73d12248652f52269a">
  <xsd:schema xmlns:xsd="http://www.w3.org/2001/XMLSchema" xmlns:xs="http://www.w3.org/2001/XMLSchema" xmlns:p="http://schemas.microsoft.com/office/2006/metadata/properties" xmlns:ns2="ad5815c2-28fd-42a4-9370-a8588a668557" xmlns:ns3="5fa611af-1f8a-4743-a6e3-80edcced1712" targetNamespace="http://schemas.microsoft.com/office/2006/metadata/properties" ma:root="true" ma:fieldsID="c157fd00a5650a9b107f19d9e33c1df9" ns2:_="" ns3:_="">
    <xsd:import namespace="ad5815c2-28fd-42a4-9370-a8588a668557"/>
    <xsd:import namespace="5fa611af-1f8a-4743-a6e3-80edcced17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611af-1f8a-4743-a6e3-80edcced171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B4CE97-7334-4EE1-A5E9-B6E7A326B14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6AD7DA-9BC2-4821-AC16-B99BB2A7521E}"/>
</file>

<file path=customXml/itemProps3.xml><?xml version="1.0" encoding="utf-8"?>
<ds:datastoreItem xmlns:ds="http://schemas.openxmlformats.org/officeDocument/2006/customXml" ds:itemID="{5A5195E9-D378-4B92-8454-1402476B90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343</Words>
  <Application>Microsoft Office PowerPoint</Application>
  <PresentationFormat>On-screen Show (4:3)</PresentationFormat>
  <Paragraphs>71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 Simulation and measurements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137</cp:revision>
  <dcterms:created xsi:type="dcterms:W3CDTF">2020-08-11T07:15:29Z</dcterms:created>
  <dcterms:modified xsi:type="dcterms:W3CDTF">2021-09-14T10:20:41Z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