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</p:sldMasterIdLst>
  <p:notesMasterIdLst>
    <p:notesMasterId r:id="rId2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5175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6"/>
    <p:restoredTop sz="94721"/>
  </p:normalViewPr>
  <p:slideViewPr>
    <p:cSldViewPr snapToGrid="0">
      <p:cViewPr varScale="1">
        <p:scale>
          <a:sx n="137" d="100"/>
          <a:sy n="137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5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5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5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678F1A4-1BE7-407C-96C9-9B3F1F2C8E5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lide Number Placeholder 3"/>
          <p:cNvSpPr/>
          <p:nvPr/>
        </p:nvSpPr>
        <p:spPr>
          <a:xfrm>
            <a:off x="2931480" y="9702000"/>
            <a:ext cx="933840" cy="22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AFFF9AFA-4E9D-4832-9E78-1334FD3927F4}" type="slidenum">
              <a:rPr lang="de-DE" sz="8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44320" y="4473360"/>
            <a:ext cx="5708520" cy="495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340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2036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3124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2036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3124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49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340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340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2036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3124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2036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3124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49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340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340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2036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3124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2036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3124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49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340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3340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32036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03124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432036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803124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49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23340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623340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49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32036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8031240" y="160452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432036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8031240" y="3682080"/>
            <a:ext cx="3533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3400" y="368208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3400" y="1604520"/>
            <a:ext cx="53557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4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 hidden="1"/>
          <p:cNvSpPr/>
          <p:nvPr/>
        </p:nvSpPr>
        <p:spPr>
          <a:xfrm>
            <a:off x="11358720" y="6536880"/>
            <a:ext cx="522360" cy="13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499CA88-4796-4D63-852E-6E166304F204}" type="slidenum"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900" b="0" strike="noStrike" spc="-1">
              <a:latin typeface="Arial"/>
            </a:endParaRPr>
          </a:p>
        </p:txBody>
      </p:sp>
      <p:sp>
        <p:nvSpPr>
          <p:cNvPr id="8" name="Classification" hidden="1"/>
          <p:cNvSpPr/>
          <p:nvPr/>
        </p:nvSpPr>
        <p:spPr>
          <a:xfrm>
            <a:off x="2816280" y="6559920"/>
            <a:ext cx="37728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INTERNAL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" name="Copyright" hidden="1"/>
          <p:cNvSpPr/>
          <p:nvPr/>
        </p:nvSpPr>
        <p:spPr>
          <a:xfrm>
            <a:off x="504000" y="6559920"/>
            <a:ext cx="226908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84240" indent="-83520">
              <a:lnSpc>
                <a:spcPct val="100000"/>
              </a:lnSpc>
              <a:buClr>
                <a:srgbClr val="FFFFFF"/>
              </a:buClr>
              <a:buFont typeface="Arial"/>
              <a:buChar char="©"/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2021 SAP SE or an SAP affiliate company. All rights reserved.  </a:t>
            </a:r>
            <a:r>
              <a:rPr lang="en-US" sz="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ǀ</a:t>
            </a:r>
            <a:endParaRPr lang="en-US" sz="600" b="0" strike="noStrike" spc="-1">
              <a:latin typeface="Arial"/>
            </a:endParaRPr>
          </a:p>
        </p:txBody>
      </p:sp>
      <p:pic>
        <p:nvPicPr>
          <p:cNvPr id="3" name="SAP Logo" descr="SAP Logo"/>
          <p:cNvPicPr/>
          <p:nvPr/>
        </p:nvPicPr>
        <p:blipFill>
          <a:blip r:embed="rId14"/>
          <a:stretch/>
        </p:blipFill>
        <p:spPr>
          <a:xfrm>
            <a:off x="9950400" y="6217560"/>
            <a:ext cx="1963080" cy="359280"/>
          </a:xfrm>
          <a:prstGeom prst="rect">
            <a:avLst/>
          </a:prstGeom>
          <a:ln w="0">
            <a:noFill/>
          </a:ln>
        </p:spPr>
      </p:pic>
      <p:sp>
        <p:nvSpPr>
          <p:cNvPr id="4" name="Classification"/>
          <p:cNvSpPr/>
          <p:nvPr/>
        </p:nvSpPr>
        <p:spPr>
          <a:xfrm>
            <a:off x="288000" y="5769720"/>
            <a:ext cx="4204080" cy="13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INTERNAL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/>
          <p:nvPr/>
        </p:nvSpPr>
        <p:spPr>
          <a:xfrm>
            <a:off x="11358720" y="6536880"/>
            <a:ext cx="522360" cy="13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24A764A-C4C5-4DF3-BA7D-D36D6A8F7E58}" type="slidenum"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900" b="0" strike="noStrike" spc="-1">
              <a:latin typeface="Arial"/>
            </a:endParaRPr>
          </a:p>
        </p:txBody>
      </p:sp>
      <p:sp>
        <p:nvSpPr>
          <p:cNvPr id="44" name="Classification"/>
          <p:cNvSpPr/>
          <p:nvPr/>
        </p:nvSpPr>
        <p:spPr>
          <a:xfrm>
            <a:off x="2816280" y="6559920"/>
            <a:ext cx="37728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INTERNAL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5" name="Copyright"/>
          <p:cNvSpPr/>
          <p:nvPr/>
        </p:nvSpPr>
        <p:spPr>
          <a:xfrm>
            <a:off x="504000" y="6559920"/>
            <a:ext cx="226908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84240" indent="-83520">
              <a:lnSpc>
                <a:spcPct val="100000"/>
              </a:lnSpc>
              <a:buClr>
                <a:srgbClr val="FFFFFF"/>
              </a:buClr>
              <a:buFont typeface="Arial"/>
              <a:buChar char="©"/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2021 SAP SE or an SAP affiliate company. All rights reserved.  </a:t>
            </a:r>
            <a:r>
              <a:rPr lang="en-US" sz="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ǀ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 hidden="1"/>
          <p:cNvSpPr/>
          <p:nvPr/>
        </p:nvSpPr>
        <p:spPr>
          <a:xfrm>
            <a:off x="11358720" y="6536880"/>
            <a:ext cx="522360" cy="13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C357CEF-32B6-40E7-8026-A20D9AE5C62B}" type="slidenum"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900" b="0" strike="noStrike" spc="-1">
              <a:latin typeface="Arial"/>
            </a:endParaRPr>
          </a:p>
        </p:txBody>
      </p:sp>
      <p:sp>
        <p:nvSpPr>
          <p:cNvPr id="85" name="Classification" hidden="1"/>
          <p:cNvSpPr/>
          <p:nvPr/>
        </p:nvSpPr>
        <p:spPr>
          <a:xfrm>
            <a:off x="2816280" y="6559920"/>
            <a:ext cx="37728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INTERNAL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86" name="Copyright" hidden="1"/>
          <p:cNvSpPr/>
          <p:nvPr/>
        </p:nvSpPr>
        <p:spPr>
          <a:xfrm>
            <a:off x="504000" y="6559920"/>
            <a:ext cx="226908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84240" indent="-83520">
              <a:lnSpc>
                <a:spcPct val="100000"/>
              </a:lnSpc>
              <a:buClr>
                <a:srgbClr val="FFFFFF"/>
              </a:buClr>
              <a:buFont typeface="Arial"/>
              <a:buChar char="©"/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2021 SAP SE or an SAP affiliate company. All rights reserved.  </a:t>
            </a:r>
            <a:r>
              <a:rPr lang="en-US" sz="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ǀ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/>
          <p:nvPr/>
        </p:nvSpPr>
        <p:spPr>
          <a:xfrm>
            <a:off x="11358720" y="6536880"/>
            <a:ext cx="522360" cy="13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8C44049-44A9-4349-A420-D0692C2A63F8}" type="slidenum"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900" b="0" strike="noStrike" spc="-1">
              <a:latin typeface="Arial"/>
            </a:endParaRPr>
          </a:p>
        </p:txBody>
      </p:sp>
      <p:sp>
        <p:nvSpPr>
          <p:cNvPr id="126" name="Classification"/>
          <p:cNvSpPr/>
          <p:nvPr/>
        </p:nvSpPr>
        <p:spPr>
          <a:xfrm>
            <a:off x="2816280" y="6559920"/>
            <a:ext cx="37728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INTERNAL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27" name="Copyright"/>
          <p:cNvSpPr/>
          <p:nvPr/>
        </p:nvSpPr>
        <p:spPr>
          <a:xfrm>
            <a:off x="504000" y="6559920"/>
            <a:ext cx="226908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84240" indent="-83520">
              <a:lnSpc>
                <a:spcPct val="100000"/>
              </a:lnSpc>
              <a:buClr>
                <a:srgbClr val="FFFFFF"/>
              </a:buClr>
              <a:buFont typeface="Arial"/>
              <a:buChar char="©"/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2021 SAP SE or an SAP affiliate company. All rights reserved.  </a:t>
            </a:r>
            <a:r>
              <a:rPr lang="en-US" sz="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ǀ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lide number" hidden="1"/>
          <p:cNvSpPr/>
          <p:nvPr/>
        </p:nvSpPr>
        <p:spPr>
          <a:xfrm>
            <a:off x="11358720" y="6536880"/>
            <a:ext cx="522360" cy="13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769CADE-D41D-49AF-A5FF-48AE917FE629}" type="slidenum">
              <a:rPr lang="en-US" sz="9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en-US" sz="900" b="0" strike="noStrike" spc="-1">
              <a:latin typeface="Arial"/>
            </a:endParaRPr>
          </a:p>
        </p:txBody>
      </p:sp>
      <p:sp>
        <p:nvSpPr>
          <p:cNvPr id="208" name="Classification" hidden="1"/>
          <p:cNvSpPr/>
          <p:nvPr/>
        </p:nvSpPr>
        <p:spPr>
          <a:xfrm>
            <a:off x="2816280" y="6559920"/>
            <a:ext cx="37728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INTERNAL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09" name="Copyright" hidden="1"/>
          <p:cNvSpPr/>
          <p:nvPr/>
        </p:nvSpPr>
        <p:spPr>
          <a:xfrm>
            <a:off x="504000" y="6559920"/>
            <a:ext cx="226908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84240" indent="-83520">
              <a:lnSpc>
                <a:spcPct val="100000"/>
              </a:lnSpc>
              <a:buClr>
                <a:srgbClr val="FFFFFF"/>
              </a:buClr>
              <a:buFont typeface="Arial"/>
              <a:buChar char="©"/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2021 SAP SE or an SAP affiliate company. All rights reserved.  </a:t>
            </a:r>
            <a:r>
              <a:rPr lang="en-US" sz="6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ǀ</a:t>
            </a:r>
            <a:endParaRPr lang="en-US" sz="600" b="0" strike="noStrike" spc="-1">
              <a:latin typeface="Arial"/>
            </a:endParaRPr>
          </a:p>
        </p:txBody>
      </p:sp>
      <p:pic>
        <p:nvPicPr>
          <p:cNvPr id="210" name="SAP Logo" descr="SAP Logo"/>
          <p:cNvPicPr/>
          <p:nvPr/>
        </p:nvPicPr>
        <p:blipFill>
          <a:blip r:embed="rId14"/>
          <a:stretch/>
        </p:blipFill>
        <p:spPr>
          <a:xfrm>
            <a:off x="9727200" y="5994000"/>
            <a:ext cx="1963080" cy="35928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49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49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peaker"/>
          <p:cNvSpPr/>
          <p:nvPr/>
        </p:nvSpPr>
        <p:spPr>
          <a:xfrm>
            <a:off x="288000" y="4637880"/>
            <a:ext cx="11627280" cy="4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</a:rPr>
              <a:t>Nikhil Prabhu (Trainer)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spc="-1">
                <a:solidFill>
                  <a:srgbClr val="FFFFFF"/>
                </a:solidFill>
                <a:latin typeface="Arial"/>
              </a:rPr>
              <a:t>Aravind Venkata 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(</a:t>
            </a:r>
            <a:r>
              <a:rPr lang="en-US" sz="1400" b="0" strike="noStrike" spc="-1" dirty="0">
                <a:solidFill>
                  <a:srgbClr val="FFFFFF"/>
                </a:solidFill>
                <a:latin typeface="Arial"/>
              </a:rPr>
              <a:t>Co-Trainer)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rial"/>
              </a:rPr>
              <a:t>August 14, 2024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56" name="Title"/>
          <p:cNvSpPr/>
          <p:nvPr/>
        </p:nvSpPr>
        <p:spPr>
          <a:xfrm>
            <a:off x="288000" y="4024440"/>
            <a:ext cx="1162728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rial"/>
              </a:rPr>
              <a:t>Git &amp; GitHub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57" name="Illustration" descr="Example of an illustration"/>
          <p:cNvPicPr/>
          <p:nvPr/>
        </p:nvPicPr>
        <p:blipFill>
          <a:blip r:embed="rId2"/>
          <a:srcRect t="3104" b="3104"/>
          <a:stretch/>
        </p:blipFill>
        <p:spPr>
          <a:xfrm>
            <a:off x="0" y="0"/>
            <a:ext cx="12192480" cy="342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Git – An Overview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9" name="Agenda items"/>
          <p:cNvSpPr/>
          <p:nvPr/>
        </p:nvSpPr>
        <p:spPr>
          <a:xfrm>
            <a:off x="504000" y="1620000"/>
            <a:ext cx="11184480" cy="47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Git is a distributed version control system.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Created by Linus Torvalds in 2005, for the development of the Linux kernel. Currently maintained by Junio Hamano.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Was developed as a replacement for the proprietary VCS BitKeeper.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Was initially developed only for maintaining the Linux kernel, but is currently one of the mostly widely used development tools in the world, for various projects.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0" name="Picture 5"/>
          <p:cNvPicPr/>
          <p:nvPr/>
        </p:nvPicPr>
        <p:blipFill>
          <a:blip r:embed="rId2"/>
          <a:stretch/>
        </p:blipFill>
        <p:spPr>
          <a:xfrm>
            <a:off x="9259200" y="5538240"/>
            <a:ext cx="2048760" cy="85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GitHub – An Overview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4" name="Agenda items"/>
          <p:cNvSpPr/>
          <p:nvPr/>
        </p:nvSpPr>
        <p:spPr>
          <a:xfrm>
            <a:off x="504000" y="1620000"/>
            <a:ext cx="11184480" cy="47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GitHub is a cloud hosting solution for Git-managed software repositories.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Offers the features of Git, along with other source control management (SCM) features (pull requests, GitHub Actions, etc.).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One of the most famous Git-hosting solutions; others being GitLab, Atlassian BitBucket, etc.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5" name="Picture 8"/>
          <p:cNvPicPr/>
          <p:nvPr/>
        </p:nvPicPr>
        <p:blipFill>
          <a:blip r:embed="rId2"/>
          <a:stretch/>
        </p:blipFill>
        <p:spPr>
          <a:xfrm>
            <a:off x="9270720" y="5417640"/>
            <a:ext cx="2283480" cy="935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Divider"/>
          <p:cNvSpPr/>
          <p:nvPr/>
        </p:nvSpPr>
        <p:spPr>
          <a:xfrm>
            <a:off x="504000" y="1375200"/>
            <a:ext cx="11184480" cy="6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</a:rPr>
              <a:t>Git </a:t>
            </a:r>
            <a:r>
              <a:rPr lang="en-US" sz="4400" b="1" strike="noStrike" spc="-1">
                <a:solidFill>
                  <a:srgbClr val="F0AB00"/>
                </a:solidFill>
                <a:latin typeface="Arial"/>
              </a:rPr>
              <a:t>Operations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87" name="Illustration" descr="Example of an illustration "/>
          <p:cNvPicPr/>
          <p:nvPr/>
        </p:nvPicPr>
        <p:blipFill>
          <a:blip r:embed="rId2"/>
          <a:srcRect t="3113" b="3113"/>
          <a:stretch/>
        </p:blipFill>
        <p:spPr>
          <a:xfrm>
            <a:off x="0" y="3427200"/>
            <a:ext cx="12194280" cy="343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Git Operations &amp; Commands – An Overview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89" name="Picture 5"/>
          <p:cNvPicPr/>
          <p:nvPr/>
        </p:nvPicPr>
        <p:blipFill>
          <a:blip r:embed="rId2"/>
          <a:stretch/>
        </p:blipFill>
        <p:spPr>
          <a:xfrm>
            <a:off x="9259200" y="5538240"/>
            <a:ext cx="2048760" cy="855000"/>
          </a:xfrm>
          <a:prstGeom prst="rect">
            <a:avLst/>
          </a:prstGeom>
          <a:ln w="0">
            <a:noFill/>
          </a:ln>
        </p:spPr>
      </p:pic>
      <p:sp>
        <p:nvSpPr>
          <p:cNvPr id="290" name="Oval 38"/>
          <p:cNvSpPr/>
          <p:nvPr/>
        </p:nvSpPr>
        <p:spPr>
          <a:xfrm>
            <a:off x="5577120" y="2949480"/>
            <a:ext cx="949320" cy="957960"/>
          </a:xfrm>
          <a:prstGeom prst="ellipse">
            <a:avLst/>
          </a:prstGeom>
          <a:solidFill>
            <a:srgbClr val="F0AB00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Git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291" name="Rectangle 39"/>
          <p:cNvSpPr/>
          <p:nvPr/>
        </p:nvSpPr>
        <p:spPr>
          <a:xfrm>
            <a:off x="4187880" y="5513400"/>
            <a:ext cx="956520" cy="352440"/>
          </a:xfrm>
          <a:prstGeom prst="rect">
            <a:avLst/>
          </a:prstGeom>
          <a:solidFill>
            <a:srgbClr val="AE5A9C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status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292" name="Rectangle 40"/>
          <p:cNvSpPr/>
          <p:nvPr/>
        </p:nvSpPr>
        <p:spPr>
          <a:xfrm>
            <a:off x="4971600" y="4397400"/>
            <a:ext cx="2189160" cy="656640"/>
          </a:xfrm>
          <a:prstGeom prst="rect">
            <a:avLst/>
          </a:prstGeom>
          <a:solidFill>
            <a:srgbClr val="00B050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Making Changes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293" name="Rectangle 41"/>
          <p:cNvSpPr/>
          <p:nvPr/>
        </p:nvSpPr>
        <p:spPr>
          <a:xfrm>
            <a:off x="5587920" y="5513400"/>
            <a:ext cx="956520" cy="352440"/>
          </a:xfrm>
          <a:prstGeom prst="rect">
            <a:avLst/>
          </a:prstGeom>
          <a:solidFill>
            <a:srgbClr val="AE5A9C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add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294" name="Rectangle 42"/>
          <p:cNvSpPr/>
          <p:nvPr/>
        </p:nvSpPr>
        <p:spPr>
          <a:xfrm>
            <a:off x="7246080" y="5489280"/>
            <a:ext cx="1082520" cy="352440"/>
          </a:xfrm>
          <a:prstGeom prst="rect">
            <a:avLst/>
          </a:prstGeom>
          <a:solidFill>
            <a:srgbClr val="AE5A9C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commit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295" name="Rectangle 43"/>
          <p:cNvSpPr/>
          <p:nvPr/>
        </p:nvSpPr>
        <p:spPr>
          <a:xfrm>
            <a:off x="2679480" y="3113640"/>
            <a:ext cx="1986480" cy="667440"/>
          </a:xfrm>
          <a:prstGeom prst="rect">
            <a:avLst/>
          </a:prstGeom>
          <a:solidFill>
            <a:srgbClr val="00B050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Parallel Development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296" name="Rectangle 44"/>
          <p:cNvSpPr/>
          <p:nvPr/>
        </p:nvSpPr>
        <p:spPr>
          <a:xfrm>
            <a:off x="5058720" y="1935720"/>
            <a:ext cx="1986480" cy="584280"/>
          </a:xfrm>
          <a:prstGeom prst="rect">
            <a:avLst/>
          </a:prstGeom>
          <a:solidFill>
            <a:srgbClr val="00B050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Creating Repositories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297" name="Rectangle 45"/>
          <p:cNvSpPr/>
          <p:nvPr/>
        </p:nvSpPr>
        <p:spPr>
          <a:xfrm>
            <a:off x="7244640" y="3100320"/>
            <a:ext cx="1986480" cy="656640"/>
          </a:xfrm>
          <a:prstGeom prst="rect">
            <a:avLst/>
          </a:prstGeom>
          <a:solidFill>
            <a:srgbClr val="00B050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Syncing Repositories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298" name="Rectangle 46"/>
          <p:cNvSpPr/>
          <p:nvPr/>
        </p:nvSpPr>
        <p:spPr>
          <a:xfrm>
            <a:off x="829800" y="3976200"/>
            <a:ext cx="1067400" cy="368640"/>
          </a:xfrm>
          <a:prstGeom prst="rect">
            <a:avLst/>
          </a:prstGeom>
          <a:solidFill>
            <a:srgbClr val="AE5A9C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rebase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299" name="Rectangle 47"/>
          <p:cNvSpPr/>
          <p:nvPr/>
        </p:nvSpPr>
        <p:spPr>
          <a:xfrm>
            <a:off x="829800" y="3275280"/>
            <a:ext cx="1067400" cy="376920"/>
          </a:xfrm>
          <a:prstGeom prst="rect">
            <a:avLst/>
          </a:prstGeom>
          <a:solidFill>
            <a:srgbClr val="AE5A9C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merge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300" name="Rectangle 48"/>
          <p:cNvSpPr/>
          <p:nvPr/>
        </p:nvSpPr>
        <p:spPr>
          <a:xfrm>
            <a:off x="871920" y="2529360"/>
            <a:ext cx="1031400" cy="376920"/>
          </a:xfrm>
          <a:prstGeom prst="rect">
            <a:avLst/>
          </a:prstGeom>
          <a:solidFill>
            <a:srgbClr val="AE5A9C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branch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301" name="Rectangle 49"/>
          <p:cNvSpPr/>
          <p:nvPr/>
        </p:nvSpPr>
        <p:spPr>
          <a:xfrm>
            <a:off x="5569920" y="1078200"/>
            <a:ext cx="956520" cy="352440"/>
          </a:xfrm>
          <a:prstGeom prst="rect">
            <a:avLst/>
          </a:prstGeom>
          <a:solidFill>
            <a:srgbClr val="AE5A9C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git init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302" name="Rectangle 50"/>
          <p:cNvSpPr/>
          <p:nvPr/>
        </p:nvSpPr>
        <p:spPr>
          <a:xfrm>
            <a:off x="9949320" y="3947400"/>
            <a:ext cx="1365480" cy="449280"/>
          </a:xfrm>
          <a:prstGeom prst="rect">
            <a:avLst/>
          </a:prstGeom>
          <a:solidFill>
            <a:srgbClr val="AE5A9C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add origin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303" name="Rectangle 51"/>
          <p:cNvSpPr/>
          <p:nvPr/>
        </p:nvSpPr>
        <p:spPr>
          <a:xfrm>
            <a:off x="9949320" y="3265560"/>
            <a:ext cx="1143000" cy="352440"/>
          </a:xfrm>
          <a:prstGeom prst="rect">
            <a:avLst/>
          </a:prstGeom>
          <a:solidFill>
            <a:srgbClr val="AE5A9C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pull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304" name="Rectangle 52"/>
          <p:cNvSpPr/>
          <p:nvPr/>
        </p:nvSpPr>
        <p:spPr>
          <a:xfrm>
            <a:off x="9933120" y="2693160"/>
            <a:ext cx="1143000" cy="352440"/>
          </a:xfrm>
          <a:prstGeom prst="rect">
            <a:avLst/>
          </a:prstGeom>
          <a:solidFill>
            <a:srgbClr val="AE5A9C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push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305" name="Straight Arrow Connector 53"/>
          <p:cNvSpPr/>
          <p:nvPr/>
        </p:nvSpPr>
        <p:spPr>
          <a:xfrm flipH="1" flipV="1">
            <a:off x="6047640" y="1430640"/>
            <a:ext cx="288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Straight Arrow Connector 54"/>
          <p:cNvSpPr/>
          <p:nvPr/>
        </p:nvSpPr>
        <p:spPr>
          <a:xfrm flipH="1">
            <a:off x="4665960" y="3429000"/>
            <a:ext cx="910080" cy="1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Straight Arrow Connector 55"/>
          <p:cNvSpPr/>
          <p:nvPr/>
        </p:nvSpPr>
        <p:spPr>
          <a:xfrm flipV="1">
            <a:off x="6052320" y="2520000"/>
            <a:ext cx="360" cy="42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Straight Arrow Connector 56"/>
          <p:cNvSpPr/>
          <p:nvPr/>
        </p:nvSpPr>
        <p:spPr>
          <a:xfrm flipV="1">
            <a:off x="6527160" y="3427560"/>
            <a:ext cx="716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Straight Arrow Connector 57"/>
          <p:cNvSpPr/>
          <p:nvPr/>
        </p:nvSpPr>
        <p:spPr>
          <a:xfrm flipV="1">
            <a:off x="9231840" y="2868120"/>
            <a:ext cx="700560" cy="55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0" name="Straight Arrow Connector 58"/>
          <p:cNvSpPr/>
          <p:nvPr/>
        </p:nvSpPr>
        <p:spPr>
          <a:xfrm>
            <a:off x="9231840" y="3429000"/>
            <a:ext cx="71676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" name="Straight Arrow Connector 59"/>
          <p:cNvSpPr/>
          <p:nvPr/>
        </p:nvSpPr>
        <p:spPr>
          <a:xfrm>
            <a:off x="9231840" y="3429000"/>
            <a:ext cx="716760" cy="74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2" name="Straight Arrow Connector 60"/>
          <p:cNvSpPr/>
          <p:nvPr/>
        </p:nvSpPr>
        <p:spPr>
          <a:xfrm>
            <a:off x="6052320" y="3908520"/>
            <a:ext cx="13680" cy="48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3" name="Straight Arrow Connector 61"/>
          <p:cNvSpPr/>
          <p:nvPr/>
        </p:nvSpPr>
        <p:spPr>
          <a:xfrm flipH="1">
            <a:off x="4665960" y="5054400"/>
            <a:ext cx="1399320" cy="45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4" name="Straight Arrow Connector 62"/>
          <p:cNvSpPr/>
          <p:nvPr/>
        </p:nvSpPr>
        <p:spPr>
          <a:xfrm>
            <a:off x="6066720" y="5054400"/>
            <a:ext cx="360" cy="45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5" name="Straight Arrow Connector 63"/>
          <p:cNvSpPr/>
          <p:nvPr/>
        </p:nvSpPr>
        <p:spPr>
          <a:xfrm>
            <a:off x="6066720" y="5054400"/>
            <a:ext cx="172044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6" name="Straight Arrow Connector 64"/>
          <p:cNvSpPr/>
          <p:nvPr/>
        </p:nvSpPr>
        <p:spPr>
          <a:xfrm flipH="1" flipV="1">
            <a:off x="1902600" y="2717280"/>
            <a:ext cx="774720" cy="72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7" name="Straight Arrow Connector 65"/>
          <p:cNvSpPr/>
          <p:nvPr/>
        </p:nvSpPr>
        <p:spPr>
          <a:xfrm flipH="1">
            <a:off x="1897560" y="3447720"/>
            <a:ext cx="78048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8" name="Straight Arrow Connector 66"/>
          <p:cNvSpPr/>
          <p:nvPr/>
        </p:nvSpPr>
        <p:spPr>
          <a:xfrm flipH="1">
            <a:off x="1897560" y="3447720"/>
            <a:ext cx="780480" cy="71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Rectangle 67"/>
          <p:cNvSpPr/>
          <p:nvPr/>
        </p:nvSpPr>
        <p:spPr>
          <a:xfrm>
            <a:off x="9949320" y="2120760"/>
            <a:ext cx="1143000" cy="352440"/>
          </a:xfrm>
          <a:prstGeom prst="rect">
            <a:avLst/>
          </a:prstGeom>
          <a:solidFill>
            <a:srgbClr val="AE5A9C"/>
          </a:solidFill>
          <a:ln>
            <a:solidFill>
              <a:srgbClr val="B17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  <a:ea typeface="DejaVu Sans"/>
              </a:rPr>
              <a:t>clone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320" name="Straight Arrow Connector 68"/>
          <p:cNvSpPr/>
          <p:nvPr/>
        </p:nvSpPr>
        <p:spPr>
          <a:xfrm flipV="1">
            <a:off x="9231840" y="2295720"/>
            <a:ext cx="716760" cy="113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0AB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Git Operations – Workflow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22" name="Picture 5"/>
          <p:cNvPicPr/>
          <p:nvPr/>
        </p:nvPicPr>
        <p:blipFill>
          <a:blip r:embed="rId2"/>
          <a:stretch/>
        </p:blipFill>
        <p:spPr>
          <a:xfrm>
            <a:off x="9259200" y="5538240"/>
            <a:ext cx="2048760" cy="855000"/>
          </a:xfrm>
          <a:prstGeom prst="rect">
            <a:avLst/>
          </a:prstGeom>
          <a:ln w="0">
            <a:noFill/>
          </a:ln>
        </p:spPr>
      </p:pic>
      <p:pic>
        <p:nvPicPr>
          <p:cNvPr id="323" name="Picture 1"/>
          <p:cNvPicPr/>
          <p:nvPr/>
        </p:nvPicPr>
        <p:blipFill>
          <a:blip r:embed="rId3"/>
          <a:stretch/>
        </p:blipFill>
        <p:spPr>
          <a:xfrm>
            <a:off x="2512800" y="1625040"/>
            <a:ext cx="7168320" cy="360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Git Operations – Branching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25" name="Agenda items"/>
          <p:cNvSpPr/>
          <p:nvPr/>
        </p:nvSpPr>
        <p:spPr>
          <a:xfrm>
            <a:off x="504000" y="1620000"/>
            <a:ext cx="11184480" cy="47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 branch is a pointer to a specific commit.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They can be independent local branches, or remote-tracking branches.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26" name="Picture 5"/>
          <p:cNvPicPr/>
          <p:nvPr/>
        </p:nvPicPr>
        <p:blipFill>
          <a:blip r:embed="rId2"/>
          <a:stretch/>
        </p:blipFill>
        <p:spPr>
          <a:xfrm>
            <a:off x="9259200" y="5538240"/>
            <a:ext cx="2048760" cy="855000"/>
          </a:xfrm>
          <a:prstGeom prst="rect">
            <a:avLst/>
          </a:prstGeom>
          <a:ln w="0">
            <a:noFill/>
          </a:ln>
        </p:spPr>
      </p:pic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504000" y="2966760"/>
            <a:ext cx="5257440" cy="257040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3"/>
          <p:cNvPicPr/>
          <p:nvPr/>
        </p:nvPicPr>
        <p:blipFill>
          <a:blip r:embed="rId4"/>
          <a:stretch/>
        </p:blipFill>
        <p:spPr>
          <a:xfrm>
            <a:off x="6096600" y="3396240"/>
            <a:ext cx="4673160" cy="171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Git Operations – Merging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30" name="Agenda items"/>
          <p:cNvSpPr/>
          <p:nvPr/>
        </p:nvSpPr>
        <p:spPr>
          <a:xfrm>
            <a:off x="504000" y="1620000"/>
            <a:ext cx="11184480" cy="47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Merging combines sequences of commits into one unified history of commits.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Git can automatically merge commits unless there are changes that conflict in both commit sequences.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31" name="Picture 5"/>
          <p:cNvPicPr/>
          <p:nvPr/>
        </p:nvPicPr>
        <p:blipFill>
          <a:blip r:embed="rId2"/>
          <a:stretch/>
        </p:blipFill>
        <p:spPr>
          <a:xfrm>
            <a:off x="9259200" y="5538240"/>
            <a:ext cx="2048760" cy="855000"/>
          </a:xfrm>
          <a:prstGeom prst="rect">
            <a:avLst/>
          </a:prstGeom>
          <a:ln w="0">
            <a:noFill/>
          </a:ln>
        </p:spPr>
      </p:pic>
      <p:pic>
        <p:nvPicPr>
          <p:cNvPr id="332" name="Picture 331"/>
          <p:cNvPicPr/>
          <p:nvPr/>
        </p:nvPicPr>
        <p:blipFill>
          <a:blip r:embed="rId3"/>
          <a:stretch/>
        </p:blipFill>
        <p:spPr>
          <a:xfrm>
            <a:off x="3429000" y="3200400"/>
            <a:ext cx="5161680" cy="2903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Git Operations – Rebasing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34" name="Agenda items"/>
          <p:cNvSpPr/>
          <p:nvPr/>
        </p:nvSpPr>
        <p:spPr>
          <a:xfrm>
            <a:off x="504000" y="1620000"/>
            <a:ext cx="11184480" cy="47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Rebasing is the process of moving or combining a sequence of commits to a new base commit.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Helps in maintaining a linear project history.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35" name="Picture 5"/>
          <p:cNvPicPr/>
          <p:nvPr/>
        </p:nvPicPr>
        <p:blipFill>
          <a:blip r:embed="rId2"/>
          <a:stretch/>
        </p:blipFill>
        <p:spPr>
          <a:xfrm>
            <a:off x="9259200" y="5538240"/>
            <a:ext cx="2048760" cy="855000"/>
          </a:xfrm>
          <a:prstGeom prst="rect">
            <a:avLst/>
          </a:prstGeom>
          <a:ln w="0">
            <a:noFill/>
          </a:ln>
        </p:spPr>
      </p:pic>
      <p:pic>
        <p:nvPicPr>
          <p:cNvPr id="336" name="Picture 8" descr="Advantages of Git Rebase. One of the most read article on Medium ..."/>
          <p:cNvPicPr/>
          <p:nvPr/>
        </p:nvPicPr>
        <p:blipFill>
          <a:blip r:embed="rId3"/>
          <a:stretch/>
        </p:blipFill>
        <p:spPr>
          <a:xfrm>
            <a:off x="3713040" y="3200040"/>
            <a:ext cx="4162680" cy="276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Git Operations – Merging vs Rebasing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38" name="Picture 5"/>
          <p:cNvPicPr/>
          <p:nvPr/>
        </p:nvPicPr>
        <p:blipFill>
          <a:blip r:embed="rId2"/>
          <a:stretch/>
        </p:blipFill>
        <p:spPr>
          <a:xfrm>
            <a:off x="9259200" y="5538240"/>
            <a:ext cx="2048760" cy="855000"/>
          </a:xfrm>
          <a:prstGeom prst="rect">
            <a:avLst/>
          </a:prstGeom>
          <a:ln w="0">
            <a:noFill/>
          </a:ln>
        </p:spPr>
      </p:pic>
      <p:pic>
        <p:nvPicPr>
          <p:cNvPr id="339" name="Picture 2"/>
          <p:cNvPicPr/>
          <p:nvPr/>
        </p:nvPicPr>
        <p:blipFill>
          <a:blip r:embed="rId3"/>
          <a:stretch/>
        </p:blipFill>
        <p:spPr>
          <a:xfrm>
            <a:off x="3105720" y="1308600"/>
            <a:ext cx="5982480" cy="424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Git Operations – Rebasing vs Merging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1" name="Agenda items"/>
          <p:cNvSpPr/>
          <p:nvPr/>
        </p:nvSpPr>
        <p:spPr>
          <a:xfrm>
            <a:off x="504000" y="1620000"/>
            <a:ext cx="11184480" cy="47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Rebasing is better to streamline the project history – using an interactive rebase, you can change or modify the commit history. You can remove unwanted commits, edit the commit message or combine two or more commits into one.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 dirty="0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Merging is better when you want to preserve the project history.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 dirty="0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Rebasing will present conflicts one commit at a time; Merging will present all the conflicts collectively after the merge operation is done.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 dirty="0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Merging preserves history, while rebasing rewrites history.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342" name="Picture 5"/>
          <p:cNvPicPr/>
          <p:nvPr/>
        </p:nvPicPr>
        <p:blipFill>
          <a:blip r:embed="rId2"/>
          <a:stretch/>
        </p:blipFill>
        <p:spPr>
          <a:xfrm>
            <a:off x="9259200" y="5538240"/>
            <a:ext cx="2048760" cy="85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genda items"/>
          <p:cNvSpPr/>
          <p:nvPr/>
        </p:nvSpPr>
        <p:spPr>
          <a:xfrm>
            <a:off x="504000" y="1620000"/>
            <a:ext cx="11184480" cy="47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Version Control – Definition and importance.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Types of Version Control Systems and Architectures.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Git &amp; GitHub – An Overview.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Git Operations.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GitHub features.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Interactive Session.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9" name="Agenda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Agenda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Divider"/>
          <p:cNvSpPr/>
          <p:nvPr/>
        </p:nvSpPr>
        <p:spPr>
          <a:xfrm>
            <a:off x="504000" y="1375200"/>
            <a:ext cx="11184480" cy="6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</a:rPr>
              <a:t>GitHub </a:t>
            </a:r>
            <a:r>
              <a:rPr lang="en-US" sz="4400" b="1" strike="noStrike" spc="-1">
                <a:solidFill>
                  <a:srgbClr val="F0AB00"/>
                </a:solidFill>
                <a:latin typeface="Arial"/>
              </a:rPr>
              <a:t>Features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44" name="Illustration" descr="Example of an illustration "/>
          <p:cNvPicPr/>
          <p:nvPr/>
        </p:nvPicPr>
        <p:blipFill>
          <a:blip r:embed="rId2"/>
          <a:srcRect t="3113" b="3113"/>
          <a:stretch/>
        </p:blipFill>
        <p:spPr>
          <a:xfrm>
            <a:off x="0" y="3427200"/>
            <a:ext cx="12194280" cy="343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Divider"/>
          <p:cNvSpPr/>
          <p:nvPr/>
        </p:nvSpPr>
        <p:spPr>
          <a:xfrm>
            <a:off x="504000" y="1375200"/>
            <a:ext cx="11184480" cy="6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</a:rPr>
              <a:t>Interactive </a:t>
            </a:r>
            <a:r>
              <a:rPr lang="en-US" sz="4400" b="1" strike="noStrike" spc="-1">
                <a:solidFill>
                  <a:srgbClr val="F0AB00"/>
                </a:solidFill>
                <a:latin typeface="Arial"/>
              </a:rPr>
              <a:t>Session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46" name="Illustration" descr="Example of an illustration "/>
          <p:cNvPicPr/>
          <p:nvPr/>
        </p:nvPicPr>
        <p:blipFill>
          <a:blip r:embed="rId2"/>
          <a:srcRect t="3113" b="3113"/>
          <a:stretch/>
        </p:blipFill>
        <p:spPr>
          <a:xfrm>
            <a:off x="0" y="3427200"/>
            <a:ext cx="12194280" cy="343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hank you"/>
          <p:cNvSpPr/>
          <p:nvPr/>
        </p:nvSpPr>
        <p:spPr>
          <a:xfrm>
            <a:off x="504000" y="1467000"/>
            <a:ext cx="5592960" cy="92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500" b="1" strike="noStrike" spc="-1">
                <a:solidFill>
                  <a:srgbClr val="F0AB00"/>
                </a:solidFill>
                <a:latin typeface="Arial"/>
              </a:rPr>
              <a:t>Thank you.</a:t>
            </a:r>
            <a:endParaRPr lang="en-US" sz="5500" b="0" strike="noStrike" spc="-1">
              <a:latin typeface="Arial"/>
            </a:endParaRPr>
          </a:p>
        </p:txBody>
      </p:sp>
      <p:sp>
        <p:nvSpPr>
          <p:cNvPr id="348" name="Contact information"/>
          <p:cNvSpPr/>
          <p:nvPr/>
        </p:nvSpPr>
        <p:spPr>
          <a:xfrm>
            <a:off x="504000" y="2905560"/>
            <a:ext cx="5592960" cy="25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Contact information: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FFFFFF"/>
                </a:solidFill>
                <a:latin typeface="Arial"/>
              </a:rPr>
              <a:t>Nikhil Prabhu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DevOps Engineer / Associate Developer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https://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Arial"/>
              </a:rPr>
              <a:t>www.linkedin.com</a:t>
            </a: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/in/nikhil-prabhu31/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FFFFFF"/>
                </a:solidFill>
                <a:latin typeface="Arial"/>
              </a:rPr>
              <a:t>Aravind Venkata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Scholar</a:t>
            </a:r>
          </a:p>
          <a:p>
            <a:pPr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https://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Arial"/>
              </a:rPr>
              <a:t>www.linkedin.com</a:t>
            </a: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/in/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Arial"/>
              </a:rPr>
              <a:t>aravind-venkata</a:t>
            </a:r>
            <a:r>
              <a:rPr lang="en-US" sz="1600" b="0" strike="noStrike" spc="-1" dirty="0">
                <a:solidFill>
                  <a:srgbClr val="FFFFFF"/>
                </a:solidFill>
                <a:latin typeface="Arial"/>
              </a:rPr>
              <a:t>/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ivider"/>
          <p:cNvSpPr/>
          <p:nvPr/>
        </p:nvSpPr>
        <p:spPr>
          <a:xfrm>
            <a:off x="504000" y="1375200"/>
            <a:ext cx="11184480" cy="6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</a:rPr>
              <a:t>Version </a:t>
            </a:r>
            <a:r>
              <a:rPr lang="en-US" sz="4400" b="1" strike="noStrike" spc="-1">
                <a:solidFill>
                  <a:srgbClr val="F0AB00"/>
                </a:solidFill>
                <a:latin typeface="Arial"/>
              </a:rPr>
              <a:t>Control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61" name="Illustration" descr="Example of an illustration "/>
          <p:cNvPicPr/>
          <p:nvPr/>
        </p:nvPicPr>
        <p:blipFill>
          <a:blip r:embed="rId2"/>
          <a:srcRect t="3113" b="3113"/>
          <a:stretch/>
        </p:blipFill>
        <p:spPr>
          <a:xfrm>
            <a:off x="0" y="3427200"/>
            <a:ext cx="12194280" cy="343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What is “Version Control”?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3" name="Agenda items"/>
          <p:cNvSpPr/>
          <p:nvPr/>
        </p:nvSpPr>
        <p:spPr>
          <a:xfrm>
            <a:off x="504000" y="1620000"/>
            <a:ext cx="11184480" cy="47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Version Control is the practice of tracking and managing changes to software code.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It is also known as “source control”.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Can be used to manage changes in source code, as well as other technical or non-technical content (text documents, binary files, etc.).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Version Control systems track and store changes in an efficient manner.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4" name="Picture 5"/>
          <p:cNvPicPr/>
          <p:nvPr/>
        </p:nvPicPr>
        <p:blipFill>
          <a:blip r:embed="rId2"/>
          <a:stretch/>
        </p:blipFill>
        <p:spPr>
          <a:xfrm>
            <a:off x="8514720" y="4131720"/>
            <a:ext cx="3151080" cy="203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Why is Version Control important?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6" name="Agenda items"/>
          <p:cNvSpPr/>
          <p:nvPr/>
        </p:nvSpPr>
        <p:spPr>
          <a:xfrm>
            <a:off x="504000" y="1620000"/>
            <a:ext cx="11184480" cy="47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Manually managing different versions of a product can be tedious and will almost certainly be error-prone.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Without Version Control systems, collaboration becomes harder.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Version Control makes it very easy to traverse the history of a project, and even helps in identifying changes that may have introduced a bug/flaw (and even see who made the changes).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7" name="Picture 5"/>
          <p:cNvPicPr/>
          <p:nvPr/>
        </p:nvPicPr>
        <p:blipFill>
          <a:blip r:embed="rId2"/>
          <a:stretch/>
        </p:blipFill>
        <p:spPr>
          <a:xfrm>
            <a:off x="8514720" y="4131720"/>
            <a:ext cx="3151080" cy="203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Version Control Architectures - Centralized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9" name="Agenda items"/>
          <p:cNvSpPr/>
          <p:nvPr/>
        </p:nvSpPr>
        <p:spPr>
          <a:xfrm>
            <a:off x="504000" y="1620000"/>
            <a:ext cx="11184480" cy="47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 this architecture, there exists a central VCS server that houses the project repository.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Each individual developer will have to connect to this VCS server and work simultaneously on the repository.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If the central server fails, everyone’s work is affected. It can even cause a loss of data.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0" name="Picture 2"/>
          <p:cNvPicPr/>
          <p:nvPr/>
        </p:nvPicPr>
        <p:blipFill>
          <a:blip r:embed="rId2"/>
          <a:stretch/>
        </p:blipFill>
        <p:spPr>
          <a:xfrm>
            <a:off x="3906720" y="3978000"/>
            <a:ext cx="3394440" cy="2358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Version Control Architectures - Distributed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2" name="Agenda items"/>
          <p:cNvSpPr/>
          <p:nvPr/>
        </p:nvSpPr>
        <p:spPr>
          <a:xfrm>
            <a:off x="504000" y="1620000"/>
            <a:ext cx="11184480" cy="47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In this architecture, each developer’s device contains a local copy of the main repository.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Changes can be made to each copy independently, and can later be pushed to a central repository.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3" name="Picture 3"/>
          <p:cNvPicPr/>
          <p:nvPr/>
        </p:nvPicPr>
        <p:blipFill>
          <a:blip r:embed="rId2"/>
          <a:stretch/>
        </p:blipFill>
        <p:spPr>
          <a:xfrm>
            <a:off x="3982320" y="2927160"/>
            <a:ext cx="2845440" cy="340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"/>
          <p:cNvSpPr/>
          <p:nvPr/>
        </p:nvSpPr>
        <p:spPr>
          <a:xfrm>
            <a:off x="504000" y="504000"/>
            <a:ext cx="111859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Version Control Systems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5" name="Agenda items"/>
          <p:cNvSpPr/>
          <p:nvPr/>
        </p:nvSpPr>
        <p:spPr>
          <a:xfrm>
            <a:off x="504000" y="1620000"/>
            <a:ext cx="11184480" cy="471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Centralized – CVS, Subversion (SVN) and Perforce.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180000" lvl="1" indent="-179280">
              <a:lnSpc>
                <a:spcPct val="100000"/>
              </a:lnSpc>
              <a:spcBef>
                <a:spcPts val="601"/>
              </a:spcBef>
              <a:buClr>
                <a:srgbClr val="F0AB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Distributed – Mercurial, Git and Bazaar.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Divider"/>
          <p:cNvSpPr/>
          <p:nvPr/>
        </p:nvSpPr>
        <p:spPr>
          <a:xfrm>
            <a:off x="504000" y="1375200"/>
            <a:ext cx="11184480" cy="6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latin typeface="Arial"/>
              </a:rPr>
              <a:t>Git &amp; </a:t>
            </a:r>
            <a:r>
              <a:rPr lang="en-US" sz="4400" b="1" strike="noStrike" spc="-1">
                <a:solidFill>
                  <a:srgbClr val="F0AB00"/>
                </a:solidFill>
                <a:latin typeface="Arial"/>
              </a:rPr>
              <a:t>GitHub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77" name="Illustration" descr="Example of an illustration "/>
          <p:cNvPicPr/>
          <p:nvPr/>
        </p:nvPicPr>
        <p:blipFill>
          <a:blip r:embed="rId2"/>
          <a:srcRect t="3113" b="3113"/>
          <a:stretch/>
        </p:blipFill>
        <p:spPr>
          <a:xfrm>
            <a:off x="0" y="3427200"/>
            <a:ext cx="12194280" cy="343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SAP_2021_16x9_black</Template>
  <TotalTime>109</TotalTime>
  <Words>708</Words>
  <Application>Microsoft Macintosh PowerPoint</Application>
  <PresentationFormat>Custom</PresentationFormat>
  <Paragraphs>113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Prabhu, Nikhil</dc:creator>
  <cp:keywords>2021/16 2021/16 2021/16 9/black</cp:keywords>
  <dc:description/>
  <cp:lastModifiedBy>Prabhu, Nikhil</cp:lastModifiedBy>
  <cp:revision>13</cp:revision>
  <dcterms:created xsi:type="dcterms:W3CDTF">2021-08-11T07:18:03Z</dcterms:created>
  <dcterms:modified xsi:type="dcterms:W3CDTF">2024-08-13T15:56:00Z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0x010100615F0F9DCBF1E94796646FCF98A7C072</vt:lpwstr>
  </property>
  <property fmtid="{D5CDD505-2E9C-101B-9397-08002B2CF9AE}" pid="3" name="Notes">
    <vt:i4>1</vt:i4>
  </property>
  <property fmtid="{D5CDD505-2E9C-101B-9397-08002B2CF9AE}" pid="4" name="PresentationFormat">
    <vt:lpwstr>Custom</vt:lpwstr>
  </property>
  <property fmtid="{D5CDD505-2E9C-101B-9397-08002B2CF9AE}" pid="5" name="Slides">
    <vt:i4>23</vt:i4>
  </property>
  <property fmtid="{D5CDD505-2E9C-101B-9397-08002B2CF9AE}" pid="6" name="_AdHocReviewCycleID">
    <vt:i4>1101452479</vt:i4>
  </property>
  <property fmtid="{D5CDD505-2E9C-101B-9397-08002B2CF9AE}" pid="7" name="_AuthorEmail">
    <vt:lpwstr>heidi.bitz@sap.com</vt:lpwstr>
  </property>
  <property fmtid="{D5CDD505-2E9C-101B-9397-08002B2CF9AE}" pid="8" name="_AuthorEmailDisplayName">
    <vt:lpwstr>Bitz, Heidi</vt:lpwstr>
  </property>
  <property fmtid="{D5CDD505-2E9C-101B-9397-08002B2CF9AE}" pid="9" name="_EmailSubject">
    <vt:lpwstr>SAP - PPT Exploration (Updated)</vt:lpwstr>
  </property>
  <property fmtid="{D5CDD505-2E9C-101B-9397-08002B2CF9AE}" pid="10" name="_NewReviewCycle">
    <vt:lpwstr/>
  </property>
  <property fmtid="{D5CDD505-2E9C-101B-9397-08002B2CF9AE}" pid="11" name="_PreviousAdHocReviewCycleID">
    <vt:i4>1357826825</vt:i4>
  </property>
</Properties>
</file>