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Source Code Pro"/>
      <p:regular r:id="rId23"/>
      <p:bold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8134c8fef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134c8fe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8134c8fe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134c8fe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8134c8fe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134c8fe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8134c8fe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134c8fe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8134c8fef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134c8fe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18134c8fef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134c8fef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8134c8fef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134c8fe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18134c8fef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134c8fef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18134c8fef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134c8fef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8134c8fe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134c8fe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8134c8fe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134c8fe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8134c8fe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134c8fe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8134c8fe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134c8fe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8134c8fe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134c8fe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8134c8fe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134c8fe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8134c8fe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134c8fe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8134c8fe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134c8fe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hyperlink" Target="http://www.youtube.com/watch?v=hHbWF1Bvgf4" TargetMode="External"/><Relationship Id="rId5"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en.wikipedia.org/wiki/Mobile_operating_system" TargetMode="External"/><Relationship Id="rId9" Type="http://schemas.openxmlformats.org/officeDocument/2006/relationships/hyperlink" Target="https://en.wikipedia.org/wiki/Tablet_computer" TargetMode="External"/><Relationship Id="rId5" Type="http://schemas.openxmlformats.org/officeDocument/2006/relationships/hyperlink" Target="https://en.wikipedia.org/wiki/Google" TargetMode="External"/><Relationship Id="rId6" Type="http://schemas.openxmlformats.org/officeDocument/2006/relationships/hyperlink" Target="https://en.wikipedia.org/wiki/Linux_kernel" TargetMode="External"/><Relationship Id="rId7" Type="http://schemas.openxmlformats.org/officeDocument/2006/relationships/hyperlink" Target="https://en.wikipedia.org/wiki/Touchscreen" TargetMode="External"/><Relationship Id="rId8" Type="http://schemas.openxmlformats.org/officeDocument/2006/relationships/hyperlink" Target="https://en.wikipedia.org/wiki/Smartpho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Student   Notifier</a:t>
            </a:r>
            <a:endParaRPr/>
          </a:p>
        </p:txBody>
      </p:sp>
      <p:pic>
        <p:nvPicPr>
          <p:cNvPr descr="hybrid_01.png" id="64" name="Google Shape;64;p13"/>
          <p:cNvPicPr preferRelativeResize="0"/>
          <p:nvPr/>
        </p:nvPicPr>
        <p:blipFill>
          <a:blip r:embed="rId3">
            <a:alphaModFix/>
          </a:blip>
          <a:stretch>
            <a:fillRect/>
          </a:stretch>
        </p:blipFill>
        <p:spPr>
          <a:xfrm>
            <a:off x="464313" y="155750"/>
            <a:ext cx="8215374" cy="3086100"/>
          </a:xfrm>
          <a:prstGeom prst="rect">
            <a:avLst/>
          </a:prstGeom>
          <a:noFill/>
          <a:ln>
            <a:noFill/>
          </a:ln>
        </p:spPr>
      </p:pic>
      <p:pic>
        <p:nvPicPr>
          <p:cNvPr descr="Message-128.png" id="65" name="Google Shape;65;p13"/>
          <p:cNvPicPr preferRelativeResize="0"/>
          <p:nvPr/>
        </p:nvPicPr>
        <p:blipFill>
          <a:blip r:embed="rId4">
            <a:alphaModFix/>
          </a:blip>
          <a:stretch>
            <a:fillRect/>
          </a:stretch>
        </p:blipFill>
        <p:spPr>
          <a:xfrm>
            <a:off x="4273025" y="3300175"/>
            <a:ext cx="597950" cy="58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nvSpPr>
        <p:spPr>
          <a:xfrm>
            <a:off x="221600" y="81650"/>
            <a:ext cx="1901100" cy="4200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Login Page</a:t>
            </a:r>
            <a:endParaRPr b="1"/>
          </a:p>
        </p:txBody>
      </p:sp>
      <p:pic>
        <p:nvPicPr>
          <p:cNvPr descr="Untitled.png" id="134" name="Google Shape;134;p22"/>
          <p:cNvPicPr preferRelativeResize="0"/>
          <p:nvPr/>
        </p:nvPicPr>
        <p:blipFill>
          <a:blip r:embed="rId3">
            <a:alphaModFix/>
          </a:blip>
          <a:stretch>
            <a:fillRect/>
          </a:stretch>
        </p:blipFill>
        <p:spPr>
          <a:xfrm>
            <a:off x="221600" y="676550"/>
            <a:ext cx="7662775" cy="4487700"/>
          </a:xfrm>
          <a:prstGeom prst="rect">
            <a:avLst/>
          </a:prstGeom>
          <a:noFill/>
          <a:ln>
            <a:noFill/>
          </a:ln>
        </p:spPr>
      </p:pic>
      <p:sp>
        <p:nvSpPr>
          <p:cNvPr id="135" name="Google Shape;135;p22"/>
          <p:cNvSpPr txBox="1"/>
          <p:nvPr/>
        </p:nvSpPr>
        <p:spPr>
          <a:xfrm>
            <a:off x="3289050" y="268250"/>
            <a:ext cx="67179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nvSpPr>
        <p:spPr>
          <a:xfrm>
            <a:off x="81625" y="115975"/>
            <a:ext cx="1982700" cy="5019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Main</a:t>
            </a:r>
            <a:r>
              <a:rPr b="1" lang="en"/>
              <a:t> Page</a:t>
            </a:r>
            <a:endParaRPr b="1"/>
          </a:p>
        </p:txBody>
      </p:sp>
      <p:pic>
        <p:nvPicPr>
          <p:cNvPr descr="2.png" id="141" name="Google Shape;141;p23"/>
          <p:cNvPicPr preferRelativeResize="0"/>
          <p:nvPr/>
        </p:nvPicPr>
        <p:blipFill>
          <a:blip r:embed="rId3">
            <a:alphaModFix/>
          </a:blip>
          <a:stretch>
            <a:fillRect/>
          </a:stretch>
        </p:blipFill>
        <p:spPr>
          <a:xfrm>
            <a:off x="303250" y="751450"/>
            <a:ext cx="7627775" cy="439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nvSpPr>
        <p:spPr>
          <a:xfrm>
            <a:off x="174950" y="69975"/>
            <a:ext cx="1679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174950" y="110775"/>
            <a:ext cx="1924500" cy="4431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Display Page</a:t>
            </a:r>
            <a:endParaRPr b="1"/>
          </a:p>
        </p:txBody>
      </p:sp>
      <p:pic>
        <p:nvPicPr>
          <p:cNvPr descr="4.png" id="148" name="Google Shape;148;p24"/>
          <p:cNvPicPr preferRelativeResize="0"/>
          <p:nvPr/>
        </p:nvPicPr>
        <p:blipFill>
          <a:blip r:embed="rId3">
            <a:alphaModFix/>
          </a:blip>
          <a:stretch>
            <a:fillRect/>
          </a:stretch>
        </p:blipFill>
        <p:spPr>
          <a:xfrm>
            <a:off x="382833" y="716050"/>
            <a:ext cx="7559867" cy="442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nvSpPr>
        <p:spPr>
          <a:xfrm>
            <a:off x="221600" y="93300"/>
            <a:ext cx="1679400" cy="454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Insert Page</a:t>
            </a:r>
            <a:endParaRPr b="1"/>
          </a:p>
        </p:txBody>
      </p:sp>
      <p:pic>
        <p:nvPicPr>
          <p:cNvPr descr="5.png" id="154" name="Google Shape;154;p25"/>
          <p:cNvPicPr preferRelativeResize="0"/>
          <p:nvPr/>
        </p:nvPicPr>
        <p:blipFill>
          <a:blip r:embed="rId3">
            <a:alphaModFix/>
          </a:blip>
          <a:stretch>
            <a:fillRect/>
          </a:stretch>
        </p:blipFill>
        <p:spPr>
          <a:xfrm>
            <a:off x="221600" y="714875"/>
            <a:ext cx="7342824" cy="4300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nvSpPr>
        <p:spPr>
          <a:xfrm>
            <a:off x="291575" y="58300"/>
            <a:ext cx="1959600" cy="4899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Edit page</a:t>
            </a:r>
            <a:endParaRPr b="1"/>
          </a:p>
        </p:txBody>
      </p:sp>
      <p:pic>
        <p:nvPicPr>
          <p:cNvPr descr="6.png" id="160" name="Google Shape;160;p26"/>
          <p:cNvPicPr preferRelativeResize="0"/>
          <p:nvPr/>
        </p:nvPicPr>
        <p:blipFill>
          <a:blip r:embed="rId3">
            <a:alphaModFix/>
          </a:blip>
          <a:stretch>
            <a:fillRect/>
          </a:stretch>
        </p:blipFill>
        <p:spPr>
          <a:xfrm>
            <a:off x="174975" y="641525"/>
            <a:ext cx="7589448" cy="444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nvSpPr>
        <p:spPr>
          <a:xfrm>
            <a:off x="291575" y="58300"/>
            <a:ext cx="1959600" cy="4899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Delete </a:t>
            </a:r>
            <a:r>
              <a:rPr b="1" lang="en"/>
              <a:t> page</a:t>
            </a:r>
            <a:endParaRPr b="1"/>
          </a:p>
        </p:txBody>
      </p:sp>
      <p:pic>
        <p:nvPicPr>
          <p:cNvPr descr="7.png" id="166" name="Google Shape;166;p27"/>
          <p:cNvPicPr preferRelativeResize="0"/>
          <p:nvPr/>
        </p:nvPicPr>
        <p:blipFill>
          <a:blip r:embed="rId3">
            <a:alphaModFix/>
          </a:blip>
          <a:stretch>
            <a:fillRect/>
          </a:stretch>
        </p:blipFill>
        <p:spPr>
          <a:xfrm>
            <a:off x="670578" y="898075"/>
            <a:ext cx="6770576" cy="396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nvSpPr>
        <p:spPr>
          <a:xfrm>
            <a:off x="221600" y="81650"/>
            <a:ext cx="3359100" cy="4200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Login Page for mobile Application</a:t>
            </a:r>
            <a:endParaRPr b="1"/>
          </a:p>
        </p:txBody>
      </p:sp>
      <p:pic>
        <p:nvPicPr>
          <p:cNvPr descr="IMG-20161002-WA0005.jpg" id="172" name="Google Shape;172;p28"/>
          <p:cNvPicPr preferRelativeResize="0"/>
          <p:nvPr/>
        </p:nvPicPr>
        <p:blipFill>
          <a:blip r:embed="rId3">
            <a:alphaModFix/>
          </a:blip>
          <a:stretch>
            <a:fillRect/>
          </a:stretch>
        </p:blipFill>
        <p:spPr>
          <a:xfrm>
            <a:off x="533438" y="734100"/>
            <a:ext cx="2362174" cy="4199424"/>
          </a:xfrm>
          <a:prstGeom prst="rect">
            <a:avLst/>
          </a:prstGeom>
          <a:noFill/>
          <a:ln>
            <a:noFill/>
          </a:ln>
        </p:spPr>
      </p:pic>
      <p:sp>
        <p:nvSpPr>
          <p:cNvPr id="173" name="Google Shape;173;p28"/>
          <p:cNvSpPr txBox="1"/>
          <p:nvPr/>
        </p:nvSpPr>
        <p:spPr>
          <a:xfrm>
            <a:off x="4771050" y="81650"/>
            <a:ext cx="3359100" cy="4200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Main page</a:t>
            </a:r>
            <a:r>
              <a:rPr b="1" lang="en"/>
              <a:t> for mobile Application</a:t>
            </a:r>
            <a:endParaRPr b="1"/>
          </a:p>
        </p:txBody>
      </p:sp>
      <p:pic>
        <p:nvPicPr>
          <p:cNvPr descr="IMG-20161002-WA0006.jpg" id="174" name="Google Shape;174;p28"/>
          <p:cNvPicPr preferRelativeResize="0"/>
          <p:nvPr/>
        </p:nvPicPr>
        <p:blipFill>
          <a:blip r:embed="rId4">
            <a:alphaModFix/>
          </a:blip>
          <a:stretch>
            <a:fillRect/>
          </a:stretch>
        </p:blipFill>
        <p:spPr>
          <a:xfrm>
            <a:off x="3466363" y="798650"/>
            <a:ext cx="2211275" cy="4199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nvSpPr>
        <p:spPr>
          <a:xfrm>
            <a:off x="186600" y="139975"/>
            <a:ext cx="3977100" cy="4899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View message page for android application</a:t>
            </a:r>
            <a:endParaRPr b="1"/>
          </a:p>
        </p:txBody>
      </p:sp>
      <p:pic>
        <p:nvPicPr>
          <p:cNvPr descr="IMG-20161002-WA0007.jpg" id="180" name="Google Shape;180;p29"/>
          <p:cNvPicPr preferRelativeResize="0"/>
          <p:nvPr/>
        </p:nvPicPr>
        <p:blipFill>
          <a:blip r:embed="rId3">
            <a:alphaModFix/>
          </a:blip>
          <a:stretch>
            <a:fillRect/>
          </a:stretch>
        </p:blipFill>
        <p:spPr>
          <a:xfrm>
            <a:off x="1317952" y="752300"/>
            <a:ext cx="2391325" cy="4251251"/>
          </a:xfrm>
          <a:prstGeom prst="rect">
            <a:avLst/>
          </a:prstGeom>
          <a:noFill/>
          <a:ln>
            <a:noFill/>
          </a:ln>
        </p:spPr>
      </p:pic>
      <p:pic>
        <p:nvPicPr>
          <p:cNvPr descr="Adding pictures to your GitHub readmes is a great way to highlight a feature and make it more professional.&#10;&#10;-Create an images/ or pictures/ folder in your repo&#10;-use relative paths to insert a markdown image&#10;![](images/you-picture.png)&#10;&#10;GitHub doesn't support markdown image sizing, but DOES allow the HTML img tag&#10;❮img src=&quot;images/you-picture.png&quot; ❯&#10;Then you can add width and height attributes&#10;❮img src=&quot;images/you-picture.png&quot; width=&quot;100&quot; ❯&#10;-Only specify 1 attribute to maintain the aspect ratio" id="181" name="Google Shape;181;p29" title="GitHub Readme Images Tutorial (screenshots in readmes)">
            <a:hlinkClick r:id="rId4"/>
          </p:cNvPr>
          <p:cNvPicPr preferRelativeResize="0"/>
          <p:nvPr/>
        </p:nvPicPr>
        <p:blipFill>
          <a:blip r:embed="rId5">
            <a:alphaModFix/>
          </a:blip>
          <a:stretch>
            <a:fillRect/>
          </a:stretch>
        </p:blipFill>
        <p:spPr>
          <a:xfrm>
            <a:off x="4316100" y="152400"/>
            <a:ext cx="4572000" cy="34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nvSpPr>
        <p:spPr>
          <a:xfrm>
            <a:off x="198275" y="1213000"/>
            <a:ext cx="7576500" cy="393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51C75"/>
                </a:solidFill>
                <a:latin typeface="Times New Roman"/>
                <a:ea typeface="Times New Roman"/>
                <a:cs typeface="Times New Roman"/>
                <a:sym typeface="Times New Roman"/>
              </a:rPr>
              <a:t>Online college notification and feedback form  is a combination of native app and web services. It is for college student and the purpose of the application is to  notify the student about the daily class and college related activities, events, seminars, extra activities which are going to take place in and out of the university and it generate a feedback form every weekly,which take feedback from the student  Which will help in understanding student problems, requirements and help in to take proper decisions which will overcome student problem</a:t>
            </a:r>
            <a:r>
              <a:rPr lang="en" sz="1800">
                <a:solidFill>
                  <a:srgbClr val="351C75"/>
                </a:solidFill>
              </a:rPr>
              <a:t>.</a:t>
            </a:r>
            <a:r>
              <a:rPr lang="en" sz="1800">
                <a:solidFill>
                  <a:srgbClr val="351C75"/>
                </a:solidFill>
                <a:latin typeface="Times New Roman"/>
                <a:ea typeface="Times New Roman"/>
                <a:cs typeface="Times New Roman"/>
                <a:sym typeface="Times New Roman"/>
              </a:rPr>
              <a:t>The student can also post the question on the mobile application in case of any query and the question will be seen by other student as well as faculty, whose so know or wish to answer the question can reply it.</a:t>
            </a:r>
            <a:endParaRPr sz="1800">
              <a:solidFill>
                <a:srgbClr val="351C75"/>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351C75"/>
              </a:solidFill>
            </a:endParaRPr>
          </a:p>
          <a:p>
            <a:pPr indent="0" lvl="0" marL="0" rtl="0" algn="l">
              <a:spcBef>
                <a:spcPts val="0"/>
              </a:spcBef>
              <a:spcAft>
                <a:spcPts val="0"/>
              </a:spcAft>
              <a:buNone/>
            </a:pPr>
            <a:r>
              <a:t/>
            </a:r>
            <a:endParaRPr/>
          </a:p>
        </p:txBody>
      </p:sp>
      <p:sp>
        <p:nvSpPr>
          <p:cNvPr id="71" name="Google Shape;71;p14"/>
          <p:cNvSpPr txBox="1"/>
          <p:nvPr/>
        </p:nvSpPr>
        <p:spPr>
          <a:xfrm>
            <a:off x="326575" y="233275"/>
            <a:ext cx="4012200" cy="746400"/>
          </a:xfrm>
          <a:prstGeom prst="rect">
            <a:avLst/>
          </a:prstGeom>
          <a:solidFill>
            <a:srgbClr val="76A5A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pic>
        <p:nvPicPr>
          <p:cNvPr descr="TN_email-on-cell-phone-clipart-622.jpg" id="72" name="Google Shape;72;p14"/>
          <p:cNvPicPr preferRelativeResize="0"/>
          <p:nvPr/>
        </p:nvPicPr>
        <p:blipFill>
          <a:blip r:embed="rId3">
            <a:alphaModFix/>
          </a:blip>
          <a:stretch>
            <a:fillRect/>
          </a:stretch>
        </p:blipFill>
        <p:spPr>
          <a:xfrm>
            <a:off x="7091275" y="69000"/>
            <a:ext cx="2052725" cy="198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nvSpPr>
        <p:spPr>
          <a:xfrm>
            <a:off x="104950" y="186600"/>
            <a:ext cx="3300600" cy="7116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Technology Used</a:t>
            </a:r>
            <a:endParaRPr b="1" sz="1800"/>
          </a:p>
        </p:txBody>
      </p:sp>
      <p:sp>
        <p:nvSpPr>
          <p:cNvPr id="78" name="Google Shape;78;p15"/>
          <p:cNvSpPr txBox="1"/>
          <p:nvPr/>
        </p:nvSpPr>
        <p:spPr>
          <a:xfrm>
            <a:off x="104950" y="1119675"/>
            <a:ext cx="21576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For Web Services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79" name="Google Shape;79;p15"/>
          <p:cNvSpPr txBox="1"/>
          <p:nvPr/>
        </p:nvSpPr>
        <p:spPr>
          <a:xfrm>
            <a:off x="104950" y="1819450"/>
            <a:ext cx="4723500" cy="21810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74EA7"/>
                </a:solidFill>
                <a:highlight>
                  <a:srgbClr val="FFFFFF"/>
                </a:highlight>
              </a:rPr>
              <a:t>In CodeIgniter which is one of the framework of php</a:t>
            </a:r>
            <a:endParaRPr b="1">
              <a:solidFill>
                <a:srgbClr val="674EA7"/>
              </a:solidFill>
              <a:highlight>
                <a:srgbClr val="FFFFFF"/>
              </a:highlight>
            </a:endParaRPr>
          </a:p>
          <a:p>
            <a:pPr indent="0" lvl="0" marL="0" rtl="0" algn="just">
              <a:lnSpc>
                <a:spcPct val="115000"/>
              </a:lnSpc>
              <a:spcBef>
                <a:spcPts val="0"/>
              </a:spcBef>
              <a:spcAft>
                <a:spcPts val="0"/>
              </a:spcAft>
              <a:buNone/>
            </a:pPr>
            <a:r>
              <a:t/>
            </a:r>
            <a:endParaRPr b="1" sz="1800">
              <a:solidFill>
                <a:srgbClr val="674EA7"/>
              </a:solidFill>
              <a:highlight>
                <a:srgbClr val="FFFFFF"/>
              </a:highlight>
            </a:endParaRPr>
          </a:p>
          <a:p>
            <a:pPr indent="0" lvl="0" marL="0" rtl="0" algn="just">
              <a:lnSpc>
                <a:spcPct val="115000"/>
              </a:lnSpc>
              <a:spcBef>
                <a:spcPts val="0"/>
              </a:spcBef>
              <a:spcAft>
                <a:spcPts val="0"/>
              </a:spcAft>
              <a:buNone/>
            </a:pPr>
            <a:r>
              <a:rPr b="1" lang="en">
                <a:solidFill>
                  <a:srgbClr val="674EA7"/>
                </a:solidFill>
                <a:highlight>
                  <a:srgbClr val="FFFFFF"/>
                </a:highlight>
              </a:rPr>
              <a:t>CodeIgniter is based on the Model-View-Controller (MVC) development pattern. MVC is a software approach that separates application logic from presentation. In practice, it permits your web pages to contain minimal scripting since the presentation is separate from the PHP scripting.</a:t>
            </a:r>
            <a:endParaRPr b="1">
              <a:solidFill>
                <a:srgbClr val="674EA7"/>
              </a:solidFill>
              <a:highlight>
                <a:srgbClr val="FFFFFF"/>
              </a:highlight>
            </a:endParaRPr>
          </a:p>
          <a:p>
            <a:pPr indent="0" lvl="0" marL="0" rtl="0" algn="l">
              <a:spcBef>
                <a:spcPts val="0"/>
              </a:spcBef>
              <a:spcAft>
                <a:spcPts val="0"/>
              </a:spcAft>
              <a:buNone/>
            </a:pPr>
            <a:r>
              <a:t/>
            </a:r>
            <a:endParaRPr/>
          </a:p>
        </p:txBody>
      </p:sp>
      <p:pic>
        <p:nvPicPr>
          <p:cNvPr descr="13844228ea43240.png" id="80" name="Google Shape;80;p15"/>
          <p:cNvPicPr preferRelativeResize="0"/>
          <p:nvPr/>
        </p:nvPicPr>
        <p:blipFill>
          <a:blip r:embed="rId3">
            <a:alphaModFix/>
          </a:blip>
          <a:stretch>
            <a:fillRect/>
          </a:stretch>
        </p:blipFill>
        <p:spPr>
          <a:xfrm>
            <a:off x="5740750" y="2262675"/>
            <a:ext cx="3300598" cy="2519224"/>
          </a:xfrm>
          <a:prstGeom prst="rect">
            <a:avLst/>
          </a:prstGeom>
          <a:noFill/>
          <a:ln>
            <a:noFill/>
          </a:ln>
        </p:spPr>
      </p:pic>
      <p:pic>
        <p:nvPicPr>
          <p:cNvPr descr="codeigniter-and-its-importance-to-php.jpg" id="81" name="Google Shape;81;p15"/>
          <p:cNvPicPr preferRelativeResize="0"/>
          <p:nvPr/>
        </p:nvPicPr>
        <p:blipFill>
          <a:blip r:embed="rId4">
            <a:alphaModFix/>
          </a:blip>
          <a:stretch>
            <a:fillRect/>
          </a:stretch>
        </p:blipFill>
        <p:spPr>
          <a:xfrm>
            <a:off x="5551754" y="186600"/>
            <a:ext cx="3489597" cy="218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nvSpPr>
        <p:spPr>
          <a:xfrm>
            <a:off x="81625" y="93300"/>
            <a:ext cx="3347400" cy="6183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For Android Application</a:t>
            </a:r>
            <a:endParaRPr b="1" sz="1800"/>
          </a:p>
        </p:txBody>
      </p:sp>
      <p:pic>
        <p:nvPicPr>
          <p:cNvPr descr="1469484111_android.png" id="87" name="Google Shape;87;p16"/>
          <p:cNvPicPr preferRelativeResize="0"/>
          <p:nvPr/>
        </p:nvPicPr>
        <p:blipFill>
          <a:blip r:embed="rId3">
            <a:alphaModFix/>
          </a:blip>
          <a:stretch>
            <a:fillRect/>
          </a:stretch>
        </p:blipFill>
        <p:spPr>
          <a:xfrm>
            <a:off x="7027100" y="760825"/>
            <a:ext cx="1606825" cy="1606825"/>
          </a:xfrm>
          <a:prstGeom prst="rect">
            <a:avLst/>
          </a:prstGeom>
          <a:noFill/>
          <a:ln>
            <a:noFill/>
          </a:ln>
        </p:spPr>
      </p:pic>
      <p:sp>
        <p:nvSpPr>
          <p:cNvPr id="88" name="Google Shape;88;p16"/>
          <p:cNvSpPr txBox="1"/>
          <p:nvPr/>
        </p:nvSpPr>
        <p:spPr>
          <a:xfrm>
            <a:off x="81625" y="1014700"/>
            <a:ext cx="6228300" cy="1143000"/>
          </a:xfrm>
          <a:prstGeom prst="rect">
            <a:avLst/>
          </a:prstGeom>
          <a:noFill/>
          <a:ln>
            <a:noFill/>
          </a:ln>
        </p:spPr>
        <p:txBody>
          <a:bodyPr anchorCtr="0" anchor="t" bIns="91425" lIns="91425" spcFirstLastPara="1" rIns="91425" wrap="square" tIns="91425">
            <a:noAutofit/>
          </a:bodyPr>
          <a:lstStyle/>
          <a:p>
            <a:pPr indent="0" lvl="0" marL="0" rtl="0" algn="just">
              <a:lnSpc>
                <a:spcPct val="117727"/>
              </a:lnSpc>
              <a:spcBef>
                <a:spcPts val="0"/>
              </a:spcBef>
              <a:spcAft>
                <a:spcPts val="0"/>
              </a:spcAft>
              <a:buNone/>
            </a:pPr>
            <a:r>
              <a:rPr b="1" lang="en">
                <a:solidFill>
                  <a:srgbClr val="0B5394"/>
                </a:solidFill>
                <a:highlight>
                  <a:srgbClr val="FFFFFF"/>
                </a:highlight>
              </a:rPr>
              <a:t>Android is a </a:t>
            </a:r>
            <a:r>
              <a:rPr b="1" lang="en">
                <a:solidFill>
                  <a:srgbClr val="0B5394"/>
                </a:solidFill>
                <a:highlight>
                  <a:srgbClr val="FFFFFF"/>
                </a:highlight>
                <a:uFill>
                  <a:noFill/>
                </a:uFill>
                <a:hlinkClick r:id="rId4"/>
              </a:rPr>
              <a:t>mobile operating system</a:t>
            </a:r>
            <a:r>
              <a:rPr b="1" lang="en">
                <a:solidFill>
                  <a:srgbClr val="0B5394"/>
                </a:solidFill>
                <a:highlight>
                  <a:srgbClr val="FFFFFF"/>
                </a:highlight>
              </a:rPr>
              <a:t> developed by </a:t>
            </a:r>
            <a:r>
              <a:rPr b="1" lang="en">
                <a:solidFill>
                  <a:srgbClr val="0B5394"/>
                </a:solidFill>
                <a:highlight>
                  <a:srgbClr val="FFFFFF"/>
                </a:highlight>
                <a:uFill>
                  <a:noFill/>
                </a:uFill>
                <a:hlinkClick r:id="rId5"/>
              </a:rPr>
              <a:t>Google</a:t>
            </a:r>
            <a:r>
              <a:rPr b="1" lang="en">
                <a:solidFill>
                  <a:srgbClr val="0B5394"/>
                </a:solidFill>
                <a:highlight>
                  <a:srgbClr val="FFFFFF"/>
                </a:highlight>
              </a:rPr>
              <a:t>, based on the </a:t>
            </a:r>
            <a:r>
              <a:rPr b="1" lang="en">
                <a:solidFill>
                  <a:srgbClr val="0B5394"/>
                </a:solidFill>
                <a:highlight>
                  <a:srgbClr val="FFFFFF"/>
                </a:highlight>
                <a:uFill>
                  <a:noFill/>
                </a:uFill>
                <a:hlinkClick r:id="rId6"/>
              </a:rPr>
              <a:t>Linux kernel</a:t>
            </a:r>
            <a:r>
              <a:rPr b="1" lang="en">
                <a:solidFill>
                  <a:srgbClr val="0B5394"/>
                </a:solidFill>
                <a:highlight>
                  <a:srgbClr val="FFFFFF"/>
                </a:highlight>
              </a:rPr>
              <a:t> and designed primarily for</a:t>
            </a:r>
            <a:r>
              <a:rPr b="1" lang="en">
                <a:solidFill>
                  <a:srgbClr val="0B5394"/>
                </a:solidFill>
                <a:highlight>
                  <a:srgbClr val="FFFFFF"/>
                </a:highlight>
                <a:uFill>
                  <a:noFill/>
                </a:uFill>
                <a:hlinkClick r:id="rId7"/>
              </a:rPr>
              <a:t> touchscreen</a:t>
            </a:r>
            <a:r>
              <a:rPr b="1" lang="en">
                <a:solidFill>
                  <a:srgbClr val="0B5394"/>
                </a:solidFill>
                <a:highlight>
                  <a:srgbClr val="FFFFFF"/>
                </a:highlight>
              </a:rPr>
              <a:t> mobile devices such as </a:t>
            </a:r>
            <a:r>
              <a:rPr b="1" lang="en">
                <a:solidFill>
                  <a:srgbClr val="0B5394"/>
                </a:solidFill>
                <a:highlight>
                  <a:srgbClr val="FFFFFF"/>
                </a:highlight>
                <a:uFill>
                  <a:noFill/>
                </a:uFill>
                <a:hlinkClick r:id="rId8"/>
              </a:rPr>
              <a:t>smartphones</a:t>
            </a:r>
            <a:r>
              <a:rPr b="1" lang="en">
                <a:solidFill>
                  <a:srgbClr val="0B5394"/>
                </a:solidFill>
                <a:highlight>
                  <a:srgbClr val="FFFFFF"/>
                </a:highlight>
              </a:rPr>
              <a:t> and </a:t>
            </a:r>
            <a:r>
              <a:rPr b="1" lang="en">
                <a:solidFill>
                  <a:srgbClr val="0B5394"/>
                </a:solidFill>
                <a:highlight>
                  <a:srgbClr val="FFFFFF"/>
                </a:highlight>
                <a:uFill>
                  <a:noFill/>
                </a:uFill>
                <a:hlinkClick r:id="rId9"/>
              </a:rPr>
              <a:t>tablets</a:t>
            </a:r>
            <a:r>
              <a:rPr b="1" lang="en">
                <a:solidFill>
                  <a:srgbClr val="0B5394"/>
                </a:solidFill>
                <a:highlight>
                  <a:srgbClr val="FFFFFF"/>
                </a:highlight>
              </a:rPr>
              <a:t>.</a:t>
            </a:r>
            <a:endParaRPr b="1">
              <a:solidFill>
                <a:srgbClr val="0B5394"/>
              </a:solidFill>
              <a:highlight>
                <a:srgbClr val="FFFFFF"/>
              </a:highlight>
            </a:endParaRPr>
          </a:p>
          <a:p>
            <a:pPr indent="0" lvl="0" marL="0" rtl="0" algn="l">
              <a:spcBef>
                <a:spcPts val="0"/>
              </a:spcBef>
              <a:spcAft>
                <a:spcPts val="0"/>
              </a:spcAft>
              <a:buNone/>
            </a:pPr>
            <a:r>
              <a:t/>
            </a:r>
            <a:endParaRPr>
              <a:solidFill>
                <a:srgbClr val="0B5394"/>
              </a:solidFill>
            </a:endParaRPr>
          </a:p>
        </p:txBody>
      </p:sp>
      <p:sp>
        <p:nvSpPr>
          <p:cNvPr id="89" name="Google Shape;89;p16"/>
          <p:cNvSpPr txBox="1"/>
          <p:nvPr/>
        </p:nvSpPr>
        <p:spPr>
          <a:xfrm>
            <a:off x="81625" y="2110950"/>
            <a:ext cx="60882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highlight>
                  <a:srgbClr val="FFFFFF"/>
                </a:highlight>
              </a:rPr>
              <a:t>Android application can be developed using Android Studio. Android Studio is the official integrated development environment (IDE) for Android platform development.</a:t>
            </a:r>
            <a:endParaRPr b="1">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nvSpPr>
        <p:spPr>
          <a:xfrm>
            <a:off x="139975" y="233275"/>
            <a:ext cx="2869200" cy="6765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MySql Database</a:t>
            </a:r>
            <a:endParaRPr sz="1800"/>
          </a:p>
        </p:txBody>
      </p:sp>
      <p:sp>
        <p:nvSpPr>
          <p:cNvPr id="95" name="Google Shape;95;p17"/>
          <p:cNvSpPr txBox="1"/>
          <p:nvPr/>
        </p:nvSpPr>
        <p:spPr>
          <a:xfrm>
            <a:off x="139975" y="1247975"/>
            <a:ext cx="5761500" cy="24027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highlight>
                  <a:srgbClr val="FFFFFF"/>
                </a:highlight>
              </a:rPr>
              <a:t>MySQL is the world's most popular open source database. With its proven performance, reliability and ease-of-use, MySQL has become the leading database choice for web-based applications, used by high profile web properties including  Facebook, Twitter, YouTube, Yahoo and many more</a:t>
            </a:r>
            <a:r>
              <a:rPr b="1" lang="en">
                <a:solidFill>
                  <a:srgbClr val="555555"/>
                </a:solidFill>
                <a:highlight>
                  <a:srgbClr val="FFFFFF"/>
                </a:highlight>
              </a:rPr>
              <a:t>.</a:t>
            </a:r>
            <a:endParaRPr b="1">
              <a:solidFill>
                <a:srgbClr val="555555"/>
              </a:solidFill>
              <a:highlight>
                <a:srgbClr val="FFFFFF"/>
              </a:highlight>
            </a:endParaRPr>
          </a:p>
          <a:p>
            <a:pPr indent="0" lvl="0" marL="0" rtl="0" algn="l">
              <a:spcBef>
                <a:spcPts val="0"/>
              </a:spcBef>
              <a:spcAft>
                <a:spcPts val="0"/>
              </a:spcAft>
              <a:buNone/>
            </a:pPr>
            <a:r>
              <a:t/>
            </a:r>
            <a:endParaRPr b="1"/>
          </a:p>
        </p:txBody>
      </p:sp>
      <p:pic>
        <p:nvPicPr>
          <p:cNvPr descr="images.png" id="96" name="Google Shape;96;p17"/>
          <p:cNvPicPr preferRelativeResize="0"/>
          <p:nvPr/>
        </p:nvPicPr>
        <p:blipFill>
          <a:blip r:embed="rId3">
            <a:alphaModFix/>
          </a:blip>
          <a:stretch>
            <a:fillRect/>
          </a:stretch>
        </p:blipFill>
        <p:spPr>
          <a:xfrm>
            <a:off x="6420738" y="973013"/>
            <a:ext cx="2390775" cy="19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51625" y="454875"/>
            <a:ext cx="3712200" cy="629700"/>
          </a:xfrm>
          <a:prstGeom prst="rect">
            <a:avLst/>
          </a:prstGeom>
          <a:solidFill>
            <a:srgbClr val="6FA8DC"/>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User Classes and Characteristics</a:t>
            </a:r>
            <a:endParaRPr b="1" sz="1800"/>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2" name="Google Shape;102;p18"/>
          <p:cNvSpPr txBox="1"/>
          <p:nvPr/>
        </p:nvSpPr>
        <p:spPr>
          <a:xfrm>
            <a:off x="151625" y="1306300"/>
            <a:ext cx="3137400" cy="67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For </a:t>
            </a:r>
            <a:r>
              <a:rPr lang="en" sz="1800">
                <a:solidFill>
                  <a:srgbClr val="980000"/>
                </a:solidFill>
              </a:rPr>
              <a:t>System Administrators</a:t>
            </a:r>
            <a:endParaRPr sz="1800">
              <a:solidFill>
                <a:srgbClr val="98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8"/>
          <p:cNvSpPr txBox="1"/>
          <p:nvPr/>
        </p:nvSpPr>
        <p:spPr>
          <a:xfrm>
            <a:off x="0" y="1819500"/>
            <a:ext cx="5470200" cy="111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74EA7"/>
                </a:solidFill>
              </a:rPr>
              <a:t>System administrators are primarily responsible for maintaining the system. One must have a basic understanding of computers and the internet as well as prior knowledge for operating web base programming knowledge and database. The administrator is responsible for maintaining database for the system. The administrator should able to perform following functions:</a:t>
            </a:r>
            <a:endParaRPr b="1">
              <a:solidFill>
                <a:srgbClr val="674EA7"/>
              </a:solidFill>
            </a:endParaRPr>
          </a:p>
          <a:p>
            <a:pPr indent="0" lvl="0" marL="0" rtl="0" algn="just">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4" name="Google Shape;104;p18"/>
          <p:cNvSpPr txBox="1"/>
          <p:nvPr/>
        </p:nvSpPr>
        <p:spPr>
          <a:xfrm>
            <a:off x="0" y="3487400"/>
            <a:ext cx="8409300" cy="165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741B47"/>
                </a:solidFill>
                <a:latin typeface="Times New Roman"/>
                <a:ea typeface="Times New Roman"/>
                <a:cs typeface="Times New Roman"/>
                <a:sym typeface="Times New Roman"/>
              </a:rPr>
              <a:t> </a:t>
            </a:r>
            <a:endParaRPr sz="1100">
              <a:solidFill>
                <a:srgbClr val="741B47"/>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rgbClr val="741B47"/>
                </a:solidFill>
                <a:latin typeface="Times New Roman"/>
                <a:ea typeface="Times New Roman"/>
                <a:cs typeface="Times New Roman"/>
                <a:sym typeface="Times New Roman"/>
              </a:rPr>
              <a:t>1) I</a:t>
            </a:r>
            <a:r>
              <a:rPr b="1" lang="en">
                <a:solidFill>
                  <a:srgbClr val="741B47"/>
                </a:solidFill>
              </a:rPr>
              <a:t>nserting the student data in the  database and managing    database.</a:t>
            </a:r>
            <a:endParaRPr b="1">
              <a:solidFill>
                <a:srgbClr val="741B47"/>
              </a:solidFill>
            </a:endParaRPr>
          </a:p>
          <a:p>
            <a:pPr indent="0" lvl="0" marL="0" rtl="0" algn="just">
              <a:lnSpc>
                <a:spcPct val="115000"/>
              </a:lnSpc>
              <a:spcBef>
                <a:spcPts val="0"/>
              </a:spcBef>
              <a:spcAft>
                <a:spcPts val="0"/>
              </a:spcAft>
              <a:buNone/>
            </a:pPr>
            <a:r>
              <a:rPr b="1" lang="en">
                <a:solidFill>
                  <a:srgbClr val="741B47"/>
                </a:solidFill>
              </a:rPr>
              <a:t>2) Updating the student data in regular time interval</a:t>
            </a:r>
            <a:endParaRPr b="1">
              <a:solidFill>
                <a:srgbClr val="741B47"/>
              </a:solidFill>
            </a:endParaRPr>
          </a:p>
          <a:p>
            <a:pPr indent="0" lvl="0" marL="0" rtl="0" algn="just">
              <a:lnSpc>
                <a:spcPct val="115000"/>
              </a:lnSpc>
              <a:spcBef>
                <a:spcPts val="0"/>
              </a:spcBef>
              <a:spcAft>
                <a:spcPts val="0"/>
              </a:spcAft>
              <a:buNone/>
            </a:pPr>
            <a:r>
              <a:rPr b="1" lang="en">
                <a:solidFill>
                  <a:srgbClr val="741B47"/>
                </a:solidFill>
              </a:rPr>
              <a:t>3) Sending the message notification and feedback from web server to  mobile application.</a:t>
            </a:r>
            <a:endParaRPr b="1">
              <a:solidFill>
                <a:srgbClr val="741B47"/>
              </a:solidFill>
            </a:endParaRPr>
          </a:p>
          <a:p>
            <a:pPr indent="0" lvl="0" marL="0" rtl="0" algn="l">
              <a:spcBef>
                <a:spcPts val="0"/>
              </a:spcBef>
              <a:spcAft>
                <a:spcPts val="0"/>
              </a:spcAft>
              <a:buNone/>
            </a:pPr>
            <a:r>
              <a:t/>
            </a:r>
            <a:endParaRPr>
              <a:solidFill>
                <a:srgbClr val="741B47"/>
              </a:solidFill>
            </a:endParaRPr>
          </a:p>
        </p:txBody>
      </p:sp>
      <p:pic>
        <p:nvPicPr>
          <p:cNvPr descr="programador-y-proceso-de-codificacion_23-2147505688.jpg" id="105" name="Google Shape;105;p18"/>
          <p:cNvPicPr preferRelativeResize="0"/>
          <p:nvPr/>
        </p:nvPicPr>
        <p:blipFill>
          <a:blip r:embed="rId3">
            <a:alphaModFix/>
          </a:blip>
          <a:stretch>
            <a:fillRect/>
          </a:stretch>
        </p:blipFill>
        <p:spPr>
          <a:xfrm>
            <a:off x="5726700" y="139975"/>
            <a:ext cx="3137399" cy="3137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nvSpPr>
        <p:spPr>
          <a:xfrm>
            <a:off x="256575" y="268250"/>
            <a:ext cx="3650700" cy="5949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For Student </a:t>
            </a:r>
            <a:endParaRPr b="1" sz="1800"/>
          </a:p>
        </p:txBody>
      </p:sp>
      <p:pic>
        <p:nvPicPr>
          <p:cNvPr descr="download (1).jpg" id="111" name="Google Shape;111;p19"/>
          <p:cNvPicPr preferRelativeResize="0"/>
          <p:nvPr/>
        </p:nvPicPr>
        <p:blipFill>
          <a:blip r:embed="rId3">
            <a:alphaModFix/>
          </a:blip>
          <a:stretch>
            <a:fillRect/>
          </a:stretch>
        </p:blipFill>
        <p:spPr>
          <a:xfrm>
            <a:off x="5590175" y="200150"/>
            <a:ext cx="3010450" cy="2610700"/>
          </a:xfrm>
          <a:prstGeom prst="rect">
            <a:avLst/>
          </a:prstGeom>
          <a:noFill/>
          <a:ln>
            <a:noFill/>
          </a:ln>
        </p:spPr>
      </p:pic>
      <p:sp>
        <p:nvSpPr>
          <p:cNvPr id="112" name="Google Shape;112;p19"/>
          <p:cNvSpPr txBox="1"/>
          <p:nvPr/>
        </p:nvSpPr>
        <p:spPr>
          <a:xfrm>
            <a:off x="113900" y="929250"/>
            <a:ext cx="5131800" cy="328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60000"/>
                </a:solidFill>
              </a:rPr>
              <a:t>Students are the primary consumers of an system. One should have a basic knowledge to how to operate the android and IOS operating system mobile. The student should be able to perform the following functions:</a:t>
            </a:r>
            <a:endParaRPr b="1">
              <a:solidFill>
                <a:srgbClr val="660000"/>
              </a:solidFill>
            </a:endParaRPr>
          </a:p>
          <a:p>
            <a:pPr indent="0" lvl="0" marL="0" rtl="0" algn="just">
              <a:lnSpc>
                <a:spcPct val="115000"/>
              </a:lnSpc>
              <a:spcBef>
                <a:spcPts val="0"/>
              </a:spcBef>
              <a:spcAft>
                <a:spcPts val="0"/>
              </a:spcAft>
              <a:buNone/>
            </a:pPr>
            <a:r>
              <a:rPr b="1" lang="en">
                <a:solidFill>
                  <a:srgbClr val="CC4125"/>
                </a:solidFill>
              </a:rPr>
              <a:t> </a:t>
            </a:r>
            <a:endParaRPr b="1">
              <a:solidFill>
                <a:srgbClr val="CC4125"/>
              </a:solidFill>
            </a:endParaRPr>
          </a:p>
          <a:p>
            <a:pPr indent="0" lvl="0" marL="0" rtl="0" algn="just">
              <a:lnSpc>
                <a:spcPct val="115000"/>
              </a:lnSpc>
              <a:spcBef>
                <a:spcPts val="0"/>
              </a:spcBef>
              <a:spcAft>
                <a:spcPts val="0"/>
              </a:spcAft>
              <a:buNone/>
            </a:pPr>
            <a:r>
              <a:rPr b="1" lang="en">
                <a:solidFill>
                  <a:srgbClr val="CC4125"/>
                </a:solidFill>
              </a:rPr>
              <a:t>1) Viewing the message send on mobile application.</a:t>
            </a:r>
            <a:endParaRPr b="1">
              <a:solidFill>
                <a:srgbClr val="CC4125"/>
              </a:solidFill>
            </a:endParaRPr>
          </a:p>
          <a:p>
            <a:pPr indent="0" lvl="0" marL="0" rtl="0" algn="just">
              <a:lnSpc>
                <a:spcPct val="115000"/>
              </a:lnSpc>
              <a:spcBef>
                <a:spcPts val="0"/>
              </a:spcBef>
              <a:spcAft>
                <a:spcPts val="0"/>
              </a:spcAft>
              <a:buNone/>
            </a:pPr>
            <a:r>
              <a:t/>
            </a:r>
            <a:endParaRPr b="1">
              <a:solidFill>
                <a:srgbClr val="CC4125"/>
              </a:solidFill>
            </a:endParaRPr>
          </a:p>
          <a:p>
            <a:pPr indent="0" lvl="0" marL="0" rtl="0" algn="just">
              <a:lnSpc>
                <a:spcPct val="115000"/>
              </a:lnSpc>
              <a:spcBef>
                <a:spcPts val="0"/>
              </a:spcBef>
              <a:spcAft>
                <a:spcPts val="0"/>
              </a:spcAft>
              <a:buNone/>
            </a:pPr>
            <a:r>
              <a:rPr b="1" lang="en">
                <a:solidFill>
                  <a:srgbClr val="CC4125"/>
                </a:solidFill>
              </a:rPr>
              <a:t>2) Filling the feedback form send on mobile application     and submitting it.</a:t>
            </a:r>
            <a:endParaRPr b="1">
              <a:solidFill>
                <a:srgbClr val="CC4125"/>
              </a:solidFill>
            </a:endParaRPr>
          </a:p>
          <a:p>
            <a:pPr indent="0" lvl="0" marL="0" rtl="0" algn="just">
              <a:lnSpc>
                <a:spcPct val="115000"/>
              </a:lnSpc>
              <a:spcBef>
                <a:spcPts val="0"/>
              </a:spcBef>
              <a:spcAft>
                <a:spcPts val="0"/>
              </a:spcAft>
              <a:buNone/>
            </a:pPr>
            <a:r>
              <a:t/>
            </a:r>
            <a:endParaRPr b="1">
              <a:solidFill>
                <a:srgbClr val="CC4125"/>
              </a:solidFill>
            </a:endParaRPr>
          </a:p>
          <a:p>
            <a:pPr indent="0" lvl="0" marL="0" rtl="0" algn="just">
              <a:lnSpc>
                <a:spcPct val="115000"/>
              </a:lnSpc>
              <a:spcBef>
                <a:spcPts val="0"/>
              </a:spcBef>
              <a:spcAft>
                <a:spcPts val="0"/>
              </a:spcAft>
              <a:buNone/>
            </a:pPr>
            <a:r>
              <a:rPr b="1" lang="en">
                <a:solidFill>
                  <a:srgbClr val="CC4125"/>
                </a:solidFill>
              </a:rPr>
              <a:t>3) Posting the question and giving reply to posted question</a:t>
            </a:r>
            <a:r>
              <a:rPr b="1" lang="en" sz="1100">
                <a:solidFill>
                  <a:srgbClr val="CC4125"/>
                </a:solidFill>
              </a:rPr>
              <a:t>.</a:t>
            </a:r>
            <a:endParaRPr b="1" sz="1100">
              <a:solidFill>
                <a:srgbClr val="CC4125"/>
              </a:solidFill>
            </a:endParaRPr>
          </a:p>
          <a:p>
            <a:pPr indent="0" lvl="0" marL="0" rtl="0" algn="just">
              <a:lnSpc>
                <a:spcPct val="115000"/>
              </a:lnSpc>
              <a:spcBef>
                <a:spcPts val="0"/>
              </a:spcBef>
              <a:spcAft>
                <a:spcPts val="0"/>
              </a:spcAft>
              <a:buNone/>
            </a:pPr>
            <a:r>
              <a:t/>
            </a:r>
            <a:endParaRPr b="1">
              <a:solidFill>
                <a:srgbClr val="CC4125"/>
              </a:solidFill>
            </a:endParaRPr>
          </a:p>
          <a:p>
            <a:pPr indent="0" lvl="0" marL="0" rtl="0" algn="just">
              <a:lnSpc>
                <a:spcPct val="115000"/>
              </a:lnSpc>
              <a:spcBef>
                <a:spcPts val="0"/>
              </a:spcBef>
              <a:spcAft>
                <a:spcPts val="0"/>
              </a:spcAft>
              <a:buNone/>
            </a:pPr>
            <a:r>
              <a:rPr b="1" lang="en">
                <a:solidFill>
                  <a:srgbClr val="CC4125"/>
                </a:solidFill>
              </a:rPr>
              <a:t> </a:t>
            </a:r>
            <a:endParaRPr b="1">
              <a:solidFill>
                <a:srgbClr val="CC4125"/>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a:solidFill>
                <a:srgbClr val="CC412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nvSpPr>
        <p:spPr>
          <a:xfrm>
            <a:off x="268250" y="163300"/>
            <a:ext cx="3825600" cy="524700"/>
          </a:xfrm>
          <a:prstGeom prst="rect">
            <a:avLst/>
          </a:prstGeom>
          <a:solidFill>
            <a:srgbClr val="A4C2F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For Faculty</a:t>
            </a:r>
            <a:endParaRPr b="1" sz="1800"/>
          </a:p>
        </p:txBody>
      </p:sp>
      <p:sp>
        <p:nvSpPr>
          <p:cNvPr id="118" name="Google Shape;118;p20"/>
          <p:cNvSpPr txBox="1"/>
          <p:nvPr/>
        </p:nvSpPr>
        <p:spPr>
          <a:xfrm>
            <a:off x="0" y="1084700"/>
            <a:ext cx="5656800" cy="132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60000"/>
                </a:solidFill>
              </a:rPr>
              <a:t>Faculty are also one of the important user of your sytem .They must have a basic understanding of computers and the internet. The faculty should able to perform the following functions:</a:t>
            </a:r>
            <a:endParaRPr b="1">
              <a:solidFill>
                <a:srgbClr val="660000"/>
              </a:solidFill>
            </a:endParaRPr>
          </a:p>
          <a:p>
            <a:pPr indent="0" lvl="0" marL="0" rtl="0" algn="l">
              <a:lnSpc>
                <a:spcPct val="115000"/>
              </a:lnSpc>
              <a:spcBef>
                <a:spcPts val="0"/>
              </a:spcBef>
              <a:spcAft>
                <a:spcPts val="0"/>
              </a:spcAft>
              <a:buNone/>
            </a:pPr>
            <a:r>
              <a:rPr b="1" lang="en">
                <a:solidFill>
                  <a:srgbClr val="45818E"/>
                </a:solidFill>
              </a:rPr>
              <a:t> </a:t>
            </a:r>
            <a:endParaRPr b="1">
              <a:solidFill>
                <a:srgbClr val="45818E"/>
              </a:solidFill>
            </a:endParaRPr>
          </a:p>
          <a:p>
            <a:pPr indent="0" lvl="0" marL="0" rtl="0" algn="just">
              <a:lnSpc>
                <a:spcPct val="115000"/>
              </a:lnSpc>
              <a:spcBef>
                <a:spcPts val="0"/>
              </a:spcBef>
              <a:spcAft>
                <a:spcPts val="0"/>
              </a:spcAft>
              <a:buNone/>
            </a:pPr>
            <a:r>
              <a:rPr b="1" lang="en">
                <a:solidFill>
                  <a:srgbClr val="45818E"/>
                </a:solidFill>
              </a:rPr>
              <a:t> </a:t>
            </a:r>
            <a:endParaRPr b="1">
              <a:solidFill>
                <a:srgbClr val="45818E"/>
              </a:solidFill>
            </a:endParaRPr>
          </a:p>
          <a:p>
            <a:pPr indent="0" lvl="0" marL="0" rtl="0" algn="just">
              <a:lnSpc>
                <a:spcPct val="115000"/>
              </a:lnSpc>
              <a:spcBef>
                <a:spcPts val="0"/>
              </a:spcBef>
              <a:spcAft>
                <a:spcPts val="0"/>
              </a:spcAft>
              <a:buNone/>
            </a:pPr>
            <a:r>
              <a:rPr b="1" lang="en">
                <a:solidFill>
                  <a:srgbClr val="45818E"/>
                </a:solidFill>
              </a:rPr>
              <a:t> </a:t>
            </a:r>
            <a:endParaRPr b="1">
              <a:solidFill>
                <a:srgbClr val="45818E"/>
              </a:solidFill>
            </a:endParaRPr>
          </a:p>
          <a:p>
            <a:pPr indent="0" lvl="0" marL="0" rtl="0" algn="just">
              <a:lnSpc>
                <a:spcPct val="115000"/>
              </a:lnSpc>
              <a:spcBef>
                <a:spcPts val="0"/>
              </a:spcBef>
              <a:spcAft>
                <a:spcPts val="0"/>
              </a:spcAft>
              <a:buNone/>
            </a:pPr>
            <a:r>
              <a:rPr b="1" lang="en">
                <a:solidFill>
                  <a:srgbClr val="45818E"/>
                </a:solidFill>
              </a:rPr>
              <a:t> </a:t>
            </a:r>
            <a:endParaRPr b="1">
              <a:solidFill>
                <a:srgbClr val="45818E"/>
              </a:solidFill>
            </a:endParaRPr>
          </a:p>
          <a:p>
            <a:pPr indent="0" lvl="0" marL="0" rtl="0" algn="l">
              <a:spcBef>
                <a:spcPts val="0"/>
              </a:spcBef>
              <a:spcAft>
                <a:spcPts val="0"/>
              </a:spcAft>
              <a:buNone/>
            </a:pPr>
            <a:r>
              <a:t/>
            </a:r>
            <a:endParaRPr b="1">
              <a:solidFill>
                <a:srgbClr val="45818E"/>
              </a:solidFill>
            </a:endParaRPr>
          </a:p>
        </p:txBody>
      </p:sp>
      <p:pic>
        <p:nvPicPr>
          <p:cNvPr descr="teacher-128.png" id="119" name="Google Shape;119;p20"/>
          <p:cNvPicPr preferRelativeResize="0"/>
          <p:nvPr/>
        </p:nvPicPr>
        <p:blipFill>
          <a:blip r:embed="rId3">
            <a:alphaModFix/>
          </a:blip>
          <a:stretch>
            <a:fillRect/>
          </a:stretch>
        </p:blipFill>
        <p:spPr>
          <a:xfrm>
            <a:off x="6513975" y="746425"/>
            <a:ext cx="2321000" cy="2321000"/>
          </a:xfrm>
          <a:prstGeom prst="rect">
            <a:avLst/>
          </a:prstGeom>
          <a:noFill/>
          <a:ln>
            <a:noFill/>
          </a:ln>
        </p:spPr>
      </p:pic>
      <p:sp>
        <p:nvSpPr>
          <p:cNvPr id="120" name="Google Shape;120;p20"/>
          <p:cNvSpPr txBox="1"/>
          <p:nvPr/>
        </p:nvSpPr>
        <p:spPr>
          <a:xfrm>
            <a:off x="79350" y="2515900"/>
            <a:ext cx="6554700" cy="1490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4C1130"/>
              </a:buClr>
              <a:buSzPts val="1400"/>
              <a:buAutoNum type="arabicParenR"/>
            </a:pPr>
            <a:r>
              <a:rPr b="1" lang="en">
                <a:solidFill>
                  <a:srgbClr val="4C1130"/>
                </a:solidFill>
              </a:rPr>
              <a:t>Sending the message notification and feedback by login in to web server.</a:t>
            </a:r>
            <a:endParaRPr b="1">
              <a:solidFill>
                <a:srgbClr val="4C1130"/>
              </a:solidFill>
            </a:endParaRPr>
          </a:p>
          <a:p>
            <a:pPr indent="-317500" lvl="0" marL="457200" rtl="0" algn="just">
              <a:lnSpc>
                <a:spcPct val="115000"/>
              </a:lnSpc>
              <a:spcBef>
                <a:spcPts val="0"/>
              </a:spcBef>
              <a:spcAft>
                <a:spcPts val="0"/>
              </a:spcAft>
              <a:buClr>
                <a:srgbClr val="4C1130"/>
              </a:buClr>
              <a:buSzPts val="1400"/>
              <a:buAutoNum type="arabicParenR"/>
            </a:pPr>
            <a:r>
              <a:rPr b="1" lang="en">
                <a:solidFill>
                  <a:srgbClr val="4C1130"/>
                </a:solidFill>
              </a:rPr>
              <a:t>Replying to posted question.</a:t>
            </a:r>
            <a:endParaRPr b="1">
              <a:solidFill>
                <a:srgbClr val="4C1130"/>
              </a:solidFill>
            </a:endParaRPr>
          </a:p>
          <a:p>
            <a:pPr indent="0" lvl="0" marL="0" rtl="0" algn="just">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rgbClr val="45818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nvSpPr>
        <p:spPr>
          <a:xfrm>
            <a:off x="221600" y="186625"/>
            <a:ext cx="2915700" cy="758100"/>
          </a:xfrm>
          <a:prstGeom prst="rect">
            <a:avLst/>
          </a:prstGeom>
          <a:solidFill>
            <a:srgbClr val="76A5AF"/>
          </a:solid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t>Product Functions</a:t>
            </a:r>
            <a:endParaRPr b="1" sz="1700"/>
          </a:p>
          <a:p>
            <a:pPr indent="0" lvl="0" marL="0" rtl="0" algn="l">
              <a:spcBef>
                <a:spcPts val="400"/>
              </a:spcBef>
              <a:spcAft>
                <a:spcPts val="0"/>
              </a:spcAft>
              <a:buNone/>
            </a:pPr>
            <a:r>
              <a:t/>
            </a:r>
            <a:endParaRPr/>
          </a:p>
        </p:txBody>
      </p:sp>
      <p:sp>
        <p:nvSpPr>
          <p:cNvPr id="126" name="Google Shape;126;p21"/>
          <p:cNvSpPr txBox="1"/>
          <p:nvPr/>
        </p:nvSpPr>
        <p:spPr>
          <a:xfrm>
            <a:off x="0" y="1329600"/>
            <a:ext cx="8607600" cy="33378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B45F06"/>
                </a:solidFill>
              </a:rPr>
              <a:t>1) </a:t>
            </a:r>
            <a:r>
              <a:rPr b="1" lang="en">
                <a:solidFill>
                  <a:srgbClr val="B45F06"/>
                </a:solidFill>
              </a:rPr>
              <a:t> </a:t>
            </a:r>
            <a:r>
              <a:rPr b="1" lang="en">
                <a:solidFill>
                  <a:srgbClr val="B45F06"/>
                </a:solidFill>
              </a:rPr>
              <a:t>Allow the administrator to add new student data to the existing data in database.</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2)  Allow administrator to remove data if it is unnecessary.</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3)  Allow administrator to update or edit data student and college data.</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4)  Allow the administrator to view each and every student detail.</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5)  Allow the administrator to send message notification and feedback form to mobile application.</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6)  Allow the administrator to send message notification and feedback form to mobile       application.</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7)  Allow the student to view message notification and delete it.</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8)  Allow the student to fill feedback form and submit it.</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9)  </a:t>
            </a:r>
            <a:r>
              <a:rPr b="1" lang="en">
                <a:solidFill>
                  <a:srgbClr val="B45F06"/>
                </a:solidFill>
              </a:rPr>
              <a:t>Allow the student to post question in case of any query.</a:t>
            </a:r>
            <a:endParaRPr b="1">
              <a:solidFill>
                <a:srgbClr val="B45F06"/>
              </a:solidFill>
            </a:endParaRPr>
          </a:p>
          <a:p>
            <a:pPr indent="0" lvl="0" marL="0" rtl="0" algn="just">
              <a:lnSpc>
                <a:spcPct val="115000"/>
              </a:lnSpc>
              <a:spcBef>
                <a:spcPts val="0"/>
              </a:spcBef>
              <a:spcAft>
                <a:spcPts val="0"/>
              </a:spcAft>
              <a:buNone/>
            </a:pPr>
            <a:r>
              <a:rPr b="1" lang="en">
                <a:solidFill>
                  <a:srgbClr val="B45F06"/>
                </a:solidFill>
              </a:rPr>
              <a:t>10)  Allow the student and faculty to answer the posted question.</a:t>
            </a:r>
            <a:endParaRPr b="1">
              <a:solidFill>
                <a:srgbClr val="B45F06"/>
              </a:solidFill>
            </a:endParaRPr>
          </a:p>
          <a:p>
            <a:pPr indent="0" lvl="0" marL="0" rtl="0" algn="just">
              <a:lnSpc>
                <a:spcPct val="115000"/>
              </a:lnSpc>
              <a:spcBef>
                <a:spcPts val="0"/>
              </a:spcBef>
              <a:spcAft>
                <a:spcPts val="0"/>
              </a:spcAft>
              <a:buNone/>
            </a:pPr>
            <a:r>
              <a:t/>
            </a:r>
            <a:endParaRPr b="1">
              <a:solidFill>
                <a:srgbClr val="B45F06"/>
              </a:solidFill>
            </a:endParaRPr>
          </a:p>
        </p:txBody>
      </p:sp>
      <p:pic>
        <p:nvPicPr>
          <p:cNvPr descr="notification-128.png" id="127" name="Google Shape;127;p21"/>
          <p:cNvPicPr preferRelativeResize="0"/>
          <p:nvPr/>
        </p:nvPicPr>
        <p:blipFill>
          <a:blip r:embed="rId3">
            <a:alphaModFix/>
          </a:blip>
          <a:stretch>
            <a:fillRect/>
          </a:stretch>
        </p:blipFill>
        <p:spPr>
          <a:xfrm>
            <a:off x="7566350" y="49375"/>
            <a:ext cx="1219200" cy="1219200"/>
          </a:xfrm>
          <a:prstGeom prst="rect">
            <a:avLst/>
          </a:prstGeom>
          <a:noFill/>
          <a:ln>
            <a:noFill/>
          </a:ln>
        </p:spPr>
      </p:pic>
      <p:pic>
        <p:nvPicPr>
          <p:cNvPr descr="Message-128.png" id="128" name="Google Shape;128;p21"/>
          <p:cNvPicPr preferRelativeResize="0"/>
          <p:nvPr/>
        </p:nvPicPr>
        <p:blipFill>
          <a:blip r:embed="rId4">
            <a:alphaModFix/>
          </a:blip>
          <a:stretch>
            <a:fillRect/>
          </a:stretch>
        </p:blipFill>
        <p:spPr>
          <a:xfrm>
            <a:off x="7414575" y="3531350"/>
            <a:ext cx="1136050" cy="113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