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58" r:id="rId5"/>
    <p:sldId id="283" r:id="rId6"/>
    <p:sldId id="282" r:id="rId7"/>
    <p:sldId id="369" r:id="rId8"/>
    <p:sldId id="370" r:id="rId9"/>
    <p:sldId id="259" r:id="rId10"/>
    <p:sldId id="271" r:id="rId11"/>
    <p:sldId id="363" r:id="rId13"/>
    <p:sldId id="260" r:id="rId14"/>
    <p:sldId id="266" r:id="rId15"/>
    <p:sldId id="351" r:id="rId16"/>
    <p:sldId id="267" r:id="rId1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880"/>
        <p:guide pos="21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183764" y="2111375"/>
            <a:ext cx="4776470" cy="1031239"/>
          </a:xfrm>
          <a:prstGeom prst="rect">
            <a:avLst/>
          </a:prstGeom>
        </p:spPr>
        <p:txBody>
          <a:bodyPr wrap="square" lIns="0" tIns="0" rIns="0" bIns="0">
            <a:spAutoFit/>
          </a:bodyPr>
          <a:lstStyle>
            <a:lvl1pPr>
              <a:defRPr sz="6600" b="1" i="1">
                <a:solidFill>
                  <a:srgbClr val="1F487C"/>
                </a:solidFill>
                <a:latin typeface="Times New Roman" panose="02020603050405020304"/>
                <a:cs typeface="Times New Roman" panose="02020603050405020304"/>
              </a:defRPr>
            </a:lvl1pPr>
          </a:lstStyle>
          <a:p/>
        </p:txBody>
      </p:sp>
      <p:sp>
        <p:nvSpPr>
          <p:cNvPr id="3" name="Holder 3"/>
          <p:cNvSpPr>
            <a:spLocks noGrp="1"/>
          </p:cNvSpPr>
          <p:nvPr>
            <p:ph type="subTitle" idx="4"/>
          </p:nvPr>
        </p:nvSpPr>
        <p:spPr>
          <a:xfrm>
            <a:off x="2063114" y="3876675"/>
            <a:ext cx="5017770" cy="84836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1400" b="1" i="0">
                <a:solidFill>
                  <a:schemeClr val="tx1"/>
                </a:solidFill>
                <a:latin typeface="Arial" panose="020B0604020202020204"/>
                <a:cs typeface="Arial" panose="020B0604020202020204"/>
              </a:defRPr>
            </a:lvl1pPr>
          </a:lstStyle>
          <a:p>
            <a:pPr marL="12700">
              <a:lnSpc>
                <a:spcPts val="1650"/>
              </a:lnSpc>
            </a:pPr>
            <a:r>
              <a:rPr lang="en-IN" spc="-5" dirty="0"/>
              <a:t>Smart Notification Display using OLED DigiSpex</a:t>
            </a:r>
            <a:endParaRPr spc="-5" dirty="0"/>
          </a:p>
        </p:txBody>
      </p:sp>
      <p:sp>
        <p:nvSpPr>
          <p:cNvPr id="5" name="Holder 5"/>
          <p:cNvSpPr>
            <a:spLocks noGrp="1"/>
          </p:cNvSpPr>
          <p:nvPr>
            <p:ph type="dt" sz="half" idx="6"/>
          </p:nvPr>
        </p:nvSpPr>
        <p:spPr/>
        <p:txBody>
          <a:bodyPr lIns="0" tIns="0" rIns="0" bIns="0"/>
          <a:lstStyle>
            <a:lvl1pPr>
              <a:defRPr sz="1400" b="1" i="0">
                <a:solidFill>
                  <a:schemeClr val="tx1"/>
                </a:solidFill>
                <a:latin typeface="Times New Roman" panose="02020603050405020304"/>
                <a:cs typeface="Times New Roman" panose="02020603050405020304"/>
              </a:defRPr>
            </a:lvl1pPr>
          </a:lstStyle>
          <a:p>
            <a:pPr marL="12700">
              <a:lnSpc>
                <a:spcPts val="1630"/>
              </a:lnSpc>
            </a:pPr>
            <a:r>
              <a:rPr lang="en-IN" spc="-5" dirty="0"/>
              <a:t>01/10/2021</a:t>
            </a:r>
            <a:endParaRPr spc="-5"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1F487C"/>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sz="2400" b="0" i="1">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defRPr sz="1400" b="1" i="0">
                <a:solidFill>
                  <a:schemeClr val="tx1"/>
                </a:solidFill>
                <a:latin typeface="Arial" panose="020B0604020202020204"/>
                <a:cs typeface="Arial" panose="020B0604020202020204"/>
              </a:defRPr>
            </a:lvl1pPr>
          </a:lstStyle>
          <a:p>
            <a:pPr marL="12700">
              <a:lnSpc>
                <a:spcPts val="1650"/>
              </a:lnSpc>
            </a:pPr>
            <a:r>
              <a:rPr lang="en-IN" spc="-5" dirty="0"/>
              <a:t>Smart Notification Display using OLED DigiSpex</a:t>
            </a:r>
            <a:endParaRPr spc="-5" dirty="0"/>
          </a:p>
        </p:txBody>
      </p:sp>
      <p:sp>
        <p:nvSpPr>
          <p:cNvPr id="5" name="Holder 5"/>
          <p:cNvSpPr>
            <a:spLocks noGrp="1"/>
          </p:cNvSpPr>
          <p:nvPr>
            <p:ph type="dt" sz="half" idx="6"/>
          </p:nvPr>
        </p:nvSpPr>
        <p:spPr/>
        <p:txBody>
          <a:bodyPr lIns="0" tIns="0" rIns="0" bIns="0"/>
          <a:lstStyle>
            <a:lvl1pPr>
              <a:defRPr sz="1400" b="1" i="0">
                <a:solidFill>
                  <a:schemeClr val="tx1"/>
                </a:solidFill>
                <a:latin typeface="Times New Roman" panose="02020603050405020304"/>
                <a:cs typeface="Times New Roman" panose="02020603050405020304"/>
              </a:defRPr>
            </a:lvl1pPr>
          </a:lstStyle>
          <a:p>
            <a:pPr marL="12700">
              <a:lnSpc>
                <a:spcPts val="1630"/>
              </a:lnSpc>
            </a:pPr>
            <a:r>
              <a:rPr lang="en-IN" spc="-5" dirty="0"/>
              <a:t>01/10/2021</a:t>
            </a:r>
            <a:endParaRPr spc="-5"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1F487C"/>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1400" b="1" i="0">
                <a:solidFill>
                  <a:schemeClr val="tx1"/>
                </a:solidFill>
                <a:latin typeface="Arial" panose="020B0604020202020204"/>
                <a:cs typeface="Arial" panose="020B0604020202020204"/>
              </a:defRPr>
            </a:lvl1pPr>
          </a:lstStyle>
          <a:p>
            <a:pPr marL="12700">
              <a:lnSpc>
                <a:spcPts val="1650"/>
              </a:lnSpc>
            </a:pPr>
            <a:r>
              <a:rPr lang="en-IN" spc="-5" dirty="0"/>
              <a:t>Smart Notification Display using OLED DigiSpex</a:t>
            </a:r>
            <a:endParaRPr spc="-5" dirty="0"/>
          </a:p>
        </p:txBody>
      </p:sp>
      <p:sp>
        <p:nvSpPr>
          <p:cNvPr id="6" name="Holder 6"/>
          <p:cNvSpPr>
            <a:spLocks noGrp="1"/>
          </p:cNvSpPr>
          <p:nvPr>
            <p:ph type="dt" sz="half" idx="6"/>
          </p:nvPr>
        </p:nvSpPr>
        <p:spPr/>
        <p:txBody>
          <a:bodyPr lIns="0" tIns="0" rIns="0" bIns="0"/>
          <a:lstStyle>
            <a:lvl1pPr>
              <a:defRPr sz="1400" b="1" i="0">
                <a:solidFill>
                  <a:schemeClr val="tx1"/>
                </a:solidFill>
                <a:latin typeface="Times New Roman" panose="02020603050405020304"/>
                <a:cs typeface="Times New Roman" panose="02020603050405020304"/>
              </a:defRPr>
            </a:lvl1pPr>
          </a:lstStyle>
          <a:p>
            <a:pPr marL="12700">
              <a:lnSpc>
                <a:spcPts val="1630"/>
              </a:lnSpc>
            </a:pPr>
            <a:r>
              <a:rPr lang="en-IN" spc="-5" dirty="0"/>
              <a:t>01/10/2021</a:t>
            </a:r>
            <a:endParaRPr spc="-5"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1F487C"/>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defRPr sz="1400" b="1" i="0">
                <a:solidFill>
                  <a:schemeClr val="tx1"/>
                </a:solidFill>
                <a:latin typeface="Arial" panose="020B0604020202020204"/>
                <a:cs typeface="Arial" panose="020B0604020202020204"/>
              </a:defRPr>
            </a:lvl1pPr>
          </a:lstStyle>
          <a:p>
            <a:pPr marL="12700">
              <a:lnSpc>
                <a:spcPts val="1650"/>
              </a:lnSpc>
            </a:pPr>
            <a:r>
              <a:rPr lang="en-IN" spc="-5" dirty="0"/>
              <a:t>Smart Notification Display using OLED DigiSpex</a:t>
            </a:r>
            <a:endParaRPr spc="-5" dirty="0"/>
          </a:p>
        </p:txBody>
      </p:sp>
      <p:sp>
        <p:nvSpPr>
          <p:cNvPr id="4" name="Holder 4"/>
          <p:cNvSpPr>
            <a:spLocks noGrp="1"/>
          </p:cNvSpPr>
          <p:nvPr>
            <p:ph type="dt" sz="half" idx="6"/>
          </p:nvPr>
        </p:nvSpPr>
        <p:spPr/>
        <p:txBody>
          <a:bodyPr lIns="0" tIns="0" rIns="0" bIns="0"/>
          <a:lstStyle>
            <a:lvl1pPr>
              <a:defRPr sz="1400" b="1" i="0">
                <a:solidFill>
                  <a:schemeClr val="tx1"/>
                </a:solidFill>
                <a:latin typeface="Times New Roman" panose="02020603050405020304"/>
                <a:cs typeface="Times New Roman" panose="02020603050405020304"/>
              </a:defRPr>
            </a:lvl1pPr>
          </a:lstStyle>
          <a:p>
            <a:pPr marL="12700">
              <a:lnSpc>
                <a:spcPts val="1630"/>
              </a:lnSpc>
            </a:pPr>
            <a:r>
              <a:rPr lang="en-IN" spc="-5" dirty="0"/>
              <a:t>01/10/2021</a:t>
            </a:r>
            <a:endParaRPr spc="-5"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1" i="0">
                <a:solidFill>
                  <a:schemeClr val="tx1"/>
                </a:solidFill>
                <a:latin typeface="Arial" panose="020B0604020202020204"/>
                <a:cs typeface="Arial" panose="020B0604020202020204"/>
              </a:defRPr>
            </a:lvl1pPr>
          </a:lstStyle>
          <a:p>
            <a:pPr marL="12700">
              <a:lnSpc>
                <a:spcPts val="1650"/>
              </a:lnSpc>
            </a:pPr>
            <a:r>
              <a:rPr lang="en-IN" spc="-5" dirty="0"/>
              <a:t>Smart Notification Display using OLED DigiSpex</a:t>
            </a:r>
            <a:endParaRPr spc="-5" dirty="0"/>
          </a:p>
        </p:txBody>
      </p:sp>
      <p:sp>
        <p:nvSpPr>
          <p:cNvPr id="3" name="Holder 3"/>
          <p:cNvSpPr>
            <a:spLocks noGrp="1"/>
          </p:cNvSpPr>
          <p:nvPr>
            <p:ph type="dt" sz="half" idx="6"/>
          </p:nvPr>
        </p:nvSpPr>
        <p:spPr/>
        <p:txBody>
          <a:bodyPr lIns="0" tIns="0" rIns="0" bIns="0"/>
          <a:lstStyle>
            <a:lvl1pPr>
              <a:defRPr sz="1400" b="1" i="0">
                <a:solidFill>
                  <a:schemeClr val="tx1"/>
                </a:solidFill>
                <a:latin typeface="Times New Roman" panose="02020603050405020304"/>
                <a:cs typeface="Times New Roman" panose="02020603050405020304"/>
              </a:defRPr>
            </a:lvl1pPr>
          </a:lstStyle>
          <a:p>
            <a:pPr marL="12700">
              <a:lnSpc>
                <a:spcPts val="1630"/>
              </a:lnSpc>
            </a:pPr>
            <a:r>
              <a:rPr lang="en-IN" spc="-5" dirty="0"/>
              <a:t>01/10/2021</a:t>
            </a:r>
            <a:endParaRPr spc="-5"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jpeg"/><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23713" y="326926"/>
            <a:ext cx="2106410" cy="259119"/>
          </a:xfrm>
          <a:prstGeom prst="rect">
            <a:avLst/>
          </a:prstGeom>
          <a:blipFill>
            <a:blip r:embed="rId6" cstate="print"/>
            <a:stretch>
              <a:fillRect/>
            </a:stretch>
          </a:blipFill>
        </p:spPr>
        <p:txBody>
          <a:bodyPr wrap="square" lIns="0" tIns="0" rIns="0" bIns="0" rtlCol="0"/>
          <a:lstStyle/>
          <a:p/>
        </p:txBody>
      </p:sp>
      <p:sp>
        <p:nvSpPr>
          <p:cNvPr id="17" name="bg object 17"/>
          <p:cNvSpPr/>
          <p:nvPr/>
        </p:nvSpPr>
        <p:spPr>
          <a:xfrm>
            <a:off x="228600" y="152400"/>
            <a:ext cx="609600" cy="609600"/>
          </a:xfrm>
          <a:prstGeom prst="rect">
            <a:avLst/>
          </a:prstGeom>
          <a:blipFill>
            <a:blip r:embed="rId7" cstate="print"/>
            <a:stretch>
              <a:fillRect/>
            </a:stretch>
          </a:blipFill>
        </p:spPr>
        <p:txBody>
          <a:bodyPr wrap="square" lIns="0" tIns="0" rIns="0" bIns="0" rtlCol="0"/>
          <a:lstStyle/>
          <a:p/>
        </p:txBody>
      </p:sp>
      <p:sp>
        <p:nvSpPr>
          <p:cNvPr id="18" name="bg object 18"/>
          <p:cNvSpPr/>
          <p:nvPr/>
        </p:nvSpPr>
        <p:spPr>
          <a:xfrm>
            <a:off x="76200" y="833437"/>
            <a:ext cx="8991600" cy="11430"/>
          </a:xfrm>
          <a:custGeom>
            <a:avLst/>
            <a:gdLst/>
            <a:ahLst/>
            <a:cxnLst/>
            <a:rect l="l" t="t" r="r" b="b"/>
            <a:pathLst>
              <a:path w="8991600" h="11430">
                <a:moveTo>
                  <a:pt x="8991600" y="11112"/>
                </a:moveTo>
                <a:lnTo>
                  <a:pt x="0" y="9525"/>
                </a:lnTo>
                <a:lnTo>
                  <a:pt x="0" y="0"/>
                </a:lnTo>
                <a:lnTo>
                  <a:pt x="8991600" y="1587"/>
                </a:lnTo>
                <a:lnTo>
                  <a:pt x="8991600" y="11112"/>
                </a:lnTo>
                <a:close/>
              </a:path>
            </a:pathLst>
          </a:custGeom>
          <a:solidFill>
            <a:srgbClr val="497DBA"/>
          </a:solidFill>
        </p:spPr>
        <p:txBody>
          <a:bodyPr wrap="square" lIns="0" tIns="0" rIns="0" bIns="0" rtlCol="0"/>
          <a:lstStyle/>
          <a:p/>
        </p:txBody>
      </p:sp>
      <p:sp>
        <p:nvSpPr>
          <p:cNvPr id="2" name="Holder 2"/>
          <p:cNvSpPr>
            <a:spLocks noGrp="1"/>
          </p:cNvSpPr>
          <p:nvPr>
            <p:ph type="title"/>
          </p:nvPr>
        </p:nvSpPr>
        <p:spPr>
          <a:xfrm>
            <a:off x="2464434" y="1178560"/>
            <a:ext cx="4215130" cy="451485"/>
          </a:xfrm>
          <a:prstGeom prst="rect">
            <a:avLst/>
          </a:prstGeom>
        </p:spPr>
        <p:txBody>
          <a:bodyPr wrap="square" lIns="0" tIns="0" rIns="0" bIns="0">
            <a:spAutoFit/>
          </a:bodyPr>
          <a:lstStyle>
            <a:lvl1pPr>
              <a:defRPr sz="2800" b="1" i="0">
                <a:solidFill>
                  <a:srgbClr val="1F487C"/>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676275" y="1767204"/>
            <a:ext cx="7791449" cy="3317240"/>
          </a:xfrm>
          <a:prstGeom prst="rect">
            <a:avLst/>
          </a:prstGeom>
        </p:spPr>
        <p:txBody>
          <a:bodyPr wrap="square" lIns="0" tIns="0" rIns="0" bIns="0">
            <a:spAutoFit/>
          </a:bodyPr>
          <a:lstStyle>
            <a:lvl1pPr>
              <a:defRPr sz="2400" b="0" i="1">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a:xfrm>
            <a:off x="3979545" y="6374522"/>
            <a:ext cx="1261745" cy="422360"/>
          </a:xfrm>
          <a:prstGeom prst="rect">
            <a:avLst/>
          </a:prstGeom>
        </p:spPr>
        <p:txBody>
          <a:bodyPr wrap="square" lIns="0" tIns="0" rIns="0" bIns="0">
            <a:spAutoFit/>
          </a:bodyPr>
          <a:lstStyle>
            <a:lvl1pPr>
              <a:defRPr sz="1400" b="1" i="0">
                <a:solidFill>
                  <a:schemeClr val="tx1"/>
                </a:solidFill>
                <a:latin typeface="Arial" panose="020B0604020202020204"/>
                <a:cs typeface="Arial" panose="020B0604020202020204"/>
              </a:defRPr>
            </a:lvl1pPr>
          </a:lstStyle>
          <a:p>
            <a:pPr marL="12700">
              <a:lnSpc>
                <a:spcPts val="1650"/>
              </a:lnSpc>
            </a:pPr>
            <a:r>
              <a:rPr lang="en-IN" spc="-5" dirty="0"/>
              <a:t>Smart Notification Display using OLED DigiSpex</a:t>
            </a:r>
            <a:endParaRPr spc="-5" dirty="0"/>
          </a:p>
        </p:txBody>
      </p:sp>
      <p:sp>
        <p:nvSpPr>
          <p:cNvPr id="5" name="Holder 5"/>
          <p:cNvSpPr>
            <a:spLocks noGrp="1"/>
          </p:cNvSpPr>
          <p:nvPr>
            <p:ph type="dt" sz="half" idx="6"/>
          </p:nvPr>
        </p:nvSpPr>
        <p:spPr>
          <a:xfrm>
            <a:off x="535940" y="6427849"/>
            <a:ext cx="836294" cy="205184"/>
          </a:xfrm>
          <a:prstGeom prst="rect">
            <a:avLst/>
          </a:prstGeom>
        </p:spPr>
        <p:txBody>
          <a:bodyPr wrap="square" lIns="0" tIns="0" rIns="0" bIns="0">
            <a:spAutoFit/>
          </a:bodyPr>
          <a:lstStyle>
            <a:lvl1pPr>
              <a:defRPr sz="1400" b="1" i="0">
                <a:solidFill>
                  <a:schemeClr val="tx1"/>
                </a:solidFill>
                <a:latin typeface="Times New Roman" panose="02020603050405020304"/>
                <a:cs typeface="Times New Roman" panose="02020603050405020304"/>
              </a:defRPr>
            </a:lvl1pPr>
          </a:lstStyle>
          <a:p>
            <a:pPr marL="12700">
              <a:lnSpc>
                <a:spcPts val="1630"/>
              </a:lnSpc>
            </a:pPr>
            <a:r>
              <a:rPr lang="en-IN" spc="-5" dirty="0"/>
              <a:t>01/10/2021</a:t>
            </a:r>
            <a:endParaRPr spc="-5" dirty="0"/>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1780" y="5250180"/>
            <a:ext cx="8604250" cy="1360170"/>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923713" y="326926"/>
            <a:ext cx="2106410" cy="259119"/>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228600" y="152400"/>
            <a:ext cx="609600" cy="609600"/>
          </a:xfrm>
          <a:prstGeom prst="rect">
            <a:avLst/>
          </a:prstGeom>
          <a:blipFill>
            <a:blip r:embed="rId3" cstate="print"/>
            <a:stretch>
              <a:fillRect/>
            </a:stretch>
          </a:blipFill>
        </p:spPr>
        <p:txBody>
          <a:bodyPr wrap="square" lIns="0" tIns="0" rIns="0" bIns="0" rtlCol="0"/>
          <a:lstStyle/>
          <a:p/>
        </p:txBody>
      </p:sp>
      <p:sp>
        <p:nvSpPr>
          <p:cNvPr id="6" name="object 6"/>
          <p:cNvSpPr txBox="1">
            <a:spLocks noGrp="1"/>
          </p:cNvSpPr>
          <p:nvPr>
            <p:ph type="title"/>
          </p:nvPr>
        </p:nvSpPr>
        <p:spPr>
          <a:xfrm>
            <a:off x="924560" y="1757045"/>
            <a:ext cx="6998970" cy="566420"/>
          </a:xfrm>
          <a:prstGeom prst="rect">
            <a:avLst/>
          </a:prstGeom>
        </p:spPr>
        <p:txBody>
          <a:bodyPr vert="horz" wrap="square" lIns="0" tIns="12700" rIns="0" bIns="0" rtlCol="0">
            <a:spAutoFit/>
          </a:bodyPr>
          <a:lstStyle/>
          <a:p>
            <a:pPr marL="2819400" marR="5080" indent="-2806700" algn="l">
              <a:lnSpc>
                <a:spcPct val="100000"/>
              </a:lnSpc>
              <a:spcBef>
                <a:spcPts val="100"/>
              </a:spcBef>
            </a:pPr>
            <a:r>
              <a:rPr sz="1800" b="0" spc="-5" dirty="0">
                <a:solidFill>
                  <a:srgbClr val="8E0000"/>
                </a:solidFill>
                <a:latin typeface="Arial" panose="020B0604020202020204"/>
                <a:cs typeface="Arial" panose="020B0604020202020204"/>
              </a:rPr>
              <a:t>For the Degree of Bachelors of Electronics </a:t>
            </a:r>
            <a:r>
              <a:rPr sz="1800" b="0" dirty="0">
                <a:solidFill>
                  <a:srgbClr val="8E0000"/>
                </a:solidFill>
                <a:latin typeface="Arial" panose="020B0604020202020204"/>
                <a:cs typeface="Arial" panose="020B0604020202020204"/>
              </a:rPr>
              <a:t>&amp; </a:t>
            </a:r>
            <a:r>
              <a:rPr sz="1800" b="0" spc="-5" dirty="0">
                <a:solidFill>
                  <a:srgbClr val="8E0000"/>
                </a:solidFill>
                <a:latin typeface="Arial" panose="020B0604020202020204"/>
                <a:cs typeface="Arial" panose="020B0604020202020204"/>
              </a:rPr>
              <a:t>Telecommunication  Group</a:t>
            </a:r>
            <a:r>
              <a:rPr sz="1800" b="0" spc="-10" dirty="0">
                <a:solidFill>
                  <a:srgbClr val="8E0000"/>
                </a:solidFill>
                <a:latin typeface="Arial" panose="020B0604020202020204"/>
                <a:cs typeface="Arial" panose="020B0604020202020204"/>
              </a:rPr>
              <a:t> </a:t>
            </a:r>
            <a:r>
              <a:rPr lang="en-US" sz="1800" b="0" spc="-10" dirty="0">
                <a:solidFill>
                  <a:srgbClr val="8E0000"/>
                </a:solidFill>
                <a:latin typeface="Arial" panose="020B0604020202020204"/>
                <a:cs typeface="Arial" panose="020B0604020202020204"/>
              </a:rPr>
              <a:t>7</a:t>
            </a:r>
            <a:endParaRPr lang="en-US" sz="1800" b="0" spc="-10" dirty="0">
              <a:solidFill>
                <a:srgbClr val="8E0000"/>
              </a:solidFill>
              <a:latin typeface="Arial" panose="020B0604020202020204"/>
              <a:cs typeface="Arial" panose="020B0604020202020204"/>
            </a:endParaRPr>
          </a:p>
        </p:txBody>
      </p:sp>
      <p:sp>
        <p:nvSpPr>
          <p:cNvPr id="7" name="object 7"/>
          <p:cNvSpPr/>
          <p:nvPr/>
        </p:nvSpPr>
        <p:spPr>
          <a:xfrm>
            <a:off x="76200" y="833437"/>
            <a:ext cx="8991600" cy="11430"/>
          </a:xfrm>
          <a:custGeom>
            <a:avLst/>
            <a:gdLst/>
            <a:ahLst/>
            <a:cxnLst/>
            <a:rect l="l" t="t" r="r" b="b"/>
            <a:pathLst>
              <a:path w="8991600" h="11430">
                <a:moveTo>
                  <a:pt x="8991600" y="11112"/>
                </a:moveTo>
                <a:lnTo>
                  <a:pt x="0" y="9525"/>
                </a:lnTo>
                <a:lnTo>
                  <a:pt x="0" y="0"/>
                </a:lnTo>
                <a:lnTo>
                  <a:pt x="8991600" y="1587"/>
                </a:lnTo>
                <a:lnTo>
                  <a:pt x="8991600" y="11112"/>
                </a:lnTo>
                <a:close/>
              </a:path>
            </a:pathLst>
          </a:custGeom>
          <a:solidFill>
            <a:srgbClr val="497DBA"/>
          </a:solidFill>
        </p:spPr>
        <p:txBody>
          <a:bodyPr wrap="square" lIns="0" tIns="0" rIns="0" bIns="0" rtlCol="0"/>
          <a:lstStyle/>
          <a:p/>
        </p:txBody>
      </p:sp>
      <p:graphicFrame>
        <p:nvGraphicFramePr>
          <p:cNvPr id="8" name="object 8"/>
          <p:cNvGraphicFramePr>
            <a:graphicFrameLocks noGrp="1"/>
          </p:cNvGraphicFramePr>
          <p:nvPr/>
        </p:nvGraphicFramePr>
        <p:xfrm>
          <a:off x="494030" y="2401570"/>
          <a:ext cx="8350885" cy="963930"/>
        </p:xfrm>
        <a:graphic>
          <a:graphicData uri="http://schemas.openxmlformats.org/drawingml/2006/table">
            <a:tbl>
              <a:tblPr firstRow="1" bandRow="1">
                <a:tableStyleId>{2D5ABB26-0587-4C30-8999-92F81FD0307C}</a:tableStyleId>
              </a:tblPr>
              <a:tblGrid>
                <a:gridCol w="1965960"/>
                <a:gridCol w="2153285"/>
                <a:gridCol w="2195195"/>
                <a:gridCol w="2036445"/>
              </a:tblGrid>
              <a:tr h="572770">
                <a:tc>
                  <a:txBody>
                    <a:bodyPr/>
                    <a:lstStyle/>
                    <a:p>
                      <a:pPr marR="197485" algn="ctr">
                        <a:lnSpc>
                          <a:spcPts val="2185"/>
                        </a:lnSpc>
                      </a:pPr>
                      <a:r>
                        <a:rPr lang="en-US" sz="1800" b="1" spc="-5" dirty="0" err="1">
                          <a:latin typeface="Times New Roman" panose="02020603050405020304"/>
                          <a:cs typeface="Times New Roman" panose="02020603050405020304"/>
                        </a:rPr>
                        <a:t>Akash</a:t>
                      </a:r>
                      <a:endParaRPr lang="en-US" sz="1800" b="1" spc="-5" dirty="0" err="1">
                        <a:latin typeface="Times New Roman" panose="02020603050405020304"/>
                        <a:cs typeface="Times New Roman" panose="02020603050405020304"/>
                      </a:endParaRPr>
                    </a:p>
                    <a:p>
                      <a:pPr marR="197485" algn="ctr">
                        <a:lnSpc>
                          <a:spcPts val="2185"/>
                        </a:lnSpc>
                      </a:pPr>
                      <a:r>
                        <a:rPr lang="en-US" sz="1800" b="1" spc="-5" dirty="0" err="1">
                          <a:latin typeface="Times New Roman" panose="02020603050405020304"/>
                          <a:cs typeface="Times New Roman" panose="02020603050405020304"/>
                        </a:rPr>
                        <a:t>Suryavanshi</a:t>
                      </a:r>
                      <a:endParaRPr lang="en-US" sz="1800" b="1" spc="-5" dirty="0" err="1">
                        <a:latin typeface="Times New Roman" panose="02020603050405020304"/>
                        <a:cs typeface="Times New Roman" panose="02020603050405020304"/>
                      </a:endParaRPr>
                    </a:p>
                  </a:txBody>
                  <a:tcPr marL="0" marR="0" marT="0" marB="0"/>
                </a:tc>
                <a:tc>
                  <a:txBody>
                    <a:bodyPr/>
                    <a:lstStyle/>
                    <a:p>
                      <a:pPr marR="50800" algn="ctr">
                        <a:lnSpc>
                          <a:spcPts val="2185"/>
                        </a:lnSpc>
                      </a:pPr>
                      <a:r>
                        <a:rPr lang="en-US" sz="1800" b="1" spc="-5" dirty="0">
                          <a:latin typeface="Times New Roman" panose="02020603050405020304"/>
                          <a:cs typeface="Times New Roman" panose="02020603050405020304"/>
                        </a:rPr>
                        <a:t>Rutvik </a:t>
                      </a:r>
                      <a:endParaRPr lang="en-US" sz="1800" b="1" spc="-5" dirty="0">
                        <a:latin typeface="Times New Roman" panose="02020603050405020304"/>
                        <a:cs typeface="Times New Roman" panose="02020603050405020304"/>
                      </a:endParaRPr>
                    </a:p>
                    <a:p>
                      <a:pPr marR="50800" algn="ctr">
                        <a:lnSpc>
                          <a:spcPts val="2185"/>
                        </a:lnSpc>
                      </a:pPr>
                      <a:r>
                        <a:rPr lang="en-US" sz="1800" b="1" spc="-5" dirty="0" err="1">
                          <a:latin typeface="Times New Roman" panose="02020603050405020304"/>
                          <a:cs typeface="Times New Roman" panose="02020603050405020304"/>
                        </a:rPr>
                        <a:t>Shivalkar</a:t>
                      </a:r>
                      <a:endParaRPr lang="en-US" sz="1800" b="1" spc="-5" dirty="0" err="1">
                        <a:latin typeface="Times New Roman" panose="02020603050405020304"/>
                        <a:cs typeface="Times New Roman" panose="02020603050405020304"/>
                      </a:endParaRPr>
                    </a:p>
                  </a:txBody>
                  <a:tcPr marL="0" marR="0" marT="0" marB="0"/>
                </a:tc>
                <a:tc>
                  <a:txBody>
                    <a:bodyPr/>
                    <a:lstStyle/>
                    <a:p>
                      <a:pPr marL="31750" algn="ctr">
                        <a:lnSpc>
                          <a:spcPts val="2185"/>
                        </a:lnSpc>
                      </a:pPr>
                      <a:r>
                        <a:rPr lang="en-US" sz="1800" b="1" spc="-5" dirty="0">
                          <a:latin typeface="Times New Roman" panose="02020603050405020304"/>
                          <a:cs typeface="Times New Roman" panose="02020603050405020304"/>
                        </a:rPr>
                        <a:t>Aniket  </a:t>
                      </a:r>
                      <a:endParaRPr lang="en-US" sz="1800" b="1" spc="-5" dirty="0">
                        <a:latin typeface="Times New Roman" panose="02020603050405020304"/>
                        <a:cs typeface="Times New Roman" panose="02020603050405020304"/>
                      </a:endParaRPr>
                    </a:p>
                    <a:p>
                      <a:pPr marL="31750" algn="ctr">
                        <a:lnSpc>
                          <a:spcPts val="2185"/>
                        </a:lnSpc>
                      </a:pPr>
                      <a:r>
                        <a:rPr lang="en-US" sz="1800" b="1" spc="-5" dirty="0">
                          <a:latin typeface="Times New Roman" panose="02020603050405020304"/>
                          <a:cs typeface="Times New Roman" panose="02020603050405020304"/>
                        </a:rPr>
                        <a:t>Shinde</a:t>
                      </a:r>
                      <a:endParaRPr lang="en-US" sz="1800" b="1" spc="-5" dirty="0">
                        <a:latin typeface="Times New Roman" panose="02020603050405020304"/>
                        <a:cs typeface="Times New Roman" panose="02020603050405020304"/>
                      </a:endParaRPr>
                    </a:p>
                  </a:txBody>
                  <a:tcPr marL="0" marR="0" marT="0" marB="0"/>
                </a:tc>
                <a:tc>
                  <a:txBody>
                    <a:bodyPr/>
                    <a:lstStyle/>
                    <a:p>
                      <a:pPr marL="231775" algn="ctr">
                        <a:lnSpc>
                          <a:spcPts val="2185"/>
                        </a:lnSpc>
                      </a:pPr>
                      <a:r>
                        <a:rPr lang="en-US" sz="1800" b="1" spc="-5" dirty="0">
                          <a:latin typeface="Times New Roman" panose="02020603050405020304"/>
                          <a:cs typeface="Times New Roman" panose="02020603050405020304"/>
                        </a:rPr>
                        <a:t>Vaibhav </a:t>
                      </a:r>
                      <a:endParaRPr lang="en-US" sz="1800" b="1" spc="-5" dirty="0">
                        <a:latin typeface="Times New Roman" panose="02020603050405020304"/>
                        <a:cs typeface="Times New Roman" panose="02020603050405020304"/>
                      </a:endParaRPr>
                    </a:p>
                    <a:p>
                      <a:pPr marL="231775" algn="ctr">
                        <a:lnSpc>
                          <a:spcPts val="2185"/>
                        </a:lnSpc>
                      </a:pPr>
                      <a:r>
                        <a:rPr lang="en-US" sz="1800" b="1" spc="-5" dirty="0" err="1">
                          <a:latin typeface="Times New Roman" panose="02020603050405020304"/>
                          <a:cs typeface="Times New Roman" panose="02020603050405020304"/>
                        </a:rPr>
                        <a:t>Shingare</a:t>
                      </a:r>
                      <a:endParaRPr lang="en-US" sz="1800" b="1" spc="-5" dirty="0" err="1">
                        <a:latin typeface="Times New Roman" panose="02020603050405020304"/>
                        <a:cs typeface="Times New Roman" panose="02020603050405020304"/>
                      </a:endParaRPr>
                    </a:p>
                  </a:txBody>
                  <a:tcPr marL="0" marR="0" marT="0" marB="0"/>
                </a:tc>
              </a:tr>
              <a:tr h="391160">
                <a:tc>
                  <a:txBody>
                    <a:bodyPr/>
                    <a:lstStyle/>
                    <a:p>
                      <a:pPr marR="198120" algn="ctr">
                        <a:lnSpc>
                          <a:spcPts val="2080"/>
                        </a:lnSpc>
                        <a:spcBef>
                          <a:spcPts val="910"/>
                        </a:spcBef>
                      </a:pPr>
                      <a:r>
                        <a:rPr sz="1600" spc="-5" dirty="0">
                          <a:latin typeface="Arial" panose="020B0604020202020204"/>
                          <a:cs typeface="Arial" panose="020B0604020202020204"/>
                        </a:rPr>
                        <a:t>Roll No:</a:t>
                      </a:r>
                      <a:r>
                        <a:rPr sz="1600" spc="-30" dirty="0">
                          <a:latin typeface="Arial" panose="020B0604020202020204"/>
                          <a:cs typeface="Arial" panose="020B0604020202020204"/>
                        </a:rPr>
                        <a:t> </a:t>
                      </a:r>
                      <a:r>
                        <a:rPr lang="en-US" sz="1600" spc="-30" dirty="0">
                          <a:latin typeface="Arial" panose="020B0604020202020204"/>
                          <a:cs typeface="Arial" panose="020B0604020202020204"/>
                        </a:rPr>
                        <a:t>NMT</a:t>
                      </a:r>
                      <a:r>
                        <a:rPr lang="en-IN" altLang="en-US" sz="1600" spc="-30" dirty="0">
                          <a:latin typeface="Arial" panose="020B0604020202020204"/>
                          <a:cs typeface="Arial" panose="020B0604020202020204"/>
                        </a:rPr>
                        <a:t> </a:t>
                      </a:r>
                      <a:r>
                        <a:rPr lang="en-US" altLang="en-IN" sz="1600" spc="-30" dirty="0">
                          <a:latin typeface="Arial" panose="020B0604020202020204"/>
                          <a:cs typeface="Arial" panose="020B0604020202020204"/>
                        </a:rPr>
                        <a:t>94</a:t>
                      </a:r>
                      <a:endParaRPr lang="en-US" altLang="en-IN" sz="1600" spc="-30" dirty="0">
                        <a:latin typeface="Arial" panose="020B0604020202020204"/>
                        <a:cs typeface="Arial" panose="020B0604020202020204"/>
                      </a:endParaRPr>
                    </a:p>
                  </a:txBody>
                  <a:tcPr marL="0" marR="0" marT="115570" marB="0"/>
                </a:tc>
                <a:tc>
                  <a:txBody>
                    <a:bodyPr/>
                    <a:lstStyle/>
                    <a:p>
                      <a:pPr marR="50800" algn="ctr">
                        <a:lnSpc>
                          <a:spcPts val="2080"/>
                        </a:lnSpc>
                        <a:spcBef>
                          <a:spcPts val="910"/>
                        </a:spcBef>
                      </a:pPr>
                      <a:r>
                        <a:rPr sz="1600" spc="-5" dirty="0">
                          <a:latin typeface="Arial" panose="020B0604020202020204"/>
                          <a:cs typeface="Arial" panose="020B0604020202020204"/>
                        </a:rPr>
                        <a:t>Roll No:</a:t>
                      </a:r>
                      <a:r>
                        <a:rPr lang="en-US" sz="1600" spc="-5" dirty="0">
                          <a:latin typeface="Arial" panose="020B0604020202020204"/>
                          <a:cs typeface="Arial" panose="020B0604020202020204"/>
                        </a:rPr>
                        <a:t>NMT</a:t>
                      </a:r>
                      <a:r>
                        <a:rPr lang="en-IN" altLang="en-US" sz="1600" spc="-20" dirty="0">
                          <a:latin typeface="Arial" panose="020B0604020202020204"/>
                          <a:cs typeface="Arial" panose="020B0604020202020204"/>
                        </a:rPr>
                        <a:t> </a:t>
                      </a:r>
                      <a:r>
                        <a:rPr lang="en-US" altLang="en-IN" sz="1600" spc="-20" dirty="0">
                          <a:latin typeface="Arial" panose="020B0604020202020204"/>
                          <a:cs typeface="Arial" panose="020B0604020202020204"/>
                        </a:rPr>
                        <a:t>89</a:t>
                      </a:r>
                      <a:endParaRPr lang="en-US" altLang="en-IN" sz="1600" spc="-20" dirty="0">
                        <a:latin typeface="Arial" panose="020B0604020202020204"/>
                        <a:cs typeface="Arial" panose="020B0604020202020204"/>
                      </a:endParaRPr>
                    </a:p>
                  </a:txBody>
                  <a:tcPr marL="0" marR="0" marT="115570" marB="0"/>
                </a:tc>
                <a:tc>
                  <a:txBody>
                    <a:bodyPr/>
                    <a:lstStyle/>
                    <a:p>
                      <a:pPr marL="31750" algn="ctr">
                        <a:lnSpc>
                          <a:spcPts val="2080"/>
                        </a:lnSpc>
                        <a:spcBef>
                          <a:spcPts val="910"/>
                        </a:spcBef>
                      </a:pPr>
                      <a:r>
                        <a:rPr sz="1600" spc="-5" dirty="0">
                          <a:latin typeface="Arial" panose="020B0604020202020204"/>
                          <a:cs typeface="Arial" panose="020B0604020202020204"/>
                        </a:rPr>
                        <a:t>Roll</a:t>
                      </a:r>
                      <a:r>
                        <a:rPr sz="1600" spc="-10" dirty="0">
                          <a:latin typeface="Arial" panose="020B0604020202020204"/>
                          <a:cs typeface="Arial" panose="020B0604020202020204"/>
                        </a:rPr>
                        <a:t> </a:t>
                      </a:r>
                      <a:r>
                        <a:rPr sz="1600" spc="-5" dirty="0">
                          <a:latin typeface="Arial" panose="020B0604020202020204"/>
                          <a:cs typeface="Arial" panose="020B0604020202020204"/>
                        </a:rPr>
                        <a:t>No:</a:t>
                      </a:r>
                      <a:r>
                        <a:rPr lang="en-US" sz="1600" spc="-5" dirty="0">
                          <a:latin typeface="Arial" panose="020B0604020202020204"/>
                          <a:cs typeface="Arial" panose="020B0604020202020204"/>
                        </a:rPr>
                        <a:t>NMT</a:t>
                      </a:r>
                      <a:r>
                        <a:rPr lang="en-IN" altLang="en-US" sz="1600" spc="-5" dirty="0">
                          <a:latin typeface="Arial" panose="020B0604020202020204"/>
                          <a:cs typeface="Arial" panose="020B0604020202020204"/>
                        </a:rPr>
                        <a:t> </a:t>
                      </a:r>
                      <a:r>
                        <a:rPr lang="en-US" altLang="en-IN" sz="1600" spc="-5" dirty="0">
                          <a:latin typeface="Arial" panose="020B0604020202020204"/>
                          <a:cs typeface="Arial" panose="020B0604020202020204"/>
                        </a:rPr>
                        <a:t>81</a:t>
                      </a:r>
                      <a:endParaRPr lang="en-US" altLang="en-IN" sz="1600" spc="-5" dirty="0">
                        <a:latin typeface="Arial" panose="020B0604020202020204"/>
                        <a:cs typeface="Arial" panose="020B0604020202020204"/>
                      </a:endParaRPr>
                    </a:p>
                  </a:txBody>
                  <a:tcPr marL="0" marR="0" marT="115570" marB="0"/>
                </a:tc>
                <a:tc>
                  <a:txBody>
                    <a:bodyPr/>
                    <a:lstStyle/>
                    <a:p>
                      <a:pPr marL="231775" algn="ctr">
                        <a:lnSpc>
                          <a:spcPts val="2080"/>
                        </a:lnSpc>
                        <a:spcBef>
                          <a:spcPts val="910"/>
                        </a:spcBef>
                      </a:pPr>
                      <a:r>
                        <a:rPr sz="1600" spc="-5" dirty="0">
                          <a:latin typeface="Arial" panose="020B0604020202020204"/>
                          <a:cs typeface="Arial" panose="020B0604020202020204"/>
                        </a:rPr>
                        <a:t>Roll</a:t>
                      </a:r>
                      <a:r>
                        <a:rPr sz="1600" spc="-15" dirty="0">
                          <a:latin typeface="Arial" panose="020B0604020202020204"/>
                          <a:cs typeface="Arial" panose="020B0604020202020204"/>
                        </a:rPr>
                        <a:t> </a:t>
                      </a:r>
                      <a:r>
                        <a:rPr sz="1600" spc="-5" dirty="0">
                          <a:latin typeface="Arial" panose="020B0604020202020204"/>
                          <a:cs typeface="Arial" panose="020B0604020202020204"/>
                        </a:rPr>
                        <a:t>No:</a:t>
                      </a:r>
                      <a:r>
                        <a:rPr lang="en-US" sz="1600" spc="-5" dirty="0">
                          <a:latin typeface="Arial" panose="020B0604020202020204"/>
                          <a:cs typeface="Arial" panose="020B0604020202020204"/>
                        </a:rPr>
                        <a:t>NMT</a:t>
                      </a:r>
                      <a:r>
                        <a:rPr lang="en-IN" altLang="en-US" sz="1600" spc="-5" dirty="0">
                          <a:latin typeface="Arial" panose="020B0604020202020204"/>
                          <a:cs typeface="Arial" panose="020B0604020202020204"/>
                        </a:rPr>
                        <a:t> </a:t>
                      </a:r>
                      <a:r>
                        <a:rPr lang="en-US" altLang="en-IN" sz="1600" spc="-5" dirty="0">
                          <a:latin typeface="Arial" panose="020B0604020202020204"/>
                          <a:cs typeface="Arial" panose="020B0604020202020204"/>
                        </a:rPr>
                        <a:t>88</a:t>
                      </a:r>
                      <a:endParaRPr lang="en-US" altLang="en-IN" sz="1600" spc="-5" dirty="0">
                        <a:latin typeface="Arial" panose="020B0604020202020204"/>
                        <a:cs typeface="Arial" panose="020B0604020202020204"/>
                      </a:endParaRPr>
                    </a:p>
                  </a:txBody>
                  <a:tcPr marL="0" marR="0" marT="115570" marB="0"/>
                </a:tc>
              </a:tr>
            </a:tbl>
          </a:graphicData>
        </a:graphic>
      </p:graphicFrame>
      <p:sp>
        <p:nvSpPr>
          <p:cNvPr id="9" name="object 9"/>
          <p:cNvSpPr txBox="1"/>
          <p:nvPr/>
        </p:nvSpPr>
        <p:spPr>
          <a:xfrm>
            <a:off x="3365500" y="3450590"/>
            <a:ext cx="2413000" cy="873760"/>
          </a:xfrm>
          <a:prstGeom prst="rect">
            <a:avLst/>
          </a:prstGeom>
        </p:spPr>
        <p:txBody>
          <a:bodyPr vert="horz" wrap="square" lIns="0" tIns="12700" rIns="0" bIns="0" rtlCol="0">
            <a:spAutoFit/>
          </a:bodyPr>
          <a:lstStyle/>
          <a:p>
            <a:pPr algn="ctr">
              <a:lnSpc>
                <a:spcPts val="2155"/>
              </a:lnSpc>
              <a:spcBef>
                <a:spcPts val="100"/>
              </a:spcBef>
            </a:pPr>
            <a:r>
              <a:rPr sz="1800" spc="-5" dirty="0">
                <a:latin typeface="Arial" panose="020B0604020202020204"/>
                <a:cs typeface="Arial" panose="020B0604020202020204"/>
              </a:rPr>
              <a:t>Guided by</a:t>
            </a:r>
            <a:r>
              <a:rPr sz="1800" spc="-20" dirty="0">
                <a:latin typeface="Arial" panose="020B0604020202020204"/>
                <a:cs typeface="Arial" panose="020B0604020202020204"/>
              </a:rPr>
              <a:t> </a:t>
            </a:r>
            <a:r>
              <a:rPr sz="1800" dirty="0">
                <a:latin typeface="Arial" panose="020B0604020202020204"/>
                <a:cs typeface="Arial" panose="020B0604020202020204"/>
              </a:rPr>
              <a:t>:</a:t>
            </a:r>
            <a:endParaRPr sz="1800" dirty="0">
              <a:latin typeface="Arial" panose="020B0604020202020204"/>
              <a:cs typeface="Arial" panose="020B0604020202020204"/>
            </a:endParaRPr>
          </a:p>
          <a:p>
            <a:pPr marL="635" algn="ctr">
              <a:lnSpc>
                <a:spcPts val="2395"/>
              </a:lnSpc>
            </a:pPr>
            <a:r>
              <a:rPr lang="en-US" sz="2000" dirty="0">
                <a:latin typeface="Arial" panose="020B0604020202020204"/>
                <a:cs typeface="Arial" panose="020B0604020202020204"/>
              </a:rPr>
              <a:t>Dr Avishek Ray</a:t>
            </a:r>
            <a:endParaRPr sz="2000" dirty="0">
              <a:latin typeface="Arial" panose="020B0604020202020204"/>
              <a:cs typeface="Arial" panose="020B0604020202020204"/>
            </a:endParaRPr>
          </a:p>
          <a:p>
            <a:pPr algn="ctr">
              <a:lnSpc>
                <a:spcPct val="100000"/>
              </a:lnSpc>
              <a:spcBef>
                <a:spcPts val="5"/>
              </a:spcBef>
            </a:pPr>
            <a:r>
              <a:rPr sz="1800" i="1" spc="-5" dirty="0">
                <a:latin typeface="Arial" panose="020B0604020202020204"/>
                <a:cs typeface="Arial" panose="020B0604020202020204"/>
              </a:rPr>
              <a:t>(</a:t>
            </a:r>
            <a:r>
              <a:rPr sz="1800" b="1" spc="-5" dirty="0">
                <a:latin typeface="Arial" panose="020B0604020202020204"/>
                <a:cs typeface="Arial" panose="020B0604020202020204"/>
              </a:rPr>
              <a:t>Asst </a:t>
            </a:r>
            <a:r>
              <a:rPr sz="1800" b="1" spc="-5" dirty="0">
                <a:latin typeface="Times New Roman" panose="02020603050405020304"/>
                <a:cs typeface="Times New Roman" panose="02020603050405020304"/>
              </a:rPr>
              <a:t>Professor EXTC</a:t>
            </a:r>
            <a:r>
              <a:rPr sz="1800" b="1" spc="-30" dirty="0">
                <a:latin typeface="Times New Roman" panose="02020603050405020304"/>
                <a:cs typeface="Times New Roman" panose="02020603050405020304"/>
              </a:rPr>
              <a:t> </a:t>
            </a:r>
            <a:r>
              <a:rPr sz="1800" b="1" dirty="0">
                <a:latin typeface="Times New Roman" panose="02020603050405020304"/>
                <a:cs typeface="Times New Roman" panose="02020603050405020304"/>
              </a:rPr>
              <a:t>)</a:t>
            </a:r>
            <a:endParaRPr sz="1800" dirty="0">
              <a:latin typeface="Times New Roman" panose="02020603050405020304"/>
              <a:cs typeface="Times New Roman" panose="02020603050405020304"/>
            </a:endParaRPr>
          </a:p>
        </p:txBody>
      </p:sp>
      <p:sp>
        <p:nvSpPr>
          <p:cNvPr id="10" name="object 10"/>
          <p:cNvSpPr txBox="1"/>
          <p:nvPr/>
        </p:nvSpPr>
        <p:spPr>
          <a:xfrm>
            <a:off x="1204595" y="5340985"/>
            <a:ext cx="6466840" cy="28956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panose="020B0604020202020204"/>
                <a:cs typeface="Arial" panose="020B0604020202020204"/>
              </a:rPr>
              <a:t>Department of Electronics </a:t>
            </a:r>
            <a:r>
              <a:rPr sz="1800" dirty="0">
                <a:latin typeface="Arial" panose="020B0604020202020204"/>
                <a:cs typeface="Arial" panose="020B0604020202020204"/>
              </a:rPr>
              <a:t>&amp; </a:t>
            </a:r>
            <a:r>
              <a:rPr sz="1800" spc="-5" dirty="0">
                <a:latin typeface="Arial" panose="020B0604020202020204"/>
                <a:cs typeface="Arial" panose="020B0604020202020204"/>
              </a:rPr>
              <a:t>Telecommunication</a:t>
            </a:r>
            <a:r>
              <a:rPr sz="1800" spc="5" dirty="0">
                <a:latin typeface="Arial" panose="020B0604020202020204"/>
                <a:cs typeface="Arial" panose="020B0604020202020204"/>
              </a:rPr>
              <a:t> </a:t>
            </a:r>
            <a:r>
              <a:rPr sz="1800" spc="-5" dirty="0">
                <a:latin typeface="Arial" panose="020B0604020202020204"/>
                <a:cs typeface="Arial" panose="020B0604020202020204"/>
              </a:rPr>
              <a:t>Engineering</a:t>
            </a:r>
            <a:endParaRPr sz="1800">
              <a:latin typeface="Arial" panose="020B0604020202020204"/>
              <a:cs typeface="Arial" panose="020B0604020202020204"/>
            </a:endParaRPr>
          </a:p>
        </p:txBody>
      </p:sp>
      <p:sp>
        <p:nvSpPr>
          <p:cNvPr id="12" name="object 12"/>
          <p:cNvSpPr txBox="1"/>
          <p:nvPr/>
        </p:nvSpPr>
        <p:spPr>
          <a:xfrm>
            <a:off x="739140" y="5636260"/>
            <a:ext cx="7810500" cy="949960"/>
          </a:xfrm>
          <a:prstGeom prst="rect">
            <a:avLst/>
          </a:prstGeom>
        </p:spPr>
        <p:txBody>
          <a:bodyPr vert="horz" wrap="square" lIns="0" tIns="13335" rIns="0" bIns="0" rtlCol="0">
            <a:spAutoFit/>
          </a:bodyPr>
          <a:lstStyle/>
          <a:p>
            <a:pPr marL="12700" algn="ctr">
              <a:lnSpc>
                <a:spcPct val="100000"/>
              </a:lnSpc>
              <a:spcBef>
                <a:spcPts val="105"/>
              </a:spcBef>
            </a:pPr>
            <a:r>
              <a:rPr sz="2000" spc="-5" dirty="0">
                <a:latin typeface="Arial" panose="020B0604020202020204"/>
                <a:cs typeface="Arial" panose="020B0604020202020204"/>
              </a:rPr>
              <a:t>K. </a:t>
            </a:r>
            <a:r>
              <a:rPr sz="2000" dirty="0">
                <a:latin typeface="Arial" panose="020B0604020202020204"/>
                <a:cs typeface="Arial" panose="020B0604020202020204"/>
              </a:rPr>
              <a:t>C. </a:t>
            </a:r>
            <a:r>
              <a:rPr sz="2000" spc="-5" dirty="0">
                <a:latin typeface="Arial" panose="020B0604020202020204"/>
                <a:cs typeface="Arial" panose="020B0604020202020204"/>
              </a:rPr>
              <a:t>College of Engineering </a:t>
            </a:r>
            <a:r>
              <a:rPr sz="2000" dirty="0">
                <a:latin typeface="Arial" panose="020B0604020202020204"/>
                <a:cs typeface="Arial" panose="020B0604020202020204"/>
              </a:rPr>
              <a:t>&amp; </a:t>
            </a:r>
            <a:r>
              <a:rPr sz="2000" spc="-10" dirty="0">
                <a:latin typeface="Arial" panose="020B0604020202020204"/>
                <a:cs typeface="Arial" panose="020B0604020202020204"/>
              </a:rPr>
              <a:t>Management </a:t>
            </a:r>
            <a:r>
              <a:rPr sz="2000" spc="-5" dirty="0">
                <a:latin typeface="Arial" panose="020B0604020202020204"/>
                <a:cs typeface="Arial" panose="020B0604020202020204"/>
              </a:rPr>
              <a:t>Studies</a:t>
            </a:r>
            <a:r>
              <a:rPr sz="2000" spc="-45" dirty="0">
                <a:latin typeface="Arial" panose="020B0604020202020204"/>
                <a:cs typeface="Arial" panose="020B0604020202020204"/>
              </a:rPr>
              <a:t> </a:t>
            </a:r>
            <a:r>
              <a:rPr sz="2000" dirty="0">
                <a:latin typeface="Arial" panose="020B0604020202020204"/>
                <a:cs typeface="Arial" panose="020B0604020202020204"/>
              </a:rPr>
              <a:t>&amp;</a:t>
            </a:r>
            <a:r>
              <a:rPr lang="en-IN" sz="2000" dirty="0">
                <a:latin typeface="Arial" panose="020B0604020202020204"/>
                <a:cs typeface="Arial" panose="020B0604020202020204"/>
              </a:rPr>
              <a:t> Research, </a:t>
            </a:r>
            <a:r>
              <a:rPr sz="2000" spc="-5" dirty="0">
                <a:latin typeface="Arial" panose="020B0604020202020204"/>
                <a:cs typeface="Arial" panose="020B0604020202020204"/>
              </a:rPr>
              <a:t>Thane</a:t>
            </a:r>
            <a:r>
              <a:rPr sz="2000" spc="-15" dirty="0">
                <a:latin typeface="Arial" panose="020B0604020202020204"/>
                <a:cs typeface="Arial" panose="020B0604020202020204"/>
              </a:rPr>
              <a:t> </a:t>
            </a:r>
            <a:r>
              <a:rPr sz="2000" spc="-5" dirty="0">
                <a:latin typeface="Arial" panose="020B0604020202020204"/>
                <a:cs typeface="Arial" panose="020B0604020202020204"/>
              </a:rPr>
              <a:t>(E)</a:t>
            </a:r>
            <a:endParaRPr sz="2000" spc="-5" dirty="0">
              <a:latin typeface="Arial" panose="020B0604020202020204"/>
              <a:cs typeface="Arial" panose="020B0604020202020204"/>
            </a:endParaRPr>
          </a:p>
          <a:p>
            <a:pPr marL="12700" algn="ctr">
              <a:lnSpc>
                <a:spcPct val="100000"/>
              </a:lnSpc>
              <a:spcBef>
                <a:spcPts val="105"/>
              </a:spcBef>
            </a:pPr>
            <a:r>
              <a:rPr lang="en-IN" sz="2000" spc="-10" dirty="0">
                <a:latin typeface="Arial" panose="020B0604020202020204"/>
                <a:cs typeface="Arial" panose="020B0604020202020204"/>
              </a:rPr>
              <a:t>01</a:t>
            </a:r>
            <a:r>
              <a:rPr sz="2000" spc="-10" dirty="0">
                <a:latin typeface="Arial" panose="020B0604020202020204"/>
                <a:cs typeface="Arial" panose="020B0604020202020204"/>
              </a:rPr>
              <a:t>/10/20</a:t>
            </a:r>
            <a:r>
              <a:rPr lang="en-US" sz="2000" spc="-10" dirty="0">
                <a:latin typeface="Arial" panose="020B0604020202020204"/>
                <a:cs typeface="Arial" panose="020B0604020202020204"/>
              </a:rPr>
              <a:t>21</a:t>
            </a:r>
            <a:endParaRPr sz="2000" dirty="0">
              <a:latin typeface="Arial" panose="020B0604020202020204"/>
              <a:cs typeface="Arial" panose="020B0604020202020204"/>
            </a:endParaRPr>
          </a:p>
        </p:txBody>
      </p:sp>
      <p:sp>
        <p:nvSpPr>
          <p:cNvPr id="13" name="object 13"/>
          <p:cNvSpPr/>
          <p:nvPr/>
        </p:nvSpPr>
        <p:spPr>
          <a:xfrm>
            <a:off x="4018915" y="4370705"/>
            <a:ext cx="838200" cy="838200"/>
          </a:xfrm>
          <a:prstGeom prst="rect">
            <a:avLst/>
          </a:prstGeom>
          <a:blipFill>
            <a:blip r:embed="rId3" cstate="print"/>
            <a:stretch>
              <a:fillRect/>
            </a:stretch>
          </a:blipFill>
        </p:spPr>
        <p:txBody>
          <a:bodyPr wrap="square" lIns="0" tIns="0" rIns="0" bIns="0" rtlCol="0"/>
          <a:lstStyle/>
          <a:p/>
        </p:txBody>
      </p:sp>
      <p:sp>
        <p:nvSpPr>
          <p:cNvPr id="3" name="Text Box 2"/>
          <p:cNvSpPr txBox="1"/>
          <p:nvPr/>
        </p:nvSpPr>
        <p:spPr>
          <a:xfrm>
            <a:off x="1066800" y="990600"/>
            <a:ext cx="7259955" cy="521970"/>
          </a:xfrm>
          <a:prstGeom prst="rect">
            <a:avLst/>
          </a:prstGeom>
          <a:noFill/>
        </p:spPr>
        <p:txBody>
          <a:bodyPr wrap="square" rtlCol="0" anchor="t">
            <a:spAutoFit/>
          </a:bodyPr>
          <a:p>
            <a:r>
              <a:rPr lang="en-US" sz="2800" b="1">
                <a:effectLst>
                  <a:outerShdw blurRad="38100" dist="38100" dir="2700000" algn="tl">
                    <a:srgbClr val="000000">
                      <a:alpha val="43137"/>
                    </a:srgbClr>
                  </a:outerShdw>
                </a:effectLst>
              </a:rPr>
              <a:t>          Digispex - Steps towards artificial vision</a:t>
            </a:r>
            <a:endParaRPr lang="en-US" sz="2800" b="1">
              <a:effectLst>
                <a:outerShdw blurRad="38100" dist="38100" dir="2700000" algn="tl">
                  <a:srgbClr val="000000">
                    <a:alpha val="43137"/>
                  </a:srgbClr>
                </a:outerShdw>
              </a:effectLst>
            </a:endParaRPr>
          </a:p>
        </p:txBody>
      </p:sp>
      <p:sp>
        <p:nvSpPr>
          <p:cNvPr id="11" name="Slide Number Placeholder 10"/>
          <p:cNvSpPr>
            <a:spLocks noGrp="1"/>
          </p:cNvSpPr>
          <p:nvPr>
            <p:ph type="sldNum" sz="quarter" idx="7"/>
          </p:nvPr>
        </p:nvSpPr>
        <p:spPr/>
        <p:txBody>
          <a:bodyPr/>
          <a:p>
            <a:fld id="{B6F15528-21DE-4FAA-801E-634DDDAF4B2B}" type="slidenum">
              <a:rPr/>
            </a:fld>
            <a:endParaRPr/>
          </a:p>
        </p:txBody>
      </p:sp>
      <p:sp>
        <p:nvSpPr>
          <p:cNvPr id="14" name="Footer Placeholder 13"/>
          <p:cNvSpPr>
            <a:spLocks noGrp="1"/>
          </p:cNvSpPr>
          <p:nvPr>
            <p:ph type="ftr" sz="quarter" idx="5"/>
          </p:nvPr>
        </p:nvSpPr>
        <p:spPr>
          <a:xfrm>
            <a:off x="2057400" y="6591935"/>
            <a:ext cx="4262120" cy="211455"/>
          </a:xfrm>
        </p:spPr>
        <p:txBody>
          <a:bodyPr wrap="square"/>
          <a:p>
            <a:pPr marL="12700">
              <a:lnSpc>
                <a:spcPts val="1650"/>
              </a:lnSpc>
            </a:pPr>
            <a:r>
              <a:rPr lang="en-US" altLang="en-IN" spc="-5" dirty="0"/>
              <a:t>                                            </a:t>
            </a:r>
            <a:r>
              <a:rPr lang="en-IN" spc="-5" dirty="0"/>
              <a:t> OLED DigiSpex</a:t>
            </a:r>
            <a:endParaRPr spc="-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2464434" y="1178560"/>
            <a:ext cx="4215130" cy="430530"/>
          </a:xfrm>
        </p:spPr>
        <p:txBody>
          <a:bodyPr/>
          <a:p>
            <a:r>
              <a:rPr lang="en-US"/>
              <a:t>CIRCUIT DIAGRAM</a:t>
            </a:r>
            <a:endParaRPr lang="en-US"/>
          </a:p>
        </p:txBody>
      </p:sp>
      <p:sp>
        <p:nvSpPr>
          <p:cNvPr id="12" name="Text Placeholder 11"/>
          <p:cNvSpPr>
            <a:spLocks noGrp="1"/>
          </p:cNvSpPr>
          <p:nvPr>
            <p:ph type="body" idx="1"/>
          </p:nvPr>
        </p:nvSpPr>
        <p:spPr>
          <a:xfrm>
            <a:off x="676275" y="1767204"/>
            <a:ext cx="7791449" cy="365760"/>
          </a:xfrm>
        </p:spPr>
        <p:txBody>
          <a:bodyPr/>
          <a:p>
            <a:endParaRPr lang="en-US"/>
          </a:p>
        </p:txBody>
      </p:sp>
      <p:sp>
        <p:nvSpPr>
          <p:cNvPr id="4" name="Footer Placeholder 3"/>
          <p:cNvSpPr>
            <a:spLocks noGrp="1"/>
          </p:cNvSpPr>
          <p:nvPr>
            <p:ph type="ftr" sz="quarter" idx="5"/>
          </p:nvPr>
        </p:nvSpPr>
        <p:spPr>
          <a:xfrm>
            <a:off x="2209800" y="6400800"/>
            <a:ext cx="5689600" cy="211455"/>
          </a:xfrm>
        </p:spPr>
        <p:txBody>
          <a:bodyPr wrap="square"/>
          <a:p>
            <a:pPr marL="12700">
              <a:lnSpc>
                <a:spcPts val="1650"/>
              </a:lnSpc>
            </a:pPr>
            <a:r>
              <a:rPr lang="en-US" altLang="en-IN" spc="-5" dirty="0"/>
              <a:t>                                      </a:t>
            </a:r>
            <a:r>
              <a:rPr lang="en-IN" spc="-5" dirty="0"/>
              <a:t> OLED DigiSpex</a:t>
            </a:r>
            <a:endParaRPr spc="-5" dirty="0"/>
          </a:p>
        </p:txBody>
      </p:sp>
      <p:sp>
        <p:nvSpPr>
          <p:cNvPr id="5" name="Slide Number Placeholder 4"/>
          <p:cNvSpPr>
            <a:spLocks noGrp="1"/>
          </p:cNvSpPr>
          <p:nvPr>
            <p:ph type="sldNum" sz="quarter" idx="7"/>
          </p:nvPr>
        </p:nvSpPr>
        <p:spPr>
          <a:xfrm>
            <a:off x="6583680" y="6377940"/>
            <a:ext cx="2103120" cy="276860"/>
          </a:xfrm>
        </p:spPr>
        <p:txBody>
          <a:bodyPr/>
          <a:p>
            <a:fld id="{B6F15528-21DE-4FAA-801E-634DDDAF4B2B}" type="slidenum">
              <a:rPr/>
            </a:fld>
            <a:endParaRPr/>
          </a:p>
        </p:txBody>
      </p:sp>
      <p:pic>
        <p:nvPicPr>
          <p:cNvPr id="2895" name="Picture 2895"/>
          <p:cNvPicPr>
            <a:picLocks noChangeAspect="1"/>
          </p:cNvPicPr>
          <p:nvPr>
            <p:ph sz="half" idx="4294967295"/>
          </p:nvPr>
        </p:nvPicPr>
        <p:blipFill>
          <a:blip r:embed="rId1"/>
          <a:stretch>
            <a:fillRect/>
          </a:stretch>
        </p:blipFill>
        <p:spPr>
          <a:xfrm>
            <a:off x="990600" y="2463165"/>
            <a:ext cx="7145655" cy="31610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txBox="1">
            <a:spLocks noGrp="1"/>
          </p:cNvSpPr>
          <p:nvPr>
            <p:ph type="title"/>
          </p:nvPr>
        </p:nvSpPr>
        <p:spPr>
          <a:xfrm>
            <a:off x="2464434" y="1178560"/>
            <a:ext cx="4215130" cy="442595"/>
          </a:xfrm>
          <a:prstGeom prst="rect">
            <a:avLst/>
          </a:prstGeom>
        </p:spPr>
        <p:txBody>
          <a:bodyPr vert="horz" wrap="square" lIns="0" tIns="12065" rIns="0" bIns="0" rtlCol="0">
            <a:spAutoFit/>
          </a:bodyPr>
          <a:lstStyle/>
          <a:p>
            <a:pPr marL="12700">
              <a:lnSpc>
                <a:spcPct val="100000"/>
              </a:lnSpc>
              <a:spcBef>
                <a:spcPts val="95"/>
              </a:spcBef>
              <a:tabLst>
                <a:tab pos="1988820" algn="l"/>
              </a:tabLst>
            </a:pPr>
            <a:r>
              <a:rPr lang="en-US" spc="-5" dirty="0"/>
              <a:t>      FLOW CHART</a:t>
            </a:r>
            <a:endParaRPr lang="en-US" spc="-5" dirty="0"/>
          </a:p>
        </p:txBody>
      </p:sp>
      <p:sp>
        <p:nvSpPr>
          <p:cNvPr id="4" name="Text Placeholder 3"/>
          <p:cNvSpPr>
            <a:spLocks noGrp="1"/>
          </p:cNvSpPr>
          <p:nvPr>
            <p:ph type="body" idx="1"/>
          </p:nvPr>
        </p:nvSpPr>
        <p:spPr>
          <a:xfrm>
            <a:off x="676275" y="1767204"/>
            <a:ext cx="7791449" cy="365760"/>
          </a:xfrm>
        </p:spPr>
        <p:txBody>
          <a:bodyPr/>
          <a:p>
            <a:endParaRPr lang="en-US"/>
          </a:p>
        </p:txBody>
      </p:sp>
      <p:sp>
        <p:nvSpPr>
          <p:cNvPr id="31" name="object 31"/>
          <p:cNvSpPr txBox="1">
            <a:spLocks noGrp="1"/>
          </p:cNvSpPr>
          <p:nvPr>
            <p:ph type="ftr" sz="quarter" idx="5"/>
          </p:nvPr>
        </p:nvSpPr>
        <p:spPr>
          <a:xfrm>
            <a:off x="1754505" y="6374765"/>
            <a:ext cx="5935345" cy="211455"/>
          </a:xfrm>
          <a:prstGeom prst="rect">
            <a:avLst/>
          </a:prstGeom>
        </p:spPr>
        <p:txBody>
          <a:bodyPr vert="horz" wrap="square" lIns="0" tIns="0" rIns="0" bIns="0" rtlCol="0">
            <a:spAutoFit/>
          </a:bodyPr>
          <a:lstStyle/>
          <a:p>
            <a:pPr marL="12700">
              <a:lnSpc>
                <a:spcPts val="1650"/>
              </a:lnSpc>
            </a:pPr>
            <a:r>
              <a:rPr lang="en-US">
                <a:sym typeface="+mn-ea"/>
              </a:rPr>
              <a:t>                                              OLED DigiSpex</a:t>
            </a:r>
            <a:endParaRPr spc="-5" dirty="0"/>
          </a:p>
        </p:txBody>
      </p:sp>
      <p:sp>
        <p:nvSpPr>
          <p:cNvPr id="2" name="Slide Number Placeholder 1"/>
          <p:cNvSpPr>
            <a:spLocks noGrp="1"/>
          </p:cNvSpPr>
          <p:nvPr>
            <p:ph type="sldNum" sz="quarter" idx="7"/>
          </p:nvPr>
        </p:nvSpPr>
        <p:spPr>
          <a:xfrm>
            <a:off x="6583680" y="6377940"/>
            <a:ext cx="2103120" cy="276860"/>
          </a:xfrm>
        </p:spPr>
        <p:txBody>
          <a:bodyPr/>
          <a:p>
            <a:fld id="{B6F15528-21DE-4FAA-801E-634DDDAF4B2B}" type="slidenum">
              <a:rPr/>
            </a:fld>
            <a:endParaRPr/>
          </a:p>
        </p:txBody>
      </p:sp>
      <p:pic>
        <p:nvPicPr>
          <p:cNvPr id="9" name="Picture 9"/>
          <p:cNvPicPr>
            <a:picLocks noChangeAspect="1"/>
          </p:cNvPicPr>
          <p:nvPr>
            <p:ph sz="half" idx="4294967295"/>
          </p:nvPr>
        </p:nvPicPr>
        <p:blipFill>
          <a:blip r:embed="rId1"/>
          <a:stretch>
            <a:fillRect/>
          </a:stretch>
        </p:blipFill>
        <p:spPr>
          <a:xfrm>
            <a:off x="0" y="1577340"/>
            <a:ext cx="8376920" cy="45262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5" dirty="0"/>
              <a:t>ACKNOWLEDGEMENTS</a:t>
            </a:r>
            <a:endParaRPr spc="-5" dirty="0"/>
          </a:p>
        </p:txBody>
      </p:sp>
      <p:sp>
        <p:nvSpPr>
          <p:cNvPr id="4" name="object 4"/>
          <p:cNvSpPr txBox="1">
            <a:spLocks noGrp="1"/>
          </p:cNvSpPr>
          <p:nvPr>
            <p:ph type="ftr" sz="quarter" idx="5"/>
          </p:nvPr>
        </p:nvSpPr>
        <p:spPr>
          <a:xfrm>
            <a:off x="2176780" y="6504940"/>
            <a:ext cx="5033645" cy="211455"/>
          </a:xfrm>
          <a:prstGeom prst="rect">
            <a:avLst/>
          </a:prstGeom>
        </p:spPr>
        <p:txBody>
          <a:bodyPr vert="horz" wrap="square" lIns="0" tIns="0" rIns="0" bIns="0" rtlCol="0">
            <a:spAutoFit/>
          </a:bodyPr>
          <a:lstStyle/>
          <a:p>
            <a:pPr marL="12700">
              <a:lnSpc>
                <a:spcPts val="1650"/>
              </a:lnSpc>
            </a:pPr>
            <a:r>
              <a:rPr lang="en-US" altLang="en-IN" spc="-5" dirty="0"/>
              <a:t>                              </a:t>
            </a:r>
            <a:r>
              <a:rPr lang="en-IN" spc="-5" dirty="0"/>
              <a:t> OLED DigiSpex</a:t>
            </a:r>
            <a:endParaRPr spc="-5" dirty="0"/>
          </a:p>
        </p:txBody>
      </p:sp>
      <p:sp>
        <p:nvSpPr>
          <p:cNvPr id="3" name="object 3"/>
          <p:cNvSpPr txBox="1"/>
          <p:nvPr/>
        </p:nvSpPr>
        <p:spPr>
          <a:xfrm>
            <a:off x="533400" y="2133917"/>
            <a:ext cx="8072755" cy="3775075"/>
          </a:xfrm>
          <a:prstGeom prst="rect">
            <a:avLst/>
          </a:prstGeom>
        </p:spPr>
        <p:txBody>
          <a:bodyPr vert="horz" wrap="square" lIns="0" tIns="76835" rIns="0" bIns="0" rtlCol="0">
            <a:spAutoFit/>
          </a:bodyPr>
          <a:lstStyle/>
          <a:p>
            <a:pPr marL="12700" marR="5080" indent="916305" algn="just">
              <a:lnSpc>
                <a:spcPct val="80000"/>
              </a:lnSpc>
              <a:spcBef>
                <a:spcPts val="605"/>
              </a:spcBef>
            </a:pPr>
            <a:r>
              <a:rPr sz="2100" spc="25" dirty="0">
                <a:latin typeface="Times New Roman" panose="02020603050405020304"/>
                <a:cs typeface="Times New Roman" panose="02020603050405020304"/>
              </a:rPr>
              <a:t>We </a:t>
            </a:r>
            <a:r>
              <a:rPr sz="2100" spc="45" dirty="0">
                <a:latin typeface="Times New Roman" panose="02020603050405020304"/>
                <a:cs typeface="Times New Roman" panose="02020603050405020304"/>
              </a:rPr>
              <a:t>would like </a:t>
            </a:r>
            <a:r>
              <a:rPr sz="2100" spc="30" dirty="0">
                <a:latin typeface="Times New Roman" panose="02020603050405020304"/>
                <a:cs typeface="Times New Roman" panose="02020603050405020304"/>
              </a:rPr>
              <a:t>to </a:t>
            </a:r>
            <a:r>
              <a:rPr sz="2100" spc="45" dirty="0">
                <a:latin typeface="Times New Roman" panose="02020603050405020304"/>
                <a:cs typeface="Times New Roman" panose="02020603050405020304"/>
              </a:rPr>
              <a:t>express </a:t>
            </a:r>
            <a:r>
              <a:rPr sz="2100" spc="40" dirty="0">
                <a:latin typeface="Times New Roman" panose="02020603050405020304"/>
                <a:cs typeface="Times New Roman" panose="02020603050405020304"/>
              </a:rPr>
              <a:t>our </a:t>
            </a:r>
            <a:r>
              <a:rPr sz="2100" spc="45" dirty="0">
                <a:latin typeface="Times New Roman" panose="02020603050405020304"/>
                <a:cs typeface="Times New Roman" panose="02020603050405020304"/>
              </a:rPr>
              <a:t>sincere thanks </a:t>
            </a:r>
            <a:r>
              <a:rPr sz="2100" spc="35" dirty="0">
                <a:latin typeface="Times New Roman" panose="02020603050405020304"/>
                <a:cs typeface="Times New Roman" panose="02020603050405020304"/>
              </a:rPr>
              <a:t>and </a:t>
            </a:r>
            <a:r>
              <a:rPr sz="2100" spc="40" dirty="0">
                <a:latin typeface="Times New Roman" panose="02020603050405020304"/>
                <a:cs typeface="Times New Roman" panose="02020603050405020304"/>
              </a:rPr>
              <a:t>deep </a:t>
            </a:r>
            <a:r>
              <a:rPr sz="2100" spc="45" dirty="0">
                <a:latin typeface="Times New Roman" panose="02020603050405020304"/>
                <a:cs typeface="Times New Roman" panose="02020603050405020304"/>
              </a:rPr>
              <a:t>sense </a:t>
            </a:r>
            <a:r>
              <a:rPr sz="2100" spc="30" dirty="0">
                <a:latin typeface="Times New Roman" panose="02020603050405020304"/>
                <a:cs typeface="Times New Roman" panose="02020603050405020304"/>
              </a:rPr>
              <a:t>of  </a:t>
            </a:r>
            <a:r>
              <a:rPr sz="2100" spc="5" dirty="0">
                <a:latin typeface="Times New Roman" panose="02020603050405020304"/>
                <a:cs typeface="Times New Roman" panose="02020603050405020304"/>
              </a:rPr>
              <a:t>gratitude to </a:t>
            </a:r>
            <a:r>
              <a:rPr sz="2100" dirty="0">
                <a:latin typeface="Times New Roman" panose="02020603050405020304"/>
                <a:cs typeface="Times New Roman" panose="02020603050405020304"/>
              </a:rPr>
              <a:t>K. C. </a:t>
            </a:r>
            <a:r>
              <a:rPr sz="2100" spc="5" dirty="0">
                <a:latin typeface="Times New Roman" panose="02020603050405020304"/>
                <a:cs typeface="Times New Roman" panose="02020603050405020304"/>
              </a:rPr>
              <a:t>College of </a:t>
            </a:r>
            <a:r>
              <a:rPr sz="2100" spc="10" dirty="0">
                <a:latin typeface="Times New Roman" panose="02020603050405020304"/>
                <a:cs typeface="Times New Roman" panose="02020603050405020304"/>
              </a:rPr>
              <a:t>Engineering </a:t>
            </a:r>
            <a:r>
              <a:rPr sz="2100" dirty="0">
                <a:latin typeface="Times New Roman" panose="02020603050405020304"/>
                <a:cs typeface="Times New Roman" panose="02020603050405020304"/>
              </a:rPr>
              <a:t>&amp; </a:t>
            </a:r>
            <a:r>
              <a:rPr sz="2100" spc="10" dirty="0">
                <a:latin typeface="Times New Roman" panose="02020603050405020304"/>
                <a:cs typeface="Times New Roman" panose="02020603050405020304"/>
              </a:rPr>
              <a:t>Technology </a:t>
            </a:r>
            <a:r>
              <a:rPr sz="2100" spc="5" dirty="0">
                <a:latin typeface="Times New Roman" panose="02020603050405020304"/>
                <a:cs typeface="Times New Roman" panose="02020603050405020304"/>
              </a:rPr>
              <a:t>and </a:t>
            </a:r>
            <a:r>
              <a:rPr sz="2100" spc="10" dirty="0">
                <a:latin typeface="Times New Roman" panose="02020603050405020304"/>
                <a:cs typeface="Times New Roman" panose="02020603050405020304"/>
              </a:rPr>
              <a:t>Management  </a:t>
            </a:r>
            <a:r>
              <a:rPr sz="2100" spc="25" dirty="0">
                <a:latin typeface="Times New Roman" panose="02020603050405020304"/>
                <a:cs typeface="Times New Roman" panose="02020603050405020304"/>
              </a:rPr>
              <a:t>Studies </a:t>
            </a:r>
            <a:r>
              <a:rPr sz="2100" dirty="0">
                <a:latin typeface="Times New Roman" panose="02020603050405020304"/>
                <a:cs typeface="Times New Roman" panose="02020603050405020304"/>
              </a:rPr>
              <a:t>&amp; </a:t>
            </a:r>
            <a:r>
              <a:rPr sz="2100" spc="20" dirty="0">
                <a:latin typeface="Times New Roman" panose="02020603050405020304"/>
                <a:cs typeface="Times New Roman" panose="02020603050405020304"/>
              </a:rPr>
              <a:t>Research for </a:t>
            </a:r>
            <a:r>
              <a:rPr sz="2100" spc="25" dirty="0">
                <a:latin typeface="Times New Roman" panose="02020603050405020304"/>
                <a:cs typeface="Times New Roman" panose="02020603050405020304"/>
              </a:rPr>
              <a:t>giving </a:t>
            </a:r>
            <a:r>
              <a:rPr sz="2100" spc="15" dirty="0">
                <a:latin typeface="Times New Roman" panose="02020603050405020304"/>
                <a:cs typeface="Times New Roman" panose="02020603050405020304"/>
              </a:rPr>
              <a:t>us </a:t>
            </a:r>
            <a:r>
              <a:rPr sz="2100" spc="10" dirty="0">
                <a:latin typeface="Times New Roman" panose="02020603050405020304"/>
                <a:cs typeface="Times New Roman" panose="02020603050405020304"/>
              </a:rPr>
              <a:t>an </a:t>
            </a:r>
            <a:r>
              <a:rPr sz="2100" spc="25" dirty="0">
                <a:latin typeface="Times New Roman" panose="02020603050405020304"/>
                <a:cs typeface="Times New Roman" panose="02020603050405020304"/>
              </a:rPr>
              <a:t>opportunity </a:t>
            </a:r>
            <a:r>
              <a:rPr sz="2100" spc="15" dirty="0">
                <a:latin typeface="Times New Roman" panose="02020603050405020304"/>
                <a:cs typeface="Times New Roman" panose="02020603050405020304"/>
              </a:rPr>
              <a:t>to </a:t>
            </a:r>
            <a:r>
              <a:rPr sz="2100" spc="25" dirty="0">
                <a:latin typeface="Times New Roman" panose="02020603050405020304"/>
                <a:cs typeface="Times New Roman" panose="02020603050405020304"/>
              </a:rPr>
              <a:t>integrate </a:t>
            </a:r>
            <a:r>
              <a:rPr sz="2100" spc="20" dirty="0">
                <a:latin typeface="Times New Roman" panose="02020603050405020304"/>
                <a:cs typeface="Times New Roman" panose="02020603050405020304"/>
              </a:rPr>
              <a:t>the </a:t>
            </a:r>
            <a:r>
              <a:rPr sz="2100" spc="25" dirty="0">
                <a:latin typeface="Times New Roman" panose="02020603050405020304"/>
                <a:cs typeface="Times New Roman" panose="02020603050405020304"/>
              </a:rPr>
              <a:t>learning  </a:t>
            </a:r>
            <a:r>
              <a:rPr sz="2100" dirty="0">
                <a:latin typeface="Times New Roman" panose="02020603050405020304"/>
                <a:cs typeface="Times New Roman" panose="02020603050405020304"/>
              </a:rPr>
              <a:t>from this </a:t>
            </a:r>
            <a:r>
              <a:rPr sz="2100" spc="-5" dirty="0">
                <a:latin typeface="Times New Roman" panose="02020603050405020304"/>
                <a:cs typeface="Times New Roman" panose="02020603050405020304"/>
              </a:rPr>
              <a:t>graduate</a:t>
            </a:r>
            <a:r>
              <a:rPr sz="2100" spc="-15" dirty="0">
                <a:latin typeface="Times New Roman" panose="02020603050405020304"/>
                <a:cs typeface="Times New Roman" panose="02020603050405020304"/>
              </a:rPr>
              <a:t> </a:t>
            </a:r>
            <a:r>
              <a:rPr sz="2100" spc="-5" dirty="0">
                <a:latin typeface="Times New Roman" panose="02020603050405020304"/>
                <a:cs typeface="Times New Roman" panose="02020603050405020304"/>
              </a:rPr>
              <a:t>course.</a:t>
            </a:r>
            <a:endParaRPr sz="2100">
              <a:latin typeface="Times New Roman" panose="02020603050405020304"/>
              <a:cs typeface="Times New Roman" panose="02020603050405020304"/>
            </a:endParaRPr>
          </a:p>
          <a:p>
            <a:pPr>
              <a:lnSpc>
                <a:spcPct val="100000"/>
              </a:lnSpc>
              <a:spcBef>
                <a:spcPts val="20"/>
              </a:spcBef>
            </a:pPr>
            <a:endParaRPr sz="2600">
              <a:latin typeface="Times New Roman" panose="02020603050405020304"/>
              <a:cs typeface="Times New Roman" panose="02020603050405020304"/>
            </a:endParaRPr>
          </a:p>
          <a:p>
            <a:pPr algn="just"/>
            <a:r>
              <a:rPr sz="2100" spc="30" dirty="0">
                <a:latin typeface="Times New Roman" panose="02020603050405020304"/>
                <a:cs typeface="Times New Roman" panose="02020603050405020304"/>
              </a:rPr>
              <a:t>We </a:t>
            </a:r>
            <a:r>
              <a:rPr sz="2100" spc="45" dirty="0">
                <a:latin typeface="Times New Roman" panose="02020603050405020304"/>
                <a:cs typeface="Times New Roman" panose="02020603050405020304"/>
              </a:rPr>
              <a:t>take this </a:t>
            </a:r>
            <a:r>
              <a:rPr sz="2100" spc="60" dirty="0">
                <a:latin typeface="Times New Roman" panose="02020603050405020304"/>
                <a:cs typeface="Times New Roman" panose="02020603050405020304"/>
              </a:rPr>
              <a:t>opportunity </a:t>
            </a:r>
            <a:r>
              <a:rPr sz="2100" spc="35" dirty="0">
                <a:latin typeface="Times New Roman" panose="02020603050405020304"/>
                <a:cs typeface="Times New Roman" panose="02020603050405020304"/>
              </a:rPr>
              <a:t>to </a:t>
            </a:r>
            <a:r>
              <a:rPr sz="2100" spc="55" dirty="0">
                <a:latin typeface="Times New Roman" panose="02020603050405020304"/>
                <a:cs typeface="Times New Roman" panose="02020603050405020304"/>
              </a:rPr>
              <a:t>express </a:t>
            </a:r>
            <a:r>
              <a:rPr sz="2100" spc="45" dirty="0">
                <a:latin typeface="Times New Roman" panose="02020603050405020304"/>
                <a:cs typeface="Times New Roman" panose="02020603050405020304"/>
              </a:rPr>
              <a:t>our </a:t>
            </a:r>
            <a:r>
              <a:rPr sz="2100" spc="60" dirty="0">
                <a:latin typeface="Times New Roman" panose="02020603050405020304"/>
                <a:cs typeface="Times New Roman" panose="02020603050405020304"/>
              </a:rPr>
              <a:t>profound gratitude </a:t>
            </a:r>
            <a:r>
              <a:rPr sz="2100" spc="45" dirty="0">
                <a:latin typeface="Times New Roman" panose="02020603050405020304"/>
                <a:cs typeface="Times New Roman" panose="02020603050405020304"/>
              </a:rPr>
              <a:t>and  </a:t>
            </a:r>
            <a:r>
              <a:rPr sz="2100" spc="-5" dirty="0">
                <a:latin typeface="Times New Roman" panose="02020603050405020304"/>
                <a:cs typeface="Times New Roman" panose="02020603050405020304"/>
              </a:rPr>
              <a:t>deep regards </a:t>
            </a:r>
            <a:r>
              <a:rPr sz="2100" dirty="0">
                <a:latin typeface="Times New Roman" panose="02020603050405020304"/>
                <a:cs typeface="Times New Roman" panose="02020603050405020304"/>
              </a:rPr>
              <a:t>to our </a:t>
            </a:r>
            <a:r>
              <a:rPr sz="2100" spc="-5" dirty="0">
                <a:latin typeface="Times New Roman" panose="02020603050405020304"/>
                <a:cs typeface="Times New Roman" panose="02020603050405020304"/>
              </a:rPr>
              <a:t>guide, Head </a:t>
            </a:r>
            <a:r>
              <a:rPr sz="2100" dirty="0">
                <a:latin typeface="Times New Roman" panose="02020603050405020304"/>
                <a:cs typeface="Times New Roman" panose="02020603050405020304"/>
              </a:rPr>
              <a:t>of the </a:t>
            </a:r>
            <a:r>
              <a:rPr sz="2100" spc="-5" dirty="0">
                <a:latin typeface="Times New Roman" panose="02020603050405020304"/>
                <a:cs typeface="Times New Roman" panose="02020603050405020304"/>
              </a:rPr>
              <a:t>Electronics and Telecommunication  </a:t>
            </a:r>
            <a:r>
              <a:rPr sz="2100" spc="25" dirty="0">
                <a:latin typeface="Times New Roman" panose="02020603050405020304"/>
                <a:cs typeface="Times New Roman" panose="02020603050405020304"/>
              </a:rPr>
              <a:t>Department,</a:t>
            </a:r>
            <a:r>
              <a:rPr lang="en-US" sz="2100" spc="25" dirty="0">
                <a:latin typeface="Times New Roman" panose="02020603050405020304"/>
                <a:cs typeface="Times New Roman" panose="02020603050405020304"/>
              </a:rPr>
              <a:t> Rajiv Iyer</a:t>
            </a:r>
            <a:r>
              <a:rPr sz="2100" spc="25" dirty="0">
                <a:latin typeface="Times New Roman" panose="02020603050405020304"/>
                <a:cs typeface="Times New Roman" panose="02020603050405020304"/>
              </a:rPr>
              <a:t> </a:t>
            </a:r>
            <a:r>
              <a:rPr sz="2100" spc="20" dirty="0">
                <a:latin typeface="Times New Roman" panose="02020603050405020304"/>
                <a:cs typeface="Times New Roman" panose="02020603050405020304"/>
              </a:rPr>
              <a:t>and </a:t>
            </a:r>
            <a:r>
              <a:rPr sz="2100" spc="25" dirty="0">
                <a:latin typeface="Times New Roman" panose="02020603050405020304"/>
                <a:cs typeface="Times New Roman" panose="02020603050405020304"/>
              </a:rPr>
              <a:t>Guide </a:t>
            </a:r>
            <a:r>
              <a:rPr sz="2100" dirty="0">
                <a:latin typeface="Times New Roman" panose="02020603050405020304"/>
                <a:cs typeface="Times New Roman" panose="02020603050405020304"/>
              </a:rPr>
              <a:t>- </a:t>
            </a:r>
            <a:r>
              <a:rPr lang="en-US" sz="2100" b="1" u="sng" dirty="0">
                <a:latin typeface="Times New Roman" panose="02020603050405020304"/>
                <a:cs typeface="Times New Roman" panose="02020603050405020304"/>
              </a:rPr>
              <a:t>Dr AVISHEK RAY</a:t>
            </a:r>
            <a:r>
              <a:rPr sz="2100" spc="30" dirty="0">
                <a:latin typeface="Times New Roman" panose="02020603050405020304"/>
                <a:cs typeface="Times New Roman" panose="02020603050405020304"/>
              </a:rPr>
              <a:t>  </a:t>
            </a:r>
            <a:r>
              <a:rPr sz="2100" spc="55" dirty="0">
                <a:latin typeface="Times New Roman" panose="02020603050405020304"/>
                <a:cs typeface="Times New Roman" panose="02020603050405020304"/>
              </a:rPr>
              <a:t>for his </a:t>
            </a:r>
            <a:r>
              <a:rPr sz="2100" spc="70" dirty="0">
                <a:latin typeface="Times New Roman" panose="02020603050405020304"/>
                <a:cs typeface="Times New Roman" panose="02020603050405020304"/>
              </a:rPr>
              <a:t>exemplary </a:t>
            </a:r>
            <a:r>
              <a:rPr sz="2100" spc="75" dirty="0">
                <a:latin typeface="Times New Roman" panose="02020603050405020304"/>
                <a:cs typeface="Times New Roman" panose="02020603050405020304"/>
              </a:rPr>
              <a:t>guidance, </a:t>
            </a:r>
            <a:r>
              <a:rPr sz="2100" spc="80" dirty="0">
                <a:latin typeface="Times New Roman" panose="02020603050405020304"/>
                <a:cs typeface="Times New Roman" panose="02020603050405020304"/>
              </a:rPr>
              <a:t>monitoring </a:t>
            </a:r>
            <a:r>
              <a:rPr sz="2100" spc="55" dirty="0">
                <a:latin typeface="Times New Roman" panose="02020603050405020304"/>
                <a:cs typeface="Times New Roman" panose="02020603050405020304"/>
              </a:rPr>
              <a:t>and </a:t>
            </a:r>
            <a:r>
              <a:rPr sz="2100" spc="75" dirty="0">
                <a:latin typeface="Times New Roman" panose="02020603050405020304"/>
                <a:cs typeface="Times New Roman" panose="02020603050405020304"/>
              </a:rPr>
              <a:t>constant </a:t>
            </a:r>
            <a:r>
              <a:rPr sz="2100" spc="80" dirty="0">
                <a:latin typeface="Times New Roman" panose="02020603050405020304"/>
                <a:cs typeface="Times New Roman" panose="02020603050405020304"/>
              </a:rPr>
              <a:t>encouragement  </a:t>
            </a:r>
            <a:r>
              <a:rPr sz="2100" spc="5" dirty="0">
                <a:latin typeface="Times New Roman" panose="02020603050405020304"/>
                <a:cs typeface="Times New Roman" panose="02020603050405020304"/>
              </a:rPr>
              <a:t>throughout our project </a:t>
            </a:r>
            <a:r>
              <a:rPr sz="2100" spc="10" dirty="0">
                <a:latin typeface="Times New Roman" panose="02020603050405020304"/>
                <a:cs typeface="Times New Roman" panose="02020603050405020304"/>
              </a:rPr>
              <a:t>work titled</a:t>
            </a:r>
            <a:r>
              <a:rPr lang="en-US" sz="2100" spc="10" dirty="0">
                <a:latin typeface="Times New Roman" panose="02020603050405020304"/>
                <a:cs typeface="Times New Roman" panose="02020603050405020304"/>
              </a:rPr>
              <a:t> “</a:t>
            </a:r>
            <a:r>
              <a:rPr lang="en-US" sz="2100" dirty="0">
                <a:sym typeface="+mn-ea"/>
              </a:rPr>
              <a:t>S</a:t>
            </a:r>
            <a:r>
              <a:rPr lang="en-US" sz="2100" b="1" u="sng" dirty="0">
                <a:sym typeface="+mn-ea"/>
              </a:rPr>
              <a:t>MART NOTIFICATION DISPLAY USING OLED DIGISPECX”</a:t>
            </a:r>
            <a:r>
              <a:rPr sz="2100" spc="10" dirty="0">
                <a:latin typeface="Times New Roman" panose="02020603050405020304"/>
                <a:cs typeface="Times New Roman" panose="02020603050405020304"/>
              </a:rPr>
              <a:t> </a:t>
            </a:r>
            <a:r>
              <a:rPr sz="2100" spc="-5" dirty="0">
                <a:latin typeface="Times New Roman" panose="02020603050405020304"/>
                <a:cs typeface="Times New Roman" panose="02020603050405020304"/>
              </a:rPr>
              <a:t>and also thanks </a:t>
            </a:r>
            <a:r>
              <a:rPr sz="2100" dirty="0">
                <a:latin typeface="Times New Roman" panose="02020603050405020304"/>
                <a:cs typeface="Times New Roman" panose="02020603050405020304"/>
              </a:rPr>
              <a:t>to </a:t>
            </a:r>
            <a:r>
              <a:rPr sz="2100" spc="-5" dirty="0">
                <a:latin typeface="Times New Roman" panose="02020603050405020304"/>
                <a:cs typeface="Times New Roman" panose="02020603050405020304"/>
              </a:rPr>
              <a:t>Department Faculty </a:t>
            </a:r>
            <a:r>
              <a:rPr sz="2100" dirty="0">
                <a:latin typeface="Times New Roman" panose="02020603050405020304"/>
                <a:cs typeface="Times New Roman" panose="02020603050405020304"/>
              </a:rPr>
              <a:t>&amp; </a:t>
            </a:r>
            <a:r>
              <a:rPr sz="2100" spc="-5" dirty="0">
                <a:latin typeface="Times New Roman" panose="02020603050405020304"/>
                <a:cs typeface="Times New Roman" panose="02020603050405020304"/>
              </a:rPr>
              <a:t>Technical staff members </a:t>
            </a:r>
            <a:r>
              <a:rPr sz="2100" dirty="0">
                <a:latin typeface="Times New Roman" panose="02020603050405020304"/>
                <a:cs typeface="Times New Roman" panose="02020603050405020304"/>
              </a:rPr>
              <a:t>for </a:t>
            </a:r>
            <a:r>
              <a:rPr sz="2100" spc="-5" dirty="0">
                <a:latin typeface="Times New Roman" panose="02020603050405020304"/>
                <a:cs typeface="Times New Roman" panose="02020603050405020304"/>
              </a:rPr>
              <a:t>their  </a:t>
            </a:r>
            <a:r>
              <a:rPr sz="2100" dirty="0">
                <a:latin typeface="Times New Roman" panose="02020603050405020304"/>
                <a:cs typeface="Times New Roman" panose="02020603050405020304"/>
              </a:rPr>
              <a:t>time to time </a:t>
            </a:r>
            <a:r>
              <a:rPr sz="2100" spc="-5" dirty="0">
                <a:latin typeface="Times New Roman" panose="02020603050405020304"/>
                <a:cs typeface="Times New Roman" panose="02020603050405020304"/>
              </a:rPr>
              <a:t>help </a:t>
            </a:r>
            <a:r>
              <a:rPr sz="2100" dirty="0">
                <a:latin typeface="Times New Roman" panose="02020603050405020304"/>
                <a:cs typeface="Times New Roman" panose="02020603050405020304"/>
              </a:rPr>
              <a:t>for our </a:t>
            </a:r>
            <a:r>
              <a:rPr sz="2100" spc="-5" dirty="0">
                <a:latin typeface="Times New Roman" panose="02020603050405020304"/>
                <a:cs typeface="Times New Roman" panose="02020603050405020304"/>
              </a:rPr>
              <a:t>project</a:t>
            </a:r>
            <a:r>
              <a:rPr sz="2100" spc="-10" dirty="0">
                <a:latin typeface="Times New Roman" panose="02020603050405020304"/>
                <a:cs typeface="Times New Roman" panose="02020603050405020304"/>
              </a:rPr>
              <a:t> </a:t>
            </a:r>
            <a:r>
              <a:rPr sz="2100" spc="-5" dirty="0">
                <a:latin typeface="Times New Roman" panose="02020603050405020304"/>
                <a:cs typeface="Times New Roman" panose="02020603050405020304"/>
              </a:rPr>
              <a:t>work.</a:t>
            </a:r>
            <a:endParaRPr sz="2100">
              <a:latin typeface="Times New Roman" panose="02020603050405020304"/>
              <a:cs typeface="Times New Roman" panose="02020603050405020304"/>
            </a:endParaRPr>
          </a:p>
        </p:txBody>
      </p:sp>
      <p:sp>
        <p:nvSpPr>
          <p:cNvPr id="6" name="Slide Number Placeholder 5"/>
          <p:cNvSpPr>
            <a:spLocks noGrp="1"/>
          </p:cNvSpPr>
          <p:nvPr>
            <p:ph type="sldNum" sz="quarter" idx="7"/>
          </p:nvPr>
        </p:nvSpPr>
        <p:spPr/>
        <p:txBody>
          <a:bodyPr/>
          <a:p>
            <a:fld id="{B6F15528-21DE-4FAA-801E-634DDDAF4B2B}" type="slidenum">
              <a:rPr/>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2464434" y="1178560"/>
            <a:ext cx="4215130" cy="861695"/>
          </a:xfrm>
        </p:spPr>
        <p:txBody>
          <a:bodyPr/>
          <a:p>
            <a:r>
              <a:rPr lang="en-IN" dirty="0">
                <a:latin typeface="Times New Roman" panose="02020603050405020304" charset="0"/>
                <a:cs typeface="Times New Roman" panose="02020603050405020304" charset="0"/>
                <a:sym typeface="+mn-ea"/>
              </a:rPr>
              <a:t>CONCLUSION</a:t>
            </a:r>
            <a:br>
              <a:rPr lang="en-IN" dirty="0">
                <a:latin typeface="Times New Roman" panose="02020603050405020304" charset="0"/>
                <a:cs typeface="Times New Roman" panose="02020603050405020304" charset="0"/>
              </a:rPr>
            </a:br>
            <a:endParaRPr lang="en-US"/>
          </a:p>
        </p:txBody>
      </p:sp>
      <p:sp>
        <p:nvSpPr>
          <p:cNvPr id="7" name="Text Placeholder 6"/>
          <p:cNvSpPr>
            <a:spLocks noGrp="1"/>
          </p:cNvSpPr>
          <p:nvPr>
            <p:ph type="body" idx="1"/>
          </p:nvPr>
        </p:nvSpPr>
        <p:spPr>
          <a:xfrm>
            <a:off x="676275" y="1767204"/>
            <a:ext cx="7791449" cy="2893060"/>
          </a:xfrm>
        </p:spPr>
        <p:txBody>
          <a:bodyPr/>
          <a:p>
            <a:pPr marL="342900" indent="-342900" algn="just">
              <a:buFont typeface="Arial" panose="020B0604020202020204" pitchFamily="34" charset="0"/>
              <a:buChar char="•"/>
            </a:pPr>
            <a:endParaRPr lang="en-US" dirty="0">
              <a:sym typeface="+mn-ea"/>
            </a:endParaRPr>
          </a:p>
          <a:p>
            <a:pPr marL="342900" indent="-342900" algn="just">
              <a:buFont typeface="Arial" panose="020B0604020202020204" pitchFamily="34" charset="0"/>
              <a:buChar char="•"/>
            </a:pPr>
            <a:endParaRPr lang="en-US" dirty="0">
              <a:sym typeface="+mn-ea"/>
            </a:endParaRPr>
          </a:p>
          <a:p>
            <a:pPr marL="342900" indent="-342900" algn="just">
              <a:buFont typeface="Arial" panose="020B0604020202020204" pitchFamily="34" charset="0"/>
              <a:buChar char="•"/>
            </a:pPr>
            <a:r>
              <a:rPr lang="en-US" sz="2000" dirty="0">
                <a:sym typeface="+mn-ea"/>
              </a:rPr>
              <a:t>The technology is increasing rapidly so there are going to be advancement in wearable computers. </a:t>
            </a:r>
            <a:endParaRPr lang="en-US" sz="2000" dirty="0"/>
          </a:p>
          <a:p>
            <a:pPr marL="342900" indent="-342900" algn="just">
              <a:buFont typeface="Arial" panose="020B0604020202020204" pitchFamily="34" charset="0"/>
              <a:buChar char="•"/>
            </a:pPr>
            <a:r>
              <a:rPr lang="en-US" sz="2000" dirty="0">
                <a:sym typeface="+mn-ea"/>
              </a:rPr>
              <a:t>Like Smart Watches the Smart Glasses are going to be the be more used accessories . </a:t>
            </a:r>
            <a:endParaRPr lang="en-US" sz="2000" dirty="0"/>
          </a:p>
          <a:p>
            <a:pPr marL="342900" indent="-342900" algn="just">
              <a:buFont typeface="Arial" panose="020B0604020202020204" pitchFamily="34" charset="0"/>
              <a:buChar char="•"/>
            </a:pPr>
            <a:r>
              <a:rPr lang="en-US" sz="2000" dirty="0">
                <a:sym typeface="+mn-ea"/>
              </a:rPr>
              <a:t>The users will be able to receive Real time notifications of their phones directly onto their regular glasses.</a:t>
            </a:r>
            <a:endParaRPr lang="en-IN" sz="2000" dirty="0"/>
          </a:p>
          <a:p>
            <a:pPr marL="342900" indent="-342900"/>
            <a:endParaRPr lang="en-US" sz="2000"/>
          </a:p>
        </p:txBody>
      </p:sp>
      <p:sp>
        <p:nvSpPr>
          <p:cNvPr id="4" name="Footer Placeholder 3"/>
          <p:cNvSpPr>
            <a:spLocks noGrp="1"/>
          </p:cNvSpPr>
          <p:nvPr>
            <p:ph type="ftr" sz="quarter" idx="5"/>
          </p:nvPr>
        </p:nvSpPr>
        <p:spPr>
          <a:xfrm>
            <a:off x="1524000" y="6443345"/>
            <a:ext cx="5428615" cy="211455"/>
          </a:xfrm>
        </p:spPr>
        <p:txBody>
          <a:bodyPr wrap="square"/>
          <a:p>
            <a:pPr marL="12700">
              <a:lnSpc>
                <a:spcPts val="1650"/>
              </a:lnSpc>
            </a:pPr>
            <a:r>
              <a:rPr lang="en-US" altLang="en-IN" spc="-5" dirty="0"/>
              <a:t> </a:t>
            </a:r>
            <a:r>
              <a:rPr lang="en-IN" spc="-5" dirty="0"/>
              <a:t> </a:t>
            </a:r>
            <a:r>
              <a:rPr lang="en-US" altLang="en-IN" spc="-5" dirty="0"/>
              <a:t>                                            </a:t>
            </a:r>
            <a:r>
              <a:rPr lang="en-IN" spc="-5" dirty="0"/>
              <a:t> OLED DigiSpex</a:t>
            </a:r>
            <a:endParaRPr spc="-5" dirty="0"/>
          </a:p>
        </p:txBody>
      </p:sp>
      <p:sp>
        <p:nvSpPr>
          <p:cNvPr id="5" name="Slide Number Placeholder 4"/>
          <p:cNvSpPr>
            <a:spLocks noGrp="1"/>
          </p:cNvSpPr>
          <p:nvPr>
            <p:ph type="sldNum" sz="quarter" idx="7"/>
          </p:nvPr>
        </p:nvSpPr>
        <p:spPr>
          <a:xfrm>
            <a:off x="6583680" y="6377940"/>
            <a:ext cx="2103120" cy="276860"/>
          </a:xfrm>
        </p:spPr>
        <p:txBody>
          <a:bodyPr/>
          <a:p>
            <a:fld id="{B6F15528-21DE-4FAA-801E-634DDDAF4B2B}" type="slidenum">
              <a:rPr/>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609600" y="2631439"/>
            <a:ext cx="7791449" cy="2569845"/>
          </a:xfrm>
          <a:prstGeom prst="rect">
            <a:avLst/>
          </a:prstGeom>
        </p:spPr>
        <p:txBody>
          <a:bodyPr vert="horz" wrap="square" lIns="0" tIns="12700" rIns="0" bIns="0" rtlCol="0">
            <a:spAutoFit/>
          </a:bodyPr>
          <a:lstStyle/>
          <a:p>
            <a:pPr marL="176530" marR="107950" indent="0" algn="l">
              <a:lnSpc>
                <a:spcPct val="90000"/>
              </a:lnSpc>
              <a:spcBef>
                <a:spcPts val="100"/>
              </a:spcBef>
              <a:buFont typeface="Times New Roman" panose="02020603050405020304"/>
              <a:buNone/>
              <a:tabLst>
                <a:tab pos="608965" algn="l"/>
                <a:tab pos="1386840" algn="l"/>
                <a:tab pos="2301240" algn="l"/>
              </a:tabLst>
            </a:pPr>
            <a:r>
              <a:rPr sz="2000" i="1" dirty="0"/>
              <a:t>Wikipedia. (2017). Magnetometer. [Online]. Available: https://en.</a:t>
            </a:r>
            <a:endParaRPr sz="2000" i="1" dirty="0"/>
          </a:p>
          <a:p>
            <a:pPr marL="176530" marR="107950" indent="0" algn="l">
              <a:lnSpc>
                <a:spcPct val="90000"/>
              </a:lnSpc>
              <a:spcBef>
                <a:spcPts val="100"/>
              </a:spcBef>
              <a:buFont typeface="Times New Roman" panose="02020603050405020304"/>
              <a:buNone/>
              <a:tabLst>
                <a:tab pos="608965" algn="l"/>
                <a:tab pos="1386840" algn="l"/>
                <a:tab pos="2301240" algn="l"/>
              </a:tabLst>
            </a:pPr>
            <a:r>
              <a:rPr sz="2000" i="1" dirty="0"/>
              <a:t>wikipedia.org/wiki/Magnetometer</a:t>
            </a:r>
            <a:endParaRPr sz="2000" i="1" dirty="0"/>
          </a:p>
          <a:p>
            <a:pPr marL="176530" marR="107950" indent="0" algn="l">
              <a:lnSpc>
                <a:spcPct val="90000"/>
              </a:lnSpc>
              <a:spcBef>
                <a:spcPts val="100"/>
              </a:spcBef>
              <a:buFont typeface="Times New Roman" panose="02020603050405020304"/>
              <a:buNone/>
              <a:tabLst>
                <a:tab pos="608965" algn="l"/>
                <a:tab pos="1386840" algn="l"/>
                <a:tab pos="2301240" algn="l"/>
              </a:tabLst>
            </a:pPr>
            <a:r>
              <a:rPr sz="2000" i="1" dirty="0"/>
              <a:t>Wikipedia. (2017). Microphone. [Online]. Available: https://en.</a:t>
            </a:r>
            <a:endParaRPr sz="2000" i="1" dirty="0"/>
          </a:p>
          <a:p>
            <a:pPr marL="176530" marR="107950" indent="0" algn="l">
              <a:lnSpc>
                <a:spcPct val="90000"/>
              </a:lnSpc>
              <a:spcBef>
                <a:spcPts val="100"/>
              </a:spcBef>
              <a:buFont typeface="Times New Roman" panose="02020603050405020304"/>
              <a:buNone/>
              <a:tabLst>
                <a:tab pos="608965" algn="l"/>
                <a:tab pos="1386840" algn="l"/>
                <a:tab pos="2301240" algn="l"/>
              </a:tabLst>
            </a:pPr>
            <a:r>
              <a:rPr sz="2000" i="1" dirty="0"/>
              <a:t>wikipedia.org/wiki/Microphone</a:t>
            </a:r>
            <a:endParaRPr sz="2000" i="1" dirty="0"/>
          </a:p>
          <a:p>
            <a:pPr marL="176530" marR="107950" indent="0" algn="l">
              <a:lnSpc>
                <a:spcPct val="90000"/>
              </a:lnSpc>
              <a:spcBef>
                <a:spcPts val="100"/>
              </a:spcBef>
              <a:buFont typeface="Times New Roman" panose="02020603050405020304"/>
              <a:buNone/>
              <a:tabLst>
                <a:tab pos="608965" algn="l"/>
                <a:tab pos="1386840" algn="l"/>
                <a:tab pos="2301240" algn="l"/>
              </a:tabLst>
            </a:pPr>
            <a:r>
              <a:rPr sz="2000" i="1" dirty="0"/>
              <a:t>D. Ashbrook, P. Baudisch, and S. White, ‘‘Nenya: Subtle and</a:t>
            </a:r>
            <a:endParaRPr sz="2000" i="1" dirty="0"/>
          </a:p>
          <a:p>
            <a:pPr marL="176530" marR="107950" indent="0" algn="l">
              <a:lnSpc>
                <a:spcPct val="90000"/>
              </a:lnSpc>
              <a:spcBef>
                <a:spcPts val="100"/>
              </a:spcBef>
              <a:buFont typeface="Times New Roman" panose="02020603050405020304"/>
              <a:buNone/>
              <a:tabLst>
                <a:tab pos="608965" algn="l"/>
                <a:tab pos="1386840" algn="l"/>
                <a:tab pos="2301240" algn="l"/>
              </a:tabLst>
            </a:pPr>
            <a:r>
              <a:rPr sz="2000" i="1" dirty="0"/>
              <a:t>eyes-free mobile input with a magnetically-tracked finger ring,’’ in</a:t>
            </a:r>
            <a:r>
              <a:rPr lang="en-US" sz="2000" i="1" dirty="0"/>
              <a:t> </a:t>
            </a:r>
            <a:r>
              <a:rPr sz="2000" i="1" dirty="0"/>
              <a:t>Proc. SIGCHI Conf. Hum. Factors Comput. Syst. (CHI), New York,</a:t>
            </a:r>
            <a:r>
              <a:rPr lang="en-US" sz="2000" i="1" dirty="0"/>
              <a:t> </a:t>
            </a:r>
            <a:r>
              <a:rPr sz="2000" i="1" dirty="0"/>
              <a:t>NY, USA, 2011, pp. 2043–2046. [Online]. Available: https://doi.org/10.1145/1978942.1979238</a:t>
            </a:r>
            <a:endParaRPr sz="2000" i="1" dirty="0"/>
          </a:p>
        </p:txBody>
      </p:sp>
      <p:sp>
        <p:nvSpPr>
          <p:cNvPr id="4" name="object 4"/>
          <p:cNvSpPr txBox="1">
            <a:spLocks noGrp="1"/>
          </p:cNvSpPr>
          <p:nvPr>
            <p:ph type="ftr" sz="quarter" idx="5"/>
          </p:nvPr>
        </p:nvSpPr>
        <p:spPr>
          <a:xfrm>
            <a:off x="1427480" y="6428740"/>
            <a:ext cx="6175375" cy="211455"/>
          </a:xfrm>
          <a:prstGeom prst="rect">
            <a:avLst/>
          </a:prstGeom>
        </p:spPr>
        <p:txBody>
          <a:bodyPr vert="horz" wrap="square" lIns="0" tIns="0" rIns="0" bIns="0" rtlCol="0">
            <a:spAutoFit/>
          </a:bodyPr>
          <a:lstStyle/>
          <a:p>
            <a:pPr marL="12700">
              <a:lnSpc>
                <a:spcPts val="1650"/>
              </a:lnSpc>
            </a:pPr>
            <a:r>
              <a:rPr lang="en-US" altLang="en-IN" spc="-5" dirty="0"/>
              <a:t>                                                   </a:t>
            </a:r>
            <a:r>
              <a:rPr lang="en-IN" spc="-5" dirty="0"/>
              <a:t> OLED DigiSpex</a:t>
            </a:r>
            <a:endParaRPr spc="-5" dirty="0"/>
          </a:p>
        </p:txBody>
      </p:sp>
      <p:sp>
        <p:nvSpPr>
          <p:cNvPr id="3" name="object 3"/>
          <p:cNvSpPr txBox="1">
            <a:spLocks noGrp="1"/>
          </p:cNvSpPr>
          <p:nvPr>
            <p:ph type="title"/>
          </p:nvPr>
        </p:nvSpPr>
        <p:spPr>
          <a:xfrm>
            <a:off x="3050539" y="1002664"/>
            <a:ext cx="2416175" cy="451484"/>
          </a:xfrm>
          <a:prstGeom prst="rect">
            <a:avLst/>
          </a:prstGeom>
        </p:spPr>
        <p:txBody>
          <a:bodyPr vert="horz" wrap="square" lIns="0" tIns="12065" rIns="0" bIns="0" rtlCol="0">
            <a:spAutoFit/>
          </a:bodyPr>
          <a:lstStyle/>
          <a:p>
            <a:pPr marL="12700">
              <a:lnSpc>
                <a:spcPct val="100000"/>
              </a:lnSpc>
              <a:spcBef>
                <a:spcPts val="95"/>
              </a:spcBef>
            </a:pPr>
            <a:r>
              <a:rPr spc="-5" dirty="0"/>
              <a:t>REFERENCES</a:t>
            </a:r>
            <a:endParaRPr spc="-5" dirty="0"/>
          </a:p>
        </p:txBody>
      </p:sp>
      <p:sp>
        <p:nvSpPr>
          <p:cNvPr id="6" name="Slide Number Placeholder 5"/>
          <p:cNvSpPr>
            <a:spLocks noGrp="1"/>
          </p:cNvSpPr>
          <p:nvPr>
            <p:ph type="sldNum" sz="quarter" idx="7"/>
          </p:nvPr>
        </p:nvSpPr>
        <p:spPr/>
        <p:txBody>
          <a:bodyPr/>
          <a:p>
            <a:fld id="{B6F15528-21DE-4FAA-801E-634DDDAF4B2B}" type="slidenum">
              <a:rPr/>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2814" y="1078864"/>
            <a:ext cx="5144135" cy="451484"/>
          </a:xfrm>
          <a:prstGeom prst="rect">
            <a:avLst/>
          </a:prstGeom>
        </p:spPr>
        <p:txBody>
          <a:bodyPr vert="horz" wrap="square" lIns="0" tIns="12065" rIns="0" bIns="0" rtlCol="0">
            <a:spAutoFit/>
          </a:bodyPr>
          <a:lstStyle/>
          <a:p>
            <a:pPr marL="12700">
              <a:lnSpc>
                <a:spcPct val="100000"/>
              </a:lnSpc>
              <a:spcBef>
                <a:spcPts val="95"/>
              </a:spcBef>
            </a:pPr>
            <a:r>
              <a:rPr spc="-5" dirty="0"/>
              <a:t>OUTLINE OF</a:t>
            </a:r>
            <a:r>
              <a:rPr spc="-10" dirty="0"/>
              <a:t> </a:t>
            </a:r>
            <a:r>
              <a:rPr spc="-5" dirty="0"/>
              <a:t>PRESENTATION</a:t>
            </a:r>
            <a:endParaRPr spc="-5" dirty="0"/>
          </a:p>
        </p:txBody>
      </p:sp>
      <p:sp>
        <p:nvSpPr>
          <p:cNvPr id="41" name="object 41"/>
          <p:cNvSpPr txBox="1">
            <a:spLocks noGrp="1"/>
          </p:cNvSpPr>
          <p:nvPr>
            <p:ph type="ftr" sz="quarter" idx="5"/>
          </p:nvPr>
        </p:nvSpPr>
        <p:spPr>
          <a:xfrm>
            <a:off x="2332990" y="6407150"/>
            <a:ext cx="4490085" cy="211455"/>
          </a:xfrm>
          <a:prstGeom prst="rect">
            <a:avLst/>
          </a:prstGeom>
        </p:spPr>
        <p:txBody>
          <a:bodyPr vert="horz" wrap="square" lIns="0" tIns="0" rIns="0" bIns="0" rtlCol="0">
            <a:spAutoFit/>
          </a:bodyPr>
          <a:lstStyle/>
          <a:p>
            <a:pPr marL="12700">
              <a:lnSpc>
                <a:spcPts val="1650"/>
              </a:lnSpc>
            </a:pPr>
            <a:r>
              <a:rPr lang="en-US">
                <a:sym typeface="+mn-ea"/>
              </a:rPr>
              <a:t>                                  OLED DigiSpex</a:t>
            </a:r>
            <a:endParaRPr lang="en-US" spc="-5" dirty="0"/>
          </a:p>
        </p:txBody>
      </p:sp>
      <p:sp>
        <p:nvSpPr>
          <p:cNvPr id="9" name="Text Box 8"/>
          <p:cNvSpPr txBox="1"/>
          <p:nvPr/>
        </p:nvSpPr>
        <p:spPr>
          <a:xfrm>
            <a:off x="838200" y="1828800"/>
            <a:ext cx="7679690" cy="3784600"/>
          </a:xfrm>
          <a:prstGeom prst="rect">
            <a:avLst/>
          </a:prstGeom>
          <a:noFill/>
        </p:spPr>
        <p:txBody>
          <a:bodyPr wrap="square" rtlCol="0" anchor="t">
            <a:spAutoFit/>
          </a:bodyPr>
          <a:p>
            <a:r>
              <a:rPr lang="en-US" sz="2400"/>
              <a:t>OUTLINE OF PRESENTATION</a:t>
            </a:r>
            <a:endParaRPr lang="en-US" sz="2400"/>
          </a:p>
          <a:p>
            <a:endParaRPr lang="en-US"/>
          </a:p>
          <a:p>
            <a:endParaRPr lang="en-US"/>
          </a:p>
          <a:p>
            <a:pPr marL="285750" indent="-285750">
              <a:buFont typeface="Wingdings" panose="05000000000000000000" charset="0"/>
              <a:buChar char="Ø"/>
            </a:pPr>
            <a:r>
              <a:rPr lang="en-US"/>
              <a:t>  Introduction</a:t>
            </a:r>
            <a:endParaRPr lang="en-US"/>
          </a:p>
          <a:p>
            <a:pPr marL="285750" indent="-285750">
              <a:buFont typeface="Wingdings" panose="05000000000000000000" charset="0"/>
              <a:buChar char="Ø"/>
            </a:pPr>
            <a:r>
              <a:rPr lang="en-US">
                <a:sym typeface="+mn-ea"/>
              </a:rPr>
              <a:t>  Problem Definination</a:t>
            </a:r>
            <a:endParaRPr lang="en-US">
              <a:sym typeface="+mn-ea"/>
            </a:endParaRPr>
          </a:p>
          <a:p>
            <a:pPr marL="285750" indent="-285750">
              <a:buFont typeface="Wingdings" panose="05000000000000000000" charset="0"/>
              <a:buChar char="Ø"/>
            </a:pPr>
            <a:r>
              <a:rPr lang="en-US"/>
              <a:t>  Methodology</a:t>
            </a:r>
            <a:endParaRPr lang="en-US"/>
          </a:p>
          <a:p>
            <a:pPr marL="285750" indent="-285750">
              <a:buFont typeface="Wingdings" panose="05000000000000000000" charset="0"/>
              <a:buChar char="Ø"/>
            </a:pPr>
            <a:r>
              <a:rPr lang="en-US"/>
              <a:t>  Project Objectives</a:t>
            </a:r>
            <a:endParaRPr lang="en-US"/>
          </a:p>
          <a:p>
            <a:pPr marL="285750" indent="-285750">
              <a:buFont typeface="Wingdings" panose="05000000000000000000" charset="0"/>
              <a:buChar char="Ø"/>
            </a:pPr>
            <a:r>
              <a:rPr lang="en-US"/>
              <a:t>  Scope</a:t>
            </a:r>
            <a:endParaRPr lang="en-US"/>
          </a:p>
          <a:p>
            <a:pPr marL="285750" indent="-285750">
              <a:buFont typeface="Wingdings" panose="05000000000000000000" charset="0"/>
              <a:buChar char="Ø"/>
            </a:pPr>
            <a:r>
              <a:rPr lang="en-US"/>
              <a:t>  Design</a:t>
            </a:r>
            <a:endParaRPr lang="en-US"/>
          </a:p>
          <a:p>
            <a:pPr marL="285750" indent="-285750">
              <a:buFont typeface="Wingdings" panose="05000000000000000000" charset="0"/>
              <a:buChar char="Ø"/>
            </a:pPr>
            <a:r>
              <a:rPr lang="en-US"/>
              <a:t>  Data flow diagram</a:t>
            </a:r>
            <a:endParaRPr lang="en-US"/>
          </a:p>
          <a:p>
            <a:pPr marL="285750" indent="-285750">
              <a:buFont typeface="Wingdings" panose="05000000000000000000" charset="0"/>
              <a:buChar char="Ø"/>
            </a:pPr>
            <a:r>
              <a:rPr lang="en-US"/>
              <a:t>  Conclusion</a:t>
            </a:r>
            <a:endParaRPr lang="en-US"/>
          </a:p>
          <a:p>
            <a:pPr marL="285750" indent="-285750">
              <a:buFont typeface="Wingdings" panose="05000000000000000000" charset="0"/>
              <a:buChar char="Ø"/>
            </a:pPr>
            <a:r>
              <a:rPr lang="en-US"/>
              <a:t>  Acknowledgement</a:t>
            </a:r>
            <a:endParaRPr lang="en-US"/>
          </a:p>
          <a:p>
            <a:pPr marL="285750" indent="-285750">
              <a:buFont typeface="Wingdings" panose="05000000000000000000" charset="0"/>
              <a:buChar char="Ø"/>
            </a:pPr>
            <a:r>
              <a:rPr lang="en-US"/>
              <a:t> References</a:t>
            </a:r>
            <a:endParaRPr lang="en-US"/>
          </a:p>
        </p:txBody>
      </p:sp>
      <p:sp>
        <p:nvSpPr>
          <p:cNvPr id="19" name="Slide Number Placeholder 18"/>
          <p:cNvSpPr>
            <a:spLocks noGrp="1"/>
          </p:cNvSpPr>
          <p:nvPr>
            <p:ph type="sldNum" sz="quarter" idx="7"/>
          </p:nvPr>
        </p:nvSpPr>
        <p:spPr/>
        <p:txBody>
          <a:bodyPr/>
          <a:p>
            <a:fld id="{B6F15528-21DE-4FAA-801E-634DDDAF4B2B}" type="slidenum">
              <a:rPr/>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36900" y="1249044"/>
            <a:ext cx="2870200" cy="430530"/>
          </a:xfrm>
          <a:prstGeom prst="rect">
            <a:avLst/>
          </a:prstGeom>
        </p:spPr>
        <p:txBody>
          <a:bodyPr/>
          <a:lstStyle/>
          <a:p>
            <a:r>
              <a:t>INTRODUCTION</a:t>
            </a:r>
          </a:p>
        </p:txBody>
      </p:sp>
      <p:sp>
        <p:nvSpPr>
          <p:cNvPr id="6" name="Text Placeholder 5"/>
          <p:cNvSpPr>
            <a:spLocks noGrp="1"/>
          </p:cNvSpPr>
          <p:nvPr>
            <p:ph type="body" idx="1"/>
          </p:nvPr>
        </p:nvSpPr>
        <p:spPr>
          <a:xfrm>
            <a:off x="685800" y="1828799"/>
            <a:ext cx="7791449" cy="3385185"/>
          </a:xfrm>
        </p:spPr>
        <p:txBody>
          <a:bodyPr/>
          <a:p>
            <a:r>
              <a:rPr lang="en-US" sz="2000"/>
              <a:t>I</a:t>
            </a:r>
            <a:r>
              <a:rPr lang="en-US" sz="2000">
                <a:latin typeface="+mj-lt"/>
                <a:cs typeface="+mj-lt"/>
              </a:rPr>
              <a:t>n recent years, smart glasses have been released into the market.</a:t>
            </a:r>
            <a:endParaRPr lang="en-US" sz="2000">
              <a:latin typeface="+mj-lt"/>
              <a:cs typeface="+mj-lt"/>
            </a:endParaRPr>
          </a:p>
          <a:p>
            <a:r>
              <a:rPr lang="en-US" sz="2000">
                <a:latin typeface="+mj-lt"/>
                <a:cs typeface="+mj-lt"/>
              </a:rPr>
              <a:t>Smart glasses are equipped with a see-through optical display, which is positioned in the eye-line of  users . The  user can view both the real-world environment and the virtual contents shown in the display, which is regarded as the concept of augmented reality.</a:t>
            </a:r>
            <a:endParaRPr lang="en-US" sz="2000">
              <a:latin typeface="+mj-lt"/>
              <a:cs typeface="+mj-lt"/>
            </a:endParaRPr>
          </a:p>
          <a:p>
            <a:endParaRPr lang="en-US" sz="2000">
              <a:latin typeface="+mj-lt"/>
              <a:cs typeface="+mj-lt"/>
            </a:endParaRPr>
          </a:p>
          <a:p>
            <a:r>
              <a:rPr lang="en-US" sz="2000">
                <a:latin typeface="+mj-lt"/>
                <a:cs typeface="+mj-lt"/>
              </a:rPr>
              <a:t>The shift in mobile devices from smartphones to smart glasses will happen over the next decade. It is projected that smart glasses will become the next leading mobile device after the smartphone, according to market research conducted by Digi-captial . Thus, smart glasses have great potential in becoming the major platform for augmented reality.</a:t>
            </a:r>
            <a:endParaRPr lang="en-US" sz="2000">
              <a:latin typeface="+mj-lt"/>
              <a:cs typeface="+mj-lt"/>
            </a:endParaRPr>
          </a:p>
        </p:txBody>
      </p:sp>
      <p:sp>
        <p:nvSpPr>
          <p:cNvPr id="3" name="object 3"/>
          <p:cNvSpPr txBox="1">
            <a:spLocks noGrp="1"/>
          </p:cNvSpPr>
          <p:nvPr>
            <p:ph type="ftr" sz="quarter" idx="5"/>
          </p:nvPr>
        </p:nvSpPr>
        <p:spPr>
          <a:xfrm>
            <a:off x="2051050" y="6539865"/>
            <a:ext cx="4507230" cy="215265"/>
          </a:xfrm>
          <a:prstGeom prst="rect">
            <a:avLst/>
          </a:prstGeom>
        </p:spPr>
        <p:txBody>
          <a:bodyPr wrap="square"/>
          <a:lstStyle/>
          <a:p>
            <a:r>
              <a:rPr lang="en-US">
                <a:sym typeface="+mn-ea"/>
              </a:rPr>
              <a:t>                                 OLED DigiSpex</a:t>
            </a:r>
            <a:endParaRPr lang="en-US"/>
          </a:p>
        </p:txBody>
      </p:sp>
      <p:sp>
        <p:nvSpPr>
          <p:cNvPr id="5" name="Slide Number Placeholder 4"/>
          <p:cNvSpPr>
            <a:spLocks noGrp="1"/>
          </p:cNvSpPr>
          <p:nvPr>
            <p:ph type="sldNum" sz="quarter" idx="7"/>
          </p:nvPr>
        </p:nvSpPr>
        <p:spPr/>
        <p:txBody>
          <a:bodyPr/>
          <a:p>
            <a:fld id="{B6F15528-21DE-4FAA-801E-634DDDAF4B2B}" type="slidenum">
              <a:rPr/>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2464434" y="1178560"/>
            <a:ext cx="4215130" cy="430530"/>
          </a:xfrm>
        </p:spPr>
        <p:txBody>
          <a:bodyPr/>
          <a:p>
            <a:r>
              <a:rPr lang="en-IN" dirty="0">
                <a:latin typeface="Times New Roman" panose="02020603050405020304" charset="0"/>
                <a:cs typeface="Times New Roman" panose="02020603050405020304" charset="0"/>
                <a:sym typeface="+mn-ea"/>
              </a:rPr>
              <a:t>METHODOLOGY</a:t>
            </a:r>
            <a:endParaRPr lang="en-US"/>
          </a:p>
        </p:txBody>
      </p:sp>
      <p:sp>
        <p:nvSpPr>
          <p:cNvPr id="7" name="Text Placeholder 6"/>
          <p:cNvSpPr>
            <a:spLocks noGrp="1"/>
          </p:cNvSpPr>
          <p:nvPr>
            <p:ph type="body" idx="1"/>
          </p:nvPr>
        </p:nvSpPr>
        <p:spPr>
          <a:xfrm>
            <a:off x="685800" y="1761490"/>
            <a:ext cx="8121650" cy="4616450"/>
          </a:xfrm>
        </p:spPr>
        <p:txBody>
          <a:bodyPr wrap="square"/>
          <a:p>
            <a:pPr marL="342900" indent="-342900">
              <a:buFont typeface="Wingdings" panose="05000000000000000000" charset="0"/>
              <a:buChar char="Ø"/>
            </a:pPr>
            <a:r>
              <a:rPr lang="en-US" sz="2000" dirty="0">
                <a:latin typeface="Calibri" panose="020F0502020204030204" charset="0"/>
                <a:cs typeface="Calibri" panose="020F0502020204030204" charset="0"/>
                <a:sym typeface="+mn-ea"/>
              </a:rPr>
              <a:t>Smart- Glasses are the wearable computing device used as an extension, which can be attached to the spectacles or sunglasses of the wearer, and can be paired with Smart Phones, via Bluetooth. </a:t>
            </a:r>
            <a:endParaRPr lang="en-US" sz="2000" dirty="0">
              <a:latin typeface="Calibri" panose="020F0502020204030204" charset="0"/>
              <a:cs typeface="Calibri" panose="020F0502020204030204" charset="0"/>
            </a:endParaRPr>
          </a:p>
          <a:p>
            <a:pPr marL="342900" indent="-342900">
              <a:buFont typeface="Wingdings" panose="05000000000000000000" charset="0"/>
              <a:buChar char="Ø"/>
            </a:pPr>
            <a:r>
              <a:rPr lang="en-US" sz="2000" dirty="0">
                <a:latin typeface="Calibri" panose="020F0502020204030204" charset="0"/>
                <a:cs typeface="Calibri" panose="020F0502020204030204" charset="0"/>
                <a:sym typeface="+mn-ea"/>
              </a:rPr>
              <a:t>This extension, contains an Arduino Micro-controller having ATmega328p microprocessor, which is programmed to connect with Smart-Phones through a Smart-phone application.</a:t>
            </a:r>
            <a:endParaRPr lang="en-US" sz="2000" dirty="0">
              <a:latin typeface="Calibri" panose="020F0502020204030204" charset="0"/>
              <a:cs typeface="Calibri" panose="020F0502020204030204" charset="0"/>
            </a:endParaRPr>
          </a:p>
          <a:p>
            <a:pPr marL="342900" indent="-342900">
              <a:buFont typeface="Wingdings" panose="05000000000000000000" charset="0"/>
              <a:buChar char="Ø"/>
            </a:pPr>
            <a:r>
              <a:rPr lang="en-US" sz="2000" dirty="0">
                <a:latin typeface="Calibri" panose="020F0502020204030204" charset="0"/>
                <a:cs typeface="Calibri" panose="020F0502020204030204" charset="0"/>
                <a:sym typeface="+mn-ea"/>
              </a:rPr>
              <a:t>A Bluetooth module, named HC-05 is interfaced with ATmega328p, which is used to connect with smart-phones. </a:t>
            </a:r>
            <a:endParaRPr lang="en-US" sz="2000" dirty="0">
              <a:latin typeface="Calibri" panose="020F0502020204030204" charset="0"/>
              <a:cs typeface="Calibri" panose="020F0502020204030204" charset="0"/>
              <a:sym typeface="+mn-ea"/>
            </a:endParaRPr>
          </a:p>
          <a:p>
            <a:pPr marL="342900" indent="-342900">
              <a:buFont typeface="Wingdings" panose="05000000000000000000" charset="0"/>
              <a:buChar char="Ø"/>
            </a:pPr>
            <a:r>
              <a:rPr lang="en-US" sz="2000" dirty="0">
                <a:latin typeface="Calibri" panose="020F0502020204030204" charset="0"/>
                <a:cs typeface="Calibri" panose="020F0502020204030204" charset="0"/>
                <a:sym typeface="+mn-ea"/>
              </a:rPr>
              <a:t>A battery / Re-chargeable battery of 5V is used as power supply for SmartGlass.</a:t>
            </a:r>
            <a:endParaRPr lang="en-US" sz="2000" dirty="0">
              <a:latin typeface="Calibri" panose="020F0502020204030204" charset="0"/>
              <a:cs typeface="Calibri" panose="020F0502020204030204" charset="0"/>
              <a:sym typeface="+mn-ea"/>
            </a:endParaRPr>
          </a:p>
          <a:p>
            <a:pPr marL="342900" indent="-342900">
              <a:buFont typeface="Wingdings" panose="05000000000000000000" charset="0"/>
              <a:buChar char="Ø"/>
            </a:pPr>
            <a:r>
              <a:rPr lang="en-US" sz="2000" dirty="0">
                <a:latin typeface="Calibri" panose="020F0502020204030204" charset="0"/>
                <a:cs typeface="Calibri" panose="020F0502020204030204" charset="0"/>
                <a:sym typeface="+mn-ea"/>
              </a:rPr>
              <a:t>An SSD1306, 0.96” OLED display is interfaced with ATmega328p, which is used to display the data received from Smart-phones. Smart-Phone application is used to transmit data of the phone, </a:t>
            </a:r>
            <a:r>
              <a:rPr lang="en-US" sz="2000" dirty="0" err="1">
                <a:latin typeface="Calibri" panose="020F0502020204030204" charset="0"/>
                <a:cs typeface="Calibri" panose="020F0502020204030204" charset="0"/>
                <a:sym typeface="+mn-ea"/>
              </a:rPr>
              <a:t>i.e</a:t>
            </a:r>
            <a:r>
              <a:rPr lang="en-US" sz="2000" dirty="0">
                <a:latin typeface="Calibri" panose="020F0502020204030204" charset="0"/>
                <a:cs typeface="Calibri" panose="020F0502020204030204" charset="0"/>
                <a:sym typeface="+mn-ea"/>
              </a:rPr>
              <a:t>; Date, Time, Notifications of Phone call and Text messages</a:t>
            </a:r>
            <a:endParaRPr lang="en-IN" sz="2000" dirty="0">
              <a:latin typeface="Calibri" panose="020F0502020204030204" charset="0"/>
              <a:cs typeface="Calibri" panose="020F0502020204030204" charset="0"/>
            </a:endParaRPr>
          </a:p>
          <a:p>
            <a:pPr marL="342900" indent="-342900">
              <a:buFont typeface="Wingdings" panose="05000000000000000000" charset="0"/>
              <a:buChar char="Ø"/>
            </a:pPr>
            <a:endParaRPr lang="en-US" sz="2000">
              <a:latin typeface="Calibri" panose="020F0502020204030204" charset="0"/>
              <a:cs typeface="Calibri" panose="020F0502020204030204" charset="0"/>
            </a:endParaRPr>
          </a:p>
        </p:txBody>
      </p:sp>
      <p:sp>
        <p:nvSpPr>
          <p:cNvPr id="4" name="Footer Placeholder 3"/>
          <p:cNvSpPr>
            <a:spLocks noGrp="1"/>
          </p:cNvSpPr>
          <p:nvPr>
            <p:ph type="ftr" sz="quarter" idx="5"/>
          </p:nvPr>
        </p:nvSpPr>
        <p:spPr>
          <a:xfrm>
            <a:off x="1597025" y="6374765"/>
            <a:ext cx="5344795" cy="211455"/>
          </a:xfrm>
        </p:spPr>
        <p:txBody>
          <a:bodyPr wrap="square"/>
          <a:p>
            <a:pPr marL="12700">
              <a:lnSpc>
                <a:spcPts val="1650"/>
              </a:lnSpc>
            </a:pPr>
            <a:r>
              <a:rPr lang="en-US" altLang="en-IN" spc="-5" dirty="0"/>
              <a:t>                                                   </a:t>
            </a:r>
            <a:r>
              <a:rPr lang="en-IN" spc="-5" dirty="0"/>
              <a:t>OLED DigiSpex</a:t>
            </a:r>
            <a:endParaRPr spc="-5" dirty="0"/>
          </a:p>
        </p:txBody>
      </p:sp>
      <p:sp>
        <p:nvSpPr>
          <p:cNvPr id="5" name="Slide Number Placeholder 4"/>
          <p:cNvSpPr>
            <a:spLocks noGrp="1"/>
          </p:cNvSpPr>
          <p:nvPr>
            <p:ph type="sldNum" sz="quarter" idx="7"/>
          </p:nvPr>
        </p:nvSpPr>
        <p:spPr>
          <a:xfrm>
            <a:off x="6583680" y="6377940"/>
            <a:ext cx="2103120" cy="276860"/>
          </a:xfrm>
        </p:spPr>
        <p:txBody>
          <a:bodyPr/>
          <a:p>
            <a:fld id="{B6F15528-21DE-4FAA-801E-634DDDAF4B2B}" type="slidenum">
              <a:rPr/>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2464434" y="1178560"/>
            <a:ext cx="4215130" cy="430530"/>
          </a:xfrm>
        </p:spPr>
        <p:txBody>
          <a:bodyPr/>
          <a:p>
            <a:r>
              <a:rPr lang="en-US"/>
              <a:t>PROJECT OBJECTIVE</a:t>
            </a:r>
            <a:endParaRPr lang="en-US"/>
          </a:p>
        </p:txBody>
      </p:sp>
      <p:sp>
        <p:nvSpPr>
          <p:cNvPr id="5" name="Text Placeholder 4"/>
          <p:cNvSpPr>
            <a:spLocks noGrp="1"/>
          </p:cNvSpPr>
          <p:nvPr>
            <p:ph type="body" idx="1"/>
          </p:nvPr>
        </p:nvSpPr>
        <p:spPr>
          <a:xfrm>
            <a:off x="676275" y="1767204"/>
            <a:ext cx="7791449" cy="4431665"/>
          </a:xfrm>
        </p:spPr>
        <p:txBody>
          <a:bodyPr/>
          <a:p>
            <a:endParaRPr lang="en-US" dirty="0">
              <a:latin typeface="Times New Roman" panose="02020603050405020304" charset="0"/>
              <a:cs typeface="Times New Roman" panose="02020603050405020304" charset="0"/>
              <a:sym typeface="+mn-ea"/>
            </a:endParaRPr>
          </a:p>
          <a:p>
            <a:endParaRPr lang="en-US" dirty="0">
              <a:latin typeface="Times New Roman" panose="02020603050405020304" charset="0"/>
              <a:cs typeface="Times New Roman" panose="02020603050405020304" charset="0"/>
              <a:sym typeface="+mn-ea"/>
            </a:endParaRPr>
          </a:p>
          <a:p>
            <a:pPr marL="342900" indent="-342900" algn="l">
              <a:buFont typeface="Wingdings" panose="05000000000000000000" charset="0"/>
              <a:buChar char="Ø"/>
            </a:pPr>
            <a:r>
              <a:rPr lang="en-US" dirty="0">
                <a:latin typeface="Calibri" panose="020F0502020204030204" charset="0"/>
                <a:cs typeface="Calibri" panose="020F0502020204030204" charset="0"/>
                <a:sym typeface="+mn-ea"/>
              </a:rPr>
              <a:t>TIME</a:t>
            </a:r>
            <a:endParaRPr lang="en-US" dirty="0">
              <a:latin typeface="Calibri" panose="020F0502020204030204" charset="0"/>
              <a:cs typeface="Calibri" panose="020F0502020204030204" charset="0"/>
            </a:endParaRPr>
          </a:p>
          <a:p>
            <a:pPr marL="342900" indent="-342900" algn="l">
              <a:buFont typeface="Wingdings" panose="05000000000000000000" charset="0"/>
              <a:buChar char="Ø"/>
            </a:pPr>
            <a:r>
              <a:rPr lang="en-US" dirty="0">
                <a:latin typeface="Calibri" panose="020F0502020204030204" charset="0"/>
                <a:cs typeface="Calibri" panose="020F0502020204030204" charset="0"/>
                <a:sym typeface="+mn-ea"/>
              </a:rPr>
              <a:t>DATE/DAY</a:t>
            </a:r>
            <a:endParaRPr lang="en-US" dirty="0">
              <a:latin typeface="Calibri" panose="020F0502020204030204" charset="0"/>
              <a:cs typeface="Calibri" panose="020F0502020204030204" charset="0"/>
            </a:endParaRPr>
          </a:p>
          <a:p>
            <a:pPr marL="342900" indent="-342900" algn="l">
              <a:buFont typeface="Wingdings" panose="05000000000000000000" charset="0"/>
              <a:buChar char="Ø"/>
            </a:pPr>
            <a:r>
              <a:rPr lang="en-US" dirty="0">
                <a:latin typeface="Calibri" panose="020F0502020204030204" charset="0"/>
                <a:cs typeface="Calibri" panose="020F0502020204030204" charset="0"/>
                <a:sym typeface="+mn-ea"/>
              </a:rPr>
              <a:t>ALARM AND REMINDER</a:t>
            </a:r>
            <a:endParaRPr lang="en-US" dirty="0">
              <a:latin typeface="Calibri" panose="020F0502020204030204" charset="0"/>
              <a:cs typeface="Calibri" panose="020F0502020204030204" charset="0"/>
            </a:endParaRPr>
          </a:p>
          <a:p>
            <a:pPr marL="342900" indent="-342900" algn="l">
              <a:buFont typeface="Wingdings" panose="05000000000000000000" charset="0"/>
              <a:buChar char="Ø"/>
            </a:pPr>
            <a:r>
              <a:rPr lang="en-US" dirty="0">
                <a:latin typeface="Calibri" panose="020F0502020204030204" charset="0"/>
                <a:cs typeface="Calibri" panose="020F0502020204030204" charset="0"/>
                <a:sym typeface="+mn-ea"/>
              </a:rPr>
              <a:t>DND MODE</a:t>
            </a:r>
            <a:endParaRPr lang="en-US" dirty="0">
              <a:latin typeface="Calibri" panose="020F0502020204030204" charset="0"/>
              <a:cs typeface="Calibri" panose="020F0502020204030204" charset="0"/>
            </a:endParaRPr>
          </a:p>
          <a:p>
            <a:pPr marL="342900" indent="-342900" algn="l">
              <a:buFont typeface="Wingdings" panose="05000000000000000000" charset="0"/>
              <a:buChar char="Ø"/>
            </a:pPr>
            <a:r>
              <a:rPr lang="en-US" dirty="0">
                <a:latin typeface="Calibri" panose="020F0502020204030204" charset="0"/>
                <a:cs typeface="Calibri" panose="020F0502020204030204" charset="0"/>
                <a:sym typeface="+mn-ea"/>
              </a:rPr>
              <a:t>MISSED CALL NOTIFICATIONS</a:t>
            </a:r>
            <a:endParaRPr lang="en-US" dirty="0">
              <a:latin typeface="Calibri" panose="020F0502020204030204" charset="0"/>
              <a:cs typeface="Calibri" panose="020F0502020204030204" charset="0"/>
              <a:sym typeface="+mn-ea"/>
            </a:endParaRPr>
          </a:p>
          <a:p>
            <a:pPr marL="342900" indent="-342900" algn="l">
              <a:buFont typeface="Wingdings" panose="05000000000000000000" charset="0"/>
              <a:buChar char="Ø"/>
            </a:pPr>
            <a:r>
              <a:rPr lang="en-US" dirty="0">
                <a:latin typeface="Calibri" panose="020F0502020204030204" charset="0"/>
                <a:cs typeface="Calibri" panose="020F0502020204030204" charset="0"/>
                <a:sym typeface="+mn-ea"/>
              </a:rPr>
              <a:t>SP-02 SENSOR</a:t>
            </a:r>
            <a:endParaRPr lang="en-US" dirty="0">
              <a:latin typeface="Calibri" panose="020F0502020204030204" charset="0"/>
              <a:cs typeface="Calibri" panose="020F0502020204030204" charset="0"/>
              <a:sym typeface="+mn-ea"/>
            </a:endParaRPr>
          </a:p>
          <a:p>
            <a:pPr marL="342900" indent="-342900" algn="l">
              <a:buFont typeface="Wingdings" panose="05000000000000000000" charset="0"/>
              <a:buChar char="Ø"/>
            </a:pPr>
            <a:r>
              <a:rPr lang="en-US" dirty="0">
                <a:latin typeface="Calibri" panose="020F0502020204030204" charset="0"/>
                <a:cs typeface="Calibri" panose="020F0502020204030204" charset="0"/>
                <a:sym typeface="+mn-ea"/>
              </a:rPr>
              <a:t>BUZZER</a:t>
            </a:r>
            <a:endParaRPr lang="en-US" dirty="0">
              <a:latin typeface="Calibri" panose="020F0502020204030204" charset="0"/>
              <a:cs typeface="Calibri" panose="020F0502020204030204" charset="0"/>
              <a:sym typeface="+mn-ea"/>
            </a:endParaRPr>
          </a:p>
          <a:p>
            <a:pPr marL="342900" indent="-342900" algn="l">
              <a:buFont typeface="Wingdings" panose="05000000000000000000" charset="0"/>
              <a:buChar char="Ø"/>
            </a:pPr>
            <a:r>
              <a:rPr lang="en-US" dirty="0">
                <a:latin typeface="Calibri" panose="020F0502020204030204" charset="0"/>
                <a:cs typeface="Calibri" panose="020F0502020204030204" charset="0"/>
                <a:sym typeface="+mn-ea"/>
              </a:rPr>
              <a:t>HEART RATE SENSOR</a:t>
            </a:r>
            <a:endParaRPr lang="en-US" dirty="0">
              <a:latin typeface="Calibri" panose="020F0502020204030204" charset="0"/>
              <a:cs typeface="Calibri" panose="020F0502020204030204" charset="0"/>
              <a:sym typeface="+mn-ea"/>
            </a:endParaRPr>
          </a:p>
          <a:p>
            <a:pPr marL="342900" indent="-342900" algn="l">
              <a:buFont typeface="Wingdings" panose="05000000000000000000" charset="0"/>
              <a:buChar char="Ø"/>
            </a:pPr>
            <a:r>
              <a:rPr lang="en-US" dirty="0">
                <a:latin typeface="Calibri" panose="020F0502020204030204" charset="0"/>
                <a:cs typeface="Calibri" panose="020F0502020204030204" charset="0"/>
                <a:sym typeface="+mn-ea"/>
              </a:rPr>
              <a:t>INTERNET CONNECTIVITY</a:t>
            </a:r>
            <a:endParaRPr lang="en-US" dirty="0">
              <a:latin typeface="Calibri" panose="020F0502020204030204" charset="0"/>
              <a:cs typeface="Calibri" panose="020F0502020204030204" charset="0"/>
            </a:endParaRPr>
          </a:p>
          <a:p>
            <a:pPr marL="342900" indent="-342900"/>
            <a:endParaRPr lang="en-US">
              <a:latin typeface="Calibri" panose="020F0502020204030204" charset="0"/>
              <a:cs typeface="Calibri" panose="020F0502020204030204" charset="0"/>
            </a:endParaRPr>
          </a:p>
        </p:txBody>
      </p:sp>
      <p:sp>
        <p:nvSpPr>
          <p:cNvPr id="6" name="Slide Number Placeholder 5"/>
          <p:cNvSpPr>
            <a:spLocks noGrp="1"/>
          </p:cNvSpPr>
          <p:nvPr>
            <p:ph type="sldNum" sz="quarter" idx="7"/>
          </p:nvPr>
        </p:nvSpPr>
        <p:spPr/>
        <p:txBody>
          <a:bodyPr/>
          <a:p>
            <a:fld id="{B6F15528-21DE-4FAA-801E-634DDDAF4B2B}" type="slidenum">
              <a:rPr/>
            </a:fld>
            <a:endParaRPr/>
          </a:p>
        </p:txBody>
      </p:sp>
      <p:sp>
        <p:nvSpPr>
          <p:cNvPr id="7" name="Footer Placeholder 6"/>
          <p:cNvSpPr>
            <a:spLocks noGrp="1"/>
          </p:cNvSpPr>
          <p:nvPr>
            <p:ph type="ftr" sz="quarter" idx="5"/>
          </p:nvPr>
        </p:nvSpPr>
        <p:spPr>
          <a:xfrm>
            <a:off x="1524000" y="6477000"/>
            <a:ext cx="5688965" cy="211455"/>
          </a:xfrm>
        </p:spPr>
        <p:txBody>
          <a:bodyPr wrap="square"/>
          <a:p>
            <a:pPr marL="12700">
              <a:lnSpc>
                <a:spcPts val="1650"/>
              </a:lnSpc>
            </a:pPr>
            <a:r>
              <a:rPr lang="en-US" altLang="en-IN" spc="-5" dirty="0"/>
              <a:t>                                                  </a:t>
            </a:r>
            <a:r>
              <a:rPr lang="en-IN" spc="-5" dirty="0"/>
              <a:t>OLED DigiSpex</a:t>
            </a:r>
            <a:endParaRPr spc="-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183764" y="914400"/>
            <a:ext cx="4776470" cy="1015365"/>
          </a:xfrm>
        </p:spPr>
        <p:txBody>
          <a:bodyPr/>
          <a:p>
            <a:r>
              <a:rPr lang="en-US">
                <a:latin typeface="Calibri" panose="020F0502020204030204" charset="0"/>
                <a:cs typeface="Calibri" panose="020F0502020204030204" charset="0"/>
              </a:rPr>
              <a:t>      Scope</a:t>
            </a:r>
            <a:endParaRPr lang="en-US">
              <a:latin typeface="Calibri" panose="020F0502020204030204" charset="0"/>
              <a:cs typeface="Calibri" panose="020F0502020204030204" charset="0"/>
            </a:endParaRPr>
          </a:p>
        </p:txBody>
      </p:sp>
      <p:sp>
        <p:nvSpPr>
          <p:cNvPr id="3" name="Subtitle 2"/>
          <p:cNvSpPr>
            <a:spLocks noGrp="1"/>
          </p:cNvSpPr>
          <p:nvPr>
            <p:ph type="subTitle" idx="4"/>
          </p:nvPr>
        </p:nvSpPr>
        <p:spPr>
          <a:xfrm>
            <a:off x="759460" y="1828800"/>
            <a:ext cx="7568565" cy="3693160"/>
          </a:xfrm>
        </p:spPr>
        <p:txBody>
          <a:bodyPr wrap="square"/>
          <a:p>
            <a:r>
              <a:rPr lang="en-US"/>
              <a:t> </a:t>
            </a:r>
            <a:r>
              <a:rPr lang="en-US" sz="1800">
                <a:latin typeface="Times New Roman" panose="02020603050405020304" charset="0"/>
                <a:cs typeface="Times New Roman" panose="02020603050405020304" charset="0"/>
              </a:rPr>
              <a:t>Navigation:</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On the road, smart glasses will be able to help you find addresses, businesses, and attractions, or to stay on course when you’re on a specific route, regardless of whether you’re travelling by foot, bike, or car.</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Sports and Outdoor activities:</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What if you could monitor your heart rate and your oxygen saturation levels in real-time without having to check your smartphone? For runners and performance athletes across a variety of sporting activities, having the ability to keep track of the progress of their workout is probably one of the most important AR smart glasses.</a:t>
            </a:r>
            <a:endParaRPr lang="en-US" sz="1800">
              <a:latin typeface="Times New Roman" panose="02020603050405020304" charset="0"/>
              <a:cs typeface="Times New Roman" panose="02020603050405020304" charset="0"/>
            </a:endParaRPr>
          </a:p>
        </p:txBody>
      </p:sp>
      <p:sp>
        <p:nvSpPr>
          <p:cNvPr id="4" name="Footer Placeholder 3"/>
          <p:cNvSpPr>
            <a:spLocks noGrp="1"/>
          </p:cNvSpPr>
          <p:nvPr>
            <p:ph type="ftr" sz="quarter" idx="5"/>
          </p:nvPr>
        </p:nvSpPr>
        <p:spPr>
          <a:xfrm>
            <a:off x="1981200" y="6629400"/>
            <a:ext cx="6192520" cy="211455"/>
          </a:xfrm>
        </p:spPr>
        <p:txBody>
          <a:bodyPr wrap="square"/>
          <a:p>
            <a:pPr marL="12700">
              <a:lnSpc>
                <a:spcPts val="1650"/>
              </a:lnSpc>
            </a:pPr>
            <a:r>
              <a:rPr lang="en-US" altLang="en-IN" spc="-5" dirty="0"/>
              <a:t>                                           </a:t>
            </a:r>
            <a:r>
              <a:rPr lang="en-IN" spc="-5" dirty="0"/>
              <a:t> OLED DigiSpex</a:t>
            </a:r>
            <a:endParaRPr spc="-5" dirty="0"/>
          </a:p>
        </p:txBody>
      </p:sp>
      <p:sp>
        <p:nvSpPr>
          <p:cNvPr id="5" name="Slide Number Placeholder 4"/>
          <p:cNvSpPr>
            <a:spLocks noGrp="1"/>
          </p:cNvSpPr>
          <p:nvPr>
            <p:ph type="sldNum" sz="quarter" idx="7"/>
          </p:nvPr>
        </p:nvSpPr>
        <p:spPr/>
        <p:txBody>
          <a:bodyPr/>
          <a:p>
            <a:fld id="{B6F15528-21DE-4FAA-801E-634DDDAF4B2B}" type="slidenum">
              <a:rPr/>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2464434" y="1178560"/>
            <a:ext cx="4215130" cy="426720"/>
          </a:xfrm>
        </p:spPr>
        <p:txBody>
          <a:bodyPr/>
          <a:p>
            <a:endParaRPr lang="en-US"/>
          </a:p>
        </p:txBody>
      </p:sp>
      <p:sp>
        <p:nvSpPr>
          <p:cNvPr id="3" name="Text Placeholder 2"/>
          <p:cNvSpPr>
            <a:spLocks noGrp="1"/>
          </p:cNvSpPr>
          <p:nvPr>
            <p:ph type="body" idx="1"/>
          </p:nvPr>
        </p:nvSpPr>
        <p:spPr>
          <a:xfrm>
            <a:off x="518160" y="1996440"/>
            <a:ext cx="7496810" cy="3601085"/>
          </a:xfrm>
        </p:spPr>
        <p:txBody>
          <a:bodyPr wrap="square"/>
          <a:p>
            <a:r>
              <a:rPr lang="en-US" sz="1800">
                <a:latin typeface="Calibri" panose="020F0502020204030204" charset="0"/>
                <a:cs typeface="Calibri" panose="020F0502020204030204" charset="0"/>
              </a:rPr>
              <a:t>VOLTAGE and MULTI METERS READINGS:</a:t>
            </a:r>
            <a:endParaRPr lang="en-US" sz="1800">
              <a:latin typeface="Calibri" panose="020F0502020204030204" charset="0"/>
              <a:cs typeface="Calibri" panose="020F0502020204030204" charset="0"/>
            </a:endParaRPr>
          </a:p>
          <a:p>
            <a:endParaRPr lang="en-US" sz="1800">
              <a:latin typeface="Calibri" panose="020F0502020204030204" charset="0"/>
              <a:cs typeface="Calibri" panose="020F0502020204030204" charset="0"/>
            </a:endParaRPr>
          </a:p>
          <a:p>
            <a:r>
              <a:rPr lang="en-US" sz="1800">
                <a:latin typeface="Calibri" panose="020F0502020204030204" charset="0"/>
                <a:cs typeface="Calibri" panose="020F0502020204030204" charset="0"/>
              </a:rPr>
              <a:t>One of the toughest jobs for an electrician is to check the Readings of the machines without getting electrocuted when working with a heavy machinery. Hence, the smart glasses provide the Reading in the electricians vision to avoid accidents.</a:t>
            </a:r>
            <a:endParaRPr lang="en-US" sz="1800">
              <a:latin typeface="Calibri" panose="020F0502020204030204" charset="0"/>
              <a:cs typeface="Calibri" panose="020F0502020204030204" charset="0"/>
            </a:endParaRPr>
          </a:p>
          <a:p>
            <a:endParaRPr lang="en-US" sz="1800">
              <a:latin typeface="Calibri" panose="020F0502020204030204" charset="0"/>
              <a:cs typeface="Calibri" panose="020F0502020204030204" charset="0"/>
            </a:endParaRPr>
          </a:p>
          <a:p>
            <a:r>
              <a:rPr lang="en-US" sz="1800">
                <a:latin typeface="Calibri" panose="020F0502020204030204" charset="0"/>
                <a:cs typeface="Calibri" panose="020F0502020204030204" charset="0"/>
              </a:rPr>
              <a:t>EMERGENCY SITUATIONS:</a:t>
            </a:r>
            <a:endParaRPr lang="en-US" sz="1800">
              <a:latin typeface="Calibri" panose="020F0502020204030204" charset="0"/>
              <a:cs typeface="Calibri" panose="020F0502020204030204" charset="0"/>
            </a:endParaRPr>
          </a:p>
          <a:p>
            <a:endParaRPr lang="en-US" sz="1800">
              <a:latin typeface="Calibri" panose="020F0502020204030204" charset="0"/>
              <a:cs typeface="Calibri" panose="020F0502020204030204" charset="0"/>
            </a:endParaRPr>
          </a:p>
          <a:p>
            <a:r>
              <a:rPr lang="en-US" sz="1800">
                <a:latin typeface="Calibri" panose="020F0502020204030204" charset="0"/>
                <a:cs typeface="Calibri" panose="020F0502020204030204" charset="0"/>
              </a:rPr>
              <a:t>In today's world, can we rely on the electronic devices tonotify about the series of events happening in our day to day life which might be serious? YES WE CAN. The Smart glasses can not only notify the missed calls from another person, but also the messages from another person even if the smart phone is out of reach.</a:t>
            </a:r>
            <a:endParaRPr lang="en-US" sz="1800">
              <a:latin typeface="Calibri" panose="020F0502020204030204" charset="0"/>
              <a:cs typeface="Calibri" panose="020F0502020204030204" charset="0"/>
            </a:endParaRPr>
          </a:p>
        </p:txBody>
      </p:sp>
      <p:sp>
        <p:nvSpPr>
          <p:cNvPr id="4" name="Footer Placeholder 3"/>
          <p:cNvSpPr>
            <a:spLocks noGrp="1"/>
          </p:cNvSpPr>
          <p:nvPr>
            <p:ph type="ftr" sz="quarter" idx="5"/>
          </p:nvPr>
        </p:nvSpPr>
        <p:spPr>
          <a:xfrm>
            <a:off x="1485900" y="6374765"/>
            <a:ext cx="6051550" cy="211455"/>
          </a:xfrm>
        </p:spPr>
        <p:txBody>
          <a:bodyPr wrap="square"/>
          <a:p>
            <a:pPr marL="12700">
              <a:lnSpc>
                <a:spcPts val="1650"/>
              </a:lnSpc>
            </a:pPr>
            <a:r>
              <a:rPr lang="en-US" altLang="en-IN" spc="-5" dirty="0"/>
              <a:t>                                               </a:t>
            </a:r>
            <a:r>
              <a:rPr lang="en-IN" spc="-5" dirty="0"/>
              <a:t> OLED DigiSpex</a:t>
            </a:r>
            <a:endParaRPr spc="-5" dirty="0"/>
          </a:p>
        </p:txBody>
      </p:sp>
      <p:sp>
        <p:nvSpPr>
          <p:cNvPr id="5" name="Slide Number Placeholder 4"/>
          <p:cNvSpPr>
            <a:spLocks noGrp="1"/>
          </p:cNvSpPr>
          <p:nvPr>
            <p:ph type="sldNum" sz="quarter" idx="7"/>
          </p:nvPr>
        </p:nvSpPr>
        <p:spPr>
          <a:xfrm>
            <a:off x="6583680" y="6377940"/>
            <a:ext cx="2103120" cy="276860"/>
          </a:xfrm>
        </p:spPr>
        <p:txBody>
          <a:bodyPr/>
          <a:p>
            <a:fld id="{B6F15528-21DE-4FAA-801E-634DDDAF4B2B}" type="slidenum">
              <a:rPr/>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2470" y="1002665"/>
            <a:ext cx="5572760" cy="442595"/>
          </a:xfrm>
          <a:prstGeom prst="rect">
            <a:avLst/>
          </a:prstGeom>
        </p:spPr>
        <p:txBody>
          <a:bodyPr vert="horz" wrap="square" lIns="0" tIns="12065" rIns="0" bIns="0" rtlCol="0">
            <a:spAutoFit/>
          </a:bodyPr>
          <a:lstStyle/>
          <a:p>
            <a:pPr marL="12700">
              <a:lnSpc>
                <a:spcPct val="100000"/>
              </a:lnSpc>
              <a:spcBef>
                <a:spcPts val="95"/>
              </a:spcBef>
              <a:tabLst>
                <a:tab pos="2541905" algn="l"/>
              </a:tabLst>
            </a:pPr>
            <a:r>
              <a:rPr lang="en-US" spc="-5" dirty="0"/>
              <a:t>PROBLEM DEFINATION</a:t>
            </a:r>
            <a:endParaRPr lang="en-US" spc="-5" dirty="0"/>
          </a:p>
        </p:txBody>
      </p:sp>
      <p:sp>
        <p:nvSpPr>
          <p:cNvPr id="6" name="Text Placeholder 5"/>
          <p:cNvSpPr>
            <a:spLocks noGrp="1"/>
          </p:cNvSpPr>
          <p:nvPr>
            <p:ph type="body" idx="1"/>
          </p:nvPr>
        </p:nvSpPr>
        <p:spPr>
          <a:xfrm>
            <a:off x="676275" y="1767205"/>
            <a:ext cx="8009890" cy="3077845"/>
          </a:xfrm>
        </p:spPr>
        <p:txBody>
          <a:bodyPr wrap="square"/>
          <a:p>
            <a:r>
              <a:rPr lang="en-US" sz="2000">
                <a:latin typeface="Calibri" panose="020F0502020204030204" charset="0"/>
                <a:cs typeface="Calibri" panose="020F0502020204030204" charset="0"/>
              </a:rPr>
              <a:t>The first smart glasses were invented in 2011 by Google to create an revolutionary device which has an hands free accessibility and would always be in Users vision. The drawback of this machine was it was launched without realizing the potential harm caused by the device i e just for the purpose of hype building technology that everyone will adapt with. Some drawbacks in google glasses covered by DigiSpex are:</a:t>
            </a:r>
            <a:endParaRPr lang="en-US" sz="2000">
              <a:latin typeface="Calibri" panose="020F0502020204030204" charset="0"/>
              <a:cs typeface="Calibri" panose="020F0502020204030204" charset="0"/>
            </a:endParaRP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1 DND MODE</a:t>
            </a:r>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2 MIRROR BASED VIEW</a:t>
            </a:r>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3 IS NOT LIMITED FOR USAGE BY PARTICULAR USERS</a:t>
            </a:r>
            <a:endParaRPr lang="en-US" sz="2000">
              <a:latin typeface="Calibri" panose="020F0502020204030204" charset="0"/>
              <a:cs typeface="Calibri" panose="020F0502020204030204" charset="0"/>
            </a:endParaRPr>
          </a:p>
        </p:txBody>
      </p:sp>
      <p:sp>
        <p:nvSpPr>
          <p:cNvPr id="3" name="object 3"/>
          <p:cNvSpPr txBox="1">
            <a:spLocks noGrp="1"/>
          </p:cNvSpPr>
          <p:nvPr>
            <p:ph type="ftr" sz="quarter" idx="5"/>
          </p:nvPr>
        </p:nvSpPr>
        <p:spPr>
          <a:xfrm>
            <a:off x="2603500" y="6530340"/>
            <a:ext cx="5299075" cy="211455"/>
          </a:xfrm>
          <a:prstGeom prst="rect">
            <a:avLst/>
          </a:prstGeom>
        </p:spPr>
        <p:txBody>
          <a:bodyPr vert="horz" wrap="square" lIns="0" tIns="0" rIns="0" bIns="0" rtlCol="0">
            <a:spAutoFit/>
          </a:bodyPr>
          <a:lstStyle/>
          <a:p>
            <a:pPr marL="12700">
              <a:lnSpc>
                <a:spcPts val="1650"/>
              </a:lnSpc>
            </a:pPr>
            <a:r>
              <a:rPr lang="en-US">
                <a:sym typeface="+mn-ea"/>
              </a:rPr>
              <a:t>                              OLED DigiSpex</a:t>
            </a:r>
            <a:endParaRPr spc="-5" dirty="0"/>
          </a:p>
        </p:txBody>
      </p:sp>
      <p:sp>
        <p:nvSpPr>
          <p:cNvPr id="5" name="Slide Number Placeholder 4"/>
          <p:cNvSpPr>
            <a:spLocks noGrp="1"/>
          </p:cNvSpPr>
          <p:nvPr>
            <p:ph type="sldNum" sz="quarter" idx="7"/>
          </p:nvPr>
        </p:nvSpPr>
        <p:spPr/>
        <p:txBody>
          <a:bodyPr/>
          <a:p>
            <a:fld id="{B6F15528-21DE-4FAA-801E-634DDDAF4B2B}" type="slidenum">
              <a:rPr/>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3276600" y="1143000"/>
            <a:ext cx="2487930" cy="430530"/>
          </a:xfrm>
        </p:spPr>
        <p:txBody>
          <a:bodyPr wrap="square"/>
          <a:p>
            <a:r>
              <a:rPr lang="en-US"/>
              <a:t>DESIGN</a:t>
            </a:r>
            <a:endParaRPr lang="en-US"/>
          </a:p>
        </p:txBody>
      </p:sp>
      <p:sp>
        <p:nvSpPr>
          <p:cNvPr id="6" name="Content Placeholder 5"/>
          <p:cNvSpPr>
            <a:spLocks noGrp="1"/>
          </p:cNvSpPr>
          <p:nvPr>
            <p:ph sz="half" idx="2"/>
          </p:nvPr>
        </p:nvSpPr>
        <p:spPr>
          <a:xfrm>
            <a:off x="457200" y="1577340"/>
            <a:ext cx="8491220" cy="1477010"/>
          </a:xfrm>
        </p:spPr>
        <p:txBody>
          <a:bodyPr wrap="square"/>
          <a:p>
            <a:r>
              <a:rPr lang="en-US"/>
              <a:t>The design of the smart glasses is made in such a way that it feels light weight when the user wear it.</a:t>
            </a:r>
            <a:endParaRPr lang="en-US"/>
          </a:p>
          <a:p>
            <a:endParaRPr lang="en-US"/>
          </a:p>
          <a:p>
            <a:r>
              <a:rPr lang="en-US"/>
              <a:t> </a:t>
            </a:r>
            <a:endParaRPr lang="en-US"/>
          </a:p>
        </p:txBody>
      </p:sp>
      <p:sp>
        <p:nvSpPr>
          <p:cNvPr id="2" name="Slide Number Placeholder 1"/>
          <p:cNvSpPr>
            <a:spLocks noGrp="1"/>
          </p:cNvSpPr>
          <p:nvPr>
            <p:ph type="sldNum" sz="quarter" idx="7"/>
          </p:nvPr>
        </p:nvSpPr>
        <p:spPr/>
        <p:txBody>
          <a:bodyPr/>
          <a:p>
            <a:fld id="{B6F15528-21DE-4FAA-801E-634DDDAF4B2B}" type="slidenum">
              <a:rPr/>
            </a:fld>
            <a:endParaRPr/>
          </a:p>
        </p:txBody>
      </p:sp>
      <p:sp>
        <p:nvSpPr>
          <p:cNvPr id="3" name="Footer Placeholder 2"/>
          <p:cNvSpPr>
            <a:spLocks noGrp="1"/>
          </p:cNvSpPr>
          <p:nvPr>
            <p:ph type="ftr" sz="quarter" idx="5"/>
          </p:nvPr>
        </p:nvSpPr>
        <p:spPr>
          <a:xfrm>
            <a:off x="1524000" y="6477000"/>
            <a:ext cx="5859780" cy="211455"/>
          </a:xfrm>
        </p:spPr>
        <p:txBody>
          <a:bodyPr wrap="square"/>
          <a:p>
            <a:pPr marL="12700">
              <a:lnSpc>
                <a:spcPts val="1650"/>
              </a:lnSpc>
            </a:pPr>
            <a:r>
              <a:rPr lang="en-US" altLang="en-IN" spc="-5" dirty="0"/>
              <a:t>                                               </a:t>
            </a:r>
            <a:r>
              <a:rPr lang="en-IN" spc="-5" dirty="0"/>
              <a:t> </a:t>
            </a:r>
            <a:r>
              <a:rPr lang="en-US" altLang="en-IN" spc="-5" dirty="0"/>
              <a:t>       </a:t>
            </a:r>
            <a:r>
              <a:rPr lang="en-IN" spc="-5" dirty="0"/>
              <a:t>OLED DigiSpex</a:t>
            </a:r>
            <a:endParaRPr spc="-5" dirty="0"/>
          </a:p>
        </p:txBody>
      </p:sp>
      <p:pic>
        <p:nvPicPr>
          <p:cNvPr id="7" name="Picture 6"/>
          <p:cNvPicPr>
            <a:picLocks noChangeAspect="1"/>
          </p:cNvPicPr>
          <p:nvPr/>
        </p:nvPicPr>
        <p:blipFill>
          <a:blip r:embed="rId1"/>
          <a:stretch>
            <a:fillRect/>
          </a:stretch>
        </p:blipFill>
        <p:spPr>
          <a:xfrm>
            <a:off x="914400" y="2438400"/>
            <a:ext cx="2736215" cy="3648710"/>
          </a:xfrm>
          <a:prstGeom prst="rect">
            <a:avLst/>
          </a:prstGeom>
        </p:spPr>
      </p:pic>
      <p:pic>
        <p:nvPicPr>
          <p:cNvPr id="10" name="Content Placeholder 9"/>
          <p:cNvPicPr>
            <a:picLocks noChangeAspect="1"/>
          </p:cNvPicPr>
          <p:nvPr>
            <p:ph sz="half" idx="3"/>
          </p:nvPr>
        </p:nvPicPr>
        <p:blipFill>
          <a:blip r:embed="rId2"/>
          <a:stretch>
            <a:fillRect/>
          </a:stretch>
        </p:blipFill>
        <p:spPr>
          <a:xfrm>
            <a:off x="4572000" y="2590800"/>
            <a:ext cx="3977640" cy="298323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6396</Words>
  <Application>WPS Presentation</Application>
  <PresentationFormat>On-screen Show (4:3)</PresentationFormat>
  <Paragraphs>194</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Times New Roman</vt:lpstr>
      <vt:lpstr>Arial</vt:lpstr>
      <vt:lpstr>Wingdings</vt:lpstr>
      <vt:lpstr>Times New Roman</vt:lpstr>
      <vt:lpstr>Calibri</vt:lpstr>
      <vt:lpstr>Microsoft YaHei</vt:lpstr>
      <vt:lpstr>Arial Unicode MS</vt:lpstr>
      <vt:lpstr>Office Theme</vt:lpstr>
      <vt:lpstr>For the Degree of Bachelors of Electronics &amp; Telecommunication  Group 7</vt:lpstr>
      <vt:lpstr>OUTLINE OF PRESENTATION</vt:lpstr>
      <vt:lpstr>INTRODUCTION</vt:lpstr>
      <vt:lpstr>METHODOLOGY</vt:lpstr>
      <vt:lpstr>PROJECT OBJECTIVE</vt:lpstr>
      <vt:lpstr>      Scope</vt:lpstr>
      <vt:lpstr>PowerPoint 演示文稿</vt:lpstr>
      <vt:lpstr>PROBLEM DEFINATION</vt:lpstr>
      <vt:lpstr>DESIGN</vt:lpstr>
      <vt:lpstr>CIRCUIT DIAGRAM</vt:lpstr>
      <vt:lpstr>      FLOW CHART</vt:lpstr>
      <vt:lpstr>ACKNOWLEDGEMENTS</vt:lpstr>
      <vt:lpstr>CONCLUSION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the Degree of Bachelors of Electronics &amp; Telecommunication  Group 02</dc:title>
  <dc:creator>INTEL</dc:creator>
  <cp:lastModifiedBy>User</cp:lastModifiedBy>
  <cp:revision>33</cp:revision>
  <dcterms:created xsi:type="dcterms:W3CDTF">2021-09-30T07:45:00Z</dcterms:created>
  <dcterms:modified xsi:type="dcterms:W3CDTF">2022-05-02T05:35:14Z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2021-10-04T03:00:00Z</vt:filetime>
  </property>
  <property fmtid="{D5CDD505-2E9C-101B-9397-08002B2CF9AE}" pid="3" name="Creator">
    <vt:lpwstr>PDFium</vt:lpwstr>
  </property>
  <property fmtid="{D5CDD505-2E9C-101B-9397-08002B2CF9AE}" pid="4" name="LastSaved">
    <vt:filetime>2021-10-04T03:00:00Z</vt:filetime>
  </property>
  <property fmtid="{D5CDD505-2E9C-101B-9397-08002B2CF9AE}" pid="5" name="ICV">
    <vt:lpwstr>4E1A9DEB47AA45E18191512A8D8F382A</vt:lpwstr>
  </property>
  <property fmtid="{D5CDD505-2E9C-101B-9397-08002B2CF9AE}" pid="6" name="KSOProductBuildVer">
    <vt:lpwstr>1033-11.2.0.11074</vt:lpwstr>
  </property>
</Properties>
</file>