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embeddedFontLst>
    <p:embeddedFont>
      <p:font typeface="Bitter Medium"/>
      <p:regular r:id="rId15"/>
    </p:embeddedFont>
    <p:embeddedFont>
      <p:font typeface="Bitter Medium"/>
      <p:regular r:id="rId16"/>
    </p:embeddedFont>
    <p:embeddedFont>
      <p:font typeface="Bitter Medium"/>
      <p:regular r:id="rId17"/>
    </p:embeddedFont>
    <p:embeddedFont>
      <p:font typeface="Bitter Medium"/>
      <p:regular r:id="rId18"/>
    </p:embeddedFont>
    <p:embeddedFont>
      <p:font typeface="Open Sans"/>
      <p:regular r:id="rId19"/>
    </p:embeddedFont>
    <p:embeddedFont>
      <p:font typeface="Open Sans"/>
      <p:regular r:id="rId20"/>
    </p:embeddedFont>
    <p:embeddedFont>
      <p:font typeface="Open Sans"/>
      <p:regular r:id="rId21"/>
    </p:embeddedFont>
    <p:embeddedFont>
      <p:font typeface="Open Sans"/>
      <p:regular r:id="rId22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font" Target="fonts/font5.fntdata"/><Relationship Id="rId20" Type="http://schemas.openxmlformats.org/officeDocument/2006/relationships/font" Target="fonts/font6.fntdata"/><Relationship Id="rId21" Type="http://schemas.openxmlformats.org/officeDocument/2006/relationships/font" Target="fonts/font7.fntdata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slideLayout" Target="../slideLayouts/slideLayout6.xml"/><Relationship Id="rId7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slideLayout" Target="../slideLayouts/slideLayout8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slideLayout" Target="../slideLayouts/slideLayout9.xml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88" y="1663303"/>
            <a:ext cx="4919305" cy="490299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80190" y="3037522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spc="-134" kern="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Weekly Review: 18th Feb - 25th Feb</a:t>
            </a:r>
            <a:endParaRPr lang="en-US" sz="4450" dirty="0"/>
          </a:p>
        </p:txBody>
      </p:sp>
      <p:sp>
        <p:nvSpPr>
          <p:cNvPr id="5" name="Shape 1"/>
          <p:cNvSpPr/>
          <p:nvPr/>
        </p:nvSpPr>
        <p:spPr>
          <a:xfrm>
            <a:off x="6280190" y="4812149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810" y="4819769"/>
            <a:ext cx="347663" cy="347663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6756440" y="4795242"/>
            <a:ext cx="2531150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200" b="1" spc="-36" kern="0" dirty="0">
                <a:solidFill>
                  <a:srgbClr val="2B2E3C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by Rutvik Pradhan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spc="-134" kern="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Agendas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spc="-67" kern="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Process Capability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To calculate CP-CPK values month wise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4200406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spc="-67" kern="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Yield %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4200406" y="4578310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To calculate first pass and overall yield percentages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607022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spc="-67" kern="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OEE value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07022" y="4578310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To calculate OEE for the relevant data set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1013638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spc="-67" kern="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Power BI Dashboard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11013638" y="4578310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To update the Power BI dashboard with new data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9144000" y="0"/>
            <a:ext cx="5486400" cy="8229600"/>
          </a:xfrm>
          <a:prstGeom prst="rect">
            <a:avLst/>
          </a:prstGeom>
          <a:solidFill>
            <a:srgbClr val="E5E0DF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215860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spc="-134" kern="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CP-CPK Calculation</a:t>
            </a:r>
            <a:endParaRPr lang="en-US" sz="4450" dirty="0"/>
          </a:p>
        </p:txBody>
      </p:sp>
      <p:sp>
        <p:nvSpPr>
          <p:cNvPr id="5" name="Shape 2"/>
          <p:cNvSpPr/>
          <p:nvPr/>
        </p:nvSpPr>
        <p:spPr>
          <a:xfrm>
            <a:off x="793790" y="346269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983456" y="3547705"/>
            <a:ext cx="13096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spc="-80" kern="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4"/>
          <p:cNvSpPr/>
          <p:nvPr/>
        </p:nvSpPr>
        <p:spPr>
          <a:xfrm>
            <a:off x="1530906" y="3462695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Created individual DAX measures for CP and CPK, applied to the dataset for the specified month.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93790" y="471011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960477" y="4795123"/>
            <a:ext cx="176927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spc="-80" kern="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1530906" y="4710113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formula for CP and CPK is: 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1530906" y="5209103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CP = (ucl - lcl) /6*std , 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1530906" y="5708094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CPK = MIN( (ucl-mean)/3*std ,  (mean - lcl)/3*std)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5486400" cy="8229600"/>
          </a:xfrm>
          <a:prstGeom prst="rect">
            <a:avLst/>
          </a:prstGeom>
          <a:solidFill>
            <a:srgbClr val="E5E0DF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280190" y="1525310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spc="-134" kern="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CP-CPK Calculation: Error and Solution</a:t>
            </a:r>
            <a:endParaRPr lang="en-US" sz="4450" dirty="0"/>
          </a:p>
        </p:txBody>
      </p:sp>
      <p:sp>
        <p:nvSpPr>
          <p:cNvPr id="5" name="Shape 2"/>
          <p:cNvSpPr/>
          <p:nvPr/>
        </p:nvSpPr>
        <p:spPr>
          <a:xfrm>
            <a:off x="6280190" y="3283029"/>
            <a:ext cx="3664863" cy="1557576"/>
          </a:xfrm>
          <a:prstGeom prst="roundRect">
            <a:avLst>
              <a:gd name="adj" fmla="val 6116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6514624" y="3517463"/>
            <a:ext cx="31959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Multiple UCLs and LCLs were identified for some tests, leading to calculation issues.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3283029"/>
            <a:ext cx="3664863" cy="1557576"/>
          </a:xfrm>
          <a:prstGeom prst="roundRect">
            <a:avLst>
              <a:gd name="adj" fmla="val 6116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406301" y="3517463"/>
            <a:ext cx="31959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Experiencing blank CP and CPK values for the test named "Get Wi-Fi Status".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6280190" y="5067419"/>
            <a:ext cx="7556421" cy="1636871"/>
          </a:xfrm>
          <a:prstGeom prst="roundRect">
            <a:avLst>
              <a:gd name="adj" fmla="val 5820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6514624" y="5301853"/>
            <a:ext cx="70875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spc="-36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Selected the latest UCLs and LCLs according to date present in the dataset.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6514624" y="6106954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spc="-36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Solved the blank value error by using column measure as target.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9144000" y="0"/>
            <a:ext cx="5486400" cy="8229600"/>
          </a:xfrm>
          <a:prstGeom prst="rect">
            <a:avLst/>
          </a:prstGeom>
          <a:solidFill>
            <a:srgbClr val="E5E0DF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154900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spc="-134" kern="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Yield: Progress</a:t>
            </a:r>
            <a:endParaRPr lang="en-US" sz="4450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90" y="2597944"/>
            <a:ext cx="566976" cy="56697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93790" y="3391733"/>
            <a:ext cx="36080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First pass yield % = (First time passed test / Total tests) \* 100</a:t>
            </a:r>
            <a:endParaRPr lang="en-US" sz="17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021" y="2597944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742021" y="3391733"/>
            <a:ext cx="3608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Total Yield % = (Total passed tests / Total tests) \* 100</a:t>
            </a:r>
            <a:endParaRPr lang="en-US" sz="1750" dirty="0"/>
          </a:p>
        </p:txBody>
      </p:sp>
      <p:pic>
        <p:nvPicPr>
          <p:cNvPr id="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4797981"/>
            <a:ext cx="566976" cy="566976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793790" y="5591770"/>
            <a:ext cx="360807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Calculated first pass yield and overall yield percentages dax measures according to months.</a:t>
            </a:r>
            <a:endParaRPr lang="en-US" sz="1750" dirty="0"/>
          </a:p>
        </p:txBody>
      </p:sp>
      <p:pic>
        <p:nvPicPr>
          <p:cNvPr id="11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2021" y="4797981"/>
            <a:ext cx="566976" cy="566976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4742021" y="5591770"/>
            <a:ext cx="3608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Displayed the KPI card for both First Pass and Total Yield.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07594"/>
            <a:ext cx="659272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spc="-134" kern="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Yield %: Error and Solution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151590"/>
            <a:ext cx="424184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Blank values for first pass and total yield percentage was encountered for Hyperjet.</a:t>
            </a:r>
            <a:endParaRPr lang="en-US" sz="175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9258" y="2870002"/>
            <a:ext cx="3651885" cy="3651885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5274231" y="4412456"/>
            <a:ext cx="566976" cy="566976"/>
          </a:xfrm>
          <a:prstGeom prst="roundRect">
            <a:avLst>
              <a:gd name="adj" fmla="val 1611154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5503069" y="4469130"/>
            <a:ext cx="109180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550"/>
              </a:lnSpc>
              <a:buNone/>
            </a:pPr>
            <a:r>
              <a:rPr lang="en-US" sz="2200" spc="-67" kern="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1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9594771" y="4333042"/>
            <a:ext cx="424184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Selected the latest UCLs and LCLs according to date present in the dataset.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258" y="2870002"/>
            <a:ext cx="3651885" cy="3651885"/>
          </a:xfrm>
          <a:prstGeom prst="rect">
            <a:avLst/>
          </a:prstGeom>
        </p:spPr>
      </p:pic>
      <p:sp>
        <p:nvSpPr>
          <p:cNvPr id="9" name="Shape 5"/>
          <p:cNvSpPr/>
          <p:nvPr/>
        </p:nvSpPr>
        <p:spPr>
          <a:xfrm>
            <a:off x="8789075" y="4412456"/>
            <a:ext cx="566976" cy="566976"/>
          </a:xfrm>
          <a:prstGeom prst="roundRect">
            <a:avLst>
              <a:gd name="adj" fmla="val 1611154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8998863" y="4469130"/>
            <a:ext cx="147399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550"/>
              </a:lnSpc>
              <a:buNone/>
            </a:pPr>
            <a:r>
              <a:rPr lang="en-US" sz="2200" spc="-67" kern="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2</a:t>
            </a:r>
            <a:endParaRPr lang="en-US" sz="2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260" y="2743200"/>
            <a:ext cx="2849880" cy="27432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80190" y="2124551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spc="-134" kern="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OEE: Overall Equipment Effectiveness</a:t>
            </a:r>
            <a:endParaRPr lang="en-US" sz="4450" dirty="0"/>
          </a:p>
        </p:txBody>
      </p:sp>
      <p:sp>
        <p:nvSpPr>
          <p:cNvPr id="5" name="Shape 1"/>
          <p:cNvSpPr/>
          <p:nvPr/>
        </p:nvSpPr>
        <p:spPr>
          <a:xfrm>
            <a:off x="6605111" y="3882271"/>
            <a:ext cx="30480" cy="2222778"/>
          </a:xfrm>
          <a:prstGeom prst="roundRect">
            <a:avLst>
              <a:gd name="adj" fmla="val 312558"/>
            </a:avLst>
          </a:prstGeom>
          <a:solidFill>
            <a:srgbClr val="E2C8B5"/>
          </a:solidFill>
          <a:ln/>
        </p:spPr>
      </p:sp>
      <p:sp>
        <p:nvSpPr>
          <p:cNvPr id="6" name="Shape 2"/>
          <p:cNvSpPr/>
          <p:nvPr/>
        </p:nvSpPr>
        <p:spPr>
          <a:xfrm>
            <a:off x="6845022" y="4377333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E2C8B5"/>
          </a:solidFill>
          <a:ln/>
        </p:spPr>
      </p:sp>
      <p:sp>
        <p:nvSpPr>
          <p:cNvPr id="7" name="Shape 3"/>
          <p:cNvSpPr/>
          <p:nvPr/>
        </p:nvSpPr>
        <p:spPr>
          <a:xfrm>
            <a:off x="6365200" y="413742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6554867" y="4222433"/>
            <a:ext cx="13096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spc="-80" kern="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1</a:t>
            </a:r>
            <a:endParaRPr lang="en-US" sz="2650" dirty="0"/>
          </a:p>
        </p:txBody>
      </p:sp>
      <p:sp>
        <p:nvSpPr>
          <p:cNvPr id="9" name="Text 5"/>
          <p:cNvSpPr/>
          <p:nvPr/>
        </p:nvSpPr>
        <p:spPr>
          <a:xfrm>
            <a:off x="7867888" y="4109085"/>
            <a:ext cx="59687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OEE = Availability * Performance * Quality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6845022" y="5420678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E2C8B5"/>
          </a:solidFill>
          <a:ln/>
        </p:spPr>
      </p:sp>
      <p:sp>
        <p:nvSpPr>
          <p:cNvPr id="11" name="Shape 7"/>
          <p:cNvSpPr/>
          <p:nvPr/>
        </p:nvSpPr>
        <p:spPr>
          <a:xfrm>
            <a:off x="6365200" y="518076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6531888" y="5265777"/>
            <a:ext cx="176927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spc="-80" kern="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9"/>
          <p:cNvSpPr/>
          <p:nvPr/>
        </p:nvSpPr>
        <p:spPr>
          <a:xfrm>
            <a:off x="7867888" y="5152430"/>
            <a:ext cx="59687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Will implement the dax measure for calculating OEE for the dataset. (Pending)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2944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spc="-134" kern="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Upcoming tasks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3278386"/>
            <a:ext cx="1134070" cy="136088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268022" y="3505200"/>
            <a:ext cx="115685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Continue working on the OEE calculation using the dataset.</a:t>
            </a:r>
            <a:endParaRPr lang="en-US" sz="1750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90" y="4639270"/>
            <a:ext cx="1134070" cy="136088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268022" y="4866084"/>
            <a:ext cx="115685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Refine the Power BI dashboard with the new data and insights to enhance the visualization and reporting.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2025-02-25T04:12:29Z</dcterms:created>
  <dcterms:modified xsi:type="dcterms:W3CDTF">2025-02-25T04:12:29Z</dcterms:modified>
</cp:coreProperties>
</file>