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sldIdLst>
    <p:sldId id="256" r:id="rId5"/>
    <p:sldId id="278" r:id="rId6"/>
    <p:sldId id="280" r:id="rId7"/>
    <p:sldId id="283" r:id="rId8"/>
    <p:sldId id="282" r:id="rId9"/>
    <p:sldId id="279" r:id="rId10"/>
    <p:sldId id="284" r:id="rId11"/>
    <p:sldId id="285" r:id="rId12"/>
    <p:sldId id="28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4660"/>
  </p:normalViewPr>
  <p:slideViewPr>
    <p:cSldViewPr snapToGrid="0">
      <p:cViewPr>
        <p:scale>
          <a:sx n="66" d="100"/>
          <a:sy n="66" d="100"/>
        </p:scale>
        <p:origin x="2082" y="10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5/10/2025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5/10/2025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5/10/2025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5/10/2025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5/10/2025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5/10/2025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5/10/2025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5/10/2025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5/10/2025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5/10/2025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5/10/2025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5/10/2025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image" Target="../media/image2.jpeg"/><Relationship Id="rId16" Type="http://schemas.openxmlformats.org/officeDocument/2006/relationships/image" Target="../media/image17.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5" descr="Various light purple spheres">
            <a:extLst>
              <a:ext uri="{FF2B5EF4-FFF2-40B4-BE49-F238E27FC236}">
                <a16:creationId xmlns:a16="http://schemas.microsoft.com/office/drawing/2014/main" id="{82EDF629-4FC9-47EC-E4D6-134F6A23B60E}"/>
              </a:ext>
            </a:extLst>
          </p:cNvPr>
          <p:cNvPicPr>
            <a:picLocks noChangeAspect="1"/>
          </p:cNvPicPr>
          <p:nvPr/>
        </p:nvPicPr>
        <p:blipFill>
          <a:blip r:embed="rId2">
            <a:alphaModFix amt="45000"/>
          </a:blip>
          <a:srcRect r="25"/>
          <a:stretch/>
        </p:blipFill>
        <p:spPr>
          <a:xfrm>
            <a:off x="20" y="-1"/>
            <a:ext cx="12188932" cy="6858000"/>
          </a:xfrm>
          <a:prstGeom prst="rect">
            <a:avLst/>
          </a:prstGeom>
        </p:spPr>
      </p:pic>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643467" y="643467"/>
            <a:ext cx="7164674" cy="5571066"/>
          </a:xfrm>
        </p:spPr>
        <p:txBody>
          <a:bodyPr>
            <a:normAutofit/>
          </a:bodyPr>
          <a:lstStyle/>
          <a:p>
            <a:r>
              <a:rPr lang="en-US" sz="6600" dirty="0">
                <a:solidFill>
                  <a:schemeClr val="tx1"/>
                </a:solidFill>
              </a:rPr>
              <a:t>XQE: An extended-functionality </a:t>
            </a:r>
            <a:r>
              <a:rPr lang="en-US" sz="6600">
                <a:solidFill>
                  <a:schemeClr val="tx1"/>
                </a:solidFill>
              </a:rPr>
              <a:t>query ENGINE.</a:t>
            </a:r>
            <a:endParaRPr lang="en-US" sz="6600" dirty="0">
              <a:solidFill>
                <a:schemeClr val="tx1"/>
              </a:solidFill>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8451608" y="643467"/>
            <a:ext cx="3096926" cy="5571066"/>
          </a:xfrm>
        </p:spPr>
        <p:txBody>
          <a:bodyPr>
            <a:normAutofit/>
          </a:bodyPr>
          <a:lstStyle/>
          <a:p>
            <a:r>
              <a:rPr lang="en-US" sz="2000" dirty="0">
                <a:solidFill>
                  <a:schemeClr val="tx1"/>
                </a:solidFill>
              </a:rPr>
              <a:t>By Disaster Recovery </a:t>
            </a:r>
          </a:p>
          <a:p>
            <a:r>
              <a:rPr lang="en-US" sz="2000" dirty="0">
                <a:solidFill>
                  <a:schemeClr val="tx1"/>
                </a:solidFill>
              </a:rPr>
              <a:t>(Rutvik Babar)</a:t>
            </a:r>
          </a:p>
          <a:p>
            <a:endParaRPr lang="en-US" sz="2000" dirty="0">
              <a:solidFill>
                <a:schemeClr val="tx1"/>
              </a:solidFill>
            </a:endParaRPr>
          </a:p>
        </p:txBody>
      </p:sp>
      <p:cxnSp>
        <p:nvCxnSpPr>
          <p:cNvPr id="62" name="Straight Connector 61">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2570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Various light purple spheres">
            <a:extLst>
              <a:ext uri="{FF2B5EF4-FFF2-40B4-BE49-F238E27FC236}">
                <a16:creationId xmlns:a16="http://schemas.microsoft.com/office/drawing/2014/main" id="{FB3AAE55-686E-5E0A-5569-7C6A2C516E4C}"/>
              </a:ext>
            </a:extLst>
          </p:cNvPr>
          <p:cNvPicPr>
            <a:picLocks noChangeAspect="1"/>
          </p:cNvPicPr>
          <p:nvPr/>
        </p:nvPicPr>
        <p:blipFill>
          <a:blip r:embed="rId2"/>
          <a:srcRect/>
          <a:stretch/>
        </p:blipFill>
        <p:spPr>
          <a:xfrm>
            <a:off x="-81912022" y="-37998399"/>
            <a:ext cx="94104022" cy="52933599"/>
          </a:xfrm>
          <a:prstGeom prst="rect">
            <a:avLst/>
          </a:prstGeom>
        </p:spPr>
      </p:pic>
      <p:sp>
        <p:nvSpPr>
          <p:cNvPr id="3" name="Content Placeholder 2">
            <a:extLst>
              <a:ext uri="{FF2B5EF4-FFF2-40B4-BE49-F238E27FC236}">
                <a16:creationId xmlns:a16="http://schemas.microsoft.com/office/drawing/2014/main" id="{119979EE-8F6E-9A69-E6A2-8EDE2B0D6FB2}"/>
              </a:ext>
            </a:extLst>
          </p:cNvPr>
          <p:cNvSpPr>
            <a:spLocks noGrp="1"/>
          </p:cNvSpPr>
          <p:nvPr>
            <p:ph idx="1"/>
          </p:nvPr>
        </p:nvSpPr>
        <p:spPr>
          <a:xfrm>
            <a:off x="8029319" y="917725"/>
            <a:ext cx="3424739" cy="4852362"/>
          </a:xfrm>
        </p:spPr>
        <p:txBody>
          <a:bodyPr anchor="ctr">
            <a:normAutofit/>
          </a:bodyPr>
          <a:lstStyle/>
          <a:p>
            <a:pPr>
              <a:buFont typeface="Wingdings" panose="05000000000000000000" pitchFamily="2" charset="2"/>
              <a:buChar char="§"/>
            </a:pPr>
            <a:r>
              <a:rPr lang="en-IN" dirty="0">
                <a:solidFill>
                  <a:schemeClr val="bg2">
                    <a:lumMod val="25000"/>
                  </a:schemeClr>
                </a:solidFill>
              </a:rPr>
              <a:t>Introduction</a:t>
            </a:r>
          </a:p>
          <a:p>
            <a:pPr>
              <a:buFont typeface="Wingdings" panose="05000000000000000000" pitchFamily="2" charset="2"/>
              <a:buChar char="§"/>
            </a:pPr>
            <a:r>
              <a:rPr lang="en-IN" dirty="0">
                <a:solidFill>
                  <a:schemeClr val="bg2">
                    <a:lumMod val="25000"/>
                  </a:schemeClr>
                </a:solidFill>
              </a:rPr>
              <a:t>Scope</a:t>
            </a:r>
          </a:p>
          <a:p>
            <a:pPr>
              <a:buFont typeface="Wingdings" panose="05000000000000000000" pitchFamily="2" charset="2"/>
              <a:buChar char="§"/>
            </a:pPr>
            <a:r>
              <a:rPr lang="en-IN" dirty="0">
                <a:solidFill>
                  <a:schemeClr val="bg2">
                    <a:lumMod val="25000"/>
                  </a:schemeClr>
                </a:solidFill>
              </a:rPr>
              <a:t>Architecture</a:t>
            </a:r>
          </a:p>
          <a:p>
            <a:pPr>
              <a:buFont typeface="Wingdings" panose="05000000000000000000" pitchFamily="2" charset="2"/>
              <a:buChar char="§"/>
            </a:pPr>
            <a:r>
              <a:rPr lang="en-IN" dirty="0">
                <a:solidFill>
                  <a:schemeClr val="bg2">
                    <a:lumMod val="25000"/>
                  </a:schemeClr>
                </a:solidFill>
              </a:rPr>
              <a:t>Input</a:t>
            </a:r>
          </a:p>
          <a:p>
            <a:pPr>
              <a:buFont typeface="Wingdings" panose="05000000000000000000" pitchFamily="2" charset="2"/>
              <a:buChar char="§"/>
            </a:pPr>
            <a:r>
              <a:rPr lang="en-IN" dirty="0">
                <a:solidFill>
                  <a:schemeClr val="bg2">
                    <a:lumMod val="25000"/>
                  </a:schemeClr>
                </a:solidFill>
              </a:rPr>
              <a:t>Demo</a:t>
            </a:r>
          </a:p>
          <a:p>
            <a:pPr>
              <a:buFont typeface="Wingdings" panose="05000000000000000000" pitchFamily="2" charset="2"/>
              <a:buChar char="§"/>
            </a:pPr>
            <a:r>
              <a:rPr lang="en-IN" dirty="0">
                <a:solidFill>
                  <a:schemeClr val="bg2">
                    <a:lumMod val="25000"/>
                  </a:schemeClr>
                </a:solidFill>
              </a:rPr>
              <a:t>Limitations</a:t>
            </a:r>
          </a:p>
          <a:p>
            <a:pPr>
              <a:buFont typeface="Wingdings" panose="05000000000000000000" pitchFamily="2" charset="2"/>
              <a:buChar char="§"/>
            </a:pPr>
            <a:r>
              <a:rPr lang="en-IN" dirty="0">
                <a:solidFill>
                  <a:schemeClr val="bg2">
                    <a:lumMod val="25000"/>
                  </a:schemeClr>
                </a:solidFill>
              </a:rPr>
              <a:t>Future Vision</a:t>
            </a:r>
          </a:p>
          <a:p>
            <a:pPr marL="0" indent="0">
              <a:buNone/>
            </a:pPr>
            <a:endParaRPr lang="en-IN" dirty="0">
              <a:solidFill>
                <a:srgbClr val="FFFFFF"/>
              </a:solidFill>
            </a:endParaRPr>
          </a:p>
        </p:txBody>
      </p:sp>
      <p:sp>
        <p:nvSpPr>
          <p:cNvPr id="2" name="Title 1">
            <a:extLst>
              <a:ext uri="{FF2B5EF4-FFF2-40B4-BE49-F238E27FC236}">
                <a16:creationId xmlns:a16="http://schemas.microsoft.com/office/drawing/2014/main" id="{6D57922A-F49F-83D2-6A23-5A7317A6458A}"/>
              </a:ext>
            </a:extLst>
          </p:cNvPr>
          <p:cNvSpPr>
            <a:spLocks noGrp="1"/>
          </p:cNvSpPr>
          <p:nvPr>
            <p:ph type="title"/>
          </p:nvPr>
        </p:nvSpPr>
        <p:spPr>
          <a:xfrm>
            <a:off x="524256" y="4767072"/>
            <a:ext cx="6594189" cy="1625210"/>
          </a:xfrm>
        </p:spPr>
        <p:txBody>
          <a:bodyPr>
            <a:normAutofit/>
          </a:bodyPr>
          <a:lstStyle/>
          <a:p>
            <a:r>
              <a:rPr lang="en-IN" dirty="0">
                <a:solidFill>
                  <a:schemeClr val="bg2">
                    <a:lumMod val="25000"/>
                  </a:schemeClr>
                </a:solidFill>
              </a:rPr>
              <a:t>Presentation Walkthrough</a:t>
            </a:r>
          </a:p>
        </p:txBody>
      </p:sp>
    </p:spTree>
    <p:extLst>
      <p:ext uri="{BB962C8B-B14F-4D97-AF65-F5344CB8AC3E}">
        <p14:creationId xmlns:p14="http://schemas.microsoft.com/office/powerpoint/2010/main" val="31930898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B31880-C840-1343-F3CF-B1434BD36C50}"/>
            </a:ext>
          </a:extLst>
        </p:cNvPr>
        <p:cNvGrpSpPr/>
        <p:nvPr/>
      </p:nvGrpSpPr>
      <p:grpSpPr>
        <a:xfrm>
          <a:off x="0" y="0"/>
          <a:ext cx="0" cy="0"/>
          <a:chOff x="0" y="0"/>
          <a:chExt cx="0" cy="0"/>
        </a:xfrm>
      </p:grpSpPr>
      <p:pic>
        <p:nvPicPr>
          <p:cNvPr id="4" name="Content Placeholder 5" descr="Various light purple spheres">
            <a:extLst>
              <a:ext uri="{FF2B5EF4-FFF2-40B4-BE49-F238E27FC236}">
                <a16:creationId xmlns:a16="http://schemas.microsoft.com/office/drawing/2014/main" id="{A3D4F21C-0F80-F40C-42A8-00519D5F2E50}"/>
              </a:ext>
            </a:extLst>
          </p:cNvPr>
          <p:cNvPicPr>
            <a:picLocks noChangeAspect="1"/>
          </p:cNvPicPr>
          <p:nvPr/>
        </p:nvPicPr>
        <p:blipFill>
          <a:blip r:embed="rId2"/>
          <a:srcRect/>
          <a:stretch/>
        </p:blipFill>
        <p:spPr>
          <a:xfrm>
            <a:off x="-62354022" y="-6921499"/>
            <a:ext cx="94104022" cy="52933599"/>
          </a:xfrm>
          <a:prstGeom prst="rect">
            <a:avLst/>
          </a:prstGeom>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1E6DEDF-0506-3A59-1F58-430BC3CD168C}"/>
                  </a:ext>
                </a:extLst>
              </p:cNvPr>
              <p:cNvSpPr>
                <a:spLocks noGrp="1"/>
              </p:cNvSpPr>
              <p:nvPr>
                <p:ph idx="1"/>
              </p:nvPr>
            </p:nvSpPr>
            <p:spPr>
              <a:xfrm>
                <a:off x="1024128" y="2286000"/>
                <a:ext cx="10050272" cy="3931920"/>
              </a:xfrm>
            </p:spPr>
            <p:txBody>
              <a:bodyPr>
                <a:normAutofit/>
              </a:bodyPr>
              <a:lstStyle/>
              <a:p>
                <a:pPr>
                  <a:buFont typeface="Wingdings" panose="05000000000000000000" pitchFamily="2" charset="2"/>
                  <a:buChar char="§"/>
                </a:pPr>
                <a:r>
                  <a:rPr lang="en-IN" sz="2000" dirty="0"/>
                  <a:t>XQL is an upgrade to traditional SQL by introduction of the </a:t>
                </a:r>
              </a:p>
              <a:p>
                <a:pPr marL="342900" indent="-342900">
                  <a:buFont typeface="+mj-lt"/>
                  <a:buAutoNum type="arabicPeriod"/>
                </a:pPr>
                <a:r>
                  <a:rPr lang="en-IN" sz="2000" dirty="0"/>
                  <a:t>new operator PHI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IN" sz="2000" dirty="0"/>
                  <a:t>).</a:t>
                </a:r>
              </a:p>
              <a:p>
                <a:pPr marL="342900" indent="-342900">
                  <a:buFont typeface="+mj-lt"/>
                  <a:buAutoNum type="arabicPeriod"/>
                </a:pPr>
                <a:r>
                  <a:rPr lang="en-IN" sz="2000" dirty="0"/>
                  <a:t>Grouping Variables</a:t>
                </a:r>
              </a:p>
              <a:p>
                <a:pPr marL="342900" indent="-342900">
                  <a:buFont typeface="+mj-lt"/>
                  <a:buAutoNum type="arabicPeriod"/>
                </a:pPr>
                <a:r>
                  <a:rPr lang="en-IN" sz="2000" dirty="0"/>
                  <a:t>MF Queries</a:t>
                </a:r>
              </a:p>
              <a:p>
                <a:pPr marL="342900" indent="-342900">
                  <a:buFont typeface="+mj-lt"/>
                  <a:buAutoNum type="arabicPeriod"/>
                </a:pPr>
                <a:r>
                  <a:rPr lang="en-IN" sz="2000" dirty="0"/>
                  <a:t>EMF queries.</a:t>
                </a:r>
              </a:p>
              <a:p>
                <a:pPr marL="0" indent="0">
                  <a:buNone/>
                </a:pPr>
                <a:r>
                  <a:rPr lang="en-IN" sz="2000" dirty="0"/>
                  <a:t>These upgrades transform the way we use queries to process complex data by leveraging these tools to make it more efficient, succent and more accessible.</a:t>
                </a:r>
              </a:p>
              <a:p>
                <a:pPr marL="0" indent="0">
                  <a:buNone/>
                </a:pPr>
                <a:endParaRPr lang="en-IN" sz="1600" dirty="0"/>
              </a:p>
              <a:p>
                <a:pPr marL="0" indent="0">
                  <a:buNone/>
                </a:pPr>
                <a:endParaRPr lang="en-IN" sz="1600" dirty="0"/>
              </a:p>
            </p:txBody>
          </p:sp>
        </mc:Choice>
        <mc:Fallback>
          <p:sp>
            <p:nvSpPr>
              <p:cNvPr id="3" name="Content Placeholder 2">
                <a:extLst>
                  <a:ext uri="{FF2B5EF4-FFF2-40B4-BE49-F238E27FC236}">
                    <a16:creationId xmlns:a16="http://schemas.microsoft.com/office/drawing/2014/main" id="{F1E6DEDF-0506-3A59-1F58-430BC3CD168C}"/>
                  </a:ext>
                </a:extLst>
              </p:cNvPr>
              <p:cNvSpPr>
                <a:spLocks noGrp="1" noRot="1" noChangeAspect="1" noMove="1" noResize="1" noEditPoints="1" noAdjustHandles="1" noChangeArrowheads="1" noChangeShapeType="1" noTextEdit="1"/>
              </p:cNvSpPr>
              <p:nvPr>
                <p:ph idx="1"/>
              </p:nvPr>
            </p:nvSpPr>
            <p:spPr>
              <a:xfrm>
                <a:off x="1024128" y="2286000"/>
                <a:ext cx="10050272" cy="3931920"/>
              </a:xfrm>
              <a:blipFill>
                <a:blip r:embed="rId3"/>
                <a:stretch>
                  <a:fillRect l="-1092" t="-1550"/>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D57ECB42-FE0C-41C8-FAAE-59A0B65B4A30}"/>
              </a:ext>
            </a:extLst>
          </p:cNvPr>
          <p:cNvSpPr>
            <a:spLocks noGrp="1"/>
          </p:cNvSpPr>
          <p:nvPr>
            <p:ph type="title"/>
          </p:nvPr>
        </p:nvSpPr>
        <p:spPr>
          <a:xfrm>
            <a:off x="762000" y="640080"/>
            <a:ext cx="10312400" cy="1499616"/>
          </a:xfrm>
        </p:spPr>
        <p:txBody>
          <a:bodyPr>
            <a:normAutofit/>
          </a:bodyPr>
          <a:lstStyle/>
          <a:p>
            <a:r>
              <a:rPr lang="en-IN" sz="4000" dirty="0"/>
              <a:t>Changing the way we navigate data</a:t>
            </a:r>
          </a:p>
        </p:txBody>
      </p:sp>
    </p:spTree>
    <p:extLst>
      <p:ext uri="{BB962C8B-B14F-4D97-AF65-F5344CB8AC3E}">
        <p14:creationId xmlns:p14="http://schemas.microsoft.com/office/powerpoint/2010/main" val="38323564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49D0AB-5882-1209-506B-D16C374A63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5863EE-9FF0-5F3C-1EA7-66EFD3295969}"/>
              </a:ext>
            </a:extLst>
          </p:cNvPr>
          <p:cNvSpPr>
            <a:spLocks noGrp="1"/>
          </p:cNvSpPr>
          <p:nvPr>
            <p:ph type="title"/>
          </p:nvPr>
        </p:nvSpPr>
        <p:spPr>
          <a:xfrm>
            <a:off x="10253472" y="5689938"/>
            <a:ext cx="1828800" cy="1055963"/>
          </a:xfrm>
        </p:spPr>
        <p:txBody>
          <a:bodyPr>
            <a:normAutofit/>
          </a:bodyPr>
          <a:lstStyle/>
          <a:p>
            <a:r>
              <a:rPr lang="en-IN" sz="4000" dirty="0"/>
              <a:t>TARGETS</a:t>
            </a:r>
          </a:p>
        </p:txBody>
      </p:sp>
      <p:pic>
        <p:nvPicPr>
          <p:cNvPr id="3" name="Content Placeholder 5" descr="Various light purple spheres">
            <a:extLst>
              <a:ext uri="{FF2B5EF4-FFF2-40B4-BE49-F238E27FC236}">
                <a16:creationId xmlns:a16="http://schemas.microsoft.com/office/drawing/2014/main" id="{322957C5-5615-5EF9-AFBD-9193C15000D3}"/>
              </a:ext>
            </a:extLst>
          </p:cNvPr>
          <p:cNvPicPr>
            <a:picLocks noChangeAspect="1"/>
          </p:cNvPicPr>
          <p:nvPr/>
        </p:nvPicPr>
        <p:blipFill>
          <a:blip r:embed="rId2"/>
          <a:srcRect/>
          <a:stretch/>
        </p:blipFill>
        <p:spPr>
          <a:xfrm>
            <a:off x="-22127624" y="-23329900"/>
            <a:ext cx="61239378" cy="34447206"/>
          </a:xfrm>
          <a:prstGeom prst="rect">
            <a:avLst/>
          </a:prstGeom>
        </p:spPr>
      </p:pic>
      <p:sp>
        <p:nvSpPr>
          <p:cNvPr id="7" name="Content Placeholder 6">
            <a:extLst>
              <a:ext uri="{FF2B5EF4-FFF2-40B4-BE49-F238E27FC236}">
                <a16:creationId xmlns:a16="http://schemas.microsoft.com/office/drawing/2014/main" id="{95685503-7220-70F8-D0F4-FFBD7E1FCF50}"/>
              </a:ext>
            </a:extLst>
          </p:cNvPr>
          <p:cNvSpPr>
            <a:spLocks noGrp="1"/>
          </p:cNvSpPr>
          <p:nvPr>
            <p:ph idx="1"/>
          </p:nvPr>
        </p:nvSpPr>
        <p:spPr>
          <a:xfrm>
            <a:off x="1883833" y="176591"/>
            <a:ext cx="3335867" cy="575733"/>
          </a:xfrm>
        </p:spPr>
        <p:txBody>
          <a:bodyPr>
            <a:normAutofit/>
          </a:bodyPr>
          <a:lstStyle/>
          <a:p>
            <a:r>
              <a:rPr lang="en-IN" dirty="0"/>
              <a:t>COMPLEX DATA HANDLING</a:t>
            </a:r>
          </a:p>
        </p:txBody>
      </p:sp>
      <p:sp>
        <p:nvSpPr>
          <p:cNvPr id="9" name="Content Placeholder 6">
            <a:extLst>
              <a:ext uri="{FF2B5EF4-FFF2-40B4-BE49-F238E27FC236}">
                <a16:creationId xmlns:a16="http://schemas.microsoft.com/office/drawing/2014/main" id="{150C4F9E-4337-D889-5737-878E4345CFDB}"/>
              </a:ext>
            </a:extLst>
          </p:cNvPr>
          <p:cNvSpPr txBox="1">
            <a:spLocks/>
          </p:cNvSpPr>
          <p:nvPr/>
        </p:nvSpPr>
        <p:spPr>
          <a:xfrm>
            <a:off x="2408763" y="3722915"/>
            <a:ext cx="1727204" cy="57573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dirty="0"/>
              <a:t>SUCCIENT</a:t>
            </a:r>
          </a:p>
        </p:txBody>
      </p:sp>
      <p:sp>
        <p:nvSpPr>
          <p:cNvPr id="10" name="Content Placeholder 6">
            <a:extLst>
              <a:ext uri="{FF2B5EF4-FFF2-40B4-BE49-F238E27FC236}">
                <a16:creationId xmlns:a16="http://schemas.microsoft.com/office/drawing/2014/main" id="{9C8B38EC-2D50-D54E-249D-C405D4CE7FCB}"/>
              </a:ext>
            </a:extLst>
          </p:cNvPr>
          <p:cNvSpPr txBox="1">
            <a:spLocks/>
          </p:cNvSpPr>
          <p:nvPr/>
        </p:nvSpPr>
        <p:spPr>
          <a:xfrm>
            <a:off x="4961467" y="1185329"/>
            <a:ext cx="6722533" cy="57573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IN" dirty="0"/>
          </a:p>
        </p:txBody>
      </p:sp>
      <p:sp>
        <p:nvSpPr>
          <p:cNvPr id="11" name="Content Placeholder 6">
            <a:extLst>
              <a:ext uri="{FF2B5EF4-FFF2-40B4-BE49-F238E27FC236}">
                <a16:creationId xmlns:a16="http://schemas.microsoft.com/office/drawing/2014/main" id="{1AD97EDE-2339-A36A-96A5-A176258C03CF}"/>
              </a:ext>
            </a:extLst>
          </p:cNvPr>
          <p:cNvSpPr txBox="1">
            <a:spLocks/>
          </p:cNvSpPr>
          <p:nvPr/>
        </p:nvSpPr>
        <p:spPr>
          <a:xfrm>
            <a:off x="2565400" y="2527296"/>
            <a:ext cx="1972734" cy="57573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dirty="0"/>
              <a:t>MAINTANANCE</a:t>
            </a:r>
          </a:p>
        </p:txBody>
      </p:sp>
      <p:sp>
        <p:nvSpPr>
          <p:cNvPr id="12" name="Content Placeholder 6">
            <a:extLst>
              <a:ext uri="{FF2B5EF4-FFF2-40B4-BE49-F238E27FC236}">
                <a16:creationId xmlns:a16="http://schemas.microsoft.com/office/drawing/2014/main" id="{BBF96BB7-CCC2-D951-26A6-C42B6B780205}"/>
              </a:ext>
            </a:extLst>
          </p:cNvPr>
          <p:cNvSpPr txBox="1">
            <a:spLocks/>
          </p:cNvSpPr>
          <p:nvPr/>
        </p:nvSpPr>
        <p:spPr>
          <a:xfrm>
            <a:off x="5063063" y="2527295"/>
            <a:ext cx="6858004" cy="575733"/>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dirty="0"/>
              <a:t>Legacy queries tend to become unstable and a nightmare for debugging due to their sheer size.</a:t>
            </a:r>
          </a:p>
        </p:txBody>
      </p:sp>
      <p:sp>
        <p:nvSpPr>
          <p:cNvPr id="13" name="Content Placeholder 6">
            <a:extLst>
              <a:ext uri="{FF2B5EF4-FFF2-40B4-BE49-F238E27FC236}">
                <a16:creationId xmlns:a16="http://schemas.microsoft.com/office/drawing/2014/main" id="{B41B2A17-D343-0248-26AE-D4101524B948}"/>
              </a:ext>
            </a:extLst>
          </p:cNvPr>
          <p:cNvSpPr txBox="1">
            <a:spLocks/>
          </p:cNvSpPr>
          <p:nvPr/>
        </p:nvSpPr>
        <p:spPr>
          <a:xfrm>
            <a:off x="5866965" y="43062"/>
            <a:ext cx="5986272" cy="804340"/>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dirty="0"/>
              <a:t>In traditional SQL, performing multi-column aggregation means using repetitive statements and overly long and complex query. </a:t>
            </a:r>
          </a:p>
        </p:txBody>
      </p:sp>
      <p:sp>
        <p:nvSpPr>
          <p:cNvPr id="14" name="Content Placeholder 6">
            <a:extLst>
              <a:ext uri="{FF2B5EF4-FFF2-40B4-BE49-F238E27FC236}">
                <a16:creationId xmlns:a16="http://schemas.microsoft.com/office/drawing/2014/main" id="{8E3A928D-5734-36FE-BBC0-C91B552F020A}"/>
              </a:ext>
            </a:extLst>
          </p:cNvPr>
          <p:cNvSpPr txBox="1">
            <a:spLocks/>
          </p:cNvSpPr>
          <p:nvPr/>
        </p:nvSpPr>
        <p:spPr>
          <a:xfrm>
            <a:off x="3109253" y="1185328"/>
            <a:ext cx="1727204" cy="57573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dirty="0"/>
              <a:t>COST HEAVY</a:t>
            </a:r>
          </a:p>
        </p:txBody>
      </p:sp>
      <p:sp>
        <p:nvSpPr>
          <p:cNvPr id="15" name="Content Placeholder 6">
            <a:extLst>
              <a:ext uri="{FF2B5EF4-FFF2-40B4-BE49-F238E27FC236}">
                <a16:creationId xmlns:a16="http://schemas.microsoft.com/office/drawing/2014/main" id="{2C653E6A-DB51-B913-6491-8501A6AC6683}"/>
              </a:ext>
            </a:extLst>
          </p:cNvPr>
          <p:cNvSpPr txBox="1">
            <a:spLocks/>
          </p:cNvSpPr>
          <p:nvPr/>
        </p:nvSpPr>
        <p:spPr>
          <a:xfrm>
            <a:off x="4428066" y="3721099"/>
            <a:ext cx="7255934" cy="575733"/>
          </a:xfrm>
          <a:prstGeom prst="rect">
            <a:avLst/>
          </a:prstGeom>
        </p:spPr>
        <p:txBody>
          <a:bodyPr vert="horz" lIns="45720" tIns="45720" rIns="4572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dirty="0"/>
              <a:t>Reading these queries to understand their function in on itself is a time consuming and unproductive task purely due to their expanding nature.</a:t>
            </a:r>
          </a:p>
        </p:txBody>
      </p:sp>
      <p:sp>
        <p:nvSpPr>
          <p:cNvPr id="16" name="Content Placeholder 6">
            <a:extLst>
              <a:ext uri="{FF2B5EF4-FFF2-40B4-BE49-F238E27FC236}">
                <a16:creationId xmlns:a16="http://schemas.microsoft.com/office/drawing/2014/main" id="{25B40957-09DD-5D1E-0DB3-ECA87CBE8F87}"/>
              </a:ext>
            </a:extLst>
          </p:cNvPr>
          <p:cNvSpPr txBox="1">
            <a:spLocks/>
          </p:cNvSpPr>
          <p:nvPr/>
        </p:nvSpPr>
        <p:spPr>
          <a:xfrm>
            <a:off x="5649251" y="1185328"/>
            <a:ext cx="5046137" cy="575734"/>
          </a:xfrm>
          <a:prstGeom prst="rect">
            <a:avLst/>
          </a:prstGeom>
        </p:spPr>
        <p:txBody>
          <a:bodyPr vert="horz" lIns="45720" tIns="45720" rIns="4572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dirty="0"/>
              <a:t>Naturally resource heavy and time consuming </a:t>
            </a:r>
          </a:p>
        </p:txBody>
      </p:sp>
      <p:cxnSp>
        <p:nvCxnSpPr>
          <p:cNvPr id="18" name="Straight Connector 17">
            <a:extLst>
              <a:ext uri="{FF2B5EF4-FFF2-40B4-BE49-F238E27FC236}">
                <a16:creationId xmlns:a16="http://schemas.microsoft.com/office/drawing/2014/main" id="{2EBEB9AD-F919-F0CE-186A-4BE03D061453}"/>
              </a:ext>
            </a:extLst>
          </p:cNvPr>
          <p:cNvCxnSpPr>
            <a:cxnSpLocks/>
          </p:cNvCxnSpPr>
          <p:nvPr/>
        </p:nvCxnSpPr>
        <p:spPr>
          <a:xfrm>
            <a:off x="5206563" y="337450"/>
            <a:ext cx="660402"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CCD9294-DD85-EA0E-64E1-8C3CEA280D11}"/>
              </a:ext>
            </a:extLst>
          </p:cNvPr>
          <p:cNvCxnSpPr/>
          <p:nvPr/>
        </p:nvCxnSpPr>
        <p:spPr>
          <a:xfrm>
            <a:off x="4921117" y="1328057"/>
            <a:ext cx="728134"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1733BB1-780F-08A7-5848-C6A2BDE16EE7}"/>
              </a:ext>
            </a:extLst>
          </p:cNvPr>
          <p:cNvCxnSpPr>
            <a:cxnSpLocks/>
          </p:cNvCxnSpPr>
          <p:nvPr/>
        </p:nvCxnSpPr>
        <p:spPr>
          <a:xfrm>
            <a:off x="4538134" y="2726267"/>
            <a:ext cx="524929"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E435D81E-D046-C9A7-7418-7432260DF9D4}"/>
              </a:ext>
            </a:extLst>
          </p:cNvPr>
          <p:cNvCxnSpPr>
            <a:cxnSpLocks/>
          </p:cNvCxnSpPr>
          <p:nvPr/>
        </p:nvCxnSpPr>
        <p:spPr>
          <a:xfrm>
            <a:off x="3767664" y="3904344"/>
            <a:ext cx="584199" cy="0"/>
          </a:xfrm>
          <a:prstGeom prst="line">
            <a:avLst/>
          </a:prstGeom>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E7992E85-8633-EE4B-FDE9-FE125D988C0E}"/>
              </a:ext>
            </a:extLst>
          </p:cNvPr>
          <p:cNvSpPr txBox="1">
            <a:spLocks/>
          </p:cNvSpPr>
          <p:nvPr/>
        </p:nvSpPr>
        <p:spPr>
          <a:xfrm>
            <a:off x="10405872" y="5842338"/>
            <a:ext cx="1828800" cy="1055963"/>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4000"/>
              <a:t>TARGETS</a:t>
            </a:r>
            <a:endParaRPr lang="en-IN" sz="4000" dirty="0"/>
          </a:p>
        </p:txBody>
      </p:sp>
    </p:spTree>
    <p:extLst>
      <p:ext uri="{BB962C8B-B14F-4D97-AF65-F5344CB8AC3E}">
        <p14:creationId xmlns:p14="http://schemas.microsoft.com/office/powerpoint/2010/main" val="33499475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Various light purple spheres">
            <a:extLst>
              <a:ext uri="{FF2B5EF4-FFF2-40B4-BE49-F238E27FC236}">
                <a16:creationId xmlns:a16="http://schemas.microsoft.com/office/drawing/2014/main" id="{01DF22F9-182E-ACFA-50CF-FF6B6F32BBF6}"/>
              </a:ext>
            </a:extLst>
          </p:cNvPr>
          <p:cNvPicPr>
            <a:picLocks noChangeAspect="1"/>
          </p:cNvPicPr>
          <p:nvPr/>
        </p:nvPicPr>
        <p:blipFill>
          <a:blip r:embed="rId2"/>
          <a:srcRect/>
          <a:stretch/>
        </p:blipFill>
        <p:spPr>
          <a:xfrm>
            <a:off x="-29171889" y="-12918303"/>
            <a:ext cx="61239378" cy="34447206"/>
          </a:xfrm>
          <a:prstGeom prst="rect">
            <a:avLst/>
          </a:prstGeom>
        </p:spPr>
      </p:pic>
      <p:sp>
        <p:nvSpPr>
          <p:cNvPr id="2" name="Title 1">
            <a:extLst>
              <a:ext uri="{FF2B5EF4-FFF2-40B4-BE49-F238E27FC236}">
                <a16:creationId xmlns:a16="http://schemas.microsoft.com/office/drawing/2014/main" id="{FA0D15FD-B115-DBE8-C99E-5D975B47C431}"/>
              </a:ext>
            </a:extLst>
          </p:cNvPr>
          <p:cNvSpPr>
            <a:spLocks noGrp="1"/>
          </p:cNvSpPr>
          <p:nvPr>
            <p:ph type="title"/>
          </p:nvPr>
        </p:nvSpPr>
        <p:spPr/>
        <p:txBody>
          <a:bodyPr>
            <a:normAutofit/>
          </a:bodyPr>
          <a:lstStyle/>
          <a:p>
            <a:r>
              <a:rPr lang="en-IN" dirty="0"/>
              <a:t>Architecture </a:t>
            </a:r>
            <a:r>
              <a:rPr lang="en-IN" sz="1800" dirty="0"/>
              <a:t>Components</a:t>
            </a:r>
          </a:p>
        </p:txBody>
      </p:sp>
      <p:sp>
        <p:nvSpPr>
          <p:cNvPr id="3" name="Content Placeholder 2">
            <a:extLst>
              <a:ext uri="{FF2B5EF4-FFF2-40B4-BE49-F238E27FC236}">
                <a16:creationId xmlns:a16="http://schemas.microsoft.com/office/drawing/2014/main" id="{06C73D91-E6FD-BD32-8D2B-FF2CEB26A052}"/>
              </a:ext>
            </a:extLst>
          </p:cNvPr>
          <p:cNvSpPr>
            <a:spLocks noGrp="1"/>
          </p:cNvSpPr>
          <p:nvPr>
            <p:ph idx="1"/>
          </p:nvPr>
        </p:nvSpPr>
        <p:spPr>
          <a:xfrm>
            <a:off x="3243455" y="2582574"/>
            <a:ext cx="2616898" cy="1806526"/>
          </a:xfrm>
        </p:spPr>
        <p:txBody>
          <a:bodyPr>
            <a:normAutofit/>
          </a:bodyPr>
          <a:lstStyle/>
          <a:p>
            <a:pPr marL="0" indent="0">
              <a:lnSpc>
                <a:spcPct val="100000"/>
              </a:lnSpc>
              <a:spcBef>
                <a:spcPts val="0"/>
              </a:spcBef>
              <a:spcAft>
                <a:spcPts val="400"/>
              </a:spcAft>
              <a:buNone/>
            </a:pPr>
            <a:endParaRPr lang="en-IN" sz="1800" dirty="0"/>
          </a:p>
          <a:p>
            <a:pPr marL="0" indent="0">
              <a:lnSpc>
                <a:spcPct val="100000"/>
              </a:lnSpc>
              <a:spcBef>
                <a:spcPts val="0"/>
              </a:spcBef>
              <a:spcAft>
                <a:spcPts val="400"/>
              </a:spcAft>
              <a:buNone/>
            </a:pPr>
            <a:r>
              <a:rPr lang="en-IN" sz="1800" dirty="0" err="1"/>
              <a:t>CodeGenerator</a:t>
            </a:r>
            <a:endParaRPr lang="en-IN" sz="1800" dirty="0"/>
          </a:p>
          <a:p>
            <a:pPr>
              <a:lnSpc>
                <a:spcPct val="100000"/>
              </a:lnSpc>
              <a:spcBef>
                <a:spcPts val="0"/>
              </a:spcBef>
              <a:spcAft>
                <a:spcPts val="400"/>
              </a:spcAft>
              <a:buFont typeface="Wingdings" panose="05000000000000000000" pitchFamily="2" charset="2"/>
              <a:buChar char="§"/>
            </a:pPr>
            <a:r>
              <a:rPr lang="en-IN" sz="1000" dirty="0"/>
              <a:t>Generates Python code structure for query execution</a:t>
            </a:r>
          </a:p>
          <a:p>
            <a:pPr>
              <a:lnSpc>
                <a:spcPct val="100000"/>
              </a:lnSpc>
              <a:spcBef>
                <a:spcPts val="0"/>
              </a:spcBef>
              <a:spcAft>
                <a:spcPts val="400"/>
              </a:spcAft>
              <a:buFont typeface="Wingdings" panose="05000000000000000000" pitchFamily="2" charset="2"/>
              <a:buChar char="§"/>
            </a:pPr>
            <a:r>
              <a:rPr lang="en-IN" sz="1000" dirty="0"/>
              <a:t>Creates class definitions and initialization code</a:t>
            </a:r>
          </a:p>
          <a:p>
            <a:pPr>
              <a:lnSpc>
                <a:spcPct val="100000"/>
              </a:lnSpc>
              <a:spcBef>
                <a:spcPts val="0"/>
              </a:spcBef>
              <a:spcAft>
                <a:spcPts val="400"/>
              </a:spcAft>
              <a:buFont typeface="Wingdings" panose="05000000000000000000" pitchFamily="2" charset="2"/>
              <a:buChar char="§"/>
            </a:pPr>
            <a:r>
              <a:rPr lang="en-IN" sz="1000" dirty="0"/>
              <a:t>Builds aggregate function processing logic</a:t>
            </a:r>
          </a:p>
          <a:p>
            <a:pPr>
              <a:lnSpc>
                <a:spcPct val="100000"/>
              </a:lnSpc>
              <a:spcBef>
                <a:spcPts val="0"/>
              </a:spcBef>
              <a:spcAft>
                <a:spcPts val="400"/>
              </a:spcAft>
              <a:buFont typeface="Wingdings" panose="05000000000000000000" pitchFamily="2" charset="2"/>
              <a:buChar char="§"/>
            </a:pPr>
            <a:r>
              <a:rPr lang="en-IN" sz="1000" dirty="0"/>
              <a:t>Handles arithmetic operations in SELECT lists</a:t>
            </a:r>
          </a:p>
        </p:txBody>
      </p:sp>
      <p:sp>
        <p:nvSpPr>
          <p:cNvPr id="9" name="TextBox 8">
            <a:extLst>
              <a:ext uri="{FF2B5EF4-FFF2-40B4-BE49-F238E27FC236}">
                <a16:creationId xmlns:a16="http://schemas.microsoft.com/office/drawing/2014/main" id="{3F374C05-7823-6074-0960-3B93280D1F2C}"/>
              </a:ext>
            </a:extLst>
          </p:cNvPr>
          <p:cNvSpPr txBox="1"/>
          <p:nvPr/>
        </p:nvSpPr>
        <p:spPr>
          <a:xfrm>
            <a:off x="8391525" y="3848100"/>
            <a:ext cx="2505075" cy="369332"/>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F5CC2CDC-E730-877D-D4CA-967941C90C76}"/>
              </a:ext>
            </a:extLst>
          </p:cNvPr>
          <p:cNvSpPr txBox="1"/>
          <p:nvPr/>
        </p:nvSpPr>
        <p:spPr>
          <a:xfrm>
            <a:off x="8543925" y="4000500"/>
            <a:ext cx="2505075"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C8164248-EC55-9CF9-3A31-497745A1FDA4}"/>
              </a:ext>
            </a:extLst>
          </p:cNvPr>
          <p:cNvSpPr txBox="1"/>
          <p:nvPr/>
        </p:nvSpPr>
        <p:spPr>
          <a:xfrm>
            <a:off x="8696325" y="4152900"/>
            <a:ext cx="2505075" cy="369332"/>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0813B9D5-FCB5-C7D4-7D1A-A749F6993DFB}"/>
              </a:ext>
            </a:extLst>
          </p:cNvPr>
          <p:cNvSpPr txBox="1"/>
          <p:nvPr/>
        </p:nvSpPr>
        <p:spPr>
          <a:xfrm>
            <a:off x="8848725" y="4305300"/>
            <a:ext cx="2505075" cy="369332"/>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1086D0A4-0B23-620F-3BB0-F9143A7FB09C}"/>
              </a:ext>
            </a:extLst>
          </p:cNvPr>
          <p:cNvSpPr txBox="1"/>
          <p:nvPr/>
        </p:nvSpPr>
        <p:spPr>
          <a:xfrm>
            <a:off x="824105" y="1531045"/>
            <a:ext cx="2552699" cy="1897955"/>
          </a:xfrm>
          <a:prstGeom prst="rect">
            <a:avLst/>
          </a:prstGeom>
          <a:noFill/>
        </p:spPr>
        <p:txBody>
          <a:bodyPr wrap="square" rtlCol="0">
            <a:spAutoFit/>
          </a:bodyPr>
          <a:lstStyle/>
          <a:p>
            <a:pPr marL="0" indent="0">
              <a:lnSpc>
                <a:spcPct val="100000"/>
              </a:lnSpc>
              <a:spcBef>
                <a:spcPts val="0"/>
              </a:spcBef>
              <a:spcAft>
                <a:spcPts val="0"/>
              </a:spcAft>
              <a:buNone/>
            </a:pPr>
            <a:r>
              <a:rPr lang="en-IN" sz="1800" dirty="0"/>
              <a:t>Application</a:t>
            </a:r>
          </a:p>
          <a:p>
            <a:pPr marL="230310" indent="-285750">
              <a:lnSpc>
                <a:spcPct val="100000"/>
              </a:lnSpc>
              <a:spcBef>
                <a:spcPts val="0"/>
              </a:spcBef>
              <a:spcAft>
                <a:spcPts val="400"/>
              </a:spcAft>
              <a:buFont typeface="Wingdings" panose="05000000000000000000" pitchFamily="2" charset="2"/>
              <a:buChar char="§"/>
            </a:pPr>
            <a:r>
              <a:rPr lang="en-IN" sz="1000" dirty="0" err="1"/>
              <a:t>Entrypoint</a:t>
            </a:r>
            <a:r>
              <a:rPr lang="en-IN" sz="1000" dirty="0"/>
              <a:t> for the system</a:t>
            </a:r>
          </a:p>
          <a:p>
            <a:pPr marL="230310" indent="-285750">
              <a:lnSpc>
                <a:spcPct val="100000"/>
              </a:lnSpc>
              <a:spcBef>
                <a:spcPts val="0"/>
              </a:spcBef>
              <a:spcAft>
                <a:spcPts val="400"/>
              </a:spcAft>
              <a:buFont typeface="Wingdings" panose="05000000000000000000" pitchFamily="2" charset="2"/>
              <a:buChar char="§"/>
            </a:pPr>
            <a:r>
              <a:rPr lang="en-IN" sz="1000" dirty="0"/>
              <a:t>Processes </a:t>
            </a:r>
            <a:r>
              <a:rPr lang="en-IN" sz="1000" dirty="0" err="1"/>
              <a:t>command_line</a:t>
            </a:r>
            <a:r>
              <a:rPr lang="en-IN" sz="1000" dirty="0"/>
              <a:t> arguments</a:t>
            </a:r>
          </a:p>
          <a:p>
            <a:pPr marL="230310" indent="-285750">
              <a:lnSpc>
                <a:spcPct val="100000"/>
              </a:lnSpc>
              <a:spcBef>
                <a:spcPts val="0"/>
              </a:spcBef>
              <a:spcAft>
                <a:spcPts val="400"/>
              </a:spcAft>
              <a:buFont typeface="Wingdings" panose="05000000000000000000" pitchFamily="2" charset="2"/>
              <a:buChar char="§"/>
            </a:pPr>
            <a:r>
              <a:rPr lang="en-IN" sz="1000" dirty="0"/>
              <a:t>Configures execution</a:t>
            </a:r>
          </a:p>
          <a:p>
            <a:pPr marL="230310" indent="-285750">
              <a:lnSpc>
                <a:spcPct val="100000"/>
              </a:lnSpc>
              <a:spcBef>
                <a:spcPts val="0"/>
              </a:spcBef>
              <a:spcAft>
                <a:spcPts val="400"/>
              </a:spcAft>
              <a:buFont typeface="Wingdings" panose="05000000000000000000" pitchFamily="2" charset="2"/>
              <a:buChar char="§"/>
            </a:pPr>
            <a:r>
              <a:rPr lang="en-IN" sz="1000" dirty="0"/>
              <a:t>Orchestrates the overall query generation and execution flow</a:t>
            </a:r>
          </a:p>
          <a:p>
            <a:endParaRPr lang="en-IN" dirty="0"/>
          </a:p>
          <a:p>
            <a:endParaRPr lang="en-IN" dirty="0"/>
          </a:p>
        </p:txBody>
      </p:sp>
      <p:sp>
        <p:nvSpPr>
          <p:cNvPr id="14" name="TextBox 13">
            <a:extLst>
              <a:ext uri="{FF2B5EF4-FFF2-40B4-BE49-F238E27FC236}">
                <a16:creationId xmlns:a16="http://schemas.microsoft.com/office/drawing/2014/main" id="{EC40527C-01A8-F28F-FD7E-0E7525437804}"/>
              </a:ext>
            </a:extLst>
          </p:cNvPr>
          <p:cNvSpPr txBox="1"/>
          <p:nvPr/>
        </p:nvSpPr>
        <p:spPr>
          <a:xfrm>
            <a:off x="3155253" y="1531044"/>
            <a:ext cx="2552699" cy="1897955"/>
          </a:xfrm>
          <a:prstGeom prst="rect">
            <a:avLst/>
          </a:prstGeom>
          <a:noFill/>
        </p:spPr>
        <p:txBody>
          <a:bodyPr wrap="square" rtlCol="0">
            <a:spAutoFit/>
          </a:bodyPr>
          <a:lstStyle/>
          <a:p>
            <a:pPr marL="0" indent="0">
              <a:lnSpc>
                <a:spcPct val="100000"/>
              </a:lnSpc>
              <a:spcBef>
                <a:spcPts val="0"/>
              </a:spcBef>
              <a:spcAft>
                <a:spcPts val="400"/>
              </a:spcAft>
              <a:buNone/>
            </a:pPr>
            <a:r>
              <a:rPr lang="en-IN" sz="1800" dirty="0" err="1"/>
              <a:t>InputParser</a:t>
            </a:r>
            <a:endParaRPr lang="en-IN" sz="1800" dirty="0"/>
          </a:p>
          <a:p>
            <a:pPr>
              <a:lnSpc>
                <a:spcPct val="100000"/>
              </a:lnSpc>
              <a:spcBef>
                <a:spcPts val="0"/>
              </a:spcBef>
              <a:spcAft>
                <a:spcPts val="400"/>
              </a:spcAft>
              <a:buFont typeface="Wingdings" panose="05000000000000000000" pitchFamily="2" charset="2"/>
              <a:buChar char="§"/>
            </a:pPr>
            <a:r>
              <a:rPr lang="en-IN" sz="1000" dirty="0"/>
              <a:t>Parses input files in both EMF and traditional formats</a:t>
            </a:r>
          </a:p>
          <a:p>
            <a:pPr>
              <a:lnSpc>
                <a:spcPct val="100000"/>
              </a:lnSpc>
              <a:spcBef>
                <a:spcPts val="0"/>
              </a:spcBef>
              <a:spcAft>
                <a:spcPts val="400"/>
              </a:spcAft>
              <a:buFont typeface="Wingdings" panose="05000000000000000000" pitchFamily="2" charset="2"/>
              <a:buChar char="§"/>
            </a:pPr>
            <a:r>
              <a:rPr lang="en-IN" sz="1000" dirty="0"/>
              <a:t>Extracts query specifications (S, n, V, F, p, g)</a:t>
            </a:r>
          </a:p>
          <a:p>
            <a:pPr>
              <a:lnSpc>
                <a:spcPct val="100000"/>
              </a:lnSpc>
              <a:spcBef>
                <a:spcPts val="0"/>
              </a:spcBef>
              <a:spcAft>
                <a:spcPts val="400"/>
              </a:spcAft>
              <a:buFont typeface="Wingdings" panose="05000000000000000000" pitchFamily="2" charset="2"/>
              <a:buChar char="§"/>
            </a:pPr>
            <a:r>
              <a:rPr lang="en-IN" sz="1000" dirty="0"/>
              <a:t>Handles different input file formats and structures</a:t>
            </a:r>
          </a:p>
          <a:p>
            <a:endParaRPr lang="en-IN" dirty="0"/>
          </a:p>
          <a:p>
            <a:endParaRPr lang="en-IN" dirty="0"/>
          </a:p>
        </p:txBody>
      </p:sp>
      <p:sp>
        <p:nvSpPr>
          <p:cNvPr id="15" name="TextBox 14">
            <a:extLst>
              <a:ext uri="{FF2B5EF4-FFF2-40B4-BE49-F238E27FC236}">
                <a16:creationId xmlns:a16="http://schemas.microsoft.com/office/drawing/2014/main" id="{9B2808C0-CE56-6869-12CD-532B223CE3DA}"/>
              </a:ext>
            </a:extLst>
          </p:cNvPr>
          <p:cNvSpPr txBox="1"/>
          <p:nvPr/>
        </p:nvSpPr>
        <p:spPr>
          <a:xfrm>
            <a:off x="5884164" y="1234430"/>
            <a:ext cx="2328862" cy="2103140"/>
          </a:xfrm>
          <a:prstGeom prst="rect">
            <a:avLst/>
          </a:prstGeom>
          <a:noFill/>
        </p:spPr>
        <p:txBody>
          <a:bodyPr wrap="square" rtlCol="0">
            <a:spAutoFit/>
          </a:bodyPr>
          <a:lstStyle/>
          <a:p>
            <a:pPr marL="0" indent="0">
              <a:lnSpc>
                <a:spcPct val="100000"/>
              </a:lnSpc>
              <a:spcBef>
                <a:spcPts val="0"/>
              </a:spcBef>
              <a:spcAft>
                <a:spcPts val="400"/>
              </a:spcAft>
              <a:buNone/>
            </a:pPr>
            <a:endParaRPr lang="en-IN" sz="1800" dirty="0"/>
          </a:p>
          <a:p>
            <a:pPr marL="0" indent="0">
              <a:lnSpc>
                <a:spcPct val="100000"/>
              </a:lnSpc>
              <a:spcBef>
                <a:spcPts val="0"/>
              </a:spcBef>
              <a:spcAft>
                <a:spcPts val="400"/>
              </a:spcAft>
              <a:buNone/>
            </a:pPr>
            <a:r>
              <a:rPr lang="en-IN" sz="1800" dirty="0" err="1"/>
              <a:t>PredicateManager</a:t>
            </a:r>
            <a:endParaRPr lang="en-IN" sz="1800" dirty="0"/>
          </a:p>
          <a:p>
            <a:pPr>
              <a:lnSpc>
                <a:spcPct val="100000"/>
              </a:lnSpc>
              <a:spcBef>
                <a:spcPts val="0"/>
              </a:spcBef>
              <a:spcAft>
                <a:spcPts val="400"/>
              </a:spcAft>
              <a:buFont typeface="Wingdings" panose="05000000000000000000" pitchFamily="2" charset="2"/>
              <a:buChar char="§"/>
            </a:pPr>
            <a:r>
              <a:rPr lang="en-IN" sz="1000" dirty="0"/>
              <a:t>Creates default grouping predicates</a:t>
            </a:r>
          </a:p>
          <a:p>
            <a:pPr>
              <a:lnSpc>
                <a:spcPct val="100000"/>
              </a:lnSpc>
              <a:spcBef>
                <a:spcPts val="0"/>
              </a:spcBef>
              <a:spcAft>
                <a:spcPts val="400"/>
              </a:spcAft>
              <a:buFont typeface="Wingdings" panose="05000000000000000000" pitchFamily="2" charset="2"/>
              <a:buChar char="§"/>
            </a:pPr>
            <a:r>
              <a:rPr lang="en-IN" sz="1000" dirty="0"/>
              <a:t>Processes condition strings for WHERE clauses</a:t>
            </a:r>
          </a:p>
          <a:p>
            <a:pPr>
              <a:lnSpc>
                <a:spcPct val="100000"/>
              </a:lnSpc>
              <a:spcBef>
                <a:spcPts val="0"/>
              </a:spcBef>
              <a:spcAft>
                <a:spcPts val="400"/>
              </a:spcAft>
              <a:buFont typeface="Wingdings" panose="05000000000000000000" pitchFamily="2" charset="2"/>
              <a:buChar char="§"/>
            </a:pPr>
            <a:r>
              <a:rPr lang="en-IN" sz="1000" dirty="0"/>
              <a:t>Transforms predicates into executable Python code</a:t>
            </a:r>
          </a:p>
          <a:p>
            <a:endParaRPr lang="en-IN" sz="1000" dirty="0"/>
          </a:p>
          <a:p>
            <a:endParaRPr lang="en-IN" dirty="0"/>
          </a:p>
        </p:txBody>
      </p:sp>
      <p:sp>
        <p:nvSpPr>
          <p:cNvPr id="16" name="TextBox 15">
            <a:extLst>
              <a:ext uri="{FF2B5EF4-FFF2-40B4-BE49-F238E27FC236}">
                <a16:creationId xmlns:a16="http://schemas.microsoft.com/office/drawing/2014/main" id="{7F405269-D7F1-17AD-5F86-5DCB73F2FA28}"/>
              </a:ext>
            </a:extLst>
          </p:cNvPr>
          <p:cNvSpPr txBox="1"/>
          <p:nvPr/>
        </p:nvSpPr>
        <p:spPr>
          <a:xfrm>
            <a:off x="5936551" y="2582574"/>
            <a:ext cx="2505075" cy="2000548"/>
          </a:xfrm>
          <a:prstGeom prst="rect">
            <a:avLst/>
          </a:prstGeom>
          <a:noFill/>
        </p:spPr>
        <p:txBody>
          <a:bodyPr wrap="square" rtlCol="0">
            <a:spAutoFit/>
          </a:bodyPr>
          <a:lstStyle/>
          <a:p>
            <a:pPr marL="0" indent="0">
              <a:lnSpc>
                <a:spcPct val="100000"/>
              </a:lnSpc>
              <a:spcBef>
                <a:spcPts val="0"/>
              </a:spcBef>
              <a:spcAft>
                <a:spcPts val="400"/>
              </a:spcAft>
              <a:buNone/>
            </a:pPr>
            <a:endParaRPr lang="en-IN" sz="1800" dirty="0"/>
          </a:p>
          <a:p>
            <a:pPr marL="0" indent="0">
              <a:lnSpc>
                <a:spcPct val="100000"/>
              </a:lnSpc>
              <a:spcBef>
                <a:spcPts val="0"/>
              </a:spcBef>
              <a:spcAft>
                <a:spcPts val="400"/>
              </a:spcAft>
              <a:buNone/>
            </a:pPr>
            <a:r>
              <a:rPr lang="en-IN" sz="1800" dirty="0" err="1"/>
              <a:t>QueryProcessor</a:t>
            </a:r>
            <a:endParaRPr lang="en-IN" sz="1800" dirty="0"/>
          </a:p>
          <a:p>
            <a:pPr>
              <a:lnSpc>
                <a:spcPct val="100000"/>
              </a:lnSpc>
              <a:spcBef>
                <a:spcPts val="0"/>
              </a:spcBef>
              <a:spcAft>
                <a:spcPts val="400"/>
              </a:spcAft>
              <a:buFont typeface="Wingdings" panose="05000000000000000000" pitchFamily="2" charset="2"/>
              <a:buChar char="§"/>
            </a:pPr>
            <a:r>
              <a:rPr lang="en-IN" sz="1000" dirty="0"/>
              <a:t>Coordinates the query generation and execution process</a:t>
            </a:r>
          </a:p>
          <a:p>
            <a:pPr>
              <a:lnSpc>
                <a:spcPct val="100000"/>
              </a:lnSpc>
              <a:spcBef>
                <a:spcPts val="0"/>
              </a:spcBef>
              <a:spcAft>
                <a:spcPts val="400"/>
              </a:spcAft>
              <a:buFont typeface="Wingdings" panose="05000000000000000000" pitchFamily="2" charset="2"/>
              <a:buChar char="§"/>
            </a:pPr>
            <a:r>
              <a:rPr lang="en-IN" sz="1000" dirty="0"/>
              <a:t>Manages database connections</a:t>
            </a:r>
          </a:p>
          <a:p>
            <a:pPr>
              <a:lnSpc>
                <a:spcPct val="100000"/>
              </a:lnSpc>
              <a:spcBef>
                <a:spcPts val="0"/>
              </a:spcBef>
              <a:spcAft>
                <a:spcPts val="400"/>
              </a:spcAft>
              <a:buFont typeface="Wingdings" panose="05000000000000000000" pitchFamily="2" charset="2"/>
              <a:buChar char="§"/>
            </a:pPr>
            <a:r>
              <a:rPr lang="en-IN" sz="1000" dirty="0"/>
              <a:t>Writes generated code to output files</a:t>
            </a:r>
          </a:p>
          <a:p>
            <a:pPr>
              <a:lnSpc>
                <a:spcPct val="100000"/>
              </a:lnSpc>
              <a:spcBef>
                <a:spcPts val="0"/>
              </a:spcBef>
              <a:spcAft>
                <a:spcPts val="400"/>
              </a:spcAft>
              <a:buFont typeface="Wingdings" panose="05000000000000000000" pitchFamily="2" charset="2"/>
              <a:buChar char="§"/>
            </a:pPr>
            <a:r>
              <a:rPr lang="en-IN" sz="1000" dirty="0"/>
              <a:t>Executes the generated Python code</a:t>
            </a:r>
          </a:p>
          <a:p>
            <a:endParaRPr lang="en-IN" dirty="0"/>
          </a:p>
        </p:txBody>
      </p:sp>
      <p:sp>
        <p:nvSpPr>
          <p:cNvPr id="17" name="TextBox 16">
            <a:extLst>
              <a:ext uri="{FF2B5EF4-FFF2-40B4-BE49-F238E27FC236}">
                <a16:creationId xmlns:a16="http://schemas.microsoft.com/office/drawing/2014/main" id="{BF0D5DEA-7B68-8C28-946F-BD402659E19D}"/>
              </a:ext>
            </a:extLst>
          </p:cNvPr>
          <p:cNvSpPr txBox="1"/>
          <p:nvPr/>
        </p:nvSpPr>
        <p:spPr>
          <a:xfrm>
            <a:off x="805054" y="2582574"/>
            <a:ext cx="2590800" cy="2226250"/>
          </a:xfrm>
          <a:prstGeom prst="rect">
            <a:avLst/>
          </a:prstGeom>
          <a:noFill/>
        </p:spPr>
        <p:txBody>
          <a:bodyPr wrap="square" rtlCol="0">
            <a:spAutoFit/>
          </a:bodyPr>
          <a:lstStyle/>
          <a:p>
            <a:pPr marL="0" indent="0">
              <a:lnSpc>
                <a:spcPct val="100000"/>
              </a:lnSpc>
              <a:spcBef>
                <a:spcPts val="0"/>
              </a:spcBef>
              <a:spcAft>
                <a:spcPts val="400"/>
              </a:spcAft>
              <a:buNone/>
            </a:pPr>
            <a:endParaRPr lang="en-IN" sz="1800" dirty="0"/>
          </a:p>
          <a:p>
            <a:pPr marL="0" indent="0">
              <a:lnSpc>
                <a:spcPct val="100000"/>
              </a:lnSpc>
              <a:spcBef>
                <a:spcPts val="0"/>
              </a:spcBef>
              <a:spcAft>
                <a:spcPts val="400"/>
              </a:spcAft>
              <a:buNone/>
            </a:pPr>
            <a:r>
              <a:rPr lang="en-IN" sz="1800" dirty="0" err="1"/>
              <a:t>SchemaManager</a:t>
            </a:r>
            <a:endParaRPr lang="en-IN" sz="1800" dirty="0"/>
          </a:p>
          <a:p>
            <a:pPr>
              <a:lnSpc>
                <a:spcPct val="100000"/>
              </a:lnSpc>
              <a:spcBef>
                <a:spcPts val="0"/>
              </a:spcBef>
              <a:spcAft>
                <a:spcPts val="400"/>
              </a:spcAft>
              <a:buFont typeface="Wingdings" panose="05000000000000000000" pitchFamily="2" charset="2"/>
              <a:buChar char="§"/>
            </a:pPr>
            <a:r>
              <a:rPr lang="en-IN" sz="1000" dirty="0"/>
              <a:t>Connects to the database to retrieve schema information</a:t>
            </a:r>
          </a:p>
          <a:p>
            <a:pPr>
              <a:lnSpc>
                <a:spcPct val="100000"/>
              </a:lnSpc>
              <a:spcBef>
                <a:spcPts val="0"/>
              </a:spcBef>
              <a:spcAft>
                <a:spcPts val="400"/>
              </a:spcAft>
              <a:buFont typeface="Wingdings" panose="05000000000000000000" pitchFamily="2" charset="2"/>
              <a:buChar char="§"/>
            </a:pPr>
            <a:r>
              <a:rPr lang="en-IN" sz="1000" dirty="0"/>
              <a:t>Maps SQL data types to Python data types</a:t>
            </a:r>
          </a:p>
          <a:p>
            <a:pPr>
              <a:lnSpc>
                <a:spcPct val="100000"/>
              </a:lnSpc>
              <a:spcBef>
                <a:spcPts val="0"/>
              </a:spcBef>
              <a:spcAft>
                <a:spcPts val="400"/>
              </a:spcAft>
              <a:buFont typeface="Wingdings" panose="05000000000000000000" pitchFamily="2" charset="2"/>
              <a:buChar char="§"/>
            </a:pPr>
            <a:r>
              <a:rPr lang="en-IN" sz="1000" dirty="0"/>
              <a:t>Provides type information for code generation</a:t>
            </a:r>
          </a:p>
          <a:p>
            <a:endParaRPr lang="en-IN" dirty="0"/>
          </a:p>
          <a:p>
            <a:endParaRPr lang="en-IN" dirty="0"/>
          </a:p>
        </p:txBody>
      </p:sp>
    </p:spTree>
    <p:extLst>
      <p:ext uri="{BB962C8B-B14F-4D97-AF65-F5344CB8AC3E}">
        <p14:creationId xmlns:p14="http://schemas.microsoft.com/office/powerpoint/2010/main" val="4621205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Various light purple spheres">
            <a:extLst>
              <a:ext uri="{FF2B5EF4-FFF2-40B4-BE49-F238E27FC236}">
                <a16:creationId xmlns:a16="http://schemas.microsoft.com/office/drawing/2014/main" id="{1BC8B5EB-B22E-A961-1377-01940DE636BD}"/>
              </a:ext>
            </a:extLst>
          </p:cNvPr>
          <p:cNvPicPr>
            <a:picLocks noChangeAspect="1"/>
          </p:cNvPicPr>
          <p:nvPr/>
        </p:nvPicPr>
        <p:blipFill>
          <a:blip r:embed="rId2"/>
          <a:srcRect/>
          <a:stretch/>
        </p:blipFill>
        <p:spPr>
          <a:xfrm>
            <a:off x="-6433563" y="-1276350"/>
            <a:ext cx="61239378" cy="34447206"/>
          </a:xfrm>
          <a:prstGeom prst="rect">
            <a:avLst/>
          </a:prstGeom>
        </p:spPr>
      </p:pic>
      <p:sp>
        <p:nvSpPr>
          <p:cNvPr id="2" name="Title 1">
            <a:extLst>
              <a:ext uri="{FF2B5EF4-FFF2-40B4-BE49-F238E27FC236}">
                <a16:creationId xmlns:a16="http://schemas.microsoft.com/office/drawing/2014/main" id="{2D274A65-B1CC-9229-F43A-D63486CBA52E}"/>
              </a:ext>
            </a:extLst>
          </p:cNvPr>
          <p:cNvSpPr>
            <a:spLocks noGrp="1"/>
          </p:cNvSpPr>
          <p:nvPr>
            <p:ph type="title"/>
          </p:nvPr>
        </p:nvSpPr>
        <p:spPr/>
        <p:txBody>
          <a:bodyPr/>
          <a:lstStyle/>
          <a:p>
            <a:r>
              <a:rPr lang="en-IN" dirty="0"/>
              <a:t>Data flow</a:t>
            </a:r>
          </a:p>
        </p:txBody>
      </p:sp>
      <p:pic>
        <p:nvPicPr>
          <p:cNvPr id="6" name="Content Placeholder 5" descr="User Crown Female with solid fill">
            <a:extLst>
              <a:ext uri="{FF2B5EF4-FFF2-40B4-BE49-F238E27FC236}">
                <a16:creationId xmlns:a16="http://schemas.microsoft.com/office/drawing/2014/main" id="{A348E884-EF7E-9CBD-4D4C-B03DECD0C22F}"/>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53720" y="1833963"/>
            <a:ext cx="1030516" cy="953864"/>
          </a:xfrm>
        </p:spPr>
      </p:pic>
      <p:pic>
        <p:nvPicPr>
          <p:cNvPr id="8" name="Graphic 7" descr="User Crown Male with solid fill">
            <a:extLst>
              <a:ext uri="{FF2B5EF4-FFF2-40B4-BE49-F238E27FC236}">
                <a16:creationId xmlns:a16="http://schemas.microsoft.com/office/drawing/2014/main" id="{18E39BA1-0A95-9DE8-6B99-E2E1F2F821E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5171" y="1844344"/>
            <a:ext cx="1022167" cy="943483"/>
          </a:xfrm>
          <a:prstGeom prst="rect">
            <a:avLst/>
          </a:prstGeom>
        </p:spPr>
      </p:pic>
      <p:pic>
        <p:nvPicPr>
          <p:cNvPr id="10" name="Graphic 9" descr="Cmd Terminal with solid fill">
            <a:extLst>
              <a:ext uri="{FF2B5EF4-FFF2-40B4-BE49-F238E27FC236}">
                <a16:creationId xmlns:a16="http://schemas.microsoft.com/office/drawing/2014/main" id="{6741A2E5-FBC6-24F3-DEA2-206CAA73404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77586" y="1944378"/>
            <a:ext cx="951385" cy="859949"/>
          </a:xfrm>
          <a:prstGeom prst="rect">
            <a:avLst/>
          </a:prstGeom>
        </p:spPr>
      </p:pic>
      <p:pic>
        <p:nvPicPr>
          <p:cNvPr id="12" name="Graphic 11" descr="Computer with solid fill">
            <a:extLst>
              <a:ext uri="{FF2B5EF4-FFF2-40B4-BE49-F238E27FC236}">
                <a16:creationId xmlns:a16="http://schemas.microsoft.com/office/drawing/2014/main" id="{A5444D6C-D0DC-DC24-41E6-2BCF7378E7E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42004" y="1930326"/>
            <a:ext cx="908009" cy="907511"/>
          </a:xfrm>
          <a:prstGeom prst="rect">
            <a:avLst/>
          </a:prstGeom>
        </p:spPr>
      </p:pic>
      <p:pic>
        <p:nvPicPr>
          <p:cNvPr id="14" name="Graphic 13" descr="Database with solid fill">
            <a:extLst>
              <a:ext uri="{FF2B5EF4-FFF2-40B4-BE49-F238E27FC236}">
                <a16:creationId xmlns:a16="http://schemas.microsoft.com/office/drawing/2014/main" id="{ACF10E5A-7DAA-E241-6A94-6ECB2CBD131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964782" y="1710768"/>
            <a:ext cx="861332" cy="1047532"/>
          </a:xfrm>
          <a:prstGeom prst="rect">
            <a:avLst/>
          </a:prstGeom>
        </p:spPr>
      </p:pic>
      <p:pic>
        <p:nvPicPr>
          <p:cNvPr id="16" name="Graphic 15" descr="Magnifying glass with solid fill">
            <a:extLst>
              <a:ext uri="{FF2B5EF4-FFF2-40B4-BE49-F238E27FC236}">
                <a16:creationId xmlns:a16="http://schemas.microsoft.com/office/drawing/2014/main" id="{2EAEC07A-A0B8-4830-1365-23325E40C94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215203" y="1944378"/>
            <a:ext cx="951385" cy="784506"/>
          </a:xfrm>
          <a:prstGeom prst="rect">
            <a:avLst/>
          </a:prstGeom>
        </p:spPr>
      </p:pic>
      <p:pic>
        <p:nvPicPr>
          <p:cNvPr id="20" name="Graphic 19" descr="Robot Hand with solid fill">
            <a:extLst>
              <a:ext uri="{FF2B5EF4-FFF2-40B4-BE49-F238E27FC236}">
                <a16:creationId xmlns:a16="http://schemas.microsoft.com/office/drawing/2014/main" id="{8F23BD72-D83B-AD47-828B-7A7BB111111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029312" y="1860844"/>
            <a:ext cx="762211" cy="926983"/>
          </a:xfrm>
          <a:prstGeom prst="rect">
            <a:avLst/>
          </a:prstGeom>
        </p:spPr>
      </p:pic>
      <p:sp>
        <p:nvSpPr>
          <p:cNvPr id="21" name="TextBox 20">
            <a:extLst>
              <a:ext uri="{FF2B5EF4-FFF2-40B4-BE49-F238E27FC236}">
                <a16:creationId xmlns:a16="http://schemas.microsoft.com/office/drawing/2014/main" id="{F61121EF-EA81-A2FA-F275-0C7544C29F17}"/>
              </a:ext>
            </a:extLst>
          </p:cNvPr>
          <p:cNvSpPr txBox="1"/>
          <p:nvPr/>
        </p:nvSpPr>
        <p:spPr>
          <a:xfrm>
            <a:off x="-83371" y="2649884"/>
            <a:ext cx="1264328" cy="1323439"/>
          </a:xfrm>
          <a:prstGeom prst="rect">
            <a:avLst/>
          </a:prstGeom>
          <a:noFill/>
        </p:spPr>
        <p:txBody>
          <a:bodyPr wrap="square" rtlCol="0">
            <a:spAutoFit/>
          </a:bodyPr>
          <a:lstStyle/>
          <a:p>
            <a:r>
              <a:rPr lang="en-US" sz="1600" dirty="0"/>
              <a:t>User provides an input file with query specifications</a:t>
            </a:r>
            <a:endParaRPr lang="en-IN" sz="1600" dirty="0"/>
          </a:p>
        </p:txBody>
      </p:sp>
      <p:sp>
        <p:nvSpPr>
          <p:cNvPr id="23" name="TextBox 22">
            <a:extLst>
              <a:ext uri="{FF2B5EF4-FFF2-40B4-BE49-F238E27FC236}">
                <a16:creationId xmlns:a16="http://schemas.microsoft.com/office/drawing/2014/main" id="{DFF2CD99-FCDB-1B54-8C86-D08BC83BD445}"/>
              </a:ext>
            </a:extLst>
          </p:cNvPr>
          <p:cNvSpPr txBox="1"/>
          <p:nvPr/>
        </p:nvSpPr>
        <p:spPr>
          <a:xfrm>
            <a:off x="10314843" y="2667626"/>
            <a:ext cx="1750214" cy="1323439"/>
          </a:xfrm>
          <a:prstGeom prst="rect">
            <a:avLst/>
          </a:prstGeom>
          <a:noFill/>
        </p:spPr>
        <p:txBody>
          <a:bodyPr wrap="square" rtlCol="0">
            <a:spAutoFit/>
          </a:bodyPr>
          <a:lstStyle/>
          <a:p>
            <a:r>
              <a:rPr lang="en-US" sz="1600" dirty="0" err="1"/>
              <a:t>QueryProcessor</a:t>
            </a:r>
            <a:r>
              <a:rPr lang="en-US" sz="1600" dirty="0"/>
              <a:t> writes the code to a file and optionally executes it</a:t>
            </a:r>
            <a:endParaRPr lang="en-IN" sz="1600" dirty="0"/>
          </a:p>
        </p:txBody>
      </p:sp>
      <p:sp>
        <p:nvSpPr>
          <p:cNvPr id="24" name="TextBox 23">
            <a:extLst>
              <a:ext uri="{FF2B5EF4-FFF2-40B4-BE49-F238E27FC236}">
                <a16:creationId xmlns:a16="http://schemas.microsoft.com/office/drawing/2014/main" id="{5181EA3D-9D17-4D1F-F850-DC774A00CBAE}"/>
              </a:ext>
            </a:extLst>
          </p:cNvPr>
          <p:cNvSpPr txBox="1"/>
          <p:nvPr/>
        </p:nvSpPr>
        <p:spPr>
          <a:xfrm>
            <a:off x="1788885" y="2641191"/>
            <a:ext cx="1111230" cy="2062103"/>
          </a:xfrm>
          <a:prstGeom prst="rect">
            <a:avLst/>
          </a:prstGeom>
          <a:noFill/>
        </p:spPr>
        <p:txBody>
          <a:bodyPr wrap="square" rtlCol="0">
            <a:spAutoFit/>
          </a:bodyPr>
          <a:lstStyle/>
          <a:p>
            <a:r>
              <a:rPr lang="en-US" sz="1600" dirty="0"/>
              <a:t>Application parses command-line arguments and configures the system</a:t>
            </a:r>
            <a:endParaRPr lang="en-IN" sz="1600" dirty="0"/>
          </a:p>
        </p:txBody>
      </p:sp>
      <p:sp>
        <p:nvSpPr>
          <p:cNvPr id="25" name="TextBox 24">
            <a:extLst>
              <a:ext uri="{FF2B5EF4-FFF2-40B4-BE49-F238E27FC236}">
                <a16:creationId xmlns:a16="http://schemas.microsoft.com/office/drawing/2014/main" id="{D29DB39C-DF27-2E90-9AD2-F98A2A82C34C}"/>
              </a:ext>
            </a:extLst>
          </p:cNvPr>
          <p:cNvSpPr txBox="1"/>
          <p:nvPr/>
        </p:nvSpPr>
        <p:spPr>
          <a:xfrm>
            <a:off x="8477770" y="2641191"/>
            <a:ext cx="1595247" cy="1077218"/>
          </a:xfrm>
          <a:prstGeom prst="rect">
            <a:avLst/>
          </a:prstGeom>
          <a:noFill/>
        </p:spPr>
        <p:txBody>
          <a:bodyPr wrap="square" rtlCol="0">
            <a:spAutoFit/>
          </a:bodyPr>
          <a:lstStyle/>
          <a:p>
            <a:r>
              <a:rPr lang="en-US" sz="1600" dirty="0" err="1"/>
              <a:t>CodeGenerator</a:t>
            </a:r>
            <a:r>
              <a:rPr lang="en-US" sz="1600" dirty="0"/>
              <a:t> creates Python code based on the specifications</a:t>
            </a:r>
            <a:endParaRPr lang="en-IN" sz="1600" dirty="0"/>
          </a:p>
        </p:txBody>
      </p:sp>
      <p:sp>
        <p:nvSpPr>
          <p:cNvPr id="27" name="TextBox 26">
            <a:extLst>
              <a:ext uri="{FF2B5EF4-FFF2-40B4-BE49-F238E27FC236}">
                <a16:creationId xmlns:a16="http://schemas.microsoft.com/office/drawing/2014/main" id="{AF9E3065-8D84-6D68-773C-CC101BB4AD79}"/>
              </a:ext>
            </a:extLst>
          </p:cNvPr>
          <p:cNvSpPr txBox="1"/>
          <p:nvPr/>
        </p:nvSpPr>
        <p:spPr>
          <a:xfrm>
            <a:off x="6583962" y="2649258"/>
            <a:ext cx="1651982" cy="1077218"/>
          </a:xfrm>
          <a:prstGeom prst="rect">
            <a:avLst/>
          </a:prstGeom>
          <a:noFill/>
        </p:spPr>
        <p:txBody>
          <a:bodyPr wrap="square" rtlCol="0">
            <a:spAutoFit/>
          </a:bodyPr>
          <a:lstStyle/>
          <a:p>
            <a:r>
              <a:rPr lang="de-DE" sz="1600" dirty="0"/>
              <a:t>SchemaManager retrieves database schema information</a:t>
            </a:r>
            <a:endParaRPr lang="en-IN" sz="1600" dirty="0"/>
          </a:p>
        </p:txBody>
      </p:sp>
      <p:sp>
        <p:nvSpPr>
          <p:cNvPr id="28" name="TextBox 27">
            <a:extLst>
              <a:ext uri="{FF2B5EF4-FFF2-40B4-BE49-F238E27FC236}">
                <a16:creationId xmlns:a16="http://schemas.microsoft.com/office/drawing/2014/main" id="{48A90AF4-871F-24F7-38CD-ABA2A327657F}"/>
              </a:ext>
            </a:extLst>
          </p:cNvPr>
          <p:cNvSpPr txBox="1"/>
          <p:nvPr/>
        </p:nvSpPr>
        <p:spPr>
          <a:xfrm>
            <a:off x="3141941" y="2674249"/>
            <a:ext cx="1184719" cy="1569660"/>
          </a:xfrm>
          <a:prstGeom prst="rect">
            <a:avLst/>
          </a:prstGeom>
          <a:noFill/>
        </p:spPr>
        <p:txBody>
          <a:bodyPr wrap="square" rtlCol="0">
            <a:spAutoFit/>
          </a:bodyPr>
          <a:lstStyle/>
          <a:p>
            <a:r>
              <a:rPr lang="en-US" sz="1600" dirty="0" err="1"/>
              <a:t>InputParser</a:t>
            </a:r>
            <a:r>
              <a:rPr lang="en-US" sz="1600" dirty="0"/>
              <a:t> extracts query parameters from the input file</a:t>
            </a:r>
            <a:endParaRPr lang="en-IN" sz="1600" dirty="0"/>
          </a:p>
        </p:txBody>
      </p:sp>
      <p:sp>
        <p:nvSpPr>
          <p:cNvPr id="30" name="TextBox 29">
            <a:extLst>
              <a:ext uri="{FF2B5EF4-FFF2-40B4-BE49-F238E27FC236}">
                <a16:creationId xmlns:a16="http://schemas.microsoft.com/office/drawing/2014/main" id="{B3A5127C-4D29-984C-61B9-A2D866147E43}"/>
              </a:ext>
            </a:extLst>
          </p:cNvPr>
          <p:cNvSpPr txBox="1"/>
          <p:nvPr/>
        </p:nvSpPr>
        <p:spPr>
          <a:xfrm>
            <a:off x="4568486" y="2667626"/>
            <a:ext cx="1767759" cy="1323439"/>
          </a:xfrm>
          <a:prstGeom prst="rect">
            <a:avLst/>
          </a:prstGeom>
          <a:noFill/>
        </p:spPr>
        <p:txBody>
          <a:bodyPr wrap="square" rtlCol="0">
            <a:spAutoFit/>
          </a:bodyPr>
          <a:lstStyle/>
          <a:p>
            <a:r>
              <a:rPr lang="en-US" sz="1600" dirty="0" err="1"/>
              <a:t>PredicateManager</a:t>
            </a:r>
            <a:r>
              <a:rPr lang="en-US" sz="1600" dirty="0"/>
              <a:t> creates and processes predicates for filtering</a:t>
            </a:r>
            <a:endParaRPr lang="en-IN" sz="1600" dirty="0"/>
          </a:p>
        </p:txBody>
      </p:sp>
      <p:cxnSp>
        <p:nvCxnSpPr>
          <p:cNvPr id="32" name="Straight Connector 31">
            <a:extLst>
              <a:ext uri="{FF2B5EF4-FFF2-40B4-BE49-F238E27FC236}">
                <a16:creationId xmlns:a16="http://schemas.microsoft.com/office/drawing/2014/main" id="{1312D1CA-EB34-520F-E0EC-A12915A0AF28}"/>
              </a:ext>
            </a:extLst>
          </p:cNvPr>
          <p:cNvCxnSpPr/>
          <p:nvPr/>
        </p:nvCxnSpPr>
        <p:spPr>
          <a:xfrm>
            <a:off x="0" y="2649275"/>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4" name="Graphic 33" descr="Pen with solid fill">
            <a:extLst>
              <a:ext uri="{FF2B5EF4-FFF2-40B4-BE49-F238E27FC236}">
                <a16:creationId xmlns:a16="http://schemas.microsoft.com/office/drawing/2014/main" id="{3CEC98F4-5AEB-CE70-4589-10201F8FF9C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891532" y="1945994"/>
            <a:ext cx="850178" cy="721632"/>
          </a:xfrm>
          <a:prstGeom prst="rect">
            <a:avLst/>
          </a:prstGeom>
        </p:spPr>
      </p:pic>
      <p:cxnSp>
        <p:nvCxnSpPr>
          <p:cNvPr id="36" name="Straight Arrow Connector 35">
            <a:extLst>
              <a:ext uri="{FF2B5EF4-FFF2-40B4-BE49-F238E27FC236}">
                <a16:creationId xmlns:a16="http://schemas.microsoft.com/office/drawing/2014/main" id="{EF87BE63-B3F3-566D-EB96-37BAB1C12E63}"/>
              </a:ext>
            </a:extLst>
          </p:cNvPr>
          <p:cNvCxnSpPr/>
          <p:nvPr/>
        </p:nvCxnSpPr>
        <p:spPr>
          <a:xfrm>
            <a:off x="1239887" y="2306810"/>
            <a:ext cx="5489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CCACA24-B039-763E-30E7-FAD44FB1F072}"/>
              </a:ext>
            </a:extLst>
          </p:cNvPr>
          <p:cNvCxnSpPr/>
          <p:nvPr/>
        </p:nvCxnSpPr>
        <p:spPr>
          <a:xfrm>
            <a:off x="8072487" y="2319341"/>
            <a:ext cx="5489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3E00F5D4-49F7-DBDE-1E05-A6A977107E64}"/>
              </a:ext>
            </a:extLst>
          </p:cNvPr>
          <p:cNvCxnSpPr/>
          <p:nvPr/>
        </p:nvCxnSpPr>
        <p:spPr>
          <a:xfrm>
            <a:off x="6204532" y="2302220"/>
            <a:ext cx="5489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489901BC-C572-BA51-F523-EFC79228D5BD}"/>
              </a:ext>
            </a:extLst>
          </p:cNvPr>
          <p:cNvCxnSpPr/>
          <p:nvPr/>
        </p:nvCxnSpPr>
        <p:spPr>
          <a:xfrm>
            <a:off x="4166588" y="2316085"/>
            <a:ext cx="5489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7EA865D8-D93C-E4EA-1D5B-39BFCDDB26E5}"/>
              </a:ext>
            </a:extLst>
          </p:cNvPr>
          <p:cNvCxnSpPr/>
          <p:nvPr/>
        </p:nvCxnSpPr>
        <p:spPr>
          <a:xfrm>
            <a:off x="2728971" y="2354091"/>
            <a:ext cx="5489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3E8648B-62F6-BD9A-50E3-7C05BFA3F796}"/>
              </a:ext>
            </a:extLst>
          </p:cNvPr>
          <p:cNvCxnSpPr/>
          <p:nvPr/>
        </p:nvCxnSpPr>
        <p:spPr>
          <a:xfrm>
            <a:off x="10132330" y="2284930"/>
            <a:ext cx="5489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49476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Various light purple spheres">
            <a:extLst>
              <a:ext uri="{FF2B5EF4-FFF2-40B4-BE49-F238E27FC236}">
                <a16:creationId xmlns:a16="http://schemas.microsoft.com/office/drawing/2014/main" id="{54F5D2E6-A095-2C0E-01FF-B786EAAC42BD}"/>
              </a:ext>
            </a:extLst>
          </p:cNvPr>
          <p:cNvPicPr>
            <a:picLocks noChangeAspect="1"/>
          </p:cNvPicPr>
          <p:nvPr/>
        </p:nvPicPr>
        <p:blipFill>
          <a:blip r:embed="rId2"/>
          <a:srcRect/>
          <a:stretch/>
        </p:blipFill>
        <p:spPr>
          <a:xfrm>
            <a:off x="-45520535" y="-2205264"/>
            <a:ext cx="61239378" cy="34447206"/>
          </a:xfrm>
          <a:prstGeom prst="rect">
            <a:avLst/>
          </a:prstGeom>
        </p:spPr>
      </p:pic>
      <p:sp>
        <p:nvSpPr>
          <p:cNvPr id="2" name="Title 1">
            <a:extLst>
              <a:ext uri="{FF2B5EF4-FFF2-40B4-BE49-F238E27FC236}">
                <a16:creationId xmlns:a16="http://schemas.microsoft.com/office/drawing/2014/main" id="{BCAFC923-7C63-CD88-25C4-498B5031985A}"/>
              </a:ext>
            </a:extLst>
          </p:cNvPr>
          <p:cNvSpPr>
            <a:spLocks noGrp="1"/>
          </p:cNvSpPr>
          <p:nvPr>
            <p:ph type="title"/>
          </p:nvPr>
        </p:nvSpPr>
        <p:spPr/>
        <p:txBody>
          <a:bodyPr/>
          <a:lstStyle/>
          <a:p>
            <a:r>
              <a:rPr lang="en-IN" dirty="0"/>
              <a:t>INPUT</a:t>
            </a:r>
          </a:p>
        </p:txBody>
      </p:sp>
      <p:sp>
        <p:nvSpPr>
          <p:cNvPr id="3" name="Content Placeholder 2">
            <a:extLst>
              <a:ext uri="{FF2B5EF4-FFF2-40B4-BE49-F238E27FC236}">
                <a16:creationId xmlns:a16="http://schemas.microsoft.com/office/drawing/2014/main" id="{DA055B75-34F1-DE1F-90A0-2CE9FE01AC9C}"/>
              </a:ext>
            </a:extLst>
          </p:cNvPr>
          <p:cNvSpPr>
            <a:spLocks noGrp="1"/>
          </p:cNvSpPr>
          <p:nvPr>
            <p:ph idx="1"/>
          </p:nvPr>
        </p:nvSpPr>
        <p:spPr>
          <a:xfrm>
            <a:off x="1024128" y="1524000"/>
            <a:ext cx="9720073" cy="4785360"/>
          </a:xfrm>
        </p:spPr>
        <p:txBody>
          <a:bodyPr>
            <a:normAutofit fontScale="92500" lnSpcReduction="10000"/>
          </a:bodyPr>
          <a:lstStyle/>
          <a:p>
            <a:pPr marL="36000" algn="l">
              <a:spcBef>
                <a:spcPts val="0"/>
              </a:spcBef>
              <a:spcAft>
                <a:spcPts val="0"/>
              </a:spcAft>
              <a:buNone/>
            </a:pPr>
            <a:r>
              <a:rPr lang="en-US" b="0" i="0" dirty="0">
                <a:solidFill>
                  <a:srgbClr val="000000"/>
                </a:solidFill>
                <a:effectLst/>
                <a:latin typeface="Arial" panose="020B0604020202020204" pitchFamily="34" charset="0"/>
              </a:rPr>
              <a:t>For each product, year, and month combination, what is the average quantity sold in that year, the sum of quantities that exceed this average for the specific month, and the total quantity sold for the product in that year?</a:t>
            </a:r>
          </a:p>
          <a:p>
            <a:pPr marL="36000" algn="l">
              <a:spcBef>
                <a:spcPts val="0"/>
              </a:spcBef>
              <a:spcAft>
                <a:spcPts val="0"/>
              </a:spcAft>
              <a:buNone/>
            </a:pPr>
            <a:endParaRPr lang="en-US" dirty="0">
              <a:solidFill>
                <a:srgbClr val="000000"/>
              </a:solidFill>
              <a:latin typeface="Arial" panose="020B0604020202020204" pitchFamily="34" charset="0"/>
            </a:endParaRPr>
          </a:p>
          <a:p>
            <a:pPr marL="36000" algn="l">
              <a:spcBef>
                <a:spcPts val="0"/>
              </a:spcBef>
              <a:spcAft>
                <a:spcPts val="0"/>
              </a:spcAft>
              <a:buNone/>
            </a:pPr>
            <a:r>
              <a:rPr lang="en-US" dirty="0">
                <a:solidFill>
                  <a:srgbClr val="000000"/>
                </a:solidFill>
                <a:latin typeface="Arial" panose="020B0604020202020204" pitchFamily="34" charset="0"/>
              </a:rPr>
              <a:t>EMF query:</a:t>
            </a:r>
            <a:endParaRPr lang="en-US" dirty="0">
              <a:solidFill>
                <a:srgbClr val="000000"/>
              </a:solidFill>
              <a:latin typeface="Lato" panose="020F0502020204030203" pitchFamily="34" charset="0"/>
            </a:endParaRPr>
          </a:p>
          <a:p>
            <a:pPr marL="36000" algn="l">
              <a:spcBef>
                <a:spcPts val="0"/>
              </a:spcBef>
              <a:spcAft>
                <a:spcPts val="0"/>
              </a:spcAft>
              <a:buNone/>
            </a:pPr>
            <a:r>
              <a:rPr lang="en-US" dirty="0"/>
              <a:t>s:</a:t>
            </a:r>
          </a:p>
          <a:p>
            <a:pPr marL="36000" algn="l">
              <a:spcBef>
                <a:spcPts val="0"/>
              </a:spcBef>
              <a:spcAft>
                <a:spcPts val="0"/>
              </a:spcAft>
              <a:buNone/>
            </a:pPr>
            <a:r>
              <a:rPr lang="en-US" dirty="0"/>
              <a:t>prod, year, month, sum_2_quant, sum_3_quant, avg_1_quant</a:t>
            </a:r>
          </a:p>
          <a:p>
            <a:pPr marL="36000" algn="l">
              <a:spcBef>
                <a:spcPts val="0"/>
              </a:spcBef>
              <a:spcAft>
                <a:spcPts val="0"/>
              </a:spcAft>
              <a:buNone/>
            </a:pPr>
            <a:r>
              <a:rPr lang="en-US" dirty="0"/>
              <a:t>n:</a:t>
            </a:r>
          </a:p>
          <a:p>
            <a:pPr marL="36000" algn="l">
              <a:spcBef>
                <a:spcPts val="0"/>
              </a:spcBef>
              <a:spcAft>
                <a:spcPts val="0"/>
              </a:spcAft>
              <a:buNone/>
            </a:pPr>
            <a:r>
              <a:rPr lang="en-US" dirty="0"/>
              <a:t>3</a:t>
            </a:r>
          </a:p>
          <a:p>
            <a:pPr marL="36000" algn="l">
              <a:spcBef>
                <a:spcPts val="0"/>
              </a:spcBef>
              <a:spcAft>
                <a:spcPts val="0"/>
              </a:spcAft>
              <a:buNone/>
            </a:pPr>
            <a:r>
              <a:rPr lang="en-US" dirty="0"/>
              <a:t>v:</a:t>
            </a:r>
          </a:p>
          <a:p>
            <a:pPr marL="36000" algn="l">
              <a:spcBef>
                <a:spcPts val="0"/>
              </a:spcBef>
              <a:spcAft>
                <a:spcPts val="0"/>
              </a:spcAft>
              <a:buNone/>
            </a:pPr>
            <a:r>
              <a:rPr lang="en-US" dirty="0"/>
              <a:t>prod, year, month</a:t>
            </a:r>
          </a:p>
          <a:p>
            <a:pPr marL="36000" algn="l">
              <a:spcBef>
                <a:spcPts val="0"/>
              </a:spcBef>
              <a:spcAft>
                <a:spcPts val="0"/>
              </a:spcAft>
              <a:buNone/>
            </a:pPr>
            <a:r>
              <a:rPr lang="en-US" dirty="0"/>
              <a:t>f:</a:t>
            </a:r>
          </a:p>
          <a:p>
            <a:pPr marL="36000" algn="l">
              <a:spcBef>
                <a:spcPts val="0"/>
              </a:spcBef>
              <a:spcAft>
                <a:spcPts val="0"/>
              </a:spcAft>
              <a:buNone/>
            </a:pPr>
            <a:r>
              <a:rPr lang="en-US" dirty="0"/>
              <a:t>avg_1_quant, sum_2_quant, sum_3_quant</a:t>
            </a:r>
          </a:p>
          <a:p>
            <a:pPr marL="36000" algn="l">
              <a:spcBef>
                <a:spcPts val="0"/>
              </a:spcBef>
              <a:spcAft>
                <a:spcPts val="0"/>
              </a:spcAft>
              <a:buNone/>
            </a:pPr>
            <a:r>
              <a:rPr lang="en-US" dirty="0"/>
              <a:t>p:</a:t>
            </a:r>
          </a:p>
          <a:p>
            <a:pPr marL="36000" algn="l">
              <a:spcBef>
                <a:spcPts val="0"/>
              </a:spcBef>
              <a:spcAft>
                <a:spcPts val="0"/>
              </a:spcAft>
              <a:buNone/>
            </a:pPr>
            <a:r>
              <a:rPr lang="en-US" dirty="0"/>
              <a:t>1.year==year</a:t>
            </a:r>
          </a:p>
          <a:p>
            <a:pPr marL="36000" algn="l">
              <a:spcBef>
                <a:spcPts val="0"/>
              </a:spcBef>
              <a:spcAft>
                <a:spcPts val="0"/>
              </a:spcAft>
              <a:buNone/>
            </a:pPr>
            <a:r>
              <a:rPr lang="en-US" dirty="0"/>
              <a:t>2.prod==prod and 2.year==year and 2.month==month and 2.quant&gt;avg_1_quant</a:t>
            </a:r>
          </a:p>
          <a:p>
            <a:pPr marL="36000" algn="l">
              <a:spcBef>
                <a:spcPts val="0"/>
              </a:spcBef>
              <a:spcAft>
                <a:spcPts val="0"/>
              </a:spcAft>
              <a:buNone/>
            </a:pPr>
            <a:r>
              <a:rPr lang="en-US" dirty="0"/>
              <a:t>3.prod==prod and 3.year==year</a:t>
            </a:r>
          </a:p>
          <a:p>
            <a:pPr marL="36000" algn="l">
              <a:spcBef>
                <a:spcPts val="0"/>
              </a:spcBef>
              <a:spcAft>
                <a:spcPts val="0"/>
              </a:spcAft>
              <a:buNone/>
            </a:pPr>
            <a:r>
              <a:rPr lang="en-US" dirty="0"/>
              <a:t>g:</a:t>
            </a:r>
            <a:br>
              <a:rPr lang="en-US" dirty="0"/>
            </a:br>
            <a:endParaRPr lang="en-IN" dirty="0"/>
          </a:p>
        </p:txBody>
      </p:sp>
    </p:spTree>
    <p:extLst>
      <p:ext uri="{BB962C8B-B14F-4D97-AF65-F5344CB8AC3E}">
        <p14:creationId xmlns:p14="http://schemas.microsoft.com/office/powerpoint/2010/main" val="40263615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Various light purple spheres">
            <a:extLst>
              <a:ext uri="{FF2B5EF4-FFF2-40B4-BE49-F238E27FC236}">
                <a16:creationId xmlns:a16="http://schemas.microsoft.com/office/drawing/2014/main" id="{9EC99B7F-8010-64DA-5B38-848CC5B48A79}"/>
              </a:ext>
            </a:extLst>
          </p:cNvPr>
          <p:cNvPicPr>
            <a:picLocks noChangeAspect="1"/>
          </p:cNvPicPr>
          <p:nvPr/>
        </p:nvPicPr>
        <p:blipFill>
          <a:blip r:embed="rId2"/>
          <a:srcRect/>
          <a:stretch/>
        </p:blipFill>
        <p:spPr>
          <a:xfrm>
            <a:off x="-31652135" y="-14480403"/>
            <a:ext cx="61239378" cy="34447206"/>
          </a:xfrm>
          <a:prstGeom prst="rect">
            <a:avLst/>
          </a:prstGeom>
        </p:spPr>
      </p:pic>
      <p:sp>
        <p:nvSpPr>
          <p:cNvPr id="2" name="Title 1">
            <a:extLst>
              <a:ext uri="{FF2B5EF4-FFF2-40B4-BE49-F238E27FC236}">
                <a16:creationId xmlns:a16="http://schemas.microsoft.com/office/drawing/2014/main" id="{D25A9FD5-237A-CEBB-4420-B078DD76262F}"/>
              </a:ext>
            </a:extLst>
          </p:cNvPr>
          <p:cNvSpPr>
            <a:spLocks noGrp="1"/>
          </p:cNvSpPr>
          <p:nvPr>
            <p:ph type="title"/>
          </p:nvPr>
        </p:nvSpPr>
        <p:spPr/>
        <p:txBody>
          <a:bodyPr/>
          <a:lstStyle/>
          <a:p>
            <a:r>
              <a:rPr lang="en-IN" dirty="0"/>
              <a:t>Limitations	</a:t>
            </a:r>
          </a:p>
        </p:txBody>
      </p:sp>
      <p:sp>
        <p:nvSpPr>
          <p:cNvPr id="3" name="Content Placeholder 2">
            <a:extLst>
              <a:ext uri="{FF2B5EF4-FFF2-40B4-BE49-F238E27FC236}">
                <a16:creationId xmlns:a16="http://schemas.microsoft.com/office/drawing/2014/main" id="{3398ADED-F38F-3DBD-6C3B-9232E3200475}"/>
              </a:ext>
            </a:extLst>
          </p:cNvPr>
          <p:cNvSpPr>
            <a:spLocks noGrp="1"/>
          </p:cNvSpPr>
          <p:nvPr>
            <p:ph idx="1"/>
          </p:nvPr>
        </p:nvSpPr>
        <p:spPr/>
        <p:txBody>
          <a:bodyPr>
            <a:normAutofit/>
          </a:bodyPr>
          <a:lstStyle/>
          <a:p>
            <a:pPr>
              <a:buFont typeface="Wingdings" panose="05000000000000000000" pitchFamily="2" charset="2"/>
              <a:buChar char="§"/>
            </a:pPr>
            <a:r>
              <a:rPr lang="en-US" sz="2000" b="1" dirty="0"/>
              <a:t>Limited Join Support</a:t>
            </a:r>
            <a:r>
              <a:rPr lang="en-US" sz="2000" dirty="0"/>
              <a:t>: The code doesn't appear to support joins between multiple tables. It's designed to work with a single "sales" table, as evidenced by the hardcoded </a:t>
            </a:r>
            <a:r>
              <a:rPr lang="en-US" sz="2000" dirty="0" err="1"/>
              <a:t>cur.execute</a:t>
            </a:r>
            <a:r>
              <a:rPr lang="en-US" sz="2000" dirty="0"/>
              <a:t>("SELECT * FROM sales") statement.</a:t>
            </a:r>
          </a:p>
          <a:p>
            <a:pPr>
              <a:buFont typeface="Wingdings" panose="05000000000000000000" pitchFamily="2" charset="2"/>
              <a:buChar char="§"/>
            </a:pPr>
            <a:r>
              <a:rPr lang="en-US" sz="2000" b="1" dirty="0"/>
              <a:t>Limited Aggregate Functions</a:t>
            </a:r>
            <a:r>
              <a:rPr lang="en-US" sz="2000" dirty="0"/>
              <a:t>: While the generator supports basic aggregates (sum, count, avg, min, max), it doesn't support more advanced SQL aggregates like STDDEV, VARIANCE, or custom aggregates.</a:t>
            </a:r>
          </a:p>
          <a:p>
            <a:pPr>
              <a:buFont typeface="Wingdings" panose="05000000000000000000" pitchFamily="2" charset="2"/>
              <a:buChar char="§"/>
            </a:pPr>
            <a:r>
              <a:rPr lang="en-US" sz="2000" b="1" dirty="0"/>
              <a:t>No Support for Set Operations</a:t>
            </a:r>
            <a:r>
              <a:rPr lang="en-US" sz="2000" dirty="0"/>
              <a:t>: Traditional SQL supports UNION, INTERSECT, and EXCEPT operations, but these aren't implemented in the generator.</a:t>
            </a:r>
          </a:p>
          <a:p>
            <a:pPr>
              <a:buFont typeface="Wingdings" panose="05000000000000000000" pitchFamily="2" charset="2"/>
              <a:buChar char="§"/>
            </a:pPr>
            <a:r>
              <a:rPr lang="en-US" sz="2000" b="1" dirty="0"/>
              <a:t>Limited Transaction Support</a:t>
            </a:r>
            <a:r>
              <a:rPr lang="en-US" sz="2000" dirty="0"/>
              <a:t>: The generator doesn't implement transaction management capabilities that are standard in SQL.</a:t>
            </a:r>
            <a:endParaRPr lang="en-IN" sz="2000" dirty="0"/>
          </a:p>
        </p:txBody>
      </p:sp>
    </p:spTree>
    <p:extLst>
      <p:ext uri="{BB962C8B-B14F-4D97-AF65-F5344CB8AC3E}">
        <p14:creationId xmlns:p14="http://schemas.microsoft.com/office/powerpoint/2010/main" val="24952695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Various light purple spheres">
            <a:extLst>
              <a:ext uri="{FF2B5EF4-FFF2-40B4-BE49-F238E27FC236}">
                <a16:creationId xmlns:a16="http://schemas.microsoft.com/office/drawing/2014/main" id="{1D8A3C69-C0EB-6AAA-4DDF-4B1E32C9877D}"/>
              </a:ext>
            </a:extLst>
          </p:cNvPr>
          <p:cNvPicPr>
            <a:picLocks noChangeAspect="1"/>
          </p:cNvPicPr>
          <p:nvPr/>
        </p:nvPicPr>
        <p:blipFill>
          <a:blip r:embed="rId2"/>
          <a:srcRect/>
          <a:stretch/>
        </p:blipFill>
        <p:spPr>
          <a:xfrm>
            <a:off x="-16629847" y="-20377558"/>
            <a:ext cx="61239378" cy="34447206"/>
          </a:xfrm>
          <a:prstGeom prst="rect">
            <a:avLst/>
          </a:prstGeom>
        </p:spPr>
      </p:pic>
      <p:sp>
        <p:nvSpPr>
          <p:cNvPr id="2" name="Title 1">
            <a:extLst>
              <a:ext uri="{FF2B5EF4-FFF2-40B4-BE49-F238E27FC236}">
                <a16:creationId xmlns:a16="http://schemas.microsoft.com/office/drawing/2014/main" id="{04C12E00-C22A-1588-5BBF-807699FAAFE3}"/>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0E97E1DC-AF62-A276-ABA8-78C2E2BFDB7A}"/>
              </a:ext>
            </a:extLst>
          </p:cNvPr>
          <p:cNvSpPr>
            <a:spLocks noGrp="1"/>
          </p:cNvSpPr>
          <p:nvPr>
            <p:ph idx="1"/>
          </p:nvPr>
        </p:nvSpPr>
        <p:spPr/>
        <p:txBody>
          <a:bodyPr>
            <a:normAutofit/>
          </a:bodyPr>
          <a:lstStyle/>
          <a:p>
            <a:r>
              <a:rPr lang="en-US" sz="2800" b="1" dirty="0"/>
              <a:t>Multi-table Joins</a:t>
            </a:r>
            <a:r>
              <a:rPr lang="en-US" sz="2800" dirty="0"/>
              <a:t>: Add the ability to process queries involving multiple tables and complex join conditions, expanding beyond the current single-table limitation.</a:t>
            </a:r>
          </a:p>
          <a:p>
            <a:r>
              <a:rPr lang="en-US" sz="2800" b="1" dirty="0"/>
              <a:t>Streaming Data Support</a:t>
            </a:r>
            <a:r>
              <a:rPr lang="en-US" sz="2800" dirty="0"/>
              <a:t>: Extend the generator to handle real-time data streams and event-driven analytics.</a:t>
            </a:r>
          </a:p>
          <a:p>
            <a:r>
              <a:rPr lang="en-US" sz="2800" b="1" dirty="0"/>
              <a:t>Fine-Grained Access Control</a:t>
            </a:r>
            <a:r>
              <a:rPr lang="en-US" sz="2800" dirty="0"/>
              <a:t>: Add support for row- and column-level security, as well as auditing and compliance features</a:t>
            </a:r>
            <a:endParaRPr lang="en-IN" sz="2800" dirty="0"/>
          </a:p>
        </p:txBody>
      </p:sp>
    </p:spTree>
    <p:extLst>
      <p:ext uri="{BB962C8B-B14F-4D97-AF65-F5344CB8AC3E}">
        <p14:creationId xmlns:p14="http://schemas.microsoft.com/office/powerpoint/2010/main" val="40343953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Integral design</Template>
  <TotalTime>677</TotalTime>
  <Words>690</Words>
  <Application>Microsoft Office PowerPoint</Application>
  <PresentationFormat>Widescreen</PresentationFormat>
  <Paragraphs>94</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Cambria Math</vt:lpstr>
      <vt:lpstr>Lato</vt:lpstr>
      <vt:lpstr>Tw Cen MT</vt:lpstr>
      <vt:lpstr>Tw Cen MT Condensed</vt:lpstr>
      <vt:lpstr>Wingdings</vt:lpstr>
      <vt:lpstr>Wingdings 3</vt:lpstr>
      <vt:lpstr>Integral</vt:lpstr>
      <vt:lpstr>XQE: An extended-functionality query ENGINE.</vt:lpstr>
      <vt:lpstr>Presentation Walkthrough</vt:lpstr>
      <vt:lpstr>Changing the way we navigate data</vt:lpstr>
      <vt:lpstr>TARGETS</vt:lpstr>
      <vt:lpstr>Architecture Components</vt:lpstr>
      <vt:lpstr>Data flow</vt:lpstr>
      <vt:lpstr>INPUT</vt:lpstr>
      <vt:lpstr>Limitations </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Rutvik Babar</dc:creator>
  <cp:lastModifiedBy>Rutvik Babar</cp:lastModifiedBy>
  <cp:revision>2</cp:revision>
  <dcterms:created xsi:type="dcterms:W3CDTF">2025-05-10T08:24:38Z</dcterms:created>
  <dcterms:modified xsi:type="dcterms:W3CDTF">2025-05-10T19:41:41Z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