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F97106-58F2-4A53-B05C-6BE672ADBC1D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</dgm:pt>
    <dgm:pt modelId="{18D92C2D-188B-4740-A59A-2F0C2709833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i="0" dirty="0"/>
            <a:t>Detailed P&amp;L Table</a:t>
          </a:r>
          <a:endParaRPr lang="en-US" sz="1600" b="0" i="0" dirty="0"/>
        </a:p>
        <a:p>
          <a:pPr>
            <a:buFont typeface="Arial" panose="020B0604020202020204" pitchFamily="34" charset="0"/>
            <a:buChar char="•"/>
          </a:pPr>
          <a:r>
            <a:rPr lang="en-US" sz="1400" b="0" i="0" dirty="0"/>
            <a:t>Prepare an Excel P&amp;L table from raw data, focusing on revenue and essential P&amp;L items leading to EBIT</a:t>
          </a:r>
          <a:r>
            <a:rPr lang="en-US" sz="1600" b="0" i="0" dirty="0"/>
            <a:t>.</a:t>
          </a:r>
          <a:endParaRPr lang="en-US" sz="1600" dirty="0"/>
        </a:p>
      </dgm:t>
    </dgm:pt>
    <dgm:pt modelId="{973ED4B7-857D-4E15-873B-C3B9526D7CF8}" type="parTrans" cxnId="{33E1DE36-21A9-4D6B-97A6-1284AE3EE604}">
      <dgm:prSet/>
      <dgm:spPr/>
      <dgm:t>
        <a:bodyPr/>
        <a:lstStyle/>
        <a:p>
          <a:endParaRPr lang="en-US"/>
        </a:p>
      </dgm:t>
    </dgm:pt>
    <dgm:pt modelId="{D753C904-F874-48F6-AF6D-60E46AB48CA0}" type="sibTrans" cxnId="{33E1DE36-21A9-4D6B-97A6-1284AE3EE604}">
      <dgm:prSet/>
      <dgm:spPr/>
      <dgm:t>
        <a:bodyPr/>
        <a:lstStyle/>
        <a:p>
          <a:endParaRPr lang="en-US"/>
        </a:p>
      </dgm:t>
    </dgm:pt>
    <dgm:pt modelId="{B9CE71E1-7BC9-42F3-BBA2-606E4D9EA13D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600" b="1" i="0" dirty="0"/>
            <a:t>Financial Performance Insights</a:t>
          </a:r>
        </a:p>
        <a:p>
          <a:pPr>
            <a:buFont typeface="Arial" panose="020B0604020202020204" pitchFamily="34" charset="0"/>
            <a:buNone/>
          </a:pPr>
          <a:r>
            <a:rPr lang="en-US" sz="1400" b="0" i="0" dirty="0"/>
            <a:t>Provide insights into Adidas’ financial performance covering 2019 to 2023, emphasizing revenue growth, profitability margins, and segment contributions.</a:t>
          </a:r>
          <a:endParaRPr lang="en-US" sz="1400" dirty="0"/>
        </a:p>
      </dgm:t>
    </dgm:pt>
    <dgm:pt modelId="{2FD0618D-C126-4CA5-A895-F650029BB6D0}" type="parTrans" cxnId="{A0E2B33C-4106-419F-889D-21C46AB0638A}">
      <dgm:prSet/>
      <dgm:spPr/>
      <dgm:t>
        <a:bodyPr/>
        <a:lstStyle/>
        <a:p>
          <a:endParaRPr lang="en-US"/>
        </a:p>
      </dgm:t>
    </dgm:pt>
    <dgm:pt modelId="{3A6E937A-4018-43C7-8D1D-839B6C49AB92}" type="sibTrans" cxnId="{A0E2B33C-4106-419F-889D-21C46AB0638A}">
      <dgm:prSet/>
      <dgm:spPr/>
      <dgm:t>
        <a:bodyPr/>
        <a:lstStyle/>
        <a:p>
          <a:endParaRPr lang="en-US"/>
        </a:p>
      </dgm:t>
    </dgm:pt>
    <dgm:pt modelId="{894819D0-1F33-49B3-9438-AB8C6B75F258}">
      <dgm:prSet phldrT="[Text]" custT="1"/>
      <dgm:spPr/>
      <dgm:t>
        <a:bodyPr/>
        <a:lstStyle/>
        <a:p>
          <a:r>
            <a:rPr lang="en-US" sz="1600" b="1" i="0" dirty="0"/>
            <a:t>Revenue Analysis</a:t>
          </a:r>
        </a:p>
        <a:p>
          <a:r>
            <a:rPr lang="en-US" sz="1400" b="0" i="0" dirty="0"/>
            <a:t>Break down revenue trends, highlighting growth patterns and factors impacting Adidas' top-line performance.</a:t>
          </a:r>
          <a:endParaRPr lang="en-US" sz="1400" dirty="0"/>
        </a:p>
      </dgm:t>
    </dgm:pt>
    <dgm:pt modelId="{57C4097F-B4EA-4C85-B259-716943F30E48}" type="parTrans" cxnId="{F50A6A96-B0D3-4975-A0CF-F4576A264F07}">
      <dgm:prSet/>
      <dgm:spPr/>
      <dgm:t>
        <a:bodyPr/>
        <a:lstStyle/>
        <a:p>
          <a:endParaRPr lang="en-US"/>
        </a:p>
      </dgm:t>
    </dgm:pt>
    <dgm:pt modelId="{F7CBEF48-9DDC-4830-B6C4-9A6A30062FF7}" type="sibTrans" cxnId="{F50A6A96-B0D3-4975-A0CF-F4576A264F07}">
      <dgm:prSet/>
      <dgm:spPr/>
      <dgm:t>
        <a:bodyPr/>
        <a:lstStyle/>
        <a:p>
          <a:endParaRPr lang="en-US"/>
        </a:p>
      </dgm:t>
    </dgm:pt>
    <dgm:pt modelId="{E45C5135-DC50-40A5-B6AE-E0E61921EFDB}">
      <dgm:prSet phldrT="[Text]" custT="1"/>
      <dgm:spPr/>
      <dgm:t>
        <a:bodyPr/>
        <a:lstStyle/>
        <a:p>
          <a:r>
            <a:rPr lang="en-US" sz="1600" b="1" i="0" dirty="0"/>
            <a:t>Profitability Evaluation</a:t>
          </a:r>
        </a:p>
        <a:p>
          <a:r>
            <a:rPr lang="en-US" sz="1400" b="0" i="0" dirty="0"/>
            <a:t>Evaluate profitability margins, including net profit margin, gross profit margin, and operating profit margin over the specified period.</a:t>
          </a:r>
          <a:endParaRPr lang="en-US" sz="1400" dirty="0"/>
        </a:p>
      </dgm:t>
    </dgm:pt>
    <dgm:pt modelId="{C7ED8AFD-6A6D-4F2E-8C82-D521E68E39F8}" type="parTrans" cxnId="{5B2F7B0A-43A3-4F62-98F7-DF0882F35AD6}">
      <dgm:prSet/>
      <dgm:spPr/>
      <dgm:t>
        <a:bodyPr/>
        <a:lstStyle/>
        <a:p>
          <a:endParaRPr lang="en-US"/>
        </a:p>
      </dgm:t>
    </dgm:pt>
    <dgm:pt modelId="{9C28C0D1-6FC6-4DA7-A44C-2244B6FAAC4B}" type="sibTrans" cxnId="{5B2F7B0A-43A3-4F62-98F7-DF0882F35AD6}">
      <dgm:prSet/>
      <dgm:spPr/>
      <dgm:t>
        <a:bodyPr/>
        <a:lstStyle/>
        <a:p>
          <a:endParaRPr lang="en-US"/>
        </a:p>
      </dgm:t>
    </dgm:pt>
    <dgm:pt modelId="{A663E497-61D1-4C6F-BE1E-7CF06AF16443}" type="pres">
      <dgm:prSet presAssocID="{B2F97106-58F2-4A53-B05C-6BE672ADBC1D}" presName="Name0" presStyleCnt="0">
        <dgm:presLayoutVars>
          <dgm:dir/>
          <dgm:resizeHandles val="exact"/>
        </dgm:presLayoutVars>
      </dgm:prSet>
      <dgm:spPr/>
    </dgm:pt>
    <dgm:pt modelId="{2FDC977C-F69E-48C5-924D-0DDA6B36BD63}" type="pres">
      <dgm:prSet presAssocID="{18D92C2D-188B-4740-A59A-2F0C27098338}" presName="composite" presStyleCnt="0"/>
      <dgm:spPr/>
    </dgm:pt>
    <dgm:pt modelId="{D4EA8135-BFE9-4FF7-8998-E71EA859FD6D}" type="pres">
      <dgm:prSet presAssocID="{18D92C2D-188B-4740-A59A-2F0C27098338}" presName="rect1" presStyleLbl="trAlignAcc1" presStyleIdx="0" presStyleCnt="4">
        <dgm:presLayoutVars>
          <dgm:bulletEnabled val="1"/>
        </dgm:presLayoutVars>
      </dgm:prSet>
      <dgm:spPr/>
    </dgm:pt>
    <dgm:pt modelId="{F8A8A6F8-616D-42D5-A4AA-D2D1719BBB87}" type="pres">
      <dgm:prSet presAssocID="{18D92C2D-188B-4740-A59A-2F0C27098338}" presName="rect2" presStyleLbl="fgImgPlace1" presStyleIdx="0" presStyleCnt="4" custScaleX="101660" custScaleY="3890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7000" b="-37000"/>
          </a:stretch>
        </a:blipFill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4A838755-58C5-4E30-8E60-B4F33B7052CE}" type="pres">
      <dgm:prSet presAssocID="{D753C904-F874-48F6-AF6D-60E46AB48CA0}" presName="sibTrans" presStyleCnt="0"/>
      <dgm:spPr/>
    </dgm:pt>
    <dgm:pt modelId="{A8A833D7-4736-4063-A125-85D6087FC9D1}" type="pres">
      <dgm:prSet presAssocID="{B9CE71E1-7BC9-42F3-BBA2-606E4D9EA13D}" presName="composite" presStyleCnt="0"/>
      <dgm:spPr/>
    </dgm:pt>
    <dgm:pt modelId="{D9C73BA5-2CFC-4FC4-8B10-CA79FD535DFD}" type="pres">
      <dgm:prSet presAssocID="{B9CE71E1-7BC9-42F3-BBA2-606E4D9EA13D}" presName="rect1" presStyleLbl="trAlignAcc1" presStyleIdx="1" presStyleCnt="4" custLinFactNeighborX="987" custLinFactNeighborY="-7366">
        <dgm:presLayoutVars>
          <dgm:bulletEnabled val="1"/>
        </dgm:presLayoutVars>
      </dgm:prSet>
      <dgm:spPr/>
    </dgm:pt>
    <dgm:pt modelId="{EB1B8323-FC18-4C6C-AE66-7E271D25B372}" type="pres">
      <dgm:prSet presAssocID="{B9CE71E1-7BC9-42F3-BBA2-606E4D9EA13D}" presName="rect2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bar chart with solid fill"/>
        </a:ext>
      </dgm:extLst>
    </dgm:pt>
    <dgm:pt modelId="{E9AFAAF6-54DC-4E73-B470-3E4F39B03813}" type="pres">
      <dgm:prSet presAssocID="{3A6E937A-4018-43C7-8D1D-839B6C49AB92}" presName="sibTrans" presStyleCnt="0"/>
      <dgm:spPr/>
    </dgm:pt>
    <dgm:pt modelId="{578E7E9A-88DC-4A62-8899-F71F1E18D941}" type="pres">
      <dgm:prSet presAssocID="{894819D0-1F33-49B3-9438-AB8C6B75F258}" presName="composite" presStyleCnt="0"/>
      <dgm:spPr/>
    </dgm:pt>
    <dgm:pt modelId="{172EBF19-461E-46A8-B303-36CD51458AF4}" type="pres">
      <dgm:prSet presAssocID="{894819D0-1F33-49B3-9438-AB8C6B75F258}" presName="rect1" presStyleLbl="trAlignAcc1" presStyleIdx="2" presStyleCnt="4">
        <dgm:presLayoutVars>
          <dgm:bulletEnabled val="1"/>
        </dgm:presLayoutVars>
      </dgm:prSet>
      <dgm:spPr/>
    </dgm:pt>
    <dgm:pt modelId="{E0A5872C-4936-4DB3-BB38-E0E35741E9AB}" type="pres">
      <dgm:prSet presAssocID="{894819D0-1F33-49B3-9438-AB8C6B75F258}" presName="rect2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Dollar with solid fill"/>
        </a:ext>
      </dgm:extLst>
    </dgm:pt>
    <dgm:pt modelId="{2E697597-A882-49EB-BC5D-49C27B2AA58B}" type="pres">
      <dgm:prSet presAssocID="{F7CBEF48-9DDC-4830-B6C4-9A6A30062FF7}" presName="sibTrans" presStyleCnt="0"/>
      <dgm:spPr/>
    </dgm:pt>
    <dgm:pt modelId="{812ACE39-7798-41B6-B0CF-05FAE323635C}" type="pres">
      <dgm:prSet presAssocID="{E45C5135-DC50-40A5-B6AE-E0E61921EFDB}" presName="composite" presStyleCnt="0"/>
      <dgm:spPr/>
    </dgm:pt>
    <dgm:pt modelId="{9483505A-E279-4BC3-831C-22DB8493389E}" type="pres">
      <dgm:prSet presAssocID="{E45C5135-DC50-40A5-B6AE-E0E61921EFDB}" presName="rect1" presStyleLbl="trAlignAcc1" presStyleIdx="3" presStyleCnt="4">
        <dgm:presLayoutVars>
          <dgm:bulletEnabled val="1"/>
        </dgm:presLayoutVars>
      </dgm:prSet>
      <dgm:spPr/>
    </dgm:pt>
    <dgm:pt modelId="{EA2B8FBD-2556-4D3B-B0FA-09A56DB55DFE}" type="pres">
      <dgm:prSet presAssocID="{E45C5135-DC50-40A5-B6AE-E0E61921EFDB}" presName="rect2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</dgm:ptLst>
  <dgm:cxnLst>
    <dgm:cxn modelId="{5B2F7B0A-43A3-4F62-98F7-DF0882F35AD6}" srcId="{B2F97106-58F2-4A53-B05C-6BE672ADBC1D}" destId="{E45C5135-DC50-40A5-B6AE-E0E61921EFDB}" srcOrd="3" destOrd="0" parTransId="{C7ED8AFD-6A6D-4F2E-8C82-D521E68E39F8}" sibTransId="{9C28C0D1-6FC6-4DA7-A44C-2244B6FAAC4B}"/>
    <dgm:cxn modelId="{134CB620-3884-457F-8D98-B08B6C693F0B}" type="presOf" srcId="{894819D0-1F33-49B3-9438-AB8C6B75F258}" destId="{172EBF19-461E-46A8-B303-36CD51458AF4}" srcOrd="0" destOrd="0" presId="urn:microsoft.com/office/officeart/2008/layout/PictureStrips"/>
    <dgm:cxn modelId="{BD11502B-413F-4878-AA92-998048E2F34D}" type="presOf" srcId="{18D92C2D-188B-4740-A59A-2F0C27098338}" destId="{D4EA8135-BFE9-4FF7-8998-E71EA859FD6D}" srcOrd="0" destOrd="0" presId="urn:microsoft.com/office/officeart/2008/layout/PictureStrips"/>
    <dgm:cxn modelId="{33E1DE36-21A9-4D6B-97A6-1284AE3EE604}" srcId="{B2F97106-58F2-4A53-B05C-6BE672ADBC1D}" destId="{18D92C2D-188B-4740-A59A-2F0C27098338}" srcOrd="0" destOrd="0" parTransId="{973ED4B7-857D-4E15-873B-C3B9526D7CF8}" sibTransId="{D753C904-F874-48F6-AF6D-60E46AB48CA0}"/>
    <dgm:cxn modelId="{A0E2B33C-4106-419F-889D-21C46AB0638A}" srcId="{B2F97106-58F2-4A53-B05C-6BE672ADBC1D}" destId="{B9CE71E1-7BC9-42F3-BBA2-606E4D9EA13D}" srcOrd="1" destOrd="0" parTransId="{2FD0618D-C126-4CA5-A895-F650029BB6D0}" sibTransId="{3A6E937A-4018-43C7-8D1D-839B6C49AB92}"/>
    <dgm:cxn modelId="{9072167D-D58A-4B12-AE3A-1FD6F6C4B8E4}" type="presOf" srcId="{B9CE71E1-7BC9-42F3-BBA2-606E4D9EA13D}" destId="{D9C73BA5-2CFC-4FC4-8B10-CA79FD535DFD}" srcOrd="0" destOrd="0" presId="urn:microsoft.com/office/officeart/2008/layout/PictureStrips"/>
    <dgm:cxn modelId="{F50A6A96-B0D3-4975-A0CF-F4576A264F07}" srcId="{B2F97106-58F2-4A53-B05C-6BE672ADBC1D}" destId="{894819D0-1F33-49B3-9438-AB8C6B75F258}" srcOrd="2" destOrd="0" parTransId="{57C4097F-B4EA-4C85-B259-716943F30E48}" sibTransId="{F7CBEF48-9DDC-4830-B6C4-9A6A30062FF7}"/>
    <dgm:cxn modelId="{A168D5C5-ABA2-4BB2-B2DE-2C61DE1B2DBA}" type="presOf" srcId="{B2F97106-58F2-4A53-B05C-6BE672ADBC1D}" destId="{A663E497-61D1-4C6F-BE1E-7CF06AF16443}" srcOrd="0" destOrd="0" presId="urn:microsoft.com/office/officeart/2008/layout/PictureStrips"/>
    <dgm:cxn modelId="{27BA89CB-C87E-41D8-94E4-8C94ADA4FD46}" type="presOf" srcId="{E45C5135-DC50-40A5-B6AE-E0E61921EFDB}" destId="{9483505A-E279-4BC3-831C-22DB8493389E}" srcOrd="0" destOrd="0" presId="urn:microsoft.com/office/officeart/2008/layout/PictureStrips"/>
    <dgm:cxn modelId="{96E39D16-C52E-494A-B2DB-4F02E1258856}" type="presParOf" srcId="{A663E497-61D1-4C6F-BE1E-7CF06AF16443}" destId="{2FDC977C-F69E-48C5-924D-0DDA6B36BD63}" srcOrd="0" destOrd="0" presId="urn:microsoft.com/office/officeart/2008/layout/PictureStrips"/>
    <dgm:cxn modelId="{26E170BD-5B13-4568-A18E-BA1763FFC2D3}" type="presParOf" srcId="{2FDC977C-F69E-48C5-924D-0DDA6B36BD63}" destId="{D4EA8135-BFE9-4FF7-8998-E71EA859FD6D}" srcOrd="0" destOrd="0" presId="urn:microsoft.com/office/officeart/2008/layout/PictureStrips"/>
    <dgm:cxn modelId="{E5DB3857-D2E5-4B10-A4FE-616872DE44C2}" type="presParOf" srcId="{2FDC977C-F69E-48C5-924D-0DDA6B36BD63}" destId="{F8A8A6F8-616D-42D5-A4AA-D2D1719BBB87}" srcOrd="1" destOrd="0" presId="urn:microsoft.com/office/officeart/2008/layout/PictureStrips"/>
    <dgm:cxn modelId="{2E8F4C9F-195A-4EDC-84B9-DB1A8992AE61}" type="presParOf" srcId="{A663E497-61D1-4C6F-BE1E-7CF06AF16443}" destId="{4A838755-58C5-4E30-8E60-B4F33B7052CE}" srcOrd="1" destOrd="0" presId="urn:microsoft.com/office/officeart/2008/layout/PictureStrips"/>
    <dgm:cxn modelId="{4DEEAB81-FAC0-4F73-9D23-729921E50F18}" type="presParOf" srcId="{A663E497-61D1-4C6F-BE1E-7CF06AF16443}" destId="{A8A833D7-4736-4063-A125-85D6087FC9D1}" srcOrd="2" destOrd="0" presId="urn:microsoft.com/office/officeart/2008/layout/PictureStrips"/>
    <dgm:cxn modelId="{734A4617-F3CE-4D6A-8715-68E5D37E1CDA}" type="presParOf" srcId="{A8A833D7-4736-4063-A125-85D6087FC9D1}" destId="{D9C73BA5-2CFC-4FC4-8B10-CA79FD535DFD}" srcOrd="0" destOrd="0" presId="urn:microsoft.com/office/officeart/2008/layout/PictureStrips"/>
    <dgm:cxn modelId="{373C9284-915D-4C2B-BB0D-D608AD4E3F9A}" type="presParOf" srcId="{A8A833D7-4736-4063-A125-85D6087FC9D1}" destId="{EB1B8323-FC18-4C6C-AE66-7E271D25B372}" srcOrd="1" destOrd="0" presId="urn:microsoft.com/office/officeart/2008/layout/PictureStrips"/>
    <dgm:cxn modelId="{DEC4E40A-5119-42E1-B161-5C4D31ED111B}" type="presParOf" srcId="{A663E497-61D1-4C6F-BE1E-7CF06AF16443}" destId="{E9AFAAF6-54DC-4E73-B470-3E4F39B03813}" srcOrd="3" destOrd="0" presId="urn:microsoft.com/office/officeart/2008/layout/PictureStrips"/>
    <dgm:cxn modelId="{78F5E352-0703-441F-AEE8-379ECD2982E4}" type="presParOf" srcId="{A663E497-61D1-4C6F-BE1E-7CF06AF16443}" destId="{578E7E9A-88DC-4A62-8899-F71F1E18D941}" srcOrd="4" destOrd="0" presId="urn:microsoft.com/office/officeart/2008/layout/PictureStrips"/>
    <dgm:cxn modelId="{EF5BE9A0-3427-4FD7-9A32-622F421A63D8}" type="presParOf" srcId="{578E7E9A-88DC-4A62-8899-F71F1E18D941}" destId="{172EBF19-461E-46A8-B303-36CD51458AF4}" srcOrd="0" destOrd="0" presId="urn:microsoft.com/office/officeart/2008/layout/PictureStrips"/>
    <dgm:cxn modelId="{40BFBEC3-73EC-4D98-B2BE-0CFF2362D8E5}" type="presParOf" srcId="{578E7E9A-88DC-4A62-8899-F71F1E18D941}" destId="{E0A5872C-4936-4DB3-BB38-E0E35741E9AB}" srcOrd="1" destOrd="0" presId="urn:microsoft.com/office/officeart/2008/layout/PictureStrips"/>
    <dgm:cxn modelId="{DBEE08C7-929C-4A52-9AAE-8E7A0936A104}" type="presParOf" srcId="{A663E497-61D1-4C6F-BE1E-7CF06AF16443}" destId="{2E697597-A882-49EB-BC5D-49C27B2AA58B}" srcOrd="5" destOrd="0" presId="urn:microsoft.com/office/officeart/2008/layout/PictureStrips"/>
    <dgm:cxn modelId="{E187DA25-3DF5-4D31-AD09-CFB9FAFECBA2}" type="presParOf" srcId="{A663E497-61D1-4C6F-BE1E-7CF06AF16443}" destId="{812ACE39-7798-41B6-B0CF-05FAE323635C}" srcOrd="6" destOrd="0" presId="urn:microsoft.com/office/officeart/2008/layout/PictureStrips"/>
    <dgm:cxn modelId="{677F78FB-5974-44A6-86B0-0A234358E6FE}" type="presParOf" srcId="{812ACE39-7798-41B6-B0CF-05FAE323635C}" destId="{9483505A-E279-4BC3-831C-22DB8493389E}" srcOrd="0" destOrd="0" presId="urn:microsoft.com/office/officeart/2008/layout/PictureStrips"/>
    <dgm:cxn modelId="{FCD15E33-0B38-4F49-AE60-AD7C645993DE}" type="presParOf" srcId="{812ACE39-7798-41B6-B0CF-05FAE323635C}" destId="{EA2B8FBD-2556-4D3B-B0FA-09A56DB55DF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627BA4-629F-4347-B402-40AD3FA06BA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2CB9C1-161E-4689-9503-0C4185A039FE}">
      <dgm:prSet phldrT="[Text]" custT="1"/>
      <dgm:spPr/>
      <dgm:t>
        <a:bodyPr/>
        <a:lstStyle/>
        <a:p>
          <a:r>
            <a:rPr lang="en-US" sz="2400" b="1" i="0" u="sng" dirty="0"/>
            <a:t>Raw Financial Data Extraction</a:t>
          </a:r>
        </a:p>
        <a:p>
          <a:r>
            <a:rPr lang="en-US" sz="1600" b="0" i="0" dirty="0"/>
            <a:t>Extracted detailed financial information from Bloomberg files to initiate analysis.</a:t>
          </a:r>
          <a:endParaRPr lang="en-US" sz="1600" dirty="0"/>
        </a:p>
      </dgm:t>
    </dgm:pt>
    <dgm:pt modelId="{C1D35740-12F6-4966-A1A4-C9D3B61D37AF}" type="parTrans" cxnId="{63CEB0E7-094E-4851-959A-BE6BBF2C937C}">
      <dgm:prSet/>
      <dgm:spPr/>
      <dgm:t>
        <a:bodyPr/>
        <a:lstStyle/>
        <a:p>
          <a:endParaRPr lang="en-US"/>
        </a:p>
      </dgm:t>
    </dgm:pt>
    <dgm:pt modelId="{9E0DE069-EA1B-41ED-826B-2D49E23C1477}" type="sibTrans" cxnId="{63CEB0E7-094E-4851-959A-BE6BBF2C937C}">
      <dgm:prSet/>
      <dgm:spPr/>
      <dgm:t>
        <a:bodyPr/>
        <a:lstStyle/>
        <a:p>
          <a:endParaRPr lang="en-US"/>
        </a:p>
      </dgm:t>
    </dgm:pt>
    <dgm:pt modelId="{49147706-34D1-4412-A904-640912383991}">
      <dgm:prSet phldrT="[Text]" custT="1"/>
      <dgm:spPr/>
      <dgm:t>
        <a:bodyPr/>
        <a:lstStyle/>
        <a:p>
          <a:r>
            <a:rPr lang="en-US" sz="2400" b="1" i="0" u="sng" dirty="0"/>
            <a:t>Constructing P&amp;L Statement</a:t>
          </a:r>
        </a:p>
        <a:p>
          <a:r>
            <a:rPr lang="en-US" sz="1800" b="0" i="0" dirty="0"/>
            <a:t>Utilized revenue and expense lines to build a comprehensive Profit and Loss statement.</a:t>
          </a:r>
          <a:endParaRPr lang="en-US" sz="1800" dirty="0"/>
        </a:p>
      </dgm:t>
    </dgm:pt>
    <dgm:pt modelId="{B09F2502-B741-4334-B899-935AD56BA29D}" type="parTrans" cxnId="{8806B082-A246-4C25-9314-F40108EADC66}">
      <dgm:prSet/>
      <dgm:spPr/>
      <dgm:t>
        <a:bodyPr/>
        <a:lstStyle/>
        <a:p>
          <a:endParaRPr lang="en-US"/>
        </a:p>
      </dgm:t>
    </dgm:pt>
    <dgm:pt modelId="{83EF6BB8-004A-4ECF-A212-135E9567765A}" type="sibTrans" cxnId="{8806B082-A246-4C25-9314-F40108EADC66}">
      <dgm:prSet/>
      <dgm:spPr/>
      <dgm:t>
        <a:bodyPr/>
        <a:lstStyle/>
        <a:p>
          <a:endParaRPr lang="en-US"/>
        </a:p>
      </dgm:t>
    </dgm:pt>
    <dgm:pt modelId="{265B06BF-9B78-4A0E-8943-A1BB03261EA5}" type="pres">
      <dgm:prSet presAssocID="{B3627BA4-629F-4347-B402-40AD3FA06BAC}" presName="outerComposite" presStyleCnt="0">
        <dgm:presLayoutVars>
          <dgm:chMax val="5"/>
          <dgm:dir/>
          <dgm:resizeHandles val="exact"/>
        </dgm:presLayoutVars>
      </dgm:prSet>
      <dgm:spPr/>
    </dgm:pt>
    <dgm:pt modelId="{EBF0404E-53C4-4C15-8143-91C84D55D1D5}" type="pres">
      <dgm:prSet presAssocID="{B3627BA4-629F-4347-B402-40AD3FA06BAC}" presName="dummyMaxCanvas" presStyleCnt="0">
        <dgm:presLayoutVars/>
      </dgm:prSet>
      <dgm:spPr/>
    </dgm:pt>
    <dgm:pt modelId="{5CB7F2CF-C1EE-4859-A7D2-581F8403C94C}" type="pres">
      <dgm:prSet presAssocID="{B3627BA4-629F-4347-B402-40AD3FA06BAC}" presName="TwoNodes_1" presStyleLbl="node1" presStyleIdx="0" presStyleCnt="2">
        <dgm:presLayoutVars>
          <dgm:bulletEnabled val="1"/>
        </dgm:presLayoutVars>
      </dgm:prSet>
      <dgm:spPr/>
    </dgm:pt>
    <dgm:pt modelId="{AFB92AEC-9DAD-4FF9-BE85-57C8387A773C}" type="pres">
      <dgm:prSet presAssocID="{B3627BA4-629F-4347-B402-40AD3FA06BAC}" presName="TwoNodes_2" presStyleLbl="node1" presStyleIdx="1" presStyleCnt="2">
        <dgm:presLayoutVars>
          <dgm:bulletEnabled val="1"/>
        </dgm:presLayoutVars>
      </dgm:prSet>
      <dgm:spPr/>
    </dgm:pt>
    <dgm:pt modelId="{BE3DA17A-0B32-44CD-998B-C04EEE9A72F1}" type="pres">
      <dgm:prSet presAssocID="{B3627BA4-629F-4347-B402-40AD3FA06BAC}" presName="TwoConn_1-2" presStyleLbl="fgAccFollowNode1" presStyleIdx="0" presStyleCnt="1">
        <dgm:presLayoutVars>
          <dgm:bulletEnabled val="1"/>
        </dgm:presLayoutVars>
      </dgm:prSet>
      <dgm:spPr/>
    </dgm:pt>
    <dgm:pt modelId="{1631F151-6320-4F5B-A223-D26DC63110D7}" type="pres">
      <dgm:prSet presAssocID="{B3627BA4-629F-4347-B402-40AD3FA06BAC}" presName="TwoNodes_1_text" presStyleLbl="node1" presStyleIdx="1" presStyleCnt="2">
        <dgm:presLayoutVars>
          <dgm:bulletEnabled val="1"/>
        </dgm:presLayoutVars>
      </dgm:prSet>
      <dgm:spPr/>
    </dgm:pt>
    <dgm:pt modelId="{A3CB9D50-5E2E-438A-9622-64768E9A0220}" type="pres">
      <dgm:prSet presAssocID="{B3627BA4-629F-4347-B402-40AD3FA06BAC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363EAB3A-0FCD-4922-9BCA-A9E7C363C6C6}" type="presOf" srcId="{B3627BA4-629F-4347-B402-40AD3FA06BAC}" destId="{265B06BF-9B78-4A0E-8943-A1BB03261EA5}" srcOrd="0" destOrd="0" presId="urn:microsoft.com/office/officeart/2005/8/layout/vProcess5"/>
    <dgm:cxn modelId="{E8972D64-9F1A-4212-8611-582D506801A4}" type="presOf" srcId="{A82CB9C1-161E-4689-9503-0C4185A039FE}" destId="{1631F151-6320-4F5B-A223-D26DC63110D7}" srcOrd="1" destOrd="0" presId="urn:microsoft.com/office/officeart/2005/8/layout/vProcess5"/>
    <dgm:cxn modelId="{65D59652-20F0-41FB-964C-5D43CF0603A3}" type="presOf" srcId="{49147706-34D1-4412-A904-640912383991}" destId="{A3CB9D50-5E2E-438A-9622-64768E9A0220}" srcOrd="1" destOrd="0" presId="urn:microsoft.com/office/officeart/2005/8/layout/vProcess5"/>
    <dgm:cxn modelId="{8806B082-A246-4C25-9314-F40108EADC66}" srcId="{B3627BA4-629F-4347-B402-40AD3FA06BAC}" destId="{49147706-34D1-4412-A904-640912383991}" srcOrd="1" destOrd="0" parTransId="{B09F2502-B741-4334-B899-935AD56BA29D}" sibTransId="{83EF6BB8-004A-4ECF-A212-135E9567765A}"/>
    <dgm:cxn modelId="{D10E30BA-F6BA-4CA7-BD12-50EC4B13949D}" type="presOf" srcId="{9E0DE069-EA1B-41ED-826B-2D49E23C1477}" destId="{BE3DA17A-0B32-44CD-998B-C04EEE9A72F1}" srcOrd="0" destOrd="0" presId="urn:microsoft.com/office/officeart/2005/8/layout/vProcess5"/>
    <dgm:cxn modelId="{D88C1BDD-5103-4EB4-BC69-2E95E7F9AB09}" type="presOf" srcId="{A82CB9C1-161E-4689-9503-0C4185A039FE}" destId="{5CB7F2CF-C1EE-4859-A7D2-581F8403C94C}" srcOrd="0" destOrd="0" presId="urn:microsoft.com/office/officeart/2005/8/layout/vProcess5"/>
    <dgm:cxn modelId="{B70761E6-19C4-46DE-9988-AED3F5C183D7}" type="presOf" srcId="{49147706-34D1-4412-A904-640912383991}" destId="{AFB92AEC-9DAD-4FF9-BE85-57C8387A773C}" srcOrd="0" destOrd="0" presId="urn:microsoft.com/office/officeart/2005/8/layout/vProcess5"/>
    <dgm:cxn modelId="{63CEB0E7-094E-4851-959A-BE6BBF2C937C}" srcId="{B3627BA4-629F-4347-B402-40AD3FA06BAC}" destId="{A82CB9C1-161E-4689-9503-0C4185A039FE}" srcOrd="0" destOrd="0" parTransId="{C1D35740-12F6-4966-A1A4-C9D3B61D37AF}" sibTransId="{9E0DE069-EA1B-41ED-826B-2D49E23C1477}"/>
    <dgm:cxn modelId="{7919D2CB-1B02-4899-870C-88F9B91A85D8}" type="presParOf" srcId="{265B06BF-9B78-4A0E-8943-A1BB03261EA5}" destId="{EBF0404E-53C4-4C15-8143-91C84D55D1D5}" srcOrd="0" destOrd="0" presId="urn:microsoft.com/office/officeart/2005/8/layout/vProcess5"/>
    <dgm:cxn modelId="{FBDCE0BE-EFF9-4028-A4F8-2221A4A4DF4C}" type="presParOf" srcId="{265B06BF-9B78-4A0E-8943-A1BB03261EA5}" destId="{5CB7F2CF-C1EE-4859-A7D2-581F8403C94C}" srcOrd="1" destOrd="0" presId="urn:microsoft.com/office/officeart/2005/8/layout/vProcess5"/>
    <dgm:cxn modelId="{80326D2A-6AFB-459E-B1F8-F3D547CA9FE3}" type="presParOf" srcId="{265B06BF-9B78-4A0E-8943-A1BB03261EA5}" destId="{AFB92AEC-9DAD-4FF9-BE85-57C8387A773C}" srcOrd="2" destOrd="0" presId="urn:microsoft.com/office/officeart/2005/8/layout/vProcess5"/>
    <dgm:cxn modelId="{24D6360F-08F7-4B4C-AF6D-83F768BE9311}" type="presParOf" srcId="{265B06BF-9B78-4A0E-8943-A1BB03261EA5}" destId="{BE3DA17A-0B32-44CD-998B-C04EEE9A72F1}" srcOrd="3" destOrd="0" presId="urn:microsoft.com/office/officeart/2005/8/layout/vProcess5"/>
    <dgm:cxn modelId="{7255846C-7A03-4552-80F2-1DB60FD09BA7}" type="presParOf" srcId="{265B06BF-9B78-4A0E-8943-A1BB03261EA5}" destId="{1631F151-6320-4F5B-A223-D26DC63110D7}" srcOrd="4" destOrd="0" presId="urn:microsoft.com/office/officeart/2005/8/layout/vProcess5"/>
    <dgm:cxn modelId="{6E4CDA60-92C8-42B8-976C-EB68C5D3D9B9}" type="presParOf" srcId="{265B06BF-9B78-4A0E-8943-A1BB03261EA5}" destId="{A3CB9D50-5E2E-438A-9622-64768E9A0220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A8135-BFE9-4FF7-8998-E71EA859FD6D}">
      <dsp:nvSpPr>
        <dsp:cNvPr id="0" name=""/>
        <dsp:cNvSpPr/>
      </dsp:nvSpPr>
      <dsp:spPr>
        <a:xfrm>
          <a:off x="208948" y="281529"/>
          <a:ext cx="4729168" cy="147786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1007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i="0" kern="1200" dirty="0"/>
            <a:t>Detailed P&amp;L Table</a:t>
          </a:r>
          <a:endParaRPr lang="en-US" sz="1600" b="0" i="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/>
            <a:t>Prepare an Excel P&amp;L table from raw data, focusing on revenue and essential P&amp;L items leading to EBIT</a:t>
          </a:r>
          <a:r>
            <a:rPr lang="en-US" sz="1600" b="0" i="0" kern="1200" dirty="0"/>
            <a:t>.</a:t>
          </a:r>
          <a:endParaRPr lang="en-US" sz="1600" kern="1200" dirty="0"/>
        </a:p>
      </dsp:txBody>
      <dsp:txXfrm>
        <a:off x="208948" y="281529"/>
        <a:ext cx="4729168" cy="1477865"/>
      </dsp:txXfrm>
    </dsp:sp>
    <dsp:sp modelId="{F8A8A6F8-616D-42D5-A4AA-D2D1719BBB87}">
      <dsp:nvSpPr>
        <dsp:cNvPr id="0" name=""/>
        <dsp:cNvSpPr/>
      </dsp:nvSpPr>
      <dsp:spPr>
        <a:xfrm>
          <a:off x="3313" y="542114"/>
          <a:ext cx="1051678" cy="603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7000" b="-3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73BA5-2CFC-4FC4-8B10-CA79FD535DFD}">
      <dsp:nvSpPr>
        <dsp:cNvPr id="0" name=""/>
        <dsp:cNvSpPr/>
      </dsp:nvSpPr>
      <dsp:spPr>
        <a:xfrm>
          <a:off x="5329548" y="279405"/>
          <a:ext cx="4729168" cy="147786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1007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i="0" kern="1200" dirty="0"/>
            <a:t>Financial Performance Insights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/>
            <a:t>Provide insights into Adidas’ financial performance covering 2019 to 2023, emphasizing revenue growth, profitability margins, and segment contributions.</a:t>
          </a:r>
          <a:endParaRPr lang="en-US" sz="1400" kern="1200" dirty="0"/>
        </a:p>
      </dsp:txBody>
      <dsp:txXfrm>
        <a:off x="5329548" y="279405"/>
        <a:ext cx="4729168" cy="1477865"/>
      </dsp:txXfrm>
    </dsp:sp>
    <dsp:sp modelId="{EB1B8323-FC18-4C6C-AE66-7E271D25B372}">
      <dsp:nvSpPr>
        <dsp:cNvPr id="0" name=""/>
        <dsp:cNvSpPr/>
      </dsp:nvSpPr>
      <dsp:spPr>
        <a:xfrm>
          <a:off x="5129186" y="174795"/>
          <a:ext cx="1034505" cy="15517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EBF19-461E-46A8-B303-36CD51458AF4}">
      <dsp:nvSpPr>
        <dsp:cNvPr id="0" name=""/>
        <dsp:cNvSpPr/>
      </dsp:nvSpPr>
      <dsp:spPr>
        <a:xfrm>
          <a:off x="204655" y="2248732"/>
          <a:ext cx="4729168" cy="147786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1007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Revenue Analysis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Break down revenue trends, highlighting growth patterns and factors impacting Adidas' top-line performance.</a:t>
          </a:r>
          <a:endParaRPr lang="en-US" sz="1400" kern="1200" dirty="0"/>
        </a:p>
      </dsp:txBody>
      <dsp:txXfrm>
        <a:off x="204655" y="2248732"/>
        <a:ext cx="4729168" cy="1477865"/>
      </dsp:txXfrm>
    </dsp:sp>
    <dsp:sp modelId="{E0A5872C-4936-4DB3-BB38-E0E35741E9AB}">
      <dsp:nvSpPr>
        <dsp:cNvPr id="0" name=""/>
        <dsp:cNvSpPr/>
      </dsp:nvSpPr>
      <dsp:spPr>
        <a:xfrm>
          <a:off x="7606" y="2035263"/>
          <a:ext cx="1034505" cy="1551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3505A-E279-4BC3-831C-22DB8493389E}">
      <dsp:nvSpPr>
        <dsp:cNvPr id="0" name=""/>
        <dsp:cNvSpPr/>
      </dsp:nvSpPr>
      <dsp:spPr>
        <a:xfrm>
          <a:off x="5321941" y="2248732"/>
          <a:ext cx="4729168" cy="147786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1007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Profitability Evaluation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Evaluate profitability margins, including net profit margin, gross profit margin, and operating profit margin over the specified period.</a:t>
          </a:r>
          <a:endParaRPr lang="en-US" sz="1400" kern="1200" dirty="0"/>
        </a:p>
      </dsp:txBody>
      <dsp:txXfrm>
        <a:off x="5321941" y="2248732"/>
        <a:ext cx="4729168" cy="1477865"/>
      </dsp:txXfrm>
    </dsp:sp>
    <dsp:sp modelId="{EA2B8FBD-2556-4D3B-B0FA-09A56DB55DFE}">
      <dsp:nvSpPr>
        <dsp:cNvPr id="0" name=""/>
        <dsp:cNvSpPr/>
      </dsp:nvSpPr>
      <dsp:spPr>
        <a:xfrm>
          <a:off x="5124893" y="2035263"/>
          <a:ext cx="1034505" cy="15517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7F2CF-C1EE-4859-A7D2-581F8403C94C}">
      <dsp:nvSpPr>
        <dsp:cNvPr id="0" name=""/>
        <dsp:cNvSpPr/>
      </dsp:nvSpPr>
      <dsp:spPr>
        <a:xfrm>
          <a:off x="0" y="0"/>
          <a:ext cx="8549640" cy="181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sng" kern="1200" dirty="0"/>
            <a:t>Raw Financial Data Extraction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Extracted detailed financial information from Bloomberg files to initiate analysis.</a:t>
          </a:r>
          <a:endParaRPr lang="en-US" sz="1600" kern="1200" dirty="0"/>
        </a:p>
      </dsp:txBody>
      <dsp:txXfrm>
        <a:off x="53020" y="53020"/>
        <a:ext cx="6678629" cy="1704186"/>
      </dsp:txXfrm>
    </dsp:sp>
    <dsp:sp modelId="{AFB92AEC-9DAD-4FF9-BE85-57C8387A773C}">
      <dsp:nvSpPr>
        <dsp:cNvPr id="0" name=""/>
        <dsp:cNvSpPr/>
      </dsp:nvSpPr>
      <dsp:spPr>
        <a:xfrm>
          <a:off x="1508759" y="2212498"/>
          <a:ext cx="8549640" cy="181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sng" kern="1200" dirty="0"/>
            <a:t>Constructing P&amp;L Statement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Utilized revenue and expense lines to build a comprehensive Profit and Loss statement.</a:t>
          </a:r>
          <a:endParaRPr lang="en-US" sz="1800" kern="1200" dirty="0"/>
        </a:p>
      </dsp:txBody>
      <dsp:txXfrm>
        <a:off x="1561779" y="2265518"/>
        <a:ext cx="5758192" cy="1704186"/>
      </dsp:txXfrm>
    </dsp:sp>
    <dsp:sp modelId="{BE3DA17A-0B32-44CD-998B-C04EEE9A72F1}">
      <dsp:nvSpPr>
        <dsp:cNvPr id="0" name=""/>
        <dsp:cNvSpPr/>
      </dsp:nvSpPr>
      <dsp:spPr>
        <a:xfrm>
          <a:off x="7372992" y="1423038"/>
          <a:ext cx="1176647" cy="1176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637738" y="1423038"/>
        <a:ext cx="647155" cy="885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BAAB-C148-480E-9C2E-BF477F88B78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8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BAAB-C148-480E-9C2E-BF477F88B78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8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BAAB-C148-480E-9C2E-BF477F88B78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8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BAAB-C148-480E-9C2E-BF477F88B78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1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BAAB-C148-480E-9C2E-BF477F88B78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7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BAAB-C148-480E-9C2E-BF477F88B78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BAAB-C148-480E-9C2E-BF477F88B78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BAAB-C148-480E-9C2E-BF477F88B78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6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BAAB-C148-480E-9C2E-BF477F88B78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5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65BAAB-C148-480E-9C2E-BF477F88B78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3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BAAB-C148-480E-9C2E-BF477F88B78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9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5BAAB-C148-480E-9C2E-BF477F88B78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8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380346/aerial-view-business-data-analysis-graph" TargetMode="External"/><Relationship Id="rId2" Type="http://schemas.openxmlformats.org/officeDocument/2006/relationships/image" Target="../media/image2.1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413EA2-FB20-E9A7-08A3-6D9B77BFE422}"/>
              </a:ext>
            </a:extLst>
          </p:cNvPr>
          <p:cNvSpPr txBox="1"/>
          <p:nvPr/>
        </p:nvSpPr>
        <p:spPr>
          <a:xfrm>
            <a:off x="1208315" y="1850569"/>
            <a:ext cx="3886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ANALYSIS AND VISUALIZATION OF P&amp;L DATA IN EXCEL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4C66D-DA9D-4AAB-6C29-D86510FE178E}"/>
              </a:ext>
            </a:extLst>
          </p:cNvPr>
          <p:cNvSpPr txBox="1"/>
          <p:nvPr/>
        </p:nvSpPr>
        <p:spPr>
          <a:xfrm>
            <a:off x="1208315" y="3105834"/>
            <a:ext cx="3189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solidFill>
                  <a:srgbClr val="36404E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Comprehensive Analysis of Financial 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144B9-6CB8-53E7-F3C2-40F579A51FF1}"/>
              </a:ext>
            </a:extLst>
          </p:cNvPr>
          <p:cNvSpPr txBox="1"/>
          <p:nvPr/>
        </p:nvSpPr>
        <p:spPr>
          <a:xfrm>
            <a:off x="1208315" y="59331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Rutvik Trivedi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B3808C-A29B-6346-63B7-F37E415BD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02286" y="1335164"/>
            <a:ext cx="3766458" cy="250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87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94" y="1111911"/>
            <a:ext cx="10145486" cy="548360"/>
          </a:xfrm>
        </p:spPr>
        <p:txBody>
          <a:bodyPr>
            <a:normAutofit/>
          </a:bodyPr>
          <a:lstStyle/>
          <a:p>
            <a:r>
              <a:rPr lang="en-US" sz="2700" b="0" i="1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ource-serif-pro"/>
              </a:rPr>
              <a:t>How Did the Company’s Performance Measure Up During This Period</a:t>
            </a:r>
            <a:r>
              <a:rPr lang="en-US" sz="2800" b="0" i="1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ource-serif-pro"/>
              </a:rPr>
              <a:t>?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FINANCIAL ANALYSIS OVERVIEW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9CCEC8F-6ECF-80A4-AF0D-5D763BBD7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6500"/>
            <a:ext cx="10058400" cy="10389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Total revenue increased from </a:t>
            </a:r>
            <a:r>
              <a:rPr lang="en-US" sz="18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$14,475.66 </a:t>
            </a:r>
            <a:r>
              <a:rPr lang="en-US" sz="1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million in 2019 to </a:t>
            </a:r>
            <a:r>
              <a:rPr lang="en-US" sz="18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$19,249.93 </a:t>
            </a:r>
            <a:r>
              <a:rPr lang="en-US" sz="1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million in 2023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Adidas showed significant improvement in its financial performance between 2019 and 2023.</a:t>
            </a:r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F4D0EB3-7E64-6838-9B04-1DEAA77E3611}"/>
              </a:ext>
            </a:extLst>
          </p:cNvPr>
          <p:cNvSpPr txBox="1">
            <a:spLocks/>
          </p:cNvSpPr>
          <p:nvPr/>
        </p:nvSpPr>
        <p:spPr>
          <a:xfrm>
            <a:off x="1023257" y="3046948"/>
            <a:ext cx="10145486" cy="548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i="1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ource-serif-pro"/>
              </a:rPr>
              <a:t>Were They Able to Accelerate Revenue Growth at a Healthy Rate?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9F6E92B7-8582-8278-F86C-F30947ABEA2C}"/>
              </a:ext>
            </a:extLst>
          </p:cNvPr>
          <p:cNvSpPr txBox="1">
            <a:spLocks/>
          </p:cNvSpPr>
          <p:nvPr/>
        </p:nvSpPr>
        <p:spPr>
          <a:xfrm>
            <a:off x="1097280" y="3885103"/>
            <a:ext cx="10058400" cy="21564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Yes, Adidas was able to accelerate revenue growth at a healthy rate.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The overall revenue grew by approximately </a:t>
            </a:r>
            <a:r>
              <a:rPr lang="en-US" sz="18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33%</a:t>
            </a:r>
            <a:r>
              <a:rPr lang="en-US" sz="1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over the five-year period, with a </a:t>
            </a:r>
            <a:r>
              <a:rPr lang="en-US" sz="18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CAGR of around 7.28%.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This growth rate is indicative of a strong and consistent expansion of the company’s market presence and product offerings.</a:t>
            </a:r>
            <a:endParaRPr lang="en-US" sz="18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B98CDC-491F-CDFE-2E33-F4F58423AA02}"/>
              </a:ext>
            </a:extLst>
          </p:cNvPr>
          <p:cNvCxnSpPr>
            <a:cxnSpLocks/>
          </p:cNvCxnSpPr>
          <p:nvPr/>
        </p:nvCxnSpPr>
        <p:spPr>
          <a:xfrm>
            <a:off x="1132113" y="3712670"/>
            <a:ext cx="1005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11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94" y="1111911"/>
            <a:ext cx="10145486" cy="548360"/>
          </a:xfrm>
        </p:spPr>
        <p:txBody>
          <a:bodyPr>
            <a:normAutofit fontScale="90000"/>
          </a:bodyPr>
          <a:lstStyle/>
          <a:p>
            <a:r>
              <a:rPr lang="en-US" sz="2800" b="0" i="1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Which Business Segment Registered the Fastest and Slowest Growth?</a:t>
            </a:r>
            <a:endParaRPr lang="en-US" sz="28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FINANCIAL ANALYSIS OVERVIEW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9CCEC8F-6ECF-80A4-AF0D-5D763BBD7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6499"/>
            <a:ext cx="10058400" cy="2557529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190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  <a:ea typeface="Open Sans" panose="020B0606030504020204" pitchFamily="34" charset="0"/>
                <a:cs typeface="Arial" panose="020B0604020202020204" pitchFamily="34" charset="0"/>
              </a:rPr>
              <a:t>Fastest Growing Segment: The Retail segment registered the fastest growth, increasing from $2,658 million in 2019 to $4,577 million in 2023. This represents a substantial growth rate of </a:t>
            </a:r>
            <a:r>
              <a:rPr lang="en-US" sz="19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  <a:ea typeface="Open Sans" panose="020B0606030504020204" pitchFamily="34" charset="0"/>
                <a:cs typeface="Arial" panose="020B0604020202020204" pitchFamily="34" charset="0"/>
              </a:rPr>
              <a:t>72.18%</a:t>
            </a:r>
            <a:r>
              <a:rPr lang="en-US" sz="190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  <a:ea typeface="Open Sans" panose="020B0606030504020204" pitchFamily="34" charset="0"/>
                <a:cs typeface="Arial" panose="020B0604020202020204" pitchFamily="34" charset="0"/>
              </a:rPr>
              <a:t>Slowest Growing Segment: The Wholesale segment showed the slowest growth, albeit still positive, increasing from $10,004 million in 2019 to $12,088 million in 2023, which is a </a:t>
            </a:r>
            <a:r>
              <a:rPr lang="en-US" sz="19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  <a:ea typeface="Open Sans" panose="020B0606030504020204" pitchFamily="34" charset="0"/>
                <a:cs typeface="Arial" panose="020B0604020202020204" pitchFamily="34" charset="0"/>
              </a:rPr>
              <a:t>20.84%</a:t>
            </a:r>
            <a:r>
              <a:rPr lang="en-US" sz="190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  <a:ea typeface="Open Sans" panose="020B0606030504020204" pitchFamily="34" charset="0"/>
                <a:cs typeface="Arial" panose="020B0604020202020204" pitchFamily="34" charset="0"/>
              </a:rPr>
              <a:t> growth rate.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  <a:ea typeface="Open Sans" panose="020B0606030504020204" pitchFamily="34" charset="0"/>
                <a:cs typeface="Arial" panose="020B0604020202020204" pitchFamily="34" charset="0"/>
              </a:rPr>
              <a:t>Other Businesses: This segment also saw significant growth, increasing from $1,789 million in 2019 to $2,585 million in 2023, reflecting a </a:t>
            </a:r>
            <a:r>
              <a:rPr lang="en-US" sz="19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  <a:ea typeface="Open Sans" panose="020B0606030504020204" pitchFamily="34" charset="0"/>
                <a:cs typeface="Arial" panose="020B0604020202020204" pitchFamily="34" charset="0"/>
              </a:rPr>
              <a:t>44.58%</a:t>
            </a:r>
            <a:r>
              <a:rPr lang="en-US" sz="190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  <a:ea typeface="Open Sans" panose="020B0606030504020204" pitchFamily="34" charset="0"/>
                <a:cs typeface="Arial" panose="020B0604020202020204" pitchFamily="34" charset="0"/>
              </a:rPr>
              <a:t> growth rate.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90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09D75D21-9261-3C74-409B-761D84526D70}"/>
              </a:ext>
            </a:extLst>
          </p:cNvPr>
          <p:cNvSpPr txBox="1">
            <a:spLocks/>
          </p:cNvSpPr>
          <p:nvPr/>
        </p:nvSpPr>
        <p:spPr>
          <a:xfrm>
            <a:off x="1097280" y="4964499"/>
            <a:ext cx="10058400" cy="9464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Ø"/>
            </a:pPr>
            <a:r>
              <a:rPr lang="en-US" sz="16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Profitability</a:t>
            </a:r>
            <a:r>
              <a:rPr lang="en-US" sz="1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: Improved EBIT margins from </a:t>
            </a:r>
            <a:r>
              <a:rPr lang="en-US" sz="16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7.0% to 8.0% </a:t>
            </a:r>
            <a:r>
              <a:rPr lang="en-US" sz="1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indicate effective management and operational efficiency.</a:t>
            </a:r>
          </a:p>
        </p:txBody>
      </p:sp>
    </p:spTree>
    <p:extLst>
      <p:ext uri="{BB962C8B-B14F-4D97-AF65-F5344CB8AC3E}">
        <p14:creationId xmlns:p14="http://schemas.microsoft.com/office/powerpoint/2010/main" val="99535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94" y="988907"/>
            <a:ext cx="10145486" cy="548360"/>
          </a:xfrm>
        </p:spPr>
        <p:txBody>
          <a:bodyPr>
            <a:normAutofit/>
          </a:bodyPr>
          <a:lstStyle/>
          <a:p>
            <a:r>
              <a:rPr lang="en-US" sz="3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Project Overview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AFE95-24CC-0C1D-B753-FBEE2E700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9430"/>
            <a:ext cx="10058400" cy="39096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Cleaning and P&amp;L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Profitability Margin Calculations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Visualizations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Insights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FINANCIAL ANALYSIS OVERVIEW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9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77" y="930701"/>
            <a:ext cx="10145486" cy="548360"/>
          </a:xfrm>
        </p:spPr>
        <p:txBody>
          <a:bodyPr>
            <a:normAutofit/>
          </a:bodyPr>
          <a:lstStyle/>
          <a:p>
            <a:r>
              <a:rPr lang="en-US" sz="3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Problem Statement</a:t>
            </a:r>
            <a:endParaRPr lang="en-US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153D03-750E-65C3-3636-48327E42A7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498228"/>
              </p:ext>
            </p:extLst>
          </p:nvPr>
        </p:nvGraphicFramePr>
        <p:xfrm>
          <a:off x="1096962" y="1846263"/>
          <a:ext cx="10058717" cy="3901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FINANCIAL ANALYSIS OVERVIEW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94" y="988907"/>
            <a:ext cx="10145486" cy="548360"/>
          </a:xfrm>
        </p:spPr>
        <p:txBody>
          <a:bodyPr>
            <a:normAutofit/>
          </a:bodyPr>
          <a:lstStyle/>
          <a:p>
            <a:r>
              <a:rPr lang="en-US" sz="3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Understanding the DATA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FINANCIAL ANALYSIS OVERVIEW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E8F9ADF-8E67-B36E-4B39-18276D295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47590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945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94" y="988907"/>
            <a:ext cx="10145486" cy="548360"/>
          </a:xfrm>
        </p:spPr>
        <p:txBody>
          <a:bodyPr>
            <a:normAutofit/>
          </a:bodyPr>
          <a:lstStyle/>
          <a:p>
            <a:r>
              <a:rPr lang="en-US" sz="3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P&amp;L Structure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FINANCIAL ANALYSIS OVERVIEW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75CA5EF-76F5-6B8D-F776-F087B50A8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72545"/>
            <a:ext cx="10058400" cy="3570161"/>
          </a:xfrm>
        </p:spPr>
      </p:pic>
    </p:spTree>
    <p:extLst>
      <p:ext uri="{BB962C8B-B14F-4D97-AF65-F5344CB8AC3E}">
        <p14:creationId xmlns:p14="http://schemas.microsoft.com/office/powerpoint/2010/main" val="83424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94" y="988907"/>
            <a:ext cx="10145486" cy="548360"/>
          </a:xfrm>
        </p:spPr>
        <p:txBody>
          <a:bodyPr>
            <a:normAutofit/>
          </a:bodyPr>
          <a:lstStyle/>
          <a:p>
            <a:r>
              <a:rPr lang="en-US" sz="3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Data Extraction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FINANCIAL ANALYSIS OVERVIEW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E3F10C-993E-25B8-3C9A-937B31DE0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21458"/>
            <a:ext cx="10058400" cy="3062735"/>
          </a:xfr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796BDDE-580B-B471-F5F6-2EC545188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94" y="5275997"/>
            <a:ext cx="10278291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Using 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and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MATCH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functions, I populated the P&amp;L statement by extracting relevant data from the raw Bloomberg files.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69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94" y="988907"/>
            <a:ext cx="10145486" cy="548360"/>
          </a:xfrm>
        </p:spPr>
        <p:txBody>
          <a:bodyPr>
            <a:normAutofit/>
          </a:bodyPr>
          <a:lstStyle/>
          <a:p>
            <a:r>
              <a:rPr lang="en-US" sz="3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PROFITABILITY MARGINS CALCULATION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FINANCIAL ANALYSIS OVERVIEW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723E7ED-5F2C-2C6F-6D09-2A771D1E3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3" y="2127144"/>
            <a:ext cx="8734463" cy="4022725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4A95EC-5C33-54BD-8CC6-46AD2244EEDE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529046" y="4581423"/>
            <a:ext cx="862148" cy="469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532560-0CDE-07F3-B5DB-E6E5AFA2E269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524692" y="5288993"/>
            <a:ext cx="862148" cy="35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eptagon 16">
            <a:extLst>
              <a:ext uri="{FF2B5EF4-FFF2-40B4-BE49-F238E27FC236}">
                <a16:creationId xmlns:a16="http://schemas.microsoft.com/office/drawing/2014/main" id="{201DE81C-DAF8-8896-DB5B-8E1F66CBC331}"/>
              </a:ext>
            </a:extLst>
          </p:cNvPr>
          <p:cNvSpPr/>
          <p:nvPr/>
        </p:nvSpPr>
        <p:spPr>
          <a:xfrm>
            <a:off x="180701" y="4343400"/>
            <a:ext cx="348344" cy="370114"/>
          </a:xfrm>
          <a:prstGeom prst="hep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Heptagon 17">
            <a:extLst>
              <a:ext uri="{FF2B5EF4-FFF2-40B4-BE49-F238E27FC236}">
                <a16:creationId xmlns:a16="http://schemas.microsoft.com/office/drawing/2014/main" id="{B6AA7C0D-0F82-2EF8-56A3-09732C48C366}"/>
              </a:ext>
            </a:extLst>
          </p:cNvPr>
          <p:cNvSpPr/>
          <p:nvPr/>
        </p:nvSpPr>
        <p:spPr>
          <a:xfrm>
            <a:off x="176347" y="5050970"/>
            <a:ext cx="348344" cy="370114"/>
          </a:xfrm>
          <a:prstGeom prst="hep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84CBA1-3190-E7D8-CA0C-EF7D604900B1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9394371" y="3481966"/>
            <a:ext cx="901099" cy="13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eptagon 21">
            <a:extLst>
              <a:ext uri="{FF2B5EF4-FFF2-40B4-BE49-F238E27FC236}">
                <a16:creationId xmlns:a16="http://schemas.microsoft.com/office/drawing/2014/main" id="{E4D02F67-EA15-3D43-B8A6-EDE1ABA6C496}"/>
              </a:ext>
            </a:extLst>
          </p:cNvPr>
          <p:cNvSpPr/>
          <p:nvPr/>
        </p:nvSpPr>
        <p:spPr>
          <a:xfrm>
            <a:off x="10295471" y="3243943"/>
            <a:ext cx="348344" cy="370114"/>
          </a:xfrm>
          <a:prstGeom prst="hep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7926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94" y="988907"/>
            <a:ext cx="10145486" cy="548360"/>
          </a:xfrm>
        </p:spPr>
        <p:txBody>
          <a:bodyPr>
            <a:normAutofit/>
          </a:bodyPr>
          <a:lstStyle/>
          <a:p>
            <a:r>
              <a:rPr lang="en-US" sz="3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Data Visualization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FINANCIAL ANALYSIS OVERVIEW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AD942F3-073B-2D2F-6874-99CA2123B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76438"/>
            <a:ext cx="9736170" cy="4022725"/>
          </a:xfrm>
        </p:spPr>
      </p:pic>
    </p:spTree>
    <p:extLst>
      <p:ext uri="{BB962C8B-B14F-4D97-AF65-F5344CB8AC3E}">
        <p14:creationId xmlns:p14="http://schemas.microsoft.com/office/powerpoint/2010/main" val="160971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94" y="988907"/>
            <a:ext cx="10145486" cy="548360"/>
          </a:xfrm>
        </p:spPr>
        <p:txBody>
          <a:bodyPr>
            <a:normAutofit/>
          </a:bodyPr>
          <a:lstStyle/>
          <a:p>
            <a:r>
              <a:rPr lang="en-US" sz="3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Data Visualization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FINANCIAL ANALYSIS OVERVIEW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E5744D-235A-A8F6-11CC-58BF6E8F4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88" y="2496797"/>
            <a:ext cx="7391318" cy="2648071"/>
          </a:xfrm>
        </p:spPr>
      </p:pic>
    </p:spTree>
    <p:extLst>
      <p:ext uri="{BB962C8B-B14F-4D97-AF65-F5344CB8AC3E}">
        <p14:creationId xmlns:p14="http://schemas.microsoft.com/office/powerpoint/2010/main" val="3131942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</TotalTime>
  <Words>483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source-code-pro</vt:lpstr>
      <vt:lpstr>source-serif-pro</vt:lpstr>
      <vt:lpstr>Wingdings</vt:lpstr>
      <vt:lpstr>Retrospect</vt:lpstr>
      <vt:lpstr>PowerPoint Presentation</vt:lpstr>
      <vt:lpstr>Project Overview</vt:lpstr>
      <vt:lpstr>Problem Statement</vt:lpstr>
      <vt:lpstr>Understanding the DATA</vt:lpstr>
      <vt:lpstr>P&amp;L Structure</vt:lpstr>
      <vt:lpstr>Data Extraction</vt:lpstr>
      <vt:lpstr>PROFITABILITY MARGINS CALCULATION</vt:lpstr>
      <vt:lpstr>Data Visualization</vt:lpstr>
      <vt:lpstr>Data Visualization</vt:lpstr>
      <vt:lpstr>How Did the Company’s Performance Measure Up During This Period?</vt:lpstr>
      <vt:lpstr> Which Business Segment Registered the Fastest and Slowest Growth?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Rutvik Trivedi</dc:creator>
  <cp:lastModifiedBy>Rutvik Trivedi</cp:lastModifiedBy>
  <cp:revision>1</cp:revision>
  <dcterms:created xsi:type="dcterms:W3CDTF">2024-07-09T13:38:01Z</dcterms:created>
  <dcterms:modified xsi:type="dcterms:W3CDTF">2024-07-09T14:29:49Z</dcterms:modified>
</cp:coreProperties>
</file>