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27BA4-629F-4347-B402-40AD3FA06B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CB9C1-161E-4689-9503-0C4185A039FE}">
      <dgm:prSet phldrT="[Text]" custT="1"/>
      <dgm:spPr/>
      <dgm:t>
        <a:bodyPr/>
        <a:lstStyle/>
        <a:p>
          <a:r>
            <a:rPr lang="en-US" sz="2400" b="1" i="0" u="sng" dirty="0"/>
            <a:t>Dataset</a:t>
          </a:r>
        </a:p>
        <a:p>
          <a:r>
            <a:rPr lang="en-US" sz="1600" b="0" i="0" dirty="0"/>
            <a:t>The data for this analysis comes from the company’s California real estate transactions database, containing various attributes related to sales, properties, and customer demographics.</a:t>
          </a:r>
          <a:endParaRPr lang="en-US" sz="1600" dirty="0"/>
        </a:p>
      </dgm:t>
    </dgm:pt>
    <dgm:pt modelId="{C1D35740-12F6-4966-A1A4-C9D3B61D37AF}" type="parTrans" cxnId="{63CEB0E7-094E-4851-959A-BE6BBF2C937C}">
      <dgm:prSet/>
      <dgm:spPr/>
      <dgm:t>
        <a:bodyPr/>
        <a:lstStyle/>
        <a:p>
          <a:endParaRPr lang="en-US"/>
        </a:p>
      </dgm:t>
    </dgm:pt>
    <dgm:pt modelId="{9E0DE069-EA1B-41ED-826B-2D49E23C1477}" type="sibTrans" cxnId="{63CEB0E7-094E-4851-959A-BE6BBF2C937C}">
      <dgm:prSet/>
      <dgm:spPr/>
      <dgm:t>
        <a:bodyPr/>
        <a:lstStyle/>
        <a:p>
          <a:endParaRPr lang="en-US"/>
        </a:p>
      </dgm:t>
    </dgm:pt>
    <dgm:pt modelId="{49147706-34D1-4412-A904-640912383991}">
      <dgm:prSet phldrT="[Text]" custT="1"/>
      <dgm:spPr/>
      <dgm:t>
        <a:bodyPr/>
        <a:lstStyle/>
        <a:p>
          <a:r>
            <a:rPr lang="en-US" sz="2400" b="1" i="0" u="sng" dirty="0"/>
            <a:t>Statistical Frequency Distribution</a:t>
          </a:r>
        </a:p>
        <a:p>
          <a:r>
            <a:rPr lang="en-US" sz="1800" b="0" i="0" dirty="0"/>
            <a:t>Generation of frequency distribution tables for categorical variables. It helps visualize the data more efficiently and accurately.</a:t>
          </a:r>
          <a:endParaRPr lang="en-US" sz="1800" dirty="0"/>
        </a:p>
      </dgm:t>
    </dgm:pt>
    <dgm:pt modelId="{B09F2502-B741-4334-B899-935AD56BA29D}" type="parTrans" cxnId="{8806B082-A246-4C25-9314-F40108EADC66}">
      <dgm:prSet/>
      <dgm:spPr/>
      <dgm:t>
        <a:bodyPr/>
        <a:lstStyle/>
        <a:p>
          <a:endParaRPr lang="en-US"/>
        </a:p>
      </dgm:t>
    </dgm:pt>
    <dgm:pt modelId="{83EF6BB8-004A-4ECF-A212-135E9567765A}" type="sibTrans" cxnId="{8806B082-A246-4C25-9314-F40108EADC66}">
      <dgm:prSet/>
      <dgm:spPr/>
      <dgm:t>
        <a:bodyPr/>
        <a:lstStyle/>
        <a:p>
          <a:endParaRPr lang="en-US"/>
        </a:p>
      </dgm:t>
    </dgm:pt>
    <dgm:pt modelId="{265B06BF-9B78-4A0E-8943-A1BB03261EA5}" type="pres">
      <dgm:prSet presAssocID="{B3627BA4-629F-4347-B402-40AD3FA06BAC}" presName="outerComposite" presStyleCnt="0">
        <dgm:presLayoutVars>
          <dgm:chMax val="5"/>
          <dgm:dir/>
          <dgm:resizeHandles val="exact"/>
        </dgm:presLayoutVars>
      </dgm:prSet>
      <dgm:spPr/>
    </dgm:pt>
    <dgm:pt modelId="{EBF0404E-53C4-4C15-8143-91C84D55D1D5}" type="pres">
      <dgm:prSet presAssocID="{B3627BA4-629F-4347-B402-40AD3FA06BAC}" presName="dummyMaxCanvas" presStyleCnt="0">
        <dgm:presLayoutVars/>
      </dgm:prSet>
      <dgm:spPr/>
    </dgm:pt>
    <dgm:pt modelId="{5CB7F2CF-C1EE-4859-A7D2-581F8403C94C}" type="pres">
      <dgm:prSet presAssocID="{B3627BA4-629F-4347-B402-40AD3FA06BAC}" presName="TwoNodes_1" presStyleLbl="node1" presStyleIdx="0" presStyleCnt="2">
        <dgm:presLayoutVars>
          <dgm:bulletEnabled val="1"/>
        </dgm:presLayoutVars>
      </dgm:prSet>
      <dgm:spPr/>
    </dgm:pt>
    <dgm:pt modelId="{AFB92AEC-9DAD-4FF9-BE85-57C8387A773C}" type="pres">
      <dgm:prSet presAssocID="{B3627BA4-629F-4347-B402-40AD3FA06BAC}" presName="TwoNodes_2" presStyleLbl="node1" presStyleIdx="1" presStyleCnt="2">
        <dgm:presLayoutVars>
          <dgm:bulletEnabled val="1"/>
        </dgm:presLayoutVars>
      </dgm:prSet>
      <dgm:spPr/>
    </dgm:pt>
    <dgm:pt modelId="{BE3DA17A-0B32-44CD-998B-C04EEE9A72F1}" type="pres">
      <dgm:prSet presAssocID="{B3627BA4-629F-4347-B402-40AD3FA06BAC}" presName="TwoConn_1-2" presStyleLbl="fgAccFollowNode1" presStyleIdx="0" presStyleCnt="1">
        <dgm:presLayoutVars>
          <dgm:bulletEnabled val="1"/>
        </dgm:presLayoutVars>
      </dgm:prSet>
      <dgm:spPr/>
    </dgm:pt>
    <dgm:pt modelId="{1631F151-6320-4F5B-A223-D26DC63110D7}" type="pres">
      <dgm:prSet presAssocID="{B3627BA4-629F-4347-B402-40AD3FA06BAC}" presName="TwoNodes_1_text" presStyleLbl="node1" presStyleIdx="1" presStyleCnt="2">
        <dgm:presLayoutVars>
          <dgm:bulletEnabled val="1"/>
        </dgm:presLayoutVars>
      </dgm:prSet>
      <dgm:spPr/>
    </dgm:pt>
    <dgm:pt modelId="{A3CB9D50-5E2E-438A-9622-64768E9A0220}" type="pres">
      <dgm:prSet presAssocID="{B3627BA4-629F-4347-B402-40AD3FA06BA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63EAB3A-0FCD-4922-9BCA-A9E7C363C6C6}" type="presOf" srcId="{B3627BA4-629F-4347-B402-40AD3FA06BAC}" destId="{265B06BF-9B78-4A0E-8943-A1BB03261EA5}" srcOrd="0" destOrd="0" presId="urn:microsoft.com/office/officeart/2005/8/layout/vProcess5"/>
    <dgm:cxn modelId="{E8972D64-9F1A-4212-8611-582D506801A4}" type="presOf" srcId="{A82CB9C1-161E-4689-9503-0C4185A039FE}" destId="{1631F151-6320-4F5B-A223-D26DC63110D7}" srcOrd="1" destOrd="0" presId="urn:microsoft.com/office/officeart/2005/8/layout/vProcess5"/>
    <dgm:cxn modelId="{65D59652-20F0-41FB-964C-5D43CF0603A3}" type="presOf" srcId="{49147706-34D1-4412-A904-640912383991}" destId="{A3CB9D50-5E2E-438A-9622-64768E9A0220}" srcOrd="1" destOrd="0" presId="urn:microsoft.com/office/officeart/2005/8/layout/vProcess5"/>
    <dgm:cxn modelId="{8806B082-A246-4C25-9314-F40108EADC66}" srcId="{B3627BA4-629F-4347-B402-40AD3FA06BAC}" destId="{49147706-34D1-4412-A904-640912383991}" srcOrd="1" destOrd="0" parTransId="{B09F2502-B741-4334-B899-935AD56BA29D}" sibTransId="{83EF6BB8-004A-4ECF-A212-135E9567765A}"/>
    <dgm:cxn modelId="{D10E30BA-F6BA-4CA7-BD12-50EC4B13949D}" type="presOf" srcId="{9E0DE069-EA1B-41ED-826B-2D49E23C1477}" destId="{BE3DA17A-0B32-44CD-998B-C04EEE9A72F1}" srcOrd="0" destOrd="0" presId="urn:microsoft.com/office/officeart/2005/8/layout/vProcess5"/>
    <dgm:cxn modelId="{D88C1BDD-5103-4EB4-BC69-2E95E7F9AB09}" type="presOf" srcId="{A82CB9C1-161E-4689-9503-0C4185A039FE}" destId="{5CB7F2CF-C1EE-4859-A7D2-581F8403C94C}" srcOrd="0" destOrd="0" presId="urn:microsoft.com/office/officeart/2005/8/layout/vProcess5"/>
    <dgm:cxn modelId="{B70761E6-19C4-46DE-9988-AED3F5C183D7}" type="presOf" srcId="{49147706-34D1-4412-A904-640912383991}" destId="{AFB92AEC-9DAD-4FF9-BE85-57C8387A773C}" srcOrd="0" destOrd="0" presId="urn:microsoft.com/office/officeart/2005/8/layout/vProcess5"/>
    <dgm:cxn modelId="{63CEB0E7-094E-4851-959A-BE6BBF2C937C}" srcId="{B3627BA4-629F-4347-B402-40AD3FA06BAC}" destId="{A82CB9C1-161E-4689-9503-0C4185A039FE}" srcOrd="0" destOrd="0" parTransId="{C1D35740-12F6-4966-A1A4-C9D3B61D37AF}" sibTransId="{9E0DE069-EA1B-41ED-826B-2D49E23C1477}"/>
    <dgm:cxn modelId="{7919D2CB-1B02-4899-870C-88F9B91A85D8}" type="presParOf" srcId="{265B06BF-9B78-4A0E-8943-A1BB03261EA5}" destId="{EBF0404E-53C4-4C15-8143-91C84D55D1D5}" srcOrd="0" destOrd="0" presId="urn:microsoft.com/office/officeart/2005/8/layout/vProcess5"/>
    <dgm:cxn modelId="{FBDCE0BE-EFF9-4028-A4F8-2221A4A4DF4C}" type="presParOf" srcId="{265B06BF-9B78-4A0E-8943-A1BB03261EA5}" destId="{5CB7F2CF-C1EE-4859-A7D2-581F8403C94C}" srcOrd="1" destOrd="0" presId="urn:microsoft.com/office/officeart/2005/8/layout/vProcess5"/>
    <dgm:cxn modelId="{80326D2A-6AFB-459E-B1F8-F3D547CA9FE3}" type="presParOf" srcId="{265B06BF-9B78-4A0E-8943-A1BB03261EA5}" destId="{AFB92AEC-9DAD-4FF9-BE85-57C8387A773C}" srcOrd="2" destOrd="0" presId="urn:microsoft.com/office/officeart/2005/8/layout/vProcess5"/>
    <dgm:cxn modelId="{24D6360F-08F7-4B4C-AF6D-83F768BE9311}" type="presParOf" srcId="{265B06BF-9B78-4A0E-8943-A1BB03261EA5}" destId="{BE3DA17A-0B32-44CD-998B-C04EEE9A72F1}" srcOrd="3" destOrd="0" presId="urn:microsoft.com/office/officeart/2005/8/layout/vProcess5"/>
    <dgm:cxn modelId="{7255846C-7A03-4552-80F2-1DB60FD09BA7}" type="presParOf" srcId="{265B06BF-9B78-4A0E-8943-A1BB03261EA5}" destId="{1631F151-6320-4F5B-A223-D26DC63110D7}" srcOrd="4" destOrd="0" presId="urn:microsoft.com/office/officeart/2005/8/layout/vProcess5"/>
    <dgm:cxn modelId="{6E4CDA60-92C8-42B8-976C-EB68C5D3D9B9}" type="presParOf" srcId="{265B06BF-9B78-4A0E-8943-A1BB03261EA5}" destId="{A3CB9D50-5E2E-438A-9622-64768E9A022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7F2CF-C1EE-4859-A7D2-581F8403C94C}">
      <dsp:nvSpPr>
        <dsp:cNvPr id="0" name=""/>
        <dsp:cNvSpPr/>
      </dsp:nvSpPr>
      <dsp:spPr>
        <a:xfrm>
          <a:off x="0" y="0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Dataset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data for this analysis comes from the company’s California real estate transactions database, containing various attributes related to sales, properties, and customer demographics.</a:t>
          </a:r>
          <a:endParaRPr lang="en-US" sz="1600" kern="1200" dirty="0"/>
        </a:p>
      </dsp:txBody>
      <dsp:txXfrm>
        <a:off x="53020" y="53020"/>
        <a:ext cx="6678629" cy="1704186"/>
      </dsp:txXfrm>
    </dsp:sp>
    <dsp:sp modelId="{AFB92AEC-9DAD-4FF9-BE85-57C8387A773C}">
      <dsp:nvSpPr>
        <dsp:cNvPr id="0" name=""/>
        <dsp:cNvSpPr/>
      </dsp:nvSpPr>
      <dsp:spPr>
        <a:xfrm>
          <a:off x="1508759" y="2212498"/>
          <a:ext cx="8549640" cy="181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Statistical Frequency Distribution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Generation of frequency distribution tables for categorical variables. It helps visualize the data more efficiently and accurately.</a:t>
          </a:r>
          <a:endParaRPr lang="en-US" sz="1800" kern="1200" dirty="0"/>
        </a:p>
      </dsp:txBody>
      <dsp:txXfrm>
        <a:off x="1561779" y="2265518"/>
        <a:ext cx="5758192" cy="1704186"/>
      </dsp:txXfrm>
    </dsp:sp>
    <dsp:sp modelId="{BE3DA17A-0B32-44CD-998B-C04EEE9A72F1}">
      <dsp:nvSpPr>
        <dsp:cNvPr id="0" name=""/>
        <dsp:cNvSpPr/>
      </dsp:nvSpPr>
      <dsp:spPr>
        <a:xfrm>
          <a:off x="7372992" y="1423038"/>
          <a:ext cx="1176647" cy="1176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37738" y="1423038"/>
        <a:ext cx="647155" cy="885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5BAAB-C148-480E-9C2E-BF477F88B7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95C660-06E5-4AFA-B101-3DAF370783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0346/aerial-view-business-data-analysis-graph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13EA2-FB20-E9A7-08A3-6D9B77BFE422}"/>
              </a:ext>
            </a:extLst>
          </p:cNvPr>
          <p:cNvSpPr txBox="1"/>
          <p:nvPr/>
        </p:nvSpPr>
        <p:spPr>
          <a:xfrm>
            <a:off x="1208315" y="1513505"/>
            <a:ext cx="388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 for Optimized Real Estate Marketing Strategies in California: Descriptive Statistical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4C66D-DA9D-4AAB-6C29-D86510FE178E}"/>
              </a:ext>
            </a:extLst>
          </p:cNvPr>
          <p:cNvSpPr txBox="1"/>
          <p:nvPr/>
        </p:nvSpPr>
        <p:spPr>
          <a:xfrm>
            <a:off x="1208315" y="3105834"/>
            <a:ext cx="3189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Leveraging Statistical Insights to Enhance Targeted Marketing Campaigns and Maximize Sales Efficiency</a:t>
            </a:r>
            <a:endParaRPr lang="en-US" sz="1400" b="0" i="0" dirty="0">
              <a:solidFill>
                <a:srgbClr val="36404E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144B9-6CB8-53E7-F3C2-40F579A51FF1}"/>
              </a:ext>
            </a:extLst>
          </p:cNvPr>
          <p:cNvSpPr txBox="1"/>
          <p:nvPr/>
        </p:nvSpPr>
        <p:spPr>
          <a:xfrm>
            <a:off x="1208315" y="5933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Rutvik Trivedi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3808C-A29B-6346-63B7-F37E415B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2286" y="1335164"/>
            <a:ext cx="3766458" cy="2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1224642" y="4661537"/>
            <a:ext cx="789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71%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of sales were made with customers aged between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26 and 55 years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old, with a mean of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46 years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and a standard deviation of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13 years.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Younger people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buying more properties than older people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860C54-C72B-D5C3-6302-03C3D6576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12" y="2004399"/>
            <a:ext cx="4428330" cy="25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and Price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5F7C9-99BE-9C04-1BA8-0886118E009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1" y="2050167"/>
            <a:ext cx="7717972" cy="38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and Price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544B9-676C-1CA8-AB66-E00987AB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0" y="2004729"/>
            <a:ext cx="7941127" cy="337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5CCC2-D4C4-371E-83ED-3332FFF361E7}"/>
              </a:ext>
            </a:extLst>
          </p:cNvPr>
          <p:cNvSpPr txBox="1"/>
          <p:nvPr/>
        </p:nvSpPr>
        <p:spPr>
          <a:xfrm>
            <a:off x="1132113" y="5384077"/>
            <a:ext cx="887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There is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no relationship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between the customer's age and the price they are willing to pay.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8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5CCC2-D4C4-371E-83ED-3332FFF361E7}"/>
              </a:ext>
            </a:extLst>
          </p:cNvPr>
          <p:cNvSpPr txBox="1"/>
          <p:nvPr/>
        </p:nvSpPr>
        <p:spPr>
          <a:xfrm>
            <a:off x="1010194" y="2161905"/>
            <a:ext cx="1030006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Demographics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Focus on males and age groups that have shown higher purchasing rates (26 to 55 years).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Corporate Clients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Consider targeting firms or corporate clients as they make up approximately 10% of the sales.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Geographical Focus: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Concentrate marketing efforts in California, Nevada, Oregon, Arizona, and Colorado to cover 93% of the US customer 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Property Type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Highlight apartments in the campaign, as they are the most sold property type.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Timing: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Increase marketing efforts towards the end of the year to leverage seasonal buying 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Price Range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: Emphasize mid-range properties, which align with the majority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Project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FE95-24CC-0C1D-B753-FBEE2E70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9430"/>
            <a:ext cx="10058400" cy="39096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Data Analysis and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Calculations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77" y="930701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DB193E-9585-9FC1-41A6-752BA710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A real estate company operating in California aims to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improve its marketing results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by targeting the right audience based on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data-driven decisions.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The goal is to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enhance marketing efficiency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without increasing the budget through a </a:t>
            </a:r>
            <a:r>
              <a:rPr lang="en-US" b="1" i="0" dirty="0">
                <a:solidFill>
                  <a:schemeClr val="bg1"/>
                </a:solidFill>
                <a:effectLst/>
                <a:latin typeface="source-serif-pro"/>
              </a:rPr>
              <a:t>descriptive statistical analysis </a:t>
            </a:r>
            <a:r>
              <a:rPr lang="en-US" b="0" i="0" dirty="0">
                <a:solidFill>
                  <a:schemeClr val="bg1"/>
                </a:solidFill>
                <a:effectLst/>
                <a:latin typeface="source-serif-pro"/>
              </a:rPr>
              <a:t>of the customer and sales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4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8F9ADF-8E67-B36E-4B39-18276D295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6431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4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FINANCIAL ANALYSIS OVERVIEW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96BDDE-580B-B471-F5F6-2EC54518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94" y="5368329"/>
            <a:ext cx="10278291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E78B86-D4D8-CA16-82BE-AAA460684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1711"/>
            <a:ext cx="10058400" cy="2847029"/>
          </a:xfrm>
        </p:spPr>
      </p:pic>
    </p:spTree>
    <p:extLst>
      <p:ext uri="{BB962C8B-B14F-4D97-AF65-F5344CB8AC3E}">
        <p14:creationId xmlns:p14="http://schemas.microsoft.com/office/powerpoint/2010/main" val="378536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Understanding the Data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C19403-B9D4-E989-3365-1FA735A55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6" y="1846263"/>
            <a:ext cx="35661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4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Gender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C03BE-DBE5-ADF7-970E-ECAA55FE2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008168"/>
            <a:ext cx="3733801" cy="259681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D4B04F-7166-084A-0D95-FC3BA57E6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20" y="2230253"/>
            <a:ext cx="3733801" cy="2397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1132113" y="5073505"/>
            <a:ext cx="9877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Males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are more likely to sign the contract and are potentially a better audience to target for our 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Approximately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10%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of the sales came from the firms or the 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corporate clients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1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Location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C157D-DE27-D8AE-DE1D-ECF165358F1D}"/>
              </a:ext>
            </a:extLst>
          </p:cNvPr>
          <p:cNvSpPr txBox="1"/>
          <p:nvPr/>
        </p:nvSpPr>
        <p:spPr>
          <a:xfrm>
            <a:off x="1132113" y="5073505"/>
            <a:ext cx="842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68%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sales came from California with Nevada, Oregon, Arizona, and Colorado </a:t>
            </a:r>
          </a:p>
          <a:p>
            <a:pPr algn="l"/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forming 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93% </a:t>
            </a:r>
            <a:r>
              <a:rPr lang="en-US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of the US customer base.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5BF2D3-FE66-67B4-70FC-C40EC7C65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2" y="1972480"/>
            <a:ext cx="4027716" cy="281430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D8BBDD-7BE2-BB83-0173-F4FD08BF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08" y="1972480"/>
            <a:ext cx="5164172" cy="26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D0AF-73DC-3165-C71E-7D4531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94" y="988907"/>
            <a:ext cx="10145486" cy="548360"/>
          </a:xfrm>
        </p:spPr>
        <p:txBody>
          <a:bodyPr>
            <a:normAutofit/>
          </a:bodyPr>
          <a:lstStyle/>
          <a:p>
            <a:r>
              <a:rPr lang="en-US" sz="3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Age Statistics and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15ABE-8BA4-E6D6-DD1D-D18367E38C4C}"/>
              </a:ext>
            </a:extLst>
          </p:cNvPr>
          <p:cNvSpPr txBox="1"/>
          <p:nvPr/>
        </p:nvSpPr>
        <p:spPr>
          <a:xfrm>
            <a:off x="1317171" y="60228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cap="all" dirty="0">
                <a:solidFill>
                  <a:srgbClr val="D580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Statistical Data Analysis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5DE7D8A-E2FE-DB8A-0D19-D414054CEA7F}"/>
              </a:ext>
            </a:extLst>
          </p:cNvPr>
          <p:cNvSpPr/>
          <p:nvPr/>
        </p:nvSpPr>
        <p:spPr>
          <a:xfrm>
            <a:off x="1132113" y="653702"/>
            <a:ext cx="185058" cy="17417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FBA5B-881C-3F2B-92EE-4352C8F5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95" y="2220895"/>
            <a:ext cx="5058980" cy="327345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60C54-C72B-D5C3-6302-03C3D657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89" y="2189668"/>
            <a:ext cx="5572903" cy="3162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3CD4D1-6755-F8B2-5C6E-9FC034CD1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1971411"/>
            <a:ext cx="3113878" cy="37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58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446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source-serif-pro</vt:lpstr>
      <vt:lpstr>Wingdings</vt:lpstr>
      <vt:lpstr>Retrospect</vt:lpstr>
      <vt:lpstr>PowerPoint Presentation</vt:lpstr>
      <vt:lpstr>Project Overview</vt:lpstr>
      <vt:lpstr>Problem Statement</vt:lpstr>
      <vt:lpstr>Understanding the DATA</vt:lpstr>
      <vt:lpstr>Understanding the Data</vt:lpstr>
      <vt:lpstr>Understanding the Data</vt:lpstr>
      <vt:lpstr>Gender Statistics and Insights</vt:lpstr>
      <vt:lpstr>Location Statistics and Insights</vt:lpstr>
      <vt:lpstr>Age Statistics and Insights</vt:lpstr>
      <vt:lpstr>Age Statistics and Insights</vt:lpstr>
      <vt:lpstr>Age and Price Statistics</vt:lpstr>
      <vt:lpstr>Age and Price Statistics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Rutvik Trivedi</dc:creator>
  <cp:lastModifiedBy>Rutvik Trivedi</cp:lastModifiedBy>
  <cp:revision>3</cp:revision>
  <dcterms:created xsi:type="dcterms:W3CDTF">2024-07-09T13:38:01Z</dcterms:created>
  <dcterms:modified xsi:type="dcterms:W3CDTF">2024-07-13T11:59:15Z</dcterms:modified>
</cp:coreProperties>
</file>