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4"/>
  </p:notesMasterIdLst>
  <p:sldIdLst>
    <p:sldId id="256" r:id="rId5"/>
    <p:sldId id="257" r:id="rId6"/>
    <p:sldId id="258" r:id="rId7"/>
    <p:sldId id="259" r:id="rId8"/>
    <p:sldId id="260"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6858000" cy="1857375"/>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28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D3AA52-0FB4-F6D0-6D07-1A3D2D9FD3FC}" name="Marianne Seidler" initials="MS" userId="S::mariannes@skillup.tech::bb0b4178-c940-4a9a-9c5e-e97bf5d50d86" providerId="AD"/>
  <p188:author id="{F554C3DC-94B8-9F7D-83FC-6D4CEC0DE845}" name="Dawn Teel-Friedman" initials="DTF" userId="Dawn Teel-Friedma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Beth Larsen" initials="BL" lastIdx="1" clrIdx="4">
    <p:extLst>
      <p:ext uri="{19B8F6BF-5375-455C-9EA6-DF929625EA0E}">
        <p15:presenceInfo xmlns:p15="http://schemas.microsoft.com/office/powerpoint/2012/main" userId="04edb8684ac0beb8" providerId="Windows Live"/>
      </p:ext>
    </p:extLst>
  </p:cmAuthor>
  <p:cmAuthor id="6" name="Matt Ockenfels" initials="MO" lastIdx="1" clrIdx="5">
    <p:extLst>
      <p:ext uri="{19B8F6BF-5375-455C-9EA6-DF929625EA0E}">
        <p15:presenceInfo xmlns:p15="http://schemas.microsoft.com/office/powerpoint/2012/main" userId="S::matto@skillup.tech::1f5f8b86-5465-4302-9a82-9a36d055e8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3"/>
    <a:srgbClr val="007D79"/>
    <a:srgbClr val="D02670"/>
    <a:srgbClr val="231F20"/>
    <a:srgbClr val="33B1FF"/>
    <a:srgbClr val="262626"/>
    <a:srgbClr val="525252"/>
    <a:srgbClr val="BE95FF"/>
    <a:srgbClr val="FFFFFF"/>
    <a:srgbClr val="C1C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5CFA0B-C1C3-450E-93CF-675B3610B48F}" v="1140" dt="2025-09-12T22:50:16.867"/>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13" autoAdjust="0"/>
    <p:restoredTop sz="91480" autoAdjust="0"/>
  </p:normalViewPr>
  <p:slideViewPr>
    <p:cSldViewPr snapToGrid="0">
      <p:cViewPr varScale="1">
        <p:scale>
          <a:sx n="56" d="100"/>
          <a:sy n="56" d="100"/>
        </p:scale>
        <p:origin x="28" y="80"/>
      </p:cViewPr>
      <p:guideLst>
        <p:guide orient="horz" pos="744"/>
        <p:guide pos="288"/>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9/12/2025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r>
              <a:rPr lang="en-US"/>
              <a:t> </a:t>
            </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3873" y="1168401"/>
            <a:ext cx="10964254" cy="2387600"/>
          </a:xfrm>
          <a:solidFill>
            <a:schemeClr val="bg2"/>
          </a:solidFill>
        </p:spPr>
        <p:txBody>
          <a:bodyPr anchor="b">
            <a:normAutofit/>
          </a:bodyPr>
          <a:lstStyle>
            <a:lvl1pPr algn="ctr">
              <a:defRPr sz="4800" b="0"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8273" y="3731247"/>
            <a:ext cx="9135454" cy="1655762"/>
          </a:xfrm>
        </p:spPr>
        <p:txBody>
          <a:bodyPr>
            <a:normAutofit/>
          </a:bodyPr>
          <a:lstStyle>
            <a:lvl1pPr marL="0" indent="0" algn="ctr">
              <a:buNone/>
              <a:defRPr sz="2400" b="0" i="0">
                <a:solidFill>
                  <a:srgbClr val="525252"/>
                </a:solidFill>
                <a:latin typeface="IBM Plex Sans" panose="020B050305020300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a:solidFill>
                  <a:srgbClr val="000000"/>
                </a:solidFill>
                <a:latin typeface="Helv"/>
              </a:rPr>
              <a:t>© IBM Corporation. All rights reserved.</a:t>
            </a:r>
          </a:p>
        </p:txBody>
      </p:sp>
      <p:grpSp>
        <p:nvGrpSpPr>
          <p:cNvPr id="5" name="Group 4">
            <a:extLst>
              <a:ext uri="{FF2B5EF4-FFF2-40B4-BE49-F238E27FC236}">
                <a16:creationId xmlns:a16="http://schemas.microsoft.com/office/drawing/2014/main" id="{CB5BAB42-A6B6-D2DB-EC91-721CA287B900}"/>
              </a:ext>
            </a:extLst>
          </p:cNvPr>
          <p:cNvGrpSpPr/>
          <p:nvPr userDrawn="1"/>
        </p:nvGrpSpPr>
        <p:grpSpPr>
          <a:xfrm>
            <a:off x="11094856" y="6244940"/>
            <a:ext cx="1098532" cy="613059"/>
            <a:chOff x="8965342" y="4231217"/>
            <a:chExt cx="1608171" cy="897474"/>
          </a:xfrm>
        </p:grpSpPr>
        <p:pic>
          <p:nvPicPr>
            <p:cNvPr id="6" name="Graphic 5">
              <a:extLst>
                <a:ext uri="{FF2B5EF4-FFF2-40B4-BE49-F238E27FC236}">
                  <a16:creationId xmlns:a16="http://schemas.microsoft.com/office/drawing/2014/main" id="{D9DAF80D-4D83-4EA4-3B9A-B4DEAA21CF4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321121" y="4418033"/>
              <a:ext cx="897474" cy="355817"/>
            </a:xfrm>
            <a:prstGeom prst="rect">
              <a:avLst/>
            </a:prstGeom>
          </p:spPr>
        </p:pic>
        <p:pic>
          <p:nvPicPr>
            <p:cNvPr id="11" name="Graphic 10" hidden="1">
              <a:extLst>
                <a:ext uri="{FF2B5EF4-FFF2-40B4-BE49-F238E27FC236}">
                  <a16:creationId xmlns:a16="http://schemas.microsoft.com/office/drawing/2014/main" id="{AA1B3EED-0A38-9B4D-C031-B7CFB1F16CD2}"/>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321121" y="4772874"/>
              <a:ext cx="897474" cy="355817"/>
            </a:xfrm>
            <a:prstGeom prst="rect">
              <a:avLst/>
            </a:prstGeom>
          </p:spPr>
        </p:pic>
        <p:pic>
          <p:nvPicPr>
            <p:cNvPr id="12" name="Graphic 11" hidden="1">
              <a:extLst>
                <a:ext uri="{FF2B5EF4-FFF2-40B4-BE49-F238E27FC236}">
                  <a16:creationId xmlns:a16="http://schemas.microsoft.com/office/drawing/2014/main" id="{D8BA40FF-052F-CEA2-8570-24062BFE0A7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9946868" y="4502045"/>
              <a:ext cx="897474" cy="355817"/>
            </a:xfrm>
            <a:prstGeom prst="rect">
              <a:avLst/>
            </a:prstGeom>
          </p:spPr>
        </p:pic>
        <p:pic>
          <p:nvPicPr>
            <p:cNvPr id="13" name="Graphic 12" hidden="1">
              <a:extLst>
                <a:ext uri="{FF2B5EF4-FFF2-40B4-BE49-F238E27FC236}">
                  <a16:creationId xmlns:a16="http://schemas.microsoft.com/office/drawing/2014/main" id="{10305589-4F05-9658-71A7-2F6E7BFE9524}"/>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8694514" y="4502045"/>
              <a:ext cx="897474" cy="355817"/>
            </a:xfrm>
            <a:prstGeom prst="rect">
              <a:avLst/>
            </a:prstGeom>
          </p:spPr>
        </p:pic>
      </p:grpSp>
      <p:pic>
        <p:nvPicPr>
          <p:cNvPr id="14" name="Graphic 13">
            <a:extLst>
              <a:ext uri="{FF2B5EF4-FFF2-40B4-BE49-F238E27FC236}">
                <a16:creationId xmlns:a16="http://schemas.microsoft.com/office/drawing/2014/main" id="{EEFE9B80-1CD0-9614-4D99-C0FA5B74A8B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41053" y="6372101"/>
            <a:ext cx="1630680" cy="247650"/>
          </a:xfrm>
          <a:prstGeom prst="rect">
            <a:avLst/>
          </a:prstGeom>
        </p:spPr>
      </p:pic>
    </p:spTree>
    <p:custDataLst>
      <p:tags r:id="rId1"/>
    </p:custDataLst>
    <p:extLst>
      <p:ext uri="{BB962C8B-B14F-4D97-AF65-F5344CB8AC3E}">
        <p14:creationId xmlns:p14="http://schemas.microsoft.com/office/powerpoint/2010/main" val="373615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25252"/>
                </a:solidFill>
              </a:defRPr>
            </a:lvl1pPr>
          </a:lstStyle>
          <a:p>
            <a:r>
              <a:rPr lang="en-US"/>
              <a:t>Click to edit Master title style</a:t>
            </a:r>
            <a:endParaRPr lang="en-US" dirty="0"/>
          </a:p>
        </p:txBody>
      </p:sp>
      <p:sp>
        <p:nvSpPr>
          <p:cNvPr id="3" name="Content Placeholder 2"/>
          <p:cNvSpPr>
            <a:spLocks noGrp="1"/>
          </p:cNvSpPr>
          <p:nvPr>
            <p:ph idx="1"/>
          </p:nvPr>
        </p:nvSpPr>
        <p:spPr>
          <a:xfrm>
            <a:off x="838200" y="1600199"/>
            <a:ext cx="107442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262626"/>
                </a:solidFill>
              </a:defRPr>
            </a:lvl4pPr>
            <a:lvl5pPr>
              <a:defRPr>
                <a:solidFill>
                  <a:srgbClr val="262626"/>
                </a:solidFill>
              </a:defRPr>
            </a:lvl5pPr>
          </a:lstStyle>
          <a:p>
            <a:pPr lvl="0"/>
            <a:r>
              <a:rPr lang="en-US"/>
              <a:t>Click to edit Master text styles</a:t>
            </a:r>
          </a:p>
          <a:p>
            <a:pPr lvl="1"/>
            <a:r>
              <a:rPr lang="en-US"/>
              <a:t>Second level</a:t>
            </a:r>
          </a:p>
          <a:p>
            <a:pPr lvl="2"/>
            <a:r>
              <a:rPr lang="en-US"/>
              <a:t>Third level</a:t>
            </a:r>
          </a:p>
        </p:txBody>
      </p:sp>
      <p:cxnSp>
        <p:nvCxnSpPr>
          <p:cNvPr id="7" name="Straight Connector 6"/>
          <p:cNvCxnSpPr/>
          <p:nvPr/>
        </p:nvCxnSpPr>
        <p:spPr>
          <a:xfrm>
            <a:off x="838200" y="1296645"/>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97029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solidFill>
                  <a:srgbClr val="525252"/>
                </a:solidFill>
                <a:latin typeface="IBM Plex Sans SemiBold" panose="020B0503050203000203"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p:nvCxnSpPr>
        <p:spPr>
          <a:xfrm>
            <a:off x="838200" y="1364249"/>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7134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79346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b="1"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p>
        </p:txBody>
      </p:sp>
    </p:spTree>
    <p:extLst>
      <p:ext uri="{BB962C8B-B14F-4D97-AF65-F5344CB8AC3E}">
        <p14:creationId xmlns:p14="http://schemas.microsoft.com/office/powerpoint/2010/main" val="117327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_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3.svg"/><Relationship Id="rId2" Type="http://schemas.openxmlformats.org/officeDocument/2006/relationships/slideLayout" Target="../slideLayouts/slideLayout2.xml"/><Relationship Id="rId16" Type="http://schemas.openxmlformats.org/officeDocument/2006/relationships/image" Target="../media/image7.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image" Target="../media/image6.png"/><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1.png"/><Relationship Id="rId14"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12" name="Picture 11" descr="Text, logo&#10;&#10;Description automatically generated">
            <a:extLst>
              <a:ext uri="{FF2B5EF4-FFF2-40B4-BE49-F238E27FC236}">
                <a16:creationId xmlns:a16="http://schemas.microsoft.com/office/drawing/2014/main" id="{05161552-D656-B925-AB2F-4CA5F6FE7270}"/>
              </a:ext>
            </a:extLst>
          </p:cNvPr>
          <p:cNvPicPr>
            <a:picLocks noChangeAspect="1"/>
          </p:cNvPicPr>
          <p:nvPr userDrawn="1"/>
        </p:nvPicPr>
        <p:blipFill rotWithShape="1">
          <a:blip r:embed="rId9">
            <a:alphaModFix amt="5000"/>
            <a:extLst>
              <a:ext uri="{BEBA8EAE-BF5A-486C-A8C5-ECC9F3942E4B}">
                <a14:imgProps xmlns:a14="http://schemas.microsoft.com/office/drawing/2010/main">
                  <a14:imgLayer r:embed="rId10">
                    <a14:imgEffect>
                      <a14:saturation sat="155000"/>
                    </a14:imgEffect>
                    <a14:imgEffect>
                      <a14:brightnessContrast contrast="-77000"/>
                    </a14:imgEffect>
                  </a14:imgLayer>
                </a14:imgProps>
              </a:ext>
            </a:extLst>
          </a:blip>
          <a:srcRect l="-1923" r="70315"/>
          <a:stretch/>
        </p:blipFill>
        <p:spPr>
          <a:xfrm>
            <a:off x="3345127" y="1418811"/>
            <a:ext cx="5501746" cy="4826130"/>
          </a:xfrm>
          <a:prstGeom prst="rect">
            <a:avLst/>
          </a:prstGeom>
        </p:spPr>
      </p:pic>
      <p:sp>
        <p:nvSpPr>
          <p:cNvPr id="4" name="Rectangle 3">
            <a:extLst>
              <a:ext uri="{FF2B5EF4-FFF2-40B4-BE49-F238E27FC236}">
                <a16:creationId xmlns:a16="http://schemas.microsoft.com/office/drawing/2014/main" id="{AE377BDD-6725-68B2-639C-E47C9B4601F2}"/>
              </a:ext>
            </a:extLst>
          </p:cNvPr>
          <p:cNvSpPr/>
          <p:nvPr userDrawn="1"/>
        </p:nvSpPr>
        <p:spPr>
          <a:xfrm>
            <a:off x="12625444" y="2728308"/>
            <a:ext cx="1235879" cy="1235878"/>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#BE95FF</a:t>
            </a:r>
          </a:p>
        </p:txBody>
      </p:sp>
      <p:sp>
        <p:nvSpPr>
          <p:cNvPr id="5" name="Rectangle 4">
            <a:extLst>
              <a:ext uri="{FF2B5EF4-FFF2-40B4-BE49-F238E27FC236}">
                <a16:creationId xmlns:a16="http://schemas.microsoft.com/office/drawing/2014/main" id="{18771CE0-19C9-5FCF-1B71-ACF36DEE6664}"/>
              </a:ext>
            </a:extLst>
          </p:cNvPr>
          <p:cNvSpPr/>
          <p:nvPr userDrawn="1"/>
        </p:nvSpPr>
        <p:spPr>
          <a:xfrm>
            <a:off x="18071881" y="2728308"/>
            <a:ext cx="1235879" cy="1235878"/>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#33B1FF</a:t>
            </a:r>
          </a:p>
        </p:txBody>
      </p:sp>
      <p:sp>
        <p:nvSpPr>
          <p:cNvPr id="6" name="Rectangle 5">
            <a:extLst>
              <a:ext uri="{FF2B5EF4-FFF2-40B4-BE49-F238E27FC236}">
                <a16:creationId xmlns:a16="http://schemas.microsoft.com/office/drawing/2014/main" id="{832A3F44-3AAC-9557-E214-F323108F6B65}"/>
              </a:ext>
            </a:extLst>
          </p:cNvPr>
          <p:cNvSpPr/>
          <p:nvPr userDrawn="1"/>
        </p:nvSpPr>
        <p:spPr>
          <a:xfrm>
            <a:off x="14440923" y="2728308"/>
            <a:ext cx="1235879" cy="1235878"/>
          </a:xfrm>
          <a:prstGeom prst="rect">
            <a:avLst/>
          </a:prstGeom>
          <a:solidFill>
            <a:srgbClr val="FF7EB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#FF7EB6</a:t>
            </a:r>
          </a:p>
        </p:txBody>
      </p:sp>
      <p:sp>
        <p:nvSpPr>
          <p:cNvPr id="9" name="Rectangle 8">
            <a:extLst>
              <a:ext uri="{FF2B5EF4-FFF2-40B4-BE49-F238E27FC236}">
                <a16:creationId xmlns:a16="http://schemas.microsoft.com/office/drawing/2014/main" id="{06EA0613-E945-E437-C733-F9F008F63B76}"/>
              </a:ext>
            </a:extLst>
          </p:cNvPr>
          <p:cNvSpPr/>
          <p:nvPr userDrawn="1"/>
        </p:nvSpPr>
        <p:spPr>
          <a:xfrm>
            <a:off x="16256402" y="2728308"/>
            <a:ext cx="1235879" cy="1235878"/>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#08BDBA</a:t>
            </a:r>
          </a:p>
        </p:txBody>
      </p:sp>
      <p:sp>
        <p:nvSpPr>
          <p:cNvPr id="10" name="TextBox 9">
            <a:extLst>
              <a:ext uri="{FF2B5EF4-FFF2-40B4-BE49-F238E27FC236}">
                <a16:creationId xmlns:a16="http://schemas.microsoft.com/office/drawing/2014/main" id="{F0EC5687-C25A-A73E-5192-674F560F89FA}"/>
              </a:ext>
            </a:extLst>
          </p:cNvPr>
          <p:cNvSpPr txBox="1"/>
          <p:nvPr userDrawn="1"/>
        </p:nvSpPr>
        <p:spPr>
          <a:xfrm>
            <a:off x="12602453" y="3912427"/>
            <a:ext cx="1237839" cy="369332"/>
          </a:xfrm>
          <a:prstGeom prst="rect">
            <a:avLst/>
          </a:prstGeom>
          <a:noFill/>
        </p:spPr>
        <p:txBody>
          <a:bodyPr wrap="none" rtlCol="0">
            <a:spAutoFit/>
          </a:bodyPr>
          <a:lstStyle/>
          <a:p>
            <a:r>
              <a:rPr lang="en-US" b="1" i="0" dirty="0">
                <a:solidFill>
                  <a:srgbClr val="FFFFFF"/>
                </a:solidFill>
                <a:effectLst/>
              </a:rPr>
              <a:t>Purple 40</a:t>
            </a:r>
            <a:endParaRPr lang="en-US" b="1" dirty="0">
              <a:solidFill>
                <a:srgbClr val="FFFFFF"/>
              </a:solidFill>
            </a:endParaRPr>
          </a:p>
        </p:txBody>
      </p:sp>
      <p:sp>
        <p:nvSpPr>
          <p:cNvPr id="13" name="TextBox 12">
            <a:extLst>
              <a:ext uri="{FF2B5EF4-FFF2-40B4-BE49-F238E27FC236}">
                <a16:creationId xmlns:a16="http://schemas.microsoft.com/office/drawing/2014/main" id="{C31F4021-33FE-506B-3C0D-688FEF669647}"/>
              </a:ext>
            </a:extLst>
          </p:cNvPr>
          <p:cNvSpPr txBox="1"/>
          <p:nvPr userDrawn="1"/>
        </p:nvSpPr>
        <p:spPr>
          <a:xfrm>
            <a:off x="14334144" y="3912427"/>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40</a:t>
            </a:r>
            <a:endParaRPr lang="en-US" b="1" dirty="0">
              <a:solidFill>
                <a:srgbClr val="FFFFFF"/>
              </a:solidFill>
            </a:endParaRPr>
          </a:p>
        </p:txBody>
      </p:sp>
      <p:sp>
        <p:nvSpPr>
          <p:cNvPr id="14" name="TextBox 13">
            <a:extLst>
              <a:ext uri="{FF2B5EF4-FFF2-40B4-BE49-F238E27FC236}">
                <a16:creationId xmlns:a16="http://schemas.microsoft.com/office/drawing/2014/main" id="{586B112C-C780-5B47-83AA-D580E668C866}"/>
              </a:ext>
            </a:extLst>
          </p:cNvPr>
          <p:cNvSpPr txBox="1"/>
          <p:nvPr userDrawn="1"/>
        </p:nvSpPr>
        <p:spPr>
          <a:xfrm>
            <a:off x="16404771" y="3912427"/>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40</a:t>
            </a:r>
            <a:endParaRPr lang="en-US" b="1" dirty="0">
              <a:solidFill>
                <a:srgbClr val="FFFFFF"/>
              </a:solidFill>
            </a:endParaRPr>
          </a:p>
        </p:txBody>
      </p:sp>
      <p:sp>
        <p:nvSpPr>
          <p:cNvPr id="15" name="TextBox 14">
            <a:extLst>
              <a:ext uri="{FF2B5EF4-FFF2-40B4-BE49-F238E27FC236}">
                <a16:creationId xmlns:a16="http://schemas.microsoft.com/office/drawing/2014/main" id="{D92FC597-9201-21C6-383D-67750826F14D}"/>
              </a:ext>
            </a:extLst>
          </p:cNvPr>
          <p:cNvSpPr txBox="1"/>
          <p:nvPr userDrawn="1"/>
        </p:nvSpPr>
        <p:spPr>
          <a:xfrm>
            <a:off x="18206642" y="3912427"/>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40</a:t>
            </a:r>
            <a:endParaRPr lang="en-US" b="1" dirty="0">
              <a:solidFill>
                <a:srgbClr val="FFFFFF"/>
              </a:solidFill>
            </a:endParaRPr>
          </a:p>
        </p:txBody>
      </p:sp>
      <p:sp>
        <p:nvSpPr>
          <p:cNvPr id="16" name="Rectangle 15">
            <a:extLst>
              <a:ext uri="{FF2B5EF4-FFF2-40B4-BE49-F238E27FC236}">
                <a16:creationId xmlns:a16="http://schemas.microsoft.com/office/drawing/2014/main" id="{6B4A6D56-917B-72D3-81F7-A59A36FC4198}"/>
              </a:ext>
            </a:extLst>
          </p:cNvPr>
          <p:cNvSpPr/>
          <p:nvPr userDrawn="1"/>
        </p:nvSpPr>
        <p:spPr>
          <a:xfrm>
            <a:off x="12625444" y="4418033"/>
            <a:ext cx="1235879" cy="1235878"/>
          </a:xfrm>
          <a:prstGeom prst="rect">
            <a:avLst/>
          </a:prstGeom>
          <a:solidFill>
            <a:srgbClr val="8A3FFC"/>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#8A3FFC</a:t>
            </a:r>
          </a:p>
        </p:txBody>
      </p:sp>
      <p:sp>
        <p:nvSpPr>
          <p:cNvPr id="17" name="Rectangle 16">
            <a:extLst>
              <a:ext uri="{FF2B5EF4-FFF2-40B4-BE49-F238E27FC236}">
                <a16:creationId xmlns:a16="http://schemas.microsoft.com/office/drawing/2014/main" id="{49512372-0859-45E3-8DD7-AE730B4AFD19}"/>
              </a:ext>
            </a:extLst>
          </p:cNvPr>
          <p:cNvSpPr/>
          <p:nvPr userDrawn="1"/>
        </p:nvSpPr>
        <p:spPr>
          <a:xfrm>
            <a:off x="18071881" y="4418033"/>
            <a:ext cx="1235879" cy="1235878"/>
          </a:xfrm>
          <a:prstGeom prst="rect">
            <a:avLst/>
          </a:prstGeom>
          <a:solidFill>
            <a:srgbClr val="0072C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#0072C3</a:t>
            </a:r>
          </a:p>
        </p:txBody>
      </p:sp>
      <p:sp>
        <p:nvSpPr>
          <p:cNvPr id="18" name="Rectangle 17">
            <a:extLst>
              <a:ext uri="{FF2B5EF4-FFF2-40B4-BE49-F238E27FC236}">
                <a16:creationId xmlns:a16="http://schemas.microsoft.com/office/drawing/2014/main" id="{A4197D57-5F46-DB39-F81D-9205CC53189F}"/>
              </a:ext>
            </a:extLst>
          </p:cNvPr>
          <p:cNvSpPr/>
          <p:nvPr userDrawn="1"/>
        </p:nvSpPr>
        <p:spPr>
          <a:xfrm>
            <a:off x="14440923" y="4418033"/>
            <a:ext cx="1235879" cy="1235878"/>
          </a:xfrm>
          <a:prstGeom prst="rect">
            <a:avLst/>
          </a:prstGeom>
          <a:solidFill>
            <a:srgbClr val="D0267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#D02670</a:t>
            </a:r>
          </a:p>
        </p:txBody>
      </p:sp>
      <p:sp>
        <p:nvSpPr>
          <p:cNvPr id="19" name="Rectangle 18">
            <a:extLst>
              <a:ext uri="{FF2B5EF4-FFF2-40B4-BE49-F238E27FC236}">
                <a16:creationId xmlns:a16="http://schemas.microsoft.com/office/drawing/2014/main" id="{570AA9B1-D6E7-98E2-49EF-C98B6F0E7E2F}"/>
              </a:ext>
            </a:extLst>
          </p:cNvPr>
          <p:cNvSpPr/>
          <p:nvPr userDrawn="1"/>
        </p:nvSpPr>
        <p:spPr>
          <a:xfrm>
            <a:off x="16256402" y="4418033"/>
            <a:ext cx="1235879" cy="1235878"/>
          </a:xfrm>
          <a:prstGeom prst="rect">
            <a:avLst/>
          </a:prstGeom>
          <a:solidFill>
            <a:srgbClr val="007D7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#007D79</a:t>
            </a:r>
          </a:p>
        </p:txBody>
      </p:sp>
      <p:sp>
        <p:nvSpPr>
          <p:cNvPr id="20" name="TextBox 19">
            <a:extLst>
              <a:ext uri="{FF2B5EF4-FFF2-40B4-BE49-F238E27FC236}">
                <a16:creationId xmlns:a16="http://schemas.microsoft.com/office/drawing/2014/main" id="{B0A9DFA7-88D2-04F7-451C-7A2C388B178F}"/>
              </a:ext>
            </a:extLst>
          </p:cNvPr>
          <p:cNvSpPr txBox="1"/>
          <p:nvPr userDrawn="1"/>
        </p:nvSpPr>
        <p:spPr>
          <a:xfrm>
            <a:off x="12602453" y="5602152"/>
            <a:ext cx="1237839" cy="369332"/>
          </a:xfrm>
          <a:prstGeom prst="rect">
            <a:avLst/>
          </a:prstGeom>
          <a:noFill/>
        </p:spPr>
        <p:txBody>
          <a:bodyPr wrap="none" rtlCol="0">
            <a:spAutoFit/>
          </a:bodyPr>
          <a:lstStyle/>
          <a:p>
            <a:r>
              <a:rPr lang="en-US" b="1" i="0" dirty="0">
                <a:solidFill>
                  <a:srgbClr val="FFFFFF"/>
                </a:solidFill>
                <a:effectLst/>
              </a:rPr>
              <a:t>Purple 60</a:t>
            </a:r>
            <a:endParaRPr lang="en-US" b="1" dirty="0">
              <a:solidFill>
                <a:srgbClr val="FFFFFF"/>
              </a:solidFill>
            </a:endParaRPr>
          </a:p>
        </p:txBody>
      </p:sp>
      <p:sp>
        <p:nvSpPr>
          <p:cNvPr id="21" name="TextBox 20">
            <a:extLst>
              <a:ext uri="{FF2B5EF4-FFF2-40B4-BE49-F238E27FC236}">
                <a16:creationId xmlns:a16="http://schemas.microsoft.com/office/drawing/2014/main" id="{92C98F8E-1DCD-3647-3613-DFFC7CDFF372}"/>
              </a:ext>
            </a:extLst>
          </p:cNvPr>
          <p:cNvSpPr txBox="1"/>
          <p:nvPr userDrawn="1"/>
        </p:nvSpPr>
        <p:spPr>
          <a:xfrm>
            <a:off x="14334144" y="5602152"/>
            <a:ext cx="1448025"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60</a:t>
            </a:r>
            <a:endParaRPr lang="en-US" b="1" dirty="0">
              <a:solidFill>
                <a:srgbClr val="FFFFFF"/>
              </a:solidFill>
            </a:endParaRPr>
          </a:p>
        </p:txBody>
      </p:sp>
      <p:sp>
        <p:nvSpPr>
          <p:cNvPr id="22" name="TextBox 21">
            <a:extLst>
              <a:ext uri="{FF2B5EF4-FFF2-40B4-BE49-F238E27FC236}">
                <a16:creationId xmlns:a16="http://schemas.microsoft.com/office/drawing/2014/main" id="{129F1073-373D-249D-C1F2-A527EB0210C9}"/>
              </a:ext>
            </a:extLst>
          </p:cNvPr>
          <p:cNvSpPr txBox="1"/>
          <p:nvPr userDrawn="1"/>
        </p:nvSpPr>
        <p:spPr>
          <a:xfrm>
            <a:off x="16404771" y="5602152"/>
            <a:ext cx="966931"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60</a:t>
            </a:r>
            <a:endParaRPr lang="en-US" b="1" dirty="0">
              <a:solidFill>
                <a:srgbClr val="FFFFFF"/>
              </a:solidFill>
            </a:endParaRPr>
          </a:p>
        </p:txBody>
      </p:sp>
      <p:sp>
        <p:nvSpPr>
          <p:cNvPr id="23" name="TextBox 22">
            <a:extLst>
              <a:ext uri="{FF2B5EF4-FFF2-40B4-BE49-F238E27FC236}">
                <a16:creationId xmlns:a16="http://schemas.microsoft.com/office/drawing/2014/main" id="{0D12B31A-8903-A616-B756-B8695FC8F38A}"/>
              </a:ext>
            </a:extLst>
          </p:cNvPr>
          <p:cNvSpPr txBox="1"/>
          <p:nvPr userDrawn="1"/>
        </p:nvSpPr>
        <p:spPr>
          <a:xfrm>
            <a:off x="18206642" y="5602152"/>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60</a:t>
            </a:r>
            <a:endParaRPr lang="en-US" b="1" dirty="0">
              <a:solidFill>
                <a:srgbClr val="FFFFFF"/>
              </a:solidFill>
            </a:endParaRPr>
          </a:p>
        </p:txBody>
      </p:sp>
      <p:sp>
        <p:nvSpPr>
          <p:cNvPr id="24" name="Rectangle 23">
            <a:extLst>
              <a:ext uri="{FF2B5EF4-FFF2-40B4-BE49-F238E27FC236}">
                <a16:creationId xmlns:a16="http://schemas.microsoft.com/office/drawing/2014/main" id="{61892CDF-E500-AD18-C0DB-5405AF35ADE4}"/>
              </a:ext>
            </a:extLst>
          </p:cNvPr>
          <p:cNvSpPr/>
          <p:nvPr userDrawn="1"/>
        </p:nvSpPr>
        <p:spPr>
          <a:xfrm>
            <a:off x="19512379" y="2712316"/>
            <a:ext cx="1267863" cy="1267862"/>
          </a:xfrm>
          <a:prstGeom prst="rect">
            <a:avLst/>
          </a:prstGeom>
          <a:solidFill>
            <a:srgbClr val="12161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Icon</a:t>
            </a:r>
          </a:p>
          <a:p>
            <a:pPr algn="ctr"/>
            <a:r>
              <a:rPr lang="en-US" dirty="0">
                <a:solidFill>
                  <a:schemeClr val="bg2"/>
                </a:solidFill>
                <a:latin typeface="IBM Plex Sans" panose="020B0503050203000203" pitchFamily="34" charset="0"/>
              </a:rPr>
              <a:t>#</a:t>
            </a:r>
            <a:r>
              <a:rPr lang="en-US" b="0" i="0" dirty="0">
                <a:solidFill>
                  <a:srgbClr val="FFFFFF"/>
                </a:solidFill>
                <a:effectLst/>
                <a:latin typeface="IBM Plex Mono" panose="020B0509050203000203" pitchFamily="49" charset="0"/>
              </a:rPr>
              <a:t>000000</a:t>
            </a:r>
            <a:endParaRPr lang="en-US" dirty="0">
              <a:solidFill>
                <a:schemeClr val="bg2"/>
              </a:solidFill>
              <a:latin typeface="IBM Plex Sans" panose="020B0503050203000203" pitchFamily="34" charset="0"/>
            </a:endParaRPr>
          </a:p>
        </p:txBody>
      </p:sp>
      <p:sp>
        <p:nvSpPr>
          <p:cNvPr id="25" name="Rectangle 24">
            <a:extLst>
              <a:ext uri="{FF2B5EF4-FFF2-40B4-BE49-F238E27FC236}">
                <a16:creationId xmlns:a16="http://schemas.microsoft.com/office/drawing/2014/main" id="{FACF072D-B1FC-4829-B71E-556F57965D46}"/>
              </a:ext>
            </a:extLst>
          </p:cNvPr>
          <p:cNvSpPr/>
          <p:nvPr userDrawn="1"/>
        </p:nvSpPr>
        <p:spPr>
          <a:xfrm>
            <a:off x="19510690" y="4403963"/>
            <a:ext cx="1264019" cy="1264018"/>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262626"/>
                </a:solidFill>
                <a:latin typeface="IBM Plex Sans" panose="020B0503050203000203" pitchFamily="34" charset="0"/>
              </a:rPr>
              <a:t>Icon</a:t>
            </a:r>
          </a:p>
          <a:p>
            <a:pPr algn="ctr"/>
            <a:r>
              <a:rPr lang="en-US" dirty="0">
                <a:solidFill>
                  <a:srgbClr val="262626"/>
                </a:solidFill>
                <a:latin typeface="IBM Plex Sans" panose="020B0503050203000203" pitchFamily="34" charset="0"/>
              </a:rPr>
              <a:t>#</a:t>
            </a:r>
            <a:r>
              <a:rPr lang="en-US" b="0" i="0" dirty="0">
                <a:solidFill>
                  <a:srgbClr val="262626"/>
                </a:solidFill>
                <a:effectLst/>
                <a:latin typeface="IBM Plex Mono" panose="020B0509050203000203" pitchFamily="49" charset="0"/>
              </a:rPr>
              <a:t>FFFFFF</a:t>
            </a:r>
            <a:endParaRPr lang="en-US" dirty="0">
              <a:solidFill>
                <a:srgbClr val="262626"/>
              </a:solidFill>
              <a:latin typeface="IBM Plex Sans" panose="020B0503050203000203" pitchFamily="34" charset="0"/>
            </a:endParaRPr>
          </a:p>
        </p:txBody>
      </p:sp>
      <p:sp>
        <p:nvSpPr>
          <p:cNvPr id="26" name="Rectangle 25">
            <a:extLst>
              <a:ext uri="{FF2B5EF4-FFF2-40B4-BE49-F238E27FC236}">
                <a16:creationId xmlns:a16="http://schemas.microsoft.com/office/drawing/2014/main" id="{398BBA60-CCFF-F95A-ECC9-46204EA2214B}"/>
              </a:ext>
            </a:extLst>
          </p:cNvPr>
          <p:cNvSpPr/>
          <p:nvPr userDrawn="1"/>
        </p:nvSpPr>
        <p:spPr>
          <a:xfrm>
            <a:off x="12625444" y="1072749"/>
            <a:ext cx="1235879" cy="1235878"/>
          </a:xfrm>
          <a:prstGeom prst="rect">
            <a:avLst/>
          </a:prstGeom>
          <a:solidFill>
            <a:srgbClr val="F6F2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#F6F2FF</a:t>
            </a:r>
          </a:p>
        </p:txBody>
      </p:sp>
      <p:sp>
        <p:nvSpPr>
          <p:cNvPr id="27" name="Rectangle 26">
            <a:extLst>
              <a:ext uri="{FF2B5EF4-FFF2-40B4-BE49-F238E27FC236}">
                <a16:creationId xmlns:a16="http://schemas.microsoft.com/office/drawing/2014/main" id="{63F05CFF-A449-FBB3-5F13-F7A72C2E43DE}"/>
              </a:ext>
            </a:extLst>
          </p:cNvPr>
          <p:cNvSpPr/>
          <p:nvPr userDrawn="1"/>
        </p:nvSpPr>
        <p:spPr>
          <a:xfrm>
            <a:off x="18071881" y="1072749"/>
            <a:ext cx="1235879" cy="1235878"/>
          </a:xfrm>
          <a:prstGeom prst="rect">
            <a:avLst/>
          </a:prstGeom>
          <a:solidFill>
            <a:srgbClr val="E5F6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#E5F6FF</a:t>
            </a:r>
          </a:p>
        </p:txBody>
      </p:sp>
      <p:sp>
        <p:nvSpPr>
          <p:cNvPr id="28" name="Rectangle 27">
            <a:extLst>
              <a:ext uri="{FF2B5EF4-FFF2-40B4-BE49-F238E27FC236}">
                <a16:creationId xmlns:a16="http://schemas.microsoft.com/office/drawing/2014/main" id="{A4895BC4-B52A-2D00-62C1-71A44604BBB4}"/>
              </a:ext>
            </a:extLst>
          </p:cNvPr>
          <p:cNvSpPr/>
          <p:nvPr userDrawn="1"/>
        </p:nvSpPr>
        <p:spPr>
          <a:xfrm>
            <a:off x="14440923" y="1072749"/>
            <a:ext cx="1235879" cy="1235878"/>
          </a:xfrm>
          <a:prstGeom prst="rect">
            <a:avLst/>
          </a:prstGeom>
          <a:solidFill>
            <a:srgbClr val="FFF0F7"/>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#FFF0F7</a:t>
            </a:r>
          </a:p>
        </p:txBody>
      </p:sp>
      <p:sp>
        <p:nvSpPr>
          <p:cNvPr id="29" name="Rectangle 28">
            <a:extLst>
              <a:ext uri="{FF2B5EF4-FFF2-40B4-BE49-F238E27FC236}">
                <a16:creationId xmlns:a16="http://schemas.microsoft.com/office/drawing/2014/main" id="{F5B5B6C5-97CB-45FD-FDEC-1F5C2A0BDC3E}"/>
              </a:ext>
            </a:extLst>
          </p:cNvPr>
          <p:cNvSpPr/>
          <p:nvPr userDrawn="1"/>
        </p:nvSpPr>
        <p:spPr>
          <a:xfrm>
            <a:off x="16256402" y="1072749"/>
            <a:ext cx="1235879" cy="1235878"/>
          </a:xfrm>
          <a:prstGeom prst="rect">
            <a:avLst/>
          </a:prstGeom>
          <a:solidFill>
            <a:srgbClr val="D9FBFB"/>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#D9FBFB</a:t>
            </a:r>
          </a:p>
        </p:txBody>
      </p:sp>
      <p:sp>
        <p:nvSpPr>
          <p:cNvPr id="30" name="TextBox 29">
            <a:extLst>
              <a:ext uri="{FF2B5EF4-FFF2-40B4-BE49-F238E27FC236}">
                <a16:creationId xmlns:a16="http://schemas.microsoft.com/office/drawing/2014/main" id="{94DCC439-D448-E0FC-26EF-94C7A8B8D0DB}"/>
              </a:ext>
            </a:extLst>
          </p:cNvPr>
          <p:cNvSpPr txBox="1"/>
          <p:nvPr userDrawn="1"/>
        </p:nvSpPr>
        <p:spPr>
          <a:xfrm>
            <a:off x="12602453" y="2256868"/>
            <a:ext cx="1237839" cy="369332"/>
          </a:xfrm>
          <a:prstGeom prst="rect">
            <a:avLst/>
          </a:prstGeom>
          <a:noFill/>
        </p:spPr>
        <p:txBody>
          <a:bodyPr wrap="none" rtlCol="0">
            <a:spAutoFit/>
          </a:bodyPr>
          <a:lstStyle/>
          <a:p>
            <a:r>
              <a:rPr lang="en-US" b="1" i="0" dirty="0">
                <a:solidFill>
                  <a:srgbClr val="FFFFFF"/>
                </a:solidFill>
                <a:effectLst/>
              </a:rPr>
              <a:t>Purple 10</a:t>
            </a:r>
            <a:endParaRPr lang="en-US" b="1" dirty="0">
              <a:solidFill>
                <a:srgbClr val="FFFFFF"/>
              </a:solidFill>
            </a:endParaRPr>
          </a:p>
        </p:txBody>
      </p:sp>
      <p:sp>
        <p:nvSpPr>
          <p:cNvPr id="31" name="TextBox 30">
            <a:extLst>
              <a:ext uri="{FF2B5EF4-FFF2-40B4-BE49-F238E27FC236}">
                <a16:creationId xmlns:a16="http://schemas.microsoft.com/office/drawing/2014/main" id="{004B7B48-2E66-50BA-96FE-D24C4E60BFD7}"/>
              </a:ext>
            </a:extLst>
          </p:cNvPr>
          <p:cNvSpPr txBox="1"/>
          <p:nvPr userDrawn="1"/>
        </p:nvSpPr>
        <p:spPr>
          <a:xfrm>
            <a:off x="14334144" y="2256868"/>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10</a:t>
            </a:r>
            <a:endParaRPr lang="en-US" b="1" dirty="0">
              <a:solidFill>
                <a:srgbClr val="FFFFFF"/>
              </a:solidFill>
            </a:endParaRPr>
          </a:p>
        </p:txBody>
      </p:sp>
      <p:sp>
        <p:nvSpPr>
          <p:cNvPr id="32" name="TextBox 31">
            <a:extLst>
              <a:ext uri="{FF2B5EF4-FFF2-40B4-BE49-F238E27FC236}">
                <a16:creationId xmlns:a16="http://schemas.microsoft.com/office/drawing/2014/main" id="{07C767BF-EB72-86A2-DBA6-0D26C6C02894}"/>
              </a:ext>
            </a:extLst>
          </p:cNvPr>
          <p:cNvSpPr txBox="1"/>
          <p:nvPr userDrawn="1"/>
        </p:nvSpPr>
        <p:spPr>
          <a:xfrm>
            <a:off x="16404771" y="2256868"/>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10</a:t>
            </a:r>
            <a:endParaRPr lang="en-US" b="1" dirty="0">
              <a:solidFill>
                <a:srgbClr val="FFFFFF"/>
              </a:solidFill>
            </a:endParaRPr>
          </a:p>
        </p:txBody>
      </p:sp>
      <p:sp>
        <p:nvSpPr>
          <p:cNvPr id="33" name="TextBox 32">
            <a:extLst>
              <a:ext uri="{FF2B5EF4-FFF2-40B4-BE49-F238E27FC236}">
                <a16:creationId xmlns:a16="http://schemas.microsoft.com/office/drawing/2014/main" id="{BFEDF829-6CB0-F03B-E025-85D510B4DC26}"/>
              </a:ext>
            </a:extLst>
          </p:cNvPr>
          <p:cNvSpPr txBox="1"/>
          <p:nvPr userDrawn="1"/>
        </p:nvSpPr>
        <p:spPr>
          <a:xfrm>
            <a:off x="18206642" y="2256868"/>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10</a:t>
            </a:r>
            <a:endParaRPr lang="en-US" b="1" dirty="0">
              <a:solidFill>
                <a:srgbClr val="FFFFFF"/>
              </a:solidFill>
            </a:endParaRPr>
          </a:p>
        </p:txBody>
      </p:sp>
      <p:sp>
        <p:nvSpPr>
          <p:cNvPr id="34" name="Rectangle 33">
            <a:extLst>
              <a:ext uri="{FF2B5EF4-FFF2-40B4-BE49-F238E27FC236}">
                <a16:creationId xmlns:a16="http://schemas.microsoft.com/office/drawing/2014/main" id="{7FF97BF5-A64D-02F2-4B04-BC95CE39DF3F}"/>
              </a:ext>
            </a:extLst>
          </p:cNvPr>
          <p:cNvSpPr/>
          <p:nvPr userDrawn="1"/>
        </p:nvSpPr>
        <p:spPr>
          <a:xfrm>
            <a:off x="16222135" y="-2341897"/>
            <a:ext cx="1267863" cy="1267862"/>
          </a:xfrm>
          <a:prstGeom prst="rect">
            <a:avLst/>
          </a:prstGeom>
          <a:solidFill>
            <a:srgbClr val="C1C7CD"/>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#C1C7CD</a:t>
            </a:r>
          </a:p>
        </p:txBody>
      </p:sp>
      <p:sp>
        <p:nvSpPr>
          <p:cNvPr id="37" name="Rectangle 36">
            <a:extLst>
              <a:ext uri="{FF2B5EF4-FFF2-40B4-BE49-F238E27FC236}">
                <a16:creationId xmlns:a16="http://schemas.microsoft.com/office/drawing/2014/main" id="{63738F9B-27C5-3C49-8FD7-0731EE9AC3BF}"/>
              </a:ext>
            </a:extLst>
          </p:cNvPr>
          <p:cNvSpPr/>
          <p:nvPr userDrawn="1"/>
        </p:nvSpPr>
        <p:spPr>
          <a:xfrm>
            <a:off x="16222135" y="-801901"/>
            <a:ext cx="1267863" cy="1267862"/>
          </a:xfrm>
          <a:prstGeom prst="rect">
            <a:avLst/>
          </a:prstGeom>
          <a:solidFill>
            <a:srgbClr val="F2F4F8"/>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#F2F4F8</a:t>
            </a:r>
          </a:p>
        </p:txBody>
      </p:sp>
      <p:sp>
        <p:nvSpPr>
          <p:cNvPr id="38" name="Rectangle 37">
            <a:extLst>
              <a:ext uri="{FF2B5EF4-FFF2-40B4-BE49-F238E27FC236}">
                <a16:creationId xmlns:a16="http://schemas.microsoft.com/office/drawing/2014/main" id="{A7194F16-D83C-3057-9151-A884EA8F0931}"/>
              </a:ext>
            </a:extLst>
          </p:cNvPr>
          <p:cNvSpPr/>
          <p:nvPr userDrawn="1"/>
        </p:nvSpPr>
        <p:spPr>
          <a:xfrm>
            <a:off x="14397282" y="-2352139"/>
            <a:ext cx="1267863" cy="1267862"/>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#BE95FF</a:t>
            </a:r>
          </a:p>
        </p:txBody>
      </p:sp>
      <p:sp>
        <p:nvSpPr>
          <p:cNvPr id="39" name="Rectangle 38">
            <a:extLst>
              <a:ext uri="{FF2B5EF4-FFF2-40B4-BE49-F238E27FC236}">
                <a16:creationId xmlns:a16="http://schemas.microsoft.com/office/drawing/2014/main" id="{80C7A661-0FF9-B849-2771-84AA24CF5EFF}"/>
              </a:ext>
            </a:extLst>
          </p:cNvPr>
          <p:cNvSpPr/>
          <p:nvPr userDrawn="1"/>
        </p:nvSpPr>
        <p:spPr>
          <a:xfrm>
            <a:off x="14397282" y="-812143"/>
            <a:ext cx="1267863" cy="1267862"/>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#33B1FF</a:t>
            </a:r>
          </a:p>
        </p:txBody>
      </p:sp>
      <p:sp>
        <p:nvSpPr>
          <p:cNvPr id="42" name="Rectangle 41">
            <a:extLst>
              <a:ext uri="{FF2B5EF4-FFF2-40B4-BE49-F238E27FC236}">
                <a16:creationId xmlns:a16="http://schemas.microsoft.com/office/drawing/2014/main" id="{784675A9-3F9A-460D-D8D6-C5D9516859D4}"/>
              </a:ext>
            </a:extLst>
          </p:cNvPr>
          <p:cNvSpPr/>
          <p:nvPr userDrawn="1"/>
        </p:nvSpPr>
        <p:spPr>
          <a:xfrm>
            <a:off x="12572429" y="-2309174"/>
            <a:ext cx="1267863" cy="1267862"/>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#08BDBA</a:t>
            </a:r>
          </a:p>
        </p:txBody>
      </p:sp>
      <p:sp>
        <p:nvSpPr>
          <p:cNvPr id="43" name="Rectangle 42">
            <a:extLst>
              <a:ext uri="{FF2B5EF4-FFF2-40B4-BE49-F238E27FC236}">
                <a16:creationId xmlns:a16="http://schemas.microsoft.com/office/drawing/2014/main" id="{FD8C7787-7D0E-ED5D-DB99-53C4B52AA8F2}"/>
              </a:ext>
            </a:extLst>
          </p:cNvPr>
          <p:cNvSpPr/>
          <p:nvPr userDrawn="1"/>
        </p:nvSpPr>
        <p:spPr>
          <a:xfrm>
            <a:off x="12572429" y="-769178"/>
            <a:ext cx="1267863" cy="1267862"/>
          </a:xfrm>
          <a:prstGeom prst="rect">
            <a:avLst/>
          </a:prstGeom>
          <a:solidFill>
            <a:srgbClr val="78A9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#78A9FF</a:t>
            </a:r>
          </a:p>
        </p:txBody>
      </p:sp>
      <p:sp>
        <p:nvSpPr>
          <p:cNvPr id="46" name="Rectangle 45">
            <a:extLst>
              <a:ext uri="{FF2B5EF4-FFF2-40B4-BE49-F238E27FC236}">
                <a16:creationId xmlns:a16="http://schemas.microsoft.com/office/drawing/2014/main" id="{20CCBF62-5F94-E366-51BD-6C8DCBF90955}"/>
              </a:ext>
            </a:extLst>
          </p:cNvPr>
          <p:cNvSpPr/>
          <p:nvPr userDrawn="1"/>
        </p:nvSpPr>
        <p:spPr>
          <a:xfrm>
            <a:off x="17993876" y="-2309174"/>
            <a:ext cx="1267863" cy="1267862"/>
          </a:xfrm>
          <a:prstGeom prst="rect">
            <a:avLst/>
          </a:prstGeom>
          <a:solidFill>
            <a:srgbClr val="52525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Labels</a:t>
            </a:r>
          </a:p>
          <a:p>
            <a:pPr algn="ctr"/>
            <a:r>
              <a:rPr lang="en-US" dirty="0">
                <a:solidFill>
                  <a:schemeClr val="bg2"/>
                </a:solidFill>
                <a:latin typeface="IBM Plex Sans" panose="020B0503050203000203" pitchFamily="34" charset="0"/>
              </a:rPr>
              <a:t>#525252</a:t>
            </a:r>
          </a:p>
        </p:txBody>
      </p:sp>
      <p:sp>
        <p:nvSpPr>
          <p:cNvPr id="47" name="Rectangle 46">
            <a:extLst>
              <a:ext uri="{FF2B5EF4-FFF2-40B4-BE49-F238E27FC236}">
                <a16:creationId xmlns:a16="http://schemas.microsoft.com/office/drawing/2014/main" id="{E5880850-0EBA-AD14-E6FD-BB1DC94F3DA5}"/>
              </a:ext>
            </a:extLst>
          </p:cNvPr>
          <p:cNvSpPr/>
          <p:nvPr userDrawn="1"/>
        </p:nvSpPr>
        <p:spPr>
          <a:xfrm>
            <a:off x="17993875" y="-812143"/>
            <a:ext cx="1267863" cy="1267862"/>
          </a:xfrm>
          <a:prstGeom prst="rect">
            <a:avLst/>
          </a:prstGeom>
          <a:solidFill>
            <a:srgbClr val="26262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Text</a:t>
            </a:r>
          </a:p>
          <a:p>
            <a:pPr algn="ctr"/>
            <a:r>
              <a:rPr lang="en-US" dirty="0">
                <a:solidFill>
                  <a:schemeClr val="bg2"/>
                </a:solidFill>
                <a:latin typeface="IBM Plex Sans" panose="020B0503050203000203" pitchFamily="34" charset="0"/>
              </a:rPr>
              <a:t>#262626</a:t>
            </a:r>
          </a:p>
        </p:txBody>
      </p:sp>
      <p:grpSp>
        <p:nvGrpSpPr>
          <p:cNvPr id="64" name="Group 63">
            <a:extLst>
              <a:ext uri="{FF2B5EF4-FFF2-40B4-BE49-F238E27FC236}">
                <a16:creationId xmlns:a16="http://schemas.microsoft.com/office/drawing/2014/main" id="{56209ACE-A4F7-EAC9-E98F-D141BE77F994}"/>
              </a:ext>
            </a:extLst>
          </p:cNvPr>
          <p:cNvGrpSpPr/>
          <p:nvPr userDrawn="1"/>
        </p:nvGrpSpPr>
        <p:grpSpPr>
          <a:xfrm>
            <a:off x="11094856" y="6244940"/>
            <a:ext cx="1098532" cy="613059"/>
            <a:chOff x="8965342" y="4231217"/>
            <a:chExt cx="1608171" cy="897474"/>
          </a:xfrm>
        </p:grpSpPr>
        <p:pic>
          <p:nvPicPr>
            <p:cNvPr id="60" name="Graphic 59">
              <a:extLst>
                <a:ext uri="{FF2B5EF4-FFF2-40B4-BE49-F238E27FC236}">
                  <a16:creationId xmlns:a16="http://schemas.microsoft.com/office/drawing/2014/main" id="{EFEE4105-67FB-F40B-E7BD-8C9B80C32F89}"/>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9321121" y="4418033"/>
              <a:ext cx="897474" cy="355817"/>
            </a:xfrm>
            <a:prstGeom prst="rect">
              <a:avLst/>
            </a:prstGeom>
          </p:spPr>
        </p:pic>
        <p:pic>
          <p:nvPicPr>
            <p:cNvPr id="61" name="Graphic 60" hidden="1">
              <a:extLst>
                <a:ext uri="{FF2B5EF4-FFF2-40B4-BE49-F238E27FC236}">
                  <a16:creationId xmlns:a16="http://schemas.microsoft.com/office/drawing/2014/main" id="{9AB2407C-B3E2-DCDD-0692-DD32E3C45227}"/>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9321121" y="4772874"/>
              <a:ext cx="897474" cy="355817"/>
            </a:xfrm>
            <a:prstGeom prst="rect">
              <a:avLst/>
            </a:prstGeom>
          </p:spPr>
        </p:pic>
        <p:pic>
          <p:nvPicPr>
            <p:cNvPr id="62" name="Graphic 61" hidden="1">
              <a:extLst>
                <a:ext uri="{FF2B5EF4-FFF2-40B4-BE49-F238E27FC236}">
                  <a16:creationId xmlns:a16="http://schemas.microsoft.com/office/drawing/2014/main" id="{9128FFA9-E729-6051-FE44-5C57854D2B9B}"/>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9946868" y="4502045"/>
              <a:ext cx="897474" cy="355817"/>
            </a:xfrm>
            <a:prstGeom prst="rect">
              <a:avLst/>
            </a:prstGeom>
          </p:spPr>
        </p:pic>
        <p:pic>
          <p:nvPicPr>
            <p:cNvPr id="63" name="Graphic 62" hidden="1">
              <a:extLst>
                <a:ext uri="{FF2B5EF4-FFF2-40B4-BE49-F238E27FC236}">
                  <a16:creationId xmlns:a16="http://schemas.microsoft.com/office/drawing/2014/main" id="{21D1BE07-55D7-FEB6-D90F-FC214DFBDA4C}"/>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8694514" y="4502045"/>
              <a:ext cx="897474" cy="355817"/>
            </a:xfrm>
            <a:prstGeom prst="rect">
              <a:avLst/>
            </a:prstGeom>
          </p:spPr>
        </p:pic>
      </p:grpSp>
      <p:pic>
        <p:nvPicPr>
          <p:cNvPr id="66" name="Graphic 65">
            <a:extLst>
              <a:ext uri="{FF2B5EF4-FFF2-40B4-BE49-F238E27FC236}">
                <a16:creationId xmlns:a16="http://schemas.microsoft.com/office/drawing/2014/main" id="{FD0E63E5-36ED-0A5F-F2A0-E31AD11555EA}"/>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41053" y="6372101"/>
            <a:ext cx="1630680" cy="247650"/>
          </a:xfrm>
          <a:prstGeom prst="rect">
            <a:avLst/>
          </a:prstGeom>
        </p:spPr>
      </p:pic>
      <p:sp>
        <p:nvSpPr>
          <p:cNvPr id="67" name="Rectangle 66" hidden="1">
            <a:extLst>
              <a:ext uri="{FF2B5EF4-FFF2-40B4-BE49-F238E27FC236}">
                <a16:creationId xmlns:a16="http://schemas.microsoft.com/office/drawing/2014/main" id="{04EE5960-43EB-4B14-0782-2876BE85A607}"/>
              </a:ext>
            </a:extLst>
          </p:cNvPr>
          <p:cNvSpPr/>
          <p:nvPr userDrawn="1"/>
        </p:nvSpPr>
        <p:spPr>
          <a:xfrm>
            <a:off x="-76201" y="6356350"/>
            <a:ext cx="12353925" cy="276797"/>
          </a:xfrm>
          <a:prstGeom prst="rect">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8"/>
    </p:custDataLst>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 id="2147483673" r:id="rId6"/>
  </p:sldLayoutIdLst>
  <p:txStyles>
    <p:title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8.xml"/><Relationship Id="rId3" Type="http://schemas.openxmlformats.org/officeDocument/2006/relationships/image" Target="../media/image9.png"/><Relationship Id="rId7" Type="http://schemas.openxmlformats.org/officeDocument/2006/relationships/customXml" Target="../ink/ink3.xml"/><Relationship Id="rId12"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customXml" Target="../ink/ink2.xml"/><Relationship Id="rId11" Type="http://schemas.openxmlformats.org/officeDocument/2006/relationships/customXml" Target="../ink/ink6.xml"/><Relationship Id="rId5" Type="http://schemas.openxmlformats.org/officeDocument/2006/relationships/image" Target="../media/image10.png"/><Relationship Id="rId10" Type="http://schemas.openxmlformats.org/officeDocument/2006/relationships/customXml" Target="../ink/ink5.xml"/><Relationship Id="rId4" Type="http://schemas.openxmlformats.org/officeDocument/2006/relationships/customXml" Target="../ink/ink1.xml"/><Relationship Id="rId9" Type="http://schemas.openxmlformats.org/officeDocument/2006/relationships/image" Target="../media/image11.png"/><Relationship Id="rId14" Type="http://schemas.openxmlformats.org/officeDocument/2006/relationships/customXml" Target="../ink/ink9.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5631-0297-E86E-7069-C969B141FD7D}"/>
              </a:ext>
            </a:extLst>
          </p:cNvPr>
          <p:cNvSpPr>
            <a:spLocks noGrp="1"/>
          </p:cNvSpPr>
          <p:nvPr>
            <p:ph type="ctrTitle"/>
          </p:nvPr>
        </p:nvSpPr>
        <p:spPr>
          <a:xfrm>
            <a:off x="1405137" y="2913270"/>
            <a:ext cx="5707560" cy="642731"/>
          </a:xfrm>
          <a:noFill/>
        </p:spPr>
        <p:txBody>
          <a:bodyPr>
            <a:normAutofit fontScale="90000"/>
          </a:bodyPr>
          <a:lstStyle/>
          <a:p>
            <a:pPr algn="l"/>
            <a:r>
              <a:rPr lang="en-US" sz="3000" b="1" dirty="0">
                <a:solidFill>
                  <a:schemeClr val="accent1"/>
                </a:solidFill>
                <a:latin typeface="Arial"/>
                <a:cs typeface="Arial"/>
              </a:rPr>
              <a:t>Stack Overflow Developer Survey</a:t>
            </a:r>
            <a:endParaRPr lang="en-US" sz="3000" b="1">
              <a:solidFill>
                <a:schemeClr val="accent1"/>
              </a:solidFill>
            </a:endParaRPr>
          </a:p>
        </p:txBody>
      </p:sp>
      <p:sp>
        <p:nvSpPr>
          <p:cNvPr id="3" name="Subtitle 2">
            <a:extLst>
              <a:ext uri="{FF2B5EF4-FFF2-40B4-BE49-F238E27FC236}">
                <a16:creationId xmlns:a16="http://schemas.microsoft.com/office/drawing/2014/main" id="{59DF6B8D-2BAC-11F8-7D28-B631D08C8D90}"/>
              </a:ext>
            </a:extLst>
          </p:cNvPr>
          <p:cNvSpPr>
            <a:spLocks noGrp="1"/>
          </p:cNvSpPr>
          <p:nvPr>
            <p:ph type="subTitle" idx="1"/>
          </p:nvPr>
        </p:nvSpPr>
        <p:spPr>
          <a:xfrm>
            <a:off x="1413973" y="3731247"/>
            <a:ext cx="5711977" cy="1015240"/>
          </a:xfrm>
          <a:noFill/>
        </p:spPr>
        <p:txBody>
          <a:bodyPr vert="horz" lIns="91440" tIns="45720" rIns="91440" bIns="45720" rtlCol="0" anchor="t">
            <a:normAutofit fontScale="92500"/>
          </a:bodyPr>
          <a:lstStyle/>
          <a:p>
            <a:pPr algn="l"/>
            <a:r>
              <a:rPr lang="en-US" b="1" dirty="0">
                <a:solidFill>
                  <a:schemeClr val="accent4"/>
                </a:solidFill>
                <a:latin typeface="IBM Plex Sans"/>
              </a:rPr>
              <a:t>IBM Data Analyst Professional Certificate</a:t>
            </a:r>
          </a:p>
          <a:p>
            <a:pPr algn="l"/>
            <a:r>
              <a:rPr lang="en-US" sz="2000" dirty="0">
                <a:solidFill>
                  <a:schemeClr val="accent4"/>
                </a:solidFill>
                <a:latin typeface="Arial"/>
                <a:cs typeface="Arial"/>
              </a:rPr>
              <a:t>Stack Overflow Developer Survey – Dataset 2024</a:t>
            </a:r>
          </a:p>
          <a:p>
            <a:pPr algn="l"/>
            <a:endParaRPr lang="en-US" sz="2000" dirty="0"/>
          </a:p>
        </p:txBody>
      </p:sp>
      <p:pic>
        <p:nvPicPr>
          <p:cNvPr id="4" name="Picture 3">
            <a:extLst>
              <a:ext uri="{FF2B5EF4-FFF2-40B4-BE49-F238E27FC236}">
                <a16:creationId xmlns:a16="http://schemas.microsoft.com/office/drawing/2014/main" id="{77323E2C-8982-861D-BE1D-3E30E5CC437C}"/>
              </a:ext>
            </a:extLst>
          </p:cNvPr>
          <p:cNvPicPr>
            <a:picLocks noChangeAspect="1"/>
          </p:cNvPicPr>
          <p:nvPr/>
        </p:nvPicPr>
        <p:blipFill>
          <a:blip r:embed="rId3"/>
          <a:stretch>
            <a:fillRect/>
          </a:stretch>
        </p:blipFill>
        <p:spPr>
          <a:xfrm>
            <a:off x="7184719" y="387350"/>
            <a:ext cx="4794861" cy="4351338"/>
          </a:xfrm>
          <a:prstGeom prst="rect">
            <a:avLst/>
          </a:prstGeom>
          <a:noFill/>
        </p:spPr>
      </p:pic>
      <p:sp>
        <p:nvSpPr>
          <p:cNvPr id="6" name="Subtitle 2">
            <a:extLst>
              <a:ext uri="{FF2B5EF4-FFF2-40B4-BE49-F238E27FC236}">
                <a16:creationId xmlns:a16="http://schemas.microsoft.com/office/drawing/2014/main" id="{BA003463-A045-937F-669C-CE55D1526FB0}"/>
              </a:ext>
            </a:extLst>
          </p:cNvPr>
          <p:cNvSpPr txBox="1">
            <a:spLocks/>
          </p:cNvSpPr>
          <p:nvPr/>
        </p:nvSpPr>
        <p:spPr>
          <a:xfrm>
            <a:off x="9771678" y="4745039"/>
            <a:ext cx="2200152" cy="1015239"/>
          </a:xfrm>
          <a:prstGeom prst="rect">
            <a:avLst/>
          </a:prstGeom>
          <a:noFill/>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a:buNone/>
              <a:defRPr sz="2400" b="0" i="0" kern="1200">
                <a:solidFill>
                  <a:srgbClr val="525252"/>
                </a:solidFill>
                <a:latin typeface="IBM Plex Sans" panose="020B0503050203000203" pitchFamily="34" charset="0"/>
                <a:ea typeface="+mn-ea"/>
                <a:cs typeface="+mn-cs"/>
              </a:defRPr>
            </a:lvl1pPr>
            <a:lvl2pPr marL="457200" indent="0" algn="ctr" defTabSz="914400" rtl="0" eaLnBrk="1" latinLnBrk="0" hangingPunct="1">
              <a:lnSpc>
                <a:spcPct val="90000"/>
              </a:lnSpc>
              <a:spcBef>
                <a:spcPts val="500"/>
              </a:spcBef>
              <a:buFont typeface="Arial"/>
              <a:buNone/>
              <a:defRPr sz="2000" kern="1200">
                <a:solidFill>
                  <a:srgbClr val="262626"/>
                </a:solidFill>
                <a:latin typeface="IBM Plex Sans" panose="020B0503050203000203" pitchFamily="34" charset="0"/>
                <a:ea typeface="+mn-ea"/>
                <a:cs typeface="+mn-cs"/>
              </a:defRPr>
            </a:lvl2pPr>
            <a:lvl3pPr marL="914400" indent="0" algn="ctr" defTabSz="914400" rtl="0" eaLnBrk="1" latinLnBrk="0" hangingPunct="1">
              <a:lnSpc>
                <a:spcPct val="90000"/>
              </a:lnSpc>
              <a:spcBef>
                <a:spcPts val="500"/>
              </a:spcBef>
              <a:buFont typeface="Arial"/>
              <a:buNone/>
              <a:defRPr sz="1800" kern="1200">
                <a:solidFill>
                  <a:srgbClr val="262626"/>
                </a:solidFill>
                <a:latin typeface="IBM Plex Sans" panose="020B0503050203000203" pitchFamily="34" charset="0"/>
                <a:ea typeface="+mn-ea"/>
                <a:cs typeface="+mn-cs"/>
              </a:defRPr>
            </a:lvl3pPr>
            <a:lvl4pPr marL="1371600" indent="0" algn="ctr" defTabSz="914400" rtl="0" eaLnBrk="1" latinLnBrk="0" hangingPunct="1">
              <a:lnSpc>
                <a:spcPct val="90000"/>
              </a:lnSpc>
              <a:spcBef>
                <a:spcPts val="500"/>
              </a:spcBef>
              <a:buFont typeface="Arial"/>
              <a:buNone/>
              <a:defRPr sz="1600" kern="1200">
                <a:solidFill>
                  <a:srgbClr val="262626"/>
                </a:solidFill>
                <a:latin typeface="IBM Plex Sans" panose="020B0503050203000203" pitchFamily="34" charset="0"/>
                <a:ea typeface="+mn-ea"/>
                <a:cs typeface="+mn-cs"/>
              </a:defRPr>
            </a:lvl4pPr>
            <a:lvl5pPr marL="1828800" indent="0" algn="ctr" defTabSz="914400" rtl="0" eaLnBrk="1" latinLnBrk="0" hangingPunct="1">
              <a:lnSpc>
                <a:spcPct val="90000"/>
              </a:lnSpc>
              <a:spcBef>
                <a:spcPts val="500"/>
              </a:spcBef>
              <a:buFont typeface="Arial"/>
              <a:buNone/>
              <a:defRPr sz="1600" kern="1200">
                <a:solidFill>
                  <a:srgbClr val="262626"/>
                </a:solidFill>
                <a:latin typeface="IBM Plex Sans" panose="020B0503050203000203" pitchFamily="34" charset="0"/>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pPr algn="l"/>
            <a:r>
              <a:rPr lang="en-US" b="1" dirty="0">
                <a:solidFill>
                  <a:schemeClr val="accent4"/>
                </a:solidFill>
                <a:latin typeface="IBM Plex Sans"/>
              </a:rPr>
              <a:t>Rutvika Khot</a:t>
            </a:r>
          </a:p>
          <a:p>
            <a:pPr algn="l"/>
            <a:r>
              <a:rPr lang="en-US" b="1" dirty="0">
                <a:solidFill>
                  <a:schemeClr val="accent4"/>
                </a:solidFill>
                <a:latin typeface="IBM Plex Sans"/>
              </a:rPr>
              <a:t>  12-09-2025</a:t>
            </a:r>
            <a:endParaRPr lang="en-US" b="1" dirty="0">
              <a:solidFill>
                <a:schemeClr val="accent4"/>
              </a:solidFill>
            </a:endParaRPr>
          </a:p>
        </p:txBody>
      </p:sp>
      <p:sp>
        <p:nvSpPr>
          <p:cNvPr id="8" name="Title 1">
            <a:extLst>
              <a:ext uri="{FF2B5EF4-FFF2-40B4-BE49-F238E27FC236}">
                <a16:creationId xmlns:a16="http://schemas.microsoft.com/office/drawing/2014/main" id="{A211A1AF-0998-661B-4B40-644A89373BD2}"/>
              </a:ext>
            </a:extLst>
          </p:cNvPr>
          <p:cNvSpPr txBox="1">
            <a:spLocks/>
          </p:cNvSpPr>
          <p:nvPr/>
        </p:nvSpPr>
        <p:spPr>
          <a:xfrm>
            <a:off x="872843" y="382105"/>
            <a:ext cx="6303905" cy="1139687"/>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sz="4800" b="0"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pPr algn="l"/>
            <a:r>
              <a:rPr lang="en-US" sz="4000" b="1" dirty="0">
                <a:solidFill>
                  <a:schemeClr val="accent1"/>
                </a:solidFill>
                <a:latin typeface="Arial"/>
                <a:cs typeface="Arial"/>
              </a:rPr>
              <a:t>Capstone Project Report</a:t>
            </a:r>
          </a:p>
        </p:txBody>
      </p:sp>
    </p:spTree>
    <p:custDataLst>
      <p:tags r:id="rId1"/>
    </p:custDataLst>
    <p:extLst>
      <p:ext uri="{BB962C8B-B14F-4D97-AF65-F5344CB8AC3E}">
        <p14:creationId xmlns:p14="http://schemas.microsoft.com/office/powerpoint/2010/main" val="4009730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8291F-E27C-74F8-33D3-FF131FC968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B7D73-872E-CFE8-1C38-8422F383863C}"/>
              </a:ext>
            </a:extLst>
          </p:cNvPr>
          <p:cNvSpPr>
            <a:spLocks noGrp="1"/>
          </p:cNvSpPr>
          <p:nvPr>
            <p:ph type="title"/>
          </p:nvPr>
        </p:nvSpPr>
        <p:spPr>
          <a:xfrm>
            <a:off x="838200" y="365125"/>
            <a:ext cx="10515600" cy="1325563"/>
          </a:xfrm>
        </p:spPr>
        <p:txBody>
          <a:bodyPr anchor="ctr">
            <a:normAutofit/>
          </a:bodyPr>
          <a:lstStyle/>
          <a:p>
            <a:r>
              <a:rPr lang="en-US" dirty="0">
                <a:solidFill>
                  <a:schemeClr val="accent1"/>
                </a:solidFill>
                <a:latin typeface="IBM Plex Sans SemiBold"/>
              </a:rPr>
              <a:t>DASHBOARD</a:t>
            </a:r>
          </a:p>
        </p:txBody>
      </p:sp>
      <p:pic>
        <p:nvPicPr>
          <p:cNvPr id="4" name="Picture 3">
            <a:extLst>
              <a:ext uri="{FF2B5EF4-FFF2-40B4-BE49-F238E27FC236}">
                <a16:creationId xmlns:a16="http://schemas.microsoft.com/office/drawing/2014/main" id="{A79822F7-4A79-5E92-9C6D-8A9769182E2E}"/>
              </a:ext>
            </a:extLst>
          </p:cNvPr>
          <p:cNvPicPr>
            <a:picLocks noChangeAspect="1"/>
          </p:cNvPicPr>
          <p:nvPr/>
        </p:nvPicPr>
        <p:blipFill>
          <a:blip r:embed="rId3"/>
          <a:stretch>
            <a:fillRect/>
          </a:stretch>
        </p:blipFill>
        <p:spPr>
          <a:xfrm>
            <a:off x="1077475" y="1901819"/>
            <a:ext cx="3054361" cy="3054361"/>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5D13A3C6-148E-5050-9550-1FF19DF363E5}"/>
              </a:ext>
            </a:extLst>
          </p:cNvPr>
          <p:cNvPicPr>
            <a:picLocks noChangeAspect="1"/>
          </p:cNvPicPr>
          <p:nvPr/>
        </p:nvPicPr>
        <p:blipFill>
          <a:blip r:embed="rId4"/>
          <a:stretch>
            <a:fillRect/>
          </a:stretch>
        </p:blipFill>
        <p:spPr>
          <a:xfrm>
            <a:off x="4635342" y="1457739"/>
            <a:ext cx="6488359" cy="4903305"/>
          </a:xfrm>
          <a:prstGeom prst="rect">
            <a:avLst/>
          </a:prstGeom>
        </p:spPr>
      </p:pic>
    </p:spTree>
    <p:custDataLst>
      <p:tags r:id="rId1"/>
    </p:custDataLst>
    <p:extLst>
      <p:ext uri="{BB962C8B-B14F-4D97-AF65-F5344CB8AC3E}">
        <p14:creationId xmlns:p14="http://schemas.microsoft.com/office/powerpoint/2010/main" val="175219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2F0CA-55D1-0835-20D4-03D017A1D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393914-A678-A34E-C52A-16D0ADAA25AF}"/>
              </a:ext>
            </a:extLst>
          </p:cNvPr>
          <p:cNvSpPr>
            <a:spLocks noGrp="1"/>
          </p:cNvSpPr>
          <p:nvPr>
            <p:ph type="title"/>
          </p:nvPr>
        </p:nvSpPr>
        <p:spPr>
          <a:xfrm>
            <a:off x="838200" y="365125"/>
            <a:ext cx="10515600" cy="1325563"/>
          </a:xfrm>
        </p:spPr>
        <p:txBody>
          <a:bodyPr anchor="ctr">
            <a:normAutofit/>
          </a:bodyPr>
          <a:lstStyle/>
          <a:p>
            <a:r>
              <a:rPr lang="en-US" dirty="0">
                <a:solidFill>
                  <a:schemeClr val="accent1"/>
                </a:solidFill>
                <a:latin typeface="IBM Plex Sans SemiBold"/>
              </a:rPr>
              <a:t>Current Technology Usage</a:t>
            </a:r>
            <a:endParaRPr lang="en-US" dirty="0">
              <a:solidFill>
                <a:schemeClr val="accent1"/>
              </a:solidFill>
            </a:endParaRPr>
          </a:p>
        </p:txBody>
      </p:sp>
      <p:pic>
        <p:nvPicPr>
          <p:cNvPr id="6" name="Content Placeholder 5" descr="A screenshot of a computer&#10;&#10;AI-generated content may be incorrect.">
            <a:extLst>
              <a:ext uri="{FF2B5EF4-FFF2-40B4-BE49-F238E27FC236}">
                <a16:creationId xmlns:a16="http://schemas.microsoft.com/office/drawing/2014/main" id="{C6E765E2-DF5F-465D-2AEA-BAA4C6FD99CA}"/>
              </a:ext>
            </a:extLst>
          </p:cNvPr>
          <p:cNvPicPr>
            <a:picLocks noGrp="1" noChangeAspect="1"/>
          </p:cNvPicPr>
          <p:nvPr>
            <p:ph sz="half" idx="1"/>
          </p:nvPr>
        </p:nvPicPr>
        <p:blipFill>
          <a:blip r:embed="rId3"/>
          <a:stretch>
            <a:fillRect/>
          </a:stretch>
        </p:blipFill>
        <p:spPr>
          <a:xfrm>
            <a:off x="352287" y="1411151"/>
            <a:ext cx="10228467" cy="4961139"/>
          </a:xfrm>
          <a:prstGeom prst="rect">
            <a:avLst/>
          </a:prstGeom>
        </p:spPr>
      </p:pic>
    </p:spTree>
    <p:custDataLst>
      <p:tags r:id="rId1"/>
    </p:custDataLst>
    <p:extLst>
      <p:ext uri="{BB962C8B-B14F-4D97-AF65-F5344CB8AC3E}">
        <p14:creationId xmlns:p14="http://schemas.microsoft.com/office/powerpoint/2010/main" val="2429736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8F23D-B8D7-D0E4-EDC5-E0F023884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4F933A-3681-3D82-68EF-62EC07822DAD}"/>
              </a:ext>
            </a:extLst>
          </p:cNvPr>
          <p:cNvSpPr>
            <a:spLocks noGrp="1"/>
          </p:cNvSpPr>
          <p:nvPr>
            <p:ph type="title"/>
          </p:nvPr>
        </p:nvSpPr>
        <p:spPr>
          <a:xfrm>
            <a:off x="838200" y="365125"/>
            <a:ext cx="10515600" cy="1325563"/>
          </a:xfrm>
        </p:spPr>
        <p:txBody>
          <a:bodyPr anchor="ctr">
            <a:normAutofit/>
          </a:bodyPr>
          <a:lstStyle/>
          <a:p>
            <a:r>
              <a:rPr lang="en-US" dirty="0">
                <a:solidFill>
                  <a:schemeClr val="accent1"/>
                </a:solidFill>
                <a:latin typeface="IBM Plex Sans SemiBold"/>
              </a:rPr>
              <a:t>Future Technology Usage</a:t>
            </a:r>
            <a:endParaRPr lang="en-US" dirty="0">
              <a:solidFill>
                <a:schemeClr val="accent1"/>
              </a:solidFill>
            </a:endParaRPr>
          </a:p>
        </p:txBody>
      </p:sp>
      <p:pic>
        <p:nvPicPr>
          <p:cNvPr id="6" name="Content Placeholder 5" descr="A screenshot of a graph&#10;&#10;AI-generated content may be incorrect.">
            <a:extLst>
              <a:ext uri="{FF2B5EF4-FFF2-40B4-BE49-F238E27FC236}">
                <a16:creationId xmlns:a16="http://schemas.microsoft.com/office/drawing/2014/main" id="{955B7DAE-C62D-75DA-9880-6E73B10A0C67}"/>
              </a:ext>
            </a:extLst>
          </p:cNvPr>
          <p:cNvPicPr>
            <a:picLocks noGrp="1" noChangeAspect="1"/>
          </p:cNvPicPr>
          <p:nvPr>
            <p:ph sz="half" idx="1"/>
          </p:nvPr>
        </p:nvPicPr>
        <p:blipFill>
          <a:blip r:embed="rId3"/>
          <a:stretch>
            <a:fillRect/>
          </a:stretch>
        </p:blipFill>
        <p:spPr>
          <a:xfrm>
            <a:off x="838200" y="1514894"/>
            <a:ext cx="10349947" cy="4842003"/>
          </a:xfrm>
          <a:prstGeom prst="rect">
            <a:avLst/>
          </a:prstGeom>
        </p:spPr>
      </p:pic>
    </p:spTree>
    <p:custDataLst>
      <p:tags r:id="rId1"/>
    </p:custDataLst>
    <p:extLst>
      <p:ext uri="{BB962C8B-B14F-4D97-AF65-F5344CB8AC3E}">
        <p14:creationId xmlns:p14="http://schemas.microsoft.com/office/powerpoint/2010/main" val="2048496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A10D3-267F-7A90-5160-775BFEBCA6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2C0C82-5F1A-F7B1-2C56-5C08240C1647}"/>
              </a:ext>
            </a:extLst>
          </p:cNvPr>
          <p:cNvSpPr>
            <a:spLocks noGrp="1"/>
          </p:cNvSpPr>
          <p:nvPr>
            <p:ph type="title"/>
          </p:nvPr>
        </p:nvSpPr>
        <p:spPr>
          <a:xfrm>
            <a:off x="838200" y="365125"/>
            <a:ext cx="10515600" cy="1325563"/>
          </a:xfrm>
        </p:spPr>
        <p:txBody>
          <a:bodyPr anchor="ctr">
            <a:normAutofit/>
          </a:bodyPr>
          <a:lstStyle/>
          <a:p>
            <a:r>
              <a:rPr lang="en-US" dirty="0">
                <a:solidFill>
                  <a:schemeClr val="accent1"/>
                </a:solidFill>
                <a:latin typeface="IBM Plex Sans SemiBold"/>
              </a:rPr>
              <a:t>Demographics</a:t>
            </a:r>
            <a:endParaRPr lang="en-US" dirty="0">
              <a:solidFill>
                <a:schemeClr val="accent1"/>
              </a:solidFill>
            </a:endParaRPr>
          </a:p>
        </p:txBody>
      </p:sp>
      <p:pic>
        <p:nvPicPr>
          <p:cNvPr id="6" name="Content Placeholder 5" descr="A screenshot of a graph and chart&#10;&#10;AI-generated content may be incorrect.">
            <a:extLst>
              <a:ext uri="{FF2B5EF4-FFF2-40B4-BE49-F238E27FC236}">
                <a16:creationId xmlns:a16="http://schemas.microsoft.com/office/drawing/2014/main" id="{CF0AAE34-3E20-CD9C-FF53-76FE2825DFCD}"/>
              </a:ext>
            </a:extLst>
          </p:cNvPr>
          <p:cNvPicPr>
            <a:picLocks noGrp="1" noChangeAspect="1"/>
          </p:cNvPicPr>
          <p:nvPr>
            <p:ph sz="half" idx="1"/>
          </p:nvPr>
        </p:nvPicPr>
        <p:blipFill>
          <a:blip r:embed="rId3"/>
          <a:stretch>
            <a:fillRect/>
          </a:stretch>
        </p:blipFill>
        <p:spPr>
          <a:xfrm>
            <a:off x="838200" y="1517501"/>
            <a:ext cx="10294729" cy="4582788"/>
          </a:xfrm>
          <a:prstGeom prst="rect">
            <a:avLst/>
          </a:prstGeom>
        </p:spPr>
      </p:pic>
    </p:spTree>
    <p:custDataLst>
      <p:tags r:id="rId1"/>
    </p:custDataLst>
    <p:extLst>
      <p:ext uri="{BB962C8B-B14F-4D97-AF65-F5344CB8AC3E}">
        <p14:creationId xmlns:p14="http://schemas.microsoft.com/office/powerpoint/2010/main" val="2405636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62C0A-56EF-B349-A097-27B4D460D1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98769-531F-C6A5-406F-D1C3D2805950}"/>
              </a:ext>
            </a:extLst>
          </p:cNvPr>
          <p:cNvSpPr>
            <a:spLocks noGrp="1"/>
          </p:cNvSpPr>
          <p:nvPr>
            <p:ph type="title"/>
          </p:nvPr>
        </p:nvSpPr>
        <p:spPr>
          <a:xfrm>
            <a:off x="838200" y="365125"/>
            <a:ext cx="10515600" cy="1325563"/>
          </a:xfrm>
        </p:spPr>
        <p:txBody>
          <a:bodyPr anchor="ctr">
            <a:normAutofit/>
          </a:bodyPr>
          <a:lstStyle/>
          <a:p>
            <a:r>
              <a:rPr lang="en-US" dirty="0">
                <a:solidFill>
                  <a:schemeClr val="accent1"/>
                </a:solidFill>
                <a:latin typeface="IBM Plex Sans SemiBold"/>
              </a:rPr>
              <a:t>DISCUSSION</a:t>
            </a:r>
          </a:p>
        </p:txBody>
      </p:sp>
      <p:pic>
        <p:nvPicPr>
          <p:cNvPr id="3" name="Content Placeholder 2">
            <a:extLst>
              <a:ext uri="{FF2B5EF4-FFF2-40B4-BE49-F238E27FC236}">
                <a16:creationId xmlns:a16="http://schemas.microsoft.com/office/drawing/2014/main" id="{1F45ECC1-C956-CADF-DDFD-F54C6608E401}"/>
              </a:ext>
            </a:extLst>
          </p:cNvPr>
          <p:cNvPicPr>
            <a:picLocks noGrp="1" noChangeAspect="1"/>
          </p:cNvPicPr>
          <p:nvPr>
            <p:ph sz="half" idx="1"/>
          </p:nvPr>
        </p:nvPicPr>
        <p:blipFill>
          <a:blip r:embed="rId3"/>
          <a:stretch>
            <a:fillRect/>
          </a:stretch>
        </p:blipFill>
        <p:spPr>
          <a:xfrm>
            <a:off x="1253331" y="1825625"/>
            <a:ext cx="4351338" cy="4351338"/>
          </a:xfrm>
          <a:prstGeom prst="rect">
            <a:avLst/>
          </a:prstGeom>
          <a:noFill/>
        </p:spPr>
      </p:pic>
      <p:sp>
        <p:nvSpPr>
          <p:cNvPr id="4" name="Content Placeholder 3">
            <a:extLst>
              <a:ext uri="{FF2B5EF4-FFF2-40B4-BE49-F238E27FC236}">
                <a16:creationId xmlns:a16="http://schemas.microsoft.com/office/drawing/2014/main" id="{0F67EF50-003F-6BB0-4367-42BB884C77A4}"/>
              </a:ext>
            </a:extLst>
          </p:cNvPr>
          <p:cNvSpPr>
            <a:spLocks noGrp="1"/>
          </p:cNvSpPr>
          <p:nvPr>
            <p:ph sz="half" idx="2"/>
          </p:nvPr>
        </p:nvSpPr>
        <p:spPr>
          <a:xfrm>
            <a:off x="5995505" y="1825625"/>
            <a:ext cx="5358295" cy="4351338"/>
          </a:xfrm>
        </p:spPr>
        <p:txBody>
          <a:bodyPr vert="horz" lIns="91440" tIns="45720" rIns="91440" bIns="45720" rtlCol="0" anchor="t">
            <a:normAutofit fontScale="92500" lnSpcReduction="20000"/>
          </a:bodyPr>
          <a:lstStyle/>
          <a:p>
            <a:r>
              <a:rPr lang="en-US" dirty="0">
                <a:solidFill>
                  <a:schemeClr val="accent1"/>
                </a:solidFill>
                <a:latin typeface="IBM Plex Sans"/>
              </a:rPr>
              <a:t>The dominance of </a:t>
            </a:r>
            <a:r>
              <a:rPr lang="en-US" b="1" dirty="0">
                <a:solidFill>
                  <a:schemeClr val="accent1"/>
                </a:solidFill>
                <a:latin typeface="IBM Plex Sans"/>
              </a:rPr>
              <a:t>JavaScript </a:t>
            </a:r>
            <a:r>
              <a:rPr lang="en-US" dirty="0">
                <a:solidFill>
                  <a:schemeClr val="accent1"/>
                </a:solidFill>
                <a:latin typeface="IBM Plex Sans"/>
              </a:rPr>
              <a:t>and </a:t>
            </a:r>
            <a:r>
              <a:rPr lang="en-US" b="1" dirty="0">
                <a:solidFill>
                  <a:schemeClr val="accent1"/>
                </a:solidFill>
                <a:latin typeface="IBM Plex Sans"/>
              </a:rPr>
              <a:t>HTML/CSS</a:t>
            </a:r>
            <a:r>
              <a:rPr lang="en-US" dirty="0">
                <a:solidFill>
                  <a:schemeClr val="accent1"/>
                </a:solidFill>
                <a:latin typeface="IBM Plex Sans"/>
              </a:rPr>
              <a:t> and the adoption of </a:t>
            </a:r>
            <a:r>
              <a:rPr lang="en-US" b="1" dirty="0">
                <a:solidFill>
                  <a:schemeClr val="accent1"/>
                </a:solidFill>
                <a:latin typeface="IBM Plex Sans"/>
              </a:rPr>
              <a:t>MySQL </a:t>
            </a:r>
            <a:r>
              <a:rPr lang="en-US" dirty="0">
                <a:solidFill>
                  <a:schemeClr val="accent1"/>
                </a:solidFill>
                <a:latin typeface="IBM Plex Sans"/>
              </a:rPr>
              <a:t>as the leading database management system. </a:t>
            </a:r>
            <a:endParaRPr lang="en-US" dirty="0">
              <a:solidFill>
                <a:schemeClr val="accent1"/>
              </a:solidFill>
            </a:endParaRPr>
          </a:p>
          <a:p>
            <a:r>
              <a:rPr lang="en-US" dirty="0">
                <a:solidFill>
                  <a:schemeClr val="accent1"/>
                </a:solidFill>
                <a:latin typeface="IBM Plex Sans"/>
              </a:rPr>
              <a:t>Highlights the central role of </a:t>
            </a:r>
            <a:r>
              <a:rPr lang="en-US" b="1" dirty="0">
                <a:solidFill>
                  <a:schemeClr val="accent1"/>
                </a:solidFill>
                <a:latin typeface="IBM Plex Sans"/>
              </a:rPr>
              <a:t>web development</a:t>
            </a:r>
            <a:r>
              <a:rPr lang="en-US" dirty="0">
                <a:solidFill>
                  <a:schemeClr val="accent1"/>
                </a:solidFill>
                <a:latin typeface="IBM Plex Sans"/>
              </a:rPr>
              <a:t> in the </a:t>
            </a:r>
            <a:r>
              <a:rPr lang="en-US">
                <a:solidFill>
                  <a:schemeClr val="accent1"/>
                </a:solidFill>
                <a:latin typeface="IBM Plex Sans"/>
              </a:rPr>
              <a:t>programming landscape. </a:t>
            </a:r>
            <a:endParaRPr lang="en-US">
              <a:solidFill>
                <a:schemeClr val="accent1"/>
              </a:solidFill>
            </a:endParaRPr>
          </a:p>
          <a:p>
            <a:r>
              <a:rPr lang="en-US" dirty="0">
                <a:solidFill>
                  <a:schemeClr val="accent1"/>
                </a:solidFill>
                <a:latin typeface="IBM Plex Sans"/>
              </a:rPr>
              <a:t>Opens up discussions on the significance of </a:t>
            </a:r>
            <a:r>
              <a:rPr lang="en-US" b="1" dirty="0">
                <a:solidFill>
                  <a:schemeClr val="accent1"/>
                </a:solidFill>
                <a:latin typeface="IBM Plex Sans"/>
              </a:rPr>
              <a:t>client-side scripting</a:t>
            </a:r>
            <a:r>
              <a:rPr lang="en-US" dirty="0">
                <a:solidFill>
                  <a:schemeClr val="accent1"/>
                </a:solidFill>
                <a:latin typeface="IBM Plex Sans"/>
              </a:rPr>
              <a:t> and styling, trends in </a:t>
            </a:r>
            <a:r>
              <a:rPr lang="en-US" b="1" dirty="0">
                <a:solidFill>
                  <a:schemeClr val="accent1"/>
                </a:solidFill>
                <a:latin typeface="IBM Plex Sans"/>
              </a:rPr>
              <a:t>web development frameworks</a:t>
            </a:r>
            <a:r>
              <a:rPr lang="en-US" dirty="0">
                <a:solidFill>
                  <a:schemeClr val="accent1"/>
                </a:solidFill>
                <a:latin typeface="IBM Plex Sans"/>
              </a:rPr>
              <a:t>, and the evolving nature of web </a:t>
            </a:r>
            <a:r>
              <a:rPr lang="en-US">
                <a:solidFill>
                  <a:schemeClr val="accent1"/>
                </a:solidFill>
                <a:latin typeface="IBM Plex Sans"/>
              </a:rPr>
              <a:t>technologies.</a:t>
            </a:r>
            <a:endParaRPr lang="en-US">
              <a:solidFill>
                <a:schemeClr val="accent1"/>
              </a:solidFill>
            </a:endParaRPr>
          </a:p>
        </p:txBody>
      </p:sp>
    </p:spTree>
    <p:custDataLst>
      <p:tags r:id="rId1"/>
    </p:custDataLst>
    <p:extLst>
      <p:ext uri="{BB962C8B-B14F-4D97-AF65-F5344CB8AC3E}">
        <p14:creationId xmlns:p14="http://schemas.microsoft.com/office/powerpoint/2010/main" val="857333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05330-0589-A550-601A-037CA416F6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BA8902-AF46-DDE8-D792-7940E18AF629}"/>
              </a:ext>
            </a:extLst>
          </p:cNvPr>
          <p:cNvSpPr>
            <a:spLocks noGrp="1"/>
          </p:cNvSpPr>
          <p:nvPr>
            <p:ph type="title"/>
          </p:nvPr>
        </p:nvSpPr>
        <p:spPr>
          <a:xfrm>
            <a:off x="838200" y="365125"/>
            <a:ext cx="10515600" cy="1325563"/>
          </a:xfrm>
        </p:spPr>
        <p:txBody>
          <a:bodyPr/>
          <a:lstStyle/>
          <a:p>
            <a:r>
              <a:rPr lang="en-US" dirty="0">
                <a:solidFill>
                  <a:schemeClr val="accent1"/>
                </a:solidFill>
                <a:latin typeface="IBM Plex Sans SemiBold"/>
              </a:rPr>
              <a:t>OVERALL FINDINGS &amp; IMPLICATIONS</a:t>
            </a:r>
          </a:p>
        </p:txBody>
      </p:sp>
      <p:sp>
        <p:nvSpPr>
          <p:cNvPr id="3" name="Content Placeholder 2">
            <a:extLst>
              <a:ext uri="{FF2B5EF4-FFF2-40B4-BE49-F238E27FC236}">
                <a16:creationId xmlns:a16="http://schemas.microsoft.com/office/drawing/2014/main" id="{D196B89C-35B9-C514-4E9C-FCBE8D68D3FD}"/>
              </a:ext>
            </a:extLst>
          </p:cNvPr>
          <p:cNvSpPr>
            <a:spLocks noGrp="1"/>
          </p:cNvSpPr>
          <p:nvPr>
            <p:ph sz="half" idx="1"/>
          </p:nvPr>
        </p:nvSpPr>
        <p:spPr>
          <a:xfrm>
            <a:off x="813816" y="1825625"/>
            <a:ext cx="5181600" cy="4351338"/>
          </a:xfrm>
        </p:spPr>
        <p:txBody>
          <a:bodyPr vert="horz" lIns="91440" tIns="45720" rIns="91440" bIns="45720" rtlCol="0" anchor="t">
            <a:normAutofit fontScale="62500" lnSpcReduction="20000"/>
          </a:bodyPr>
          <a:lstStyle/>
          <a:p>
            <a:pPr marL="0" indent="0">
              <a:buNone/>
            </a:pPr>
            <a:r>
              <a:rPr lang="en-US" sz="2700" b="1" dirty="0">
                <a:solidFill>
                  <a:schemeClr val="accent1"/>
                </a:solidFill>
                <a:latin typeface="IBM Plex Sans"/>
              </a:rPr>
              <a:t>Findings</a:t>
            </a:r>
          </a:p>
          <a:p>
            <a:pPr marL="0" indent="0">
              <a:buNone/>
            </a:pPr>
            <a:endParaRPr lang="en-US" dirty="0">
              <a:solidFill>
                <a:schemeClr val="accent1"/>
              </a:solidFill>
            </a:endParaRPr>
          </a:p>
          <a:p>
            <a:r>
              <a:rPr lang="en-US" sz="2700" dirty="0">
                <a:solidFill>
                  <a:schemeClr val="accent1"/>
                </a:solidFill>
                <a:latin typeface="IBM Plex Sans"/>
              </a:rPr>
              <a:t>Technology Trends: The dominance of JavaScript and HTML/CSS underscores the importance of staying updated with technology trends in web development. </a:t>
            </a:r>
            <a:endParaRPr lang="en-US" sz="2700">
              <a:solidFill>
                <a:schemeClr val="accent1"/>
              </a:solidFill>
              <a:latin typeface="IBM Plex Sans"/>
            </a:endParaRPr>
          </a:p>
          <a:p>
            <a:r>
              <a:rPr lang="en-US" sz="2700" dirty="0">
                <a:solidFill>
                  <a:schemeClr val="accent1"/>
                </a:solidFill>
                <a:latin typeface="IBM Plex Sans"/>
              </a:rPr>
              <a:t>Data Management: The prevalence of MySQL, PostgreSQL, and Microsoft SQL Server highlights the critical role of effective data management in software development. </a:t>
            </a:r>
            <a:endParaRPr lang="en-US" sz="2700">
              <a:solidFill>
                <a:schemeClr val="accent1"/>
              </a:solidFill>
              <a:latin typeface="IBM Plex Sans"/>
            </a:endParaRPr>
          </a:p>
          <a:p>
            <a:r>
              <a:rPr lang="en-US" sz="2700" dirty="0">
                <a:solidFill>
                  <a:schemeClr val="accent1"/>
                </a:solidFill>
                <a:latin typeface="IBM Plex Sans"/>
              </a:rPr>
              <a:t>Diversity of Tools: The diverse range of programming languages and database systems utilized by developers underscores the importance of understanding the strengths and weaknesses of different tools.</a:t>
            </a:r>
            <a:endParaRPr lang="en-US" sz="2700">
              <a:solidFill>
                <a:schemeClr val="accent1"/>
              </a:solidFill>
              <a:latin typeface="IBM Plex Sans"/>
            </a:endParaRPr>
          </a:p>
        </p:txBody>
      </p:sp>
      <p:sp>
        <p:nvSpPr>
          <p:cNvPr id="4" name="Content Placeholder 3">
            <a:extLst>
              <a:ext uri="{FF2B5EF4-FFF2-40B4-BE49-F238E27FC236}">
                <a16:creationId xmlns:a16="http://schemas.microsoft.com/office/drawing/2014/main" id="{2FDBBA5A-826D-FFFD-F1BE-92269842D330}"/>
              </a:ext>
            </a:extLst>
          </p:cNvPr>
          <p:cNvSpPr>
            <a:spLocks noGrp="1"/>
          </p:cNvSpPr>
          <p:nvPr>
            <p:ph sz="half" idx="2"/>
          </p:nvPr>
        </p:nvSpPr>
        <p:spPr>
          <a:xfrm>
            <a:off x="6172200" y="1825625"/>
            <a:ext cx="5181600" cy="4351338"/>
          </a:xfrm>
        </p:spPr>
        <p:txBody>
          <a:bodyPr vert="horz" lIns="91440" tIns="45720" rIns="91440" bIns="45720" rtlCol="0" anchor="t">
            <a:normAutofit fontScale="62500" lnSpcReduction="20000"/>
          </a:bodyPr>
          <a:lstStyle/>
          <a:p>
            <a:pPr marL="0" indent="0">
              <a:buNone/>
            </a:pPr>
            <a:r>
              <a:rPr lang="en-US" sz="2700" b="1" dirty="0">
                <a:solidFill>
                  <a:schemeClr val="accent1"/>
                </a:solidFill>
                <a:latin typeface="IBM Plex Sans"/>
              </a:rPr>
              <a:t>Implications</a:t>
            </a:r>
          </a:p>
          <a:p>
            <a:r>
              <a:rPr lang="en-US" sz="2700" b="1" dirty="0">
                <a:solidFill>
                  <a:schemeClr val="accent1"/>
                </a:solidFill>
                <a:latin typeface="IBM Plex Sans"/>
              </a:rPr>
              <a:t>Web Dominance:</a:t>
            </a:r>
            <a:r>
              <a:rPr lang="en-US" sz="2700" dirty="0">
                <a:solidFill>
                  <a:schemeClr val="accent1"/>
                </a:solidFill>
                <a:latin typeface="IBM Plex Sans"/>
              </a:rPr>
              <a:t> The widespread usage of JavaScript and HTML/CSS indicates the dominance of web development in the programming ecosystem, reflecting the growing importance of online platforms and digital experiences. </a:t>
            </a:r>
            <a:endParaRPr lang="en-US" dirty="0">
              <a:solidFill>
                <a:schemeClr val="accent1"/>
              </a:solidFill>
            </a:endParaRPr>
          </a:p>
          <a:p>
            <a:r>
              <a:rPr lang="en-US" sz="2700" b="1" dirty="0">
                <a:solidFill>
                  <a:schemeClr val="accent1"/>
                </a:solidFill>
                <a:latin typeface="IBM Plex Sans"/>
              </a:rPr>
              <a:t>Database Diversity:</a:t>
            </a:r>
            <a:r>
              <a:rPr lang="en-US" sz="2700" dirty="0">
                <a:solidFill>
                  <a:schemeClr val="accent1"/>
                </a:solidFill>
                <a:latin typeface="IBM Plex Sans"/>
              </a:rPr>
              <a:t> The variety of database management systems used highlights the importance of flexibility and adaptability in data storage solutions. Organizations must consider factors such as data structure, scalability, and performance when selecting a database system. </a:t>
            </a:r>
          </a:p>
          <a:p>
            <a:r>
              <a:rPr lang="en-US" sz="2700" b="1" dirty="0">
                <a:solidFill>
                  <a:schemeClr val="accent1"/>
                </a:solidFill>
                <a:latin typeface="IBM Plex Sans"/>
              </a:rPr>
              <a:t>Industry Standardization: </a:t>
            </a:r>
            <a:r>
              <a:rPr lang="en-US" sz="2700" dirty="0">
                <a:solidFill>
                  <a:schemeClr val="accent1"/>
                </a:solidFill>
                <a:latin typeface="IBM Plex Sans"/>
              </a:rPr>
              <a:t>The popularity of certain technologies like JavaScript and MySQL suggests a degree of industry standardization, where certain tools become widely adopted due to their proven reliability and effectiveness. This can simplify collaboration and interoperability within the developer community</a:t>
            </a:r>
            <a:endParaRPr lang="en-US" sz="2700">
              <a:solidFill>
                <a:schemeClr val="accent1"/>
              </a:solidFill>
              <a:latin typeface="IBM Plex Sans"/>
            </a:endParaRPr>
          </a:p>
        </p:txBody>
      </p:sp>
    </p:spTree>
    <p:custDataLst>
      <p:tags r:id="rId1"/>
    </p:custDataLst>
    <p:extLst>
      <p:ext uri="{BB962C8B-B14F-4D97-AF65-F5344CB8AC3E}">
        <p14:creationId xmlns:p14="http://schemas.microsoft.com/office/powerpoint/2010/main" val="3865637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A16F-6AB5-5C0B-5466-65B2A6AE811E}"/>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5E978FF3-BC93-079A-1687-DD4786B81DF4}"/>
              </a:ext>
            </a:extLst>
          </p:cNvPr>
          <p:cNvSpPr>
            <a:spLocks noGrp="1"/>
          </p:cNvSpPr>
          <p:nvPr>
            <p:ph type="title"/>
          </p:nvPr>
        </p:nvSpPr>
        <p:spPr>
          <a:xfrm>
            <a:off x="838200" y="365125"/>
            <a:ext cx="10515600" cy="1325563"/>
          </a:xfrm>
        </p:spPr>
        <p:txBody>
          <a:bodyPr anchor="ctr">
            <a:normAutofit/>
          </a:bodyPr>
          <a:lstStyle/>
          <a:p>
            <a:r>
              <a:rPr lang="en-US" dirty="0">
                <a:solidFill>
                  <a:schemeClr val="accent1"/>
                </a:solidFill>
                <a:latin typeface="IBM Plex Sans SemiBold"/>
              </a:rPr>
              <a:t>CONCLUSION</a:t>
            </a:r>
          </a:p>
        </p:txBody>
      </p:sp>
      <p:sp>
        <p:nvSpPr>
          <p:cNvPr id="12" name="Content Placeholder 3">
            <a:extLst>
              <a:ext uri="{FF2B5EF4-FFF2-40B4-BE49-F238E27FC236}">
                <a16:creationId xmlns:a16="http://schemas.microsoft.com/office/drawing/2014/main" id="{2E75918E-509D-16F8-F478-FA41759FEFE9}"/>
              </a:ext>
            </a:extLst>
          </p:cNvPr>
          <p:cNvSpPr txBox="1">
            <a:spLocks/>
          </p:cNvSpPr>
          <p:nvPr/>
        </p:nvSpPr>
        <p:spPr>
          <a:xfrm>
            <a:off x="4544291" y="1825625"/>
            <a:ext cx="6809509"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a:solidFill>
                  <a:schemeClr val="accent1"/>
                </a:solidFill>
                <a:latin typeface="IBM Plex Sans"/>
              </a:rPr>
              <a:t>The findings underscore the dynamic nature of the programming landscape and the critical role of technology in driving innovation across industries. </a:t>
            </a:r>
            <a:endParaRPr lang="en-US" sz="2000">
              <a:solidFill>
                <a:schemeClr val="accent1"/>
              </a:solidFill>
            </a:endParaRPr>
          </a:p>
          <a:p>
            <a:r>
              <a:rPr lang="en-US" sz="2000" dirty="0">
                <a:solidFill>
                  <a:schemeClr val="accent1"/>
                </a:solidFill>
                <a:latin typeface="IBM Plex Sans"/>
              </a:rPr>
              <a:t>As developers navigate this ever-changing terrain, </a:t>
            </a:r>
            <a:endParaRPr lang="en-US" sz="2000">
              <a:solidFill>
                <a:schemeClr val="accent1"/>
              </a:solidFill>
            </a:endParaRPr>
          </a:p>
          <a:p>
            <a:pPr lvl="1">
              <a:buFont typeface="Courier New"/>
              <a:buChar char="o"/>
            </a:pPr>
            <a:r>
              <a:rPr lang="en-US" sz="2000" dirty="0">
                <a:solidFill>
                  <a:schemeClr val="accent1"/>
                </a:solidFill>
                <a:latin typeface="IBM Plex Sans"/>
              </a:rPr>
              <a:t>a keen understanding of diverse programming languages </a:t>
            </a:r>
            <a:endParaRPr lang="en-US" sz="2000">
              <a:solidFill>
                <a:schemeClr val="accent1"/>
              </a:solidFill>
            </a:endParaRPr>
          </a:p>
          <a:p>
            <a:pPr lvl="1">
              <a:buFont typeface="Courier New"/>
              <a:buChar char="o"/>
            </a:pPr>
            <a:r>
              <a:rPr lang="en-US" sz="2000" dirty="0">
                <a:solidFill>
                  <a:schemeClr val="accent1"/>
                </a:solidFill>
                <a:latin typeface="IBM Plex Sans"/>
              </a:rPr>
              <a:t>database systems becomes essential to meet the demands of modern applications</a:t>
            </a:r>
            <a:endParaRPr lang="en-US" sz="2000">
              <a:solidFill>
                <a:schemeClr val="accent1"/>
              </a:solidFill>
            </a:endParaRPr>
          </a:p>
          <a:p>
            <a:pPr lvl="1">
              <a:buFont typeface="Courier New"/>
              <a:buChar char="o"/>
            </a:pPr>
            <a:r>
              <a:rPr lang="en-US" sz="2000" dirty="0">
                <a:solidFill>
                  <a:schemeClr val="accent1"/>
                </a:solidFill>
                <a:latin typeface="IBM Plex Sans"/>
              </a:rPr>
              <a:t>ensure optimal outcomes in software development projects.</a:t>
            </a:r>
            <a:endParaRPr lang="en-US" sz="2000">
              <a:solidFill>
                <a:schemeClr val="accent1"/>
              </a:solidFill>
            </a:endParaRPr>
          </a:p>
        </p:txBody>
      </p:sp>
      <p:pic>
        <p:nvPicPr>
          <p:cNvPr id="13" name="Content Placeholder 5">
            <a:extLst>
              <a:ext uri="{FF2B5EF4-FFF2-40B4-BE49-F238E27FC236}">
                <a16:creationId xmlns:a16="http://schemas.microsoft.com/office/drawing/2014/main" id="{CD985AE9-0D12-3398-B9B7-4395CABF1707}"/>
              </a:ext>
            </a:extLst>
          </p:cNvPr>
          <p:cNvPicPr>
            <a:picLocks noGrp="1" noChangeAspect="1"/>
          </p:cNvPicPr>
          <p:nvPr>
            <p:ph sz="half" idx="1"/>
          </p:nvPr>
        </p:nvPicPr>
        <p:blipFill>
          <a:blip r:embed="rId3"/>
          <a:stretch>
            <a:fillRect/>
          </a:stretch>
        </p:blipFill>
        <p:spPr>
          <a:xfrm>
            <a:off x="1125967" y="2113896"/>
            <a:ext cx="3054361" cy="3054361"/>
          </a:xfrm>
          <a:prstGeom prst="rect">
            <a:avLst/>
          </a:prstGeom>
        </p:spPr>
      </p:pic>
    </p:spTree>
    <p:custDataLst>
      <p:tags r:id="rId1"/>
    </p:custDataLst>
    <p:extLst>
      <p:ext uri="{BB962C8B-B14F-4D97-AF65-F5344CB8AC3E}">
        <p14:creationId xmlns:p14="http://schemas.microsoft.com/office/powerpoint/2010/main" val="840378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1598F-DBE3-7B78-D1F9-0BA7F7DC75BC}"/>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34A3B939-6057-23B6-25B3-E33A2D205C2A}"/>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10" name="Content Placeholder 3">
            <a:extLst>
              <a:ext uri="{FF2B5EF4-FFF2-40B4-BE49-F238E27FC236}">
                <a16:creationId xmlns:a16="http://schemas.microsoft.com/office/drawing/2014/main" id="{8E40FF55-AE57-CB43-454D-CEFBE080CE8E}"/>
              </a:ext>
            </a:extLst>
          </p:cNvPr>
          <p:cNvSpPr txBox="1">
            <a:spLocks/>
          </p:cNvSpPr>
          <p:nvPr/>
        </p:nvSpPr>
        <p:spPr>
          <a:xfrm>
            <a:off x="4544291" y="1825625"/>
            <a:ext cx="6809509"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solidFill>
                  <a:schemeClr val="accent1"/>
                </a:solidFill>
                <a:latin typeface="IBM Plex Sans"/>
              </a:rPr>
              <a:t>Job Postings</a:t>
            </a:r>
          </a:p>
          <a:p>
            <a:r>
              <a:rPr lang="en-US" dirty="0">
                <a:solidFill>
                  <a:schemeClr val="accent1"/>
                </a:solidFill>
                <a:latin typeface="IBM Plex Sans"/>
              </a:rPr>
              <a:t>Popular Languages</a:t>
            </a:r>
          </a:p>
          <a:p>
            <a:endParaRPr lang="en-US" dirty="0"/>
          </a:p>
        </p:txBody>
      </p:sp>
      <p:pic>
        <p:nvPicPr>
          <p:cNvPr id="11" name="Content Placeholder 3">
            <a:extLst>
              <a:ext uri="{FF2B5EF4-FFF2-40B4-BE49-F238E27FC236}">
                <a16:creationId xmlns:a16="http://schemas.microsoft.com/office/drawing/2014/main" id="{E8E550E5-7A15-A106-D083-8C1433A790A1}"/>
              </a:ext>
            </a:extLst>
          </p:cNvPr>
          <p:cNvPicPr>
            <a:picLocks noGrp="1" noChangeAspect="1"/>
          </p:cNvPicPr>
          <p:nvPr>
            <p:ph sz="half" idx="1"/>
          </p:nvPr>
        </p:nvPicPr>
        <p:blipFill>
          <a:blip r:embed="rId3"/>
          <a:stretch>
            <a:fillRect/>
          </a:stretch>
        </p:blipFill>
        <p:spPr>
          <a:xfrm>
            <a:off x="1055857" y="1849823"/>
            <a:ext cx="3194581" cy="3194581"/>
          </a:xfrm>
          <a:prstGeom prst="rect">
            <a:avLst/>
          </a:prstGeom>
        </p:spPr>
      </p:pic>
    </p:spTree>
    <p:custDataLst>
      <p:tags r:id="rId1"/>
    </p:custDataLst>
    <p:extLst>
      <p:ext uri="{BB962C8B-B14F-4D97-AF65-F5344CB8AC3E}">
        <p14:creationId xmlns:p14="http://schemas.microsoft.com/office/powerpoint/2010/main" val="1860158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C4E31-32FC-4A23-CEF9-98F0BB9F13E9}"/>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8334EF5D-2E2A-7FE5-06C6-01ACAB1F420F}"/>
              </a:ext>
            </a:extLst>
          </p:cNvPr>
          <p:cNvSpPr>
            <a:spLocks noGrp="1"/>
          </p:cNvSpPr>
          <p:nvPr>
            <p:ph type="title"/>
          </p:nvPr>
        </p:nvSpPr>
        <p:spPr>
          <a:xfrm>
            <a:off x="538248" y="383051"/>
            <a:ext cx="5929053" cy="1325563"/>
          </a:xfrm>
        </p:spPr>
        <p:txBody>
          <a:bodyPr anchor="ctr">
            <a:normAutofit/>
          </a:bodyPr>
          <a:lstStyle/>
          <a:p>
            <a:r>
              <a:rPr lang="en-US" dirty="0">
                <a:solidFill>
                  <a:schemeClr val="accent1"/>
                </a:solidFill>
                <a:latin typeface="IBM Plex Sans SemiBold"/>
              </a:rPr>
              <a:t> JOB POSTINGS</a:t>
            </a:r>
          </a:p>
        </p:txBody>
      </p:sp>
      <p:pic>
        <p:nvPicPr>
          <p:cNvPr id="2" name="Picture 1" descr="A graph of blue bars&#10;&#10;AI-generated content may be incorrect.">
            <a:extLst>
              <a:ext uri="{FF2B5EF4-FFF2-40B4-BE49-F238E27FC236}">
                <a16:creationId xmlns:a16="http://schemas.microsoft.com/office/drawing/2014/main" id="{4B6B2250-26F4-AE5D-D265-102567BB868C}"/>
              </a:ext>
            </a:extLst>
          </p:cNvPr>
          <p:cNvPicPr>
            <a:picLocks noChangeAspect="1"/>
          </p:cNvPicPr>
          <p:nvPr/>
        </p:nvPicPr>
        <p:blipFill>
          <a:blip r:embed="rId3"/>
          <a:stretch>
            <a:fillRect/>
          </a:stretch>
        </p:blipFill>
        <p:spPr>
          <a:xfrm>
            <a:off x="806823" y="1427284"/>
            <a:ext cx="10668000" cy="4933520"/>
          </a:xfrm>
          <a:prstGeom prst="rect">
            <a:avLst/>
          </a:prstGeom>
        </p:spPr>
      </p:pic>
    </p:spTree>
    <p:custDataLst>
      <p:tags r:id="rId1"/>
    </p:custDataLst>
    <p:extLst>
      <p:ext uri="{BB962C8B-B14F-4D97-AF65-F5344CB8AC3E}">
        <p14:creationId xmlns:p14="http://schemas.microsoft.com/office/powerpoint/2010/main" val="1935373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DB558-7141-B0CE-D399-712C1073BFD7}"/>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2CF5900-71B3-70B0-7CF1-4A1C535AD04B}"/>
              </a:ext>
            </a:extLst>
          </p:cNvPr>
          <p:cNvSpPr>
            <a:spLocks noGrp="1"/>
          </p:cNvSpPr>
          <p:nvPr>
            <p:ph type="title"/>
          </p:nvPr>
        </p:nvSpPr>
        <p:spPr>
          <a:xfrm>
            <a:off x="538248" y="383051"/>
            <a:ext cx="5929053" cy="1325563"/>
          </a:xfrm>
        </p:spPr>
        <p:txBody>
          <a:bodyPr anchor="ctr">
            <a:normAutofit/>
          </a:bodyPr>
          <a:lstStyle/>
          <a:p>
            <a:r>
              <a:rPr lang="en-US" dirty="0">
                <a:solidFill>
                  <a:schemeClr val="accent1"/>
                </a:solidFill>
                <a:latin typeface="IBM Plex Sans SemiBold"/>
              </a:rPr>
              <a:t>  POPULAR LANGUAGES</a:t>
            </a:r>
          </a:p>
        </p:txBody>
      </p:sp>
      <p:pic>
        <p:nvPicPr>
          <p:cNvPr id="4" name="Picture 3" descr="A graph showing different languages&#10;&#10;AI-generated content may be incorrect.">
            <a:extLst>
              <a:ext uri="{FF2B5EF4-FFF2-40B4-BE49-F238E27FC236}">
                <a16:creationId xmlns:a16="http://schemas.microsoft.com/office/drawing/2014/main" id="{A27E184B-196A-61D4-499B-B584F001FE0C}"/>
              </a:ext>
            </a:extLst>
          </p:cNvPr>
          <p:cNvPicPr>
            <a:picLocks noChangeAspect="1"/>
          </p:cNvPicPr>
          <p:nvPr/>
        </p:nvPicPr>
        <p:blipFill>
          <a:blip r:embed="rId3"/>
          <a:stretch>
            <a:fillRect/>
          </a:stretch>
        </p:blipFill>
        <p:spPr>
          <a:xfrm>
            <a:off x="817217" y="1531494"/>
            <a:ext cx="10259393" cy="4711620"/>
          </a:xfrm>
          <a:prstGeom prst="rect">
            <a:avLst/>
          </a:prstGeom>
        </p:spPr>
      </p:pic>
    </p:spTree>
    <p:custDataLst>
      <p:tags r:id="rId1"/>
    </p:custDataLst>
    <p:extLst>
      <p:ext uri="{BB962C8B-B14F-4D97-AF65-F5344CB8AC3E}">
        <p14:creationId xmlns:p14="http://schemas.microsoft.com/office/powerpoint/2010/main" val="1945902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13BC838-B25A-D37F-BC71-DD617895704C}"/>
              </a:ext>
            </a:extLst>
          </p:cNvPr>
          <p:cNvPicPr>
            <a:picLocks noChangeAspect="1"/>
          </p:cNvPicPr>
          <p:nvPr/>
        </p:nvPicPr>
        <p:blipFill>
          <a:blip r:embed="rId3"/>
          <a:stretch>
            <a:fillRect/>
          </a:stretch>
        </p:blipFill>
        <p:spPr>
          <a:xfrm>
            <a:off x="1450711" y="2025672"/>
            <a:ext cx="3194581" cy="3194581"/>
          </a:xfrm>
          <a:prstGeom prst="rect">
            <a:avLst/>
          </a:prstGeom>
        </p:spPr>
      </p:pic>
      <p:sp>
        <p:nvSpPr>
          <p:cNvPr id="9" name="Title 1">
            <a:extLst>
              <a:ext uri="{FF2B5EF4-FFF2-40B4-BE49-F238E27FC236}">
                <a16:creationId xmlns:a16="http://schemas.microsoft.com/office/drawing/2014/main" id="{EEC79264-7E04-A135-9158-F7EF333AC3D8}"/>
              </a:ext>
            </a:extLst>
          </p:cNvPr>
          <p:cNvSpPr txBox="1">
            <a:spLocks/>
          </p:cNvSpPr>
          <p:nvPr/>
        </p:nvSpPr>
        <p:spPr>
          <a:xfrm>
            <a:off x="782054" y="263810"/>
            <a:ext cx="85085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dirty="0">
                <a:solidFill>
                  <a:schemeClr val="accent1"/>
                </a:solidFill>
                <a:latin typeface="IBM Plex Sans SemiBold"/>
              </a:rPr>
              <a:t>OUTLINE</a:t>
            </a:r>
          </a:p>
        </p:txBody>
      </p:sp>
      <p:sp>
        <p:nvSpPr>
          <p:cNvPr id="10" name="Content Placeholder 2">
            <a:extLst>
              <a:ext uri="{FF2B5EF4-FFF2-40B4-BE49-F238E27FC236}">
                <a16:creationId xmlns:a16="http://schemas.microsoft.com/office/drawing/2014/main" id="{79639434-C7DB-C6DD-28C9-5FE3588C5BC8}"/>
              </a:ext>
            </a:extLst>
          </p:cNvPr>
          <p:cNvSpPr txBox="1">
            <a:spLocks/>
          </p:cNvSpPr>
          <p:nvPr/>
        </p:nvSpPr>
        <p:spPr>
          <a:xfrm>
            <a:off x="6172200" y="1825625"/>
            <a:ext cx="5181600" cy="4351338"/>
          </a:xfrm>
          <a:prstGeom prst="rect">
            <a:avLst/>
          </a:prstGeom>
        </p:spPr>
        <p:txBody>
          <a:bodyPr lIns="91440" tIns="45720" rIns="91440" bIns="4572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chemeClr val="accent1"/>
                </a:solidFill>
                <a:latin typeface="IBM Plex Sans"/>
              </a:rPr>
              <a:t>Executive Summary</a:t>
            </a:r>
          </a:p>
          <a:p>
            <a:r>
              <a:rPr lang="en-US" sz="2200" dirty="0">
                <a:solidFill>
                  <a:schemeClr val="accent1"/>
                </a:solidFill>
                <a:latin typeface="IBM Plex Sans"/>
              </a:rPr>
              <a:t>Introduction</a:t>
            </a:r>
            <a:endParaRPr lang="en-US">
              <a:solidFill>
                <a:schemeClr val="accent1"/>
              </a:solidFill>
            </a:endParaRPr>
          </a:p>
          <a:p>
            <a:r>
              <a:rPr lang="en-US" sz="2200" dirty="0">
                <a:solidFill>
                  <a:schemeClr val="accent1"/>
                </a:solidFill>
                <a:latin typeface="IBM Plex Sans"/>
              </a:rPr>
              <a:t>Results</a:t>
            </a:r>
            <a:endParaRPr lang="en-US">
              <a:solidFill>
                <a:schemeClr val="accent1"/>
              </a:solidFill>
            </a:endParaRPr>
          </a:p>
          <a:p>
            <a:pPr lvl="1"/>
            <a:r>
              <a:rPr lang="en-US" sz="1800" dirty="0">
                <a:solidFill>
                  <a:schemeClr val="accent1"/>
                </a:solidFill>
                <a:latin typeface="IBM Plex Sans"/>
              </a:rPr>
              <a:t>Visualization – Charts</a:t>
            </a:r>
          </a:p>
          <a:p>
            <a:pPr lvl="1"/>
            <a:r>
              <a:rPr lang="en-US" sz="1800" dirty="0">
                <a:solidFill>
                  <a:schemeClr val="accent1"/>
                </a:solidFill>
                <a:latin typeface="IBM Plex Sans"/>
              </a:rPr>
              <a:t>Dashboard</a:t>
            </a:r>
          </a:p>
          <a:p>
            <a:r>
              <a:rPr lang="en-US" sz="2200" dirty="0">
                <a:solidFill>
                  <a:schemeClr val="accent1"/>
                </a:solidFill>
                <a:latin typeface="IBM Plex Sans"/>
              </a:rPr>
              <a:t>Discussion</a:t>
            </a:r>
          </a:p>
          <a:p>
            <a:pPr lvl="1"/>
            <a:r>
              <a:rPr lang="en-US" sz="1800" dirty="0">
                <a:solidFill>
                  <a:schemeClr val="accent1"/>
                </a:solidFill>
                <a:latin typeface="IBM Plex Sans"/>
              </a:rPr>
              <a:t>Findings &amp; Implications</a:t>
            </a:r>
          </a:p>
          <a:p>
            <a:r>
              <a:rPr lang="en-US" sz="2200" dirty="0">
                <a:solidFill>
                  <a:schemeClr val="accent1"/>
                </a:solidFill>
                <a:latin typeface="IBM Plex Sans"/>
              </a:rPr>
              <a:t>Conclusion</a:t>
            </a:r>
          </a:p>
          <a:p>
            <a:r>
              <a:rPr lang="en-US" sz="2200" dirty="0">
                <a:solidFill>
                  <a:schemeClr val="accent1"/>
                </a:solidFill>
                <a:latin typeface="IBM Plex Sans"/>
              </a:rPr>
              <a:t>Appendix</a:t>
            </a: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17992DA0-58E4-05C4-71CF-DD740B996440}"/>
                  </a:ext>
                </a:extLst>
              </p14:cNvPr>
              <p14:cNvContentPartPr/>
              <p14:nvPr/>
            </p14:nvContentPartPr>
            <p14:xfrm>
              <a:off x="1889280" y="999312"/>
              <a:ext cx="360" cy="360"/>
            </p14:xfrm>
          </p:contentPart>
        </mc:Choice>
        <mc:Fallback xmlns="">
          <p:pic>
            <p:nvPicPr>
              <p:cNvPr id="11" name="Ink 10">
                <a:extLst>
                  <a:ext uri="{FF2B5EF4-FFF2-40B4-BE49-F238E27FC236}">
                    <a16:creationId xmlns:a16="http://schemas.microsoft.com/office/drawing/2014/main" id="{17992DA0-58E4-05C4-71CF-DD740B996440}"/>
                  </a:ext>
                </a:extLst>
              </p:cNvPr>
              <p:cNvPicPr/>
              <p:nvPr/>
            </p:nvPicPr>
            <p:blipFill>
              <a:blip r:embed="rId5"/>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482A2257-403C-392A-475C-257A25E95802}"/>
                  </a:ext>
                </a:extLst>
              </p14:cNvPr>
              <p14:cNvContentPartPr/>
              <p14:nvPr/>
            </p14:nvContentPartPr>
            <p14:xfrm>
              <a:off x="2328120" y="962952"/>
              <a:ext cx="360" cy="360"/>
            </p14:xfrm>
          </p:contentPart>
        </mc:Choice>
        <mc:Fallback xmlns="">
          <p:pic>
            <p:nvPicPr>
              <p:cNvPr id="12" name="Ink 11">
                <a:extLst>
                  <a:ext uri="{FF2B5EF4-FFF2-40B4-BE49-F238E27FC236}">
                    <a16:creationId xmlns:a16="http://schemas.microsoft.com/office/drawing/2014/main" id="{482A2257-403C-392A-475C-257A25E95802}"/>
                  </a:ext>
                </a:extLst>
              </p:cNvPr>
              <p:cNvPicPr/>
              <p:nvPr/>
            </p:nvPicPr>
            <p:blipFill>
              <a:blip r:embed="rId5"/>
              <a:stretch>
                <a:fillRect/>
              </a:stretch>
            </p:blipFill>
            <p:spPr>
              <a:xfrm>
                <a:off x="2238120" y="782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D029E5DF-95C3-9324-3430-6C07411D941C}"/>
                  </a:ext>
                </a:extLst>
              </p14:cNvPr>
              <p14:cNvContentPartPr/>
              <p14:nvPr/>
            </p14:nvContentPartPr>
            <p14:xfrm>
              <a:off x="2828160" y="926232"/>
              <a:ext cx="360" cy="360"/>
            </p14:xfrm>
          </p:contentPart>
        </mc:Choice>
        <mc:Fallback xmlns="">
          <p:pic>
            <p:nvPicPr>
              <p:cNvPr id="13" name="Ink 12">
                <a:extLst>
                  <a:ext uri="{FF2B5EF4-FFF2-40B4-BE49-F238E27FC236}">
                    <a16:creationId xmlns:a16="http://schemas.microsoft.com/office/drawing/2014/main" id="{D029E5DF-95C3-9324-3430-6C07411D941C}"/>
                  </a:ext>
                </a:extLst>
              </p:cNvPr>
              <p:cNvPicPr/>
              <p:nvPr/>
            </p:nvPicPr>
            <p:blipFill>
              <a:blip r:embed="rId5"/>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51E65F16-DA3B-6993-F729-45193F9CF124}"/>
                  </a:ext>
                </a:extLst>
              </p14:cNvPr>
              <p14:cNvContentPartPr/>
              <p14:nvPr/>
            </p14:nvContentPartPr>
            <p14:xfrm>
              <a:off x="2828160" y="926232"/>
              <a:ext cx="3240" cy="5040"/>
            </p14:xfrm>
          </p:contentPart>
        </mc:Choice>
        <mc:Fallback xmlns="">
          <p:pic>
            <p:nvPicPr>
              <p:cNvPr id="14" name="Ink 13">
                <a:extLst>
                  <a:ext uri="{FF2B5EF4-FFF2-40B4-BE49-F238E27FC236}">
                    <a16:creationId xmlns:a16="http://schemas.microsoft.com/office/drawing/2014/main" id="{51E65F16-DA3B-6993-F729-45193F9CF124}"/>
                  </a:ext>
                </a:extLst>
              </p:cNvPr>
              <p:cNvPicPr/>
              <p:nvPr/>
            </p:nvPicPr>
            <p:blipFill>
              <a:blip r:embed="rId9"/>
              <a:stretch>
                <a:fillRect/>
              </a:stretch>
            </p:blipFill>
            <p:spPr>
              <a:xfrm>
                <a:off x="2738160" y="758232"/>
                <a:ext cx="18288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DA4954AB-7AA6-D07E-B72B-071B959556E6}"/>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DA4954AB-7AA6-D07E-B72B-071B959556E6}"/>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4C9430D9-2989-125F-94DC-1DA2D66BDD55}"/>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4C9430D9-2989-125F-94DC-1DA2D66BDD55}"/>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009380E8-5542-6CEB-DEF5-1F0E98FBDFC2}"/>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9380E8-5542-6CEB-DEF5-1F0E98FBDFC2}"/>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73A9B50E-8658-465E-AEAA-D97CD87BB40D}"/>
                  </a:ext>
                </a:extLst>
              </p14:cNvPr>
              <p14:cNvContentPartPr/>
              <p14:nvPr/>
            </p14:nvContentPartPr>
            <p14:xfrm>
              <a:off x="7266240" y="2888952"/>
              <a:ext cx="360" cy="360"/>
            </p14:xfrm>
          </p:contentPart>
        </mc:Choice>
        <mc:Fallback xmlns="">
          <p:pic>
            <p:nvPicPr>
              <p:cNvPr id="18" name="Ink 17">
                <a:extLst>
                  <a:ext uri="{FF2B5EF4-FFF2-40B4-BE49-F238E27FC236}">
                    <a16:creationId xmlns:a16="http://schemas.microsoft.com/office/drawing/2014/main" id="{73A9B50E-8658-465E-AEAA-D97CD87BB40D}"/>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29C95BA-F81E-F99B-4BF2-F62AECFA21A6}"/>
                  </a:ext>
                </a:extLst>
              </p14:cNvPr>
              <p14:cNvContentPartPr/>
              <p14:nvPr/>
            </p14:nvContentPartPr>
            <p14:xfrm>
              <a:off x="6680880" y="2877072"/>
              <a:ext cx="360" cy="360"/>
            </p14:xfrm>
          </p:contentPart>
        </mc:Choice>
        <mc:Fallback xmlns="">
          <p:pic>
            <p:nvPicPr>
              <p:cNvPr id="19" name="Ink 18">
                <a:extLst>
                  <a:ext uri="{FF2B5EF4-FFF2-40B4-BE49-F238E27FC236}">
                    <a16:creationId xmlns:a16="http://schemas.microsoft.com/office/drawing/2014/main" id="{329C95BA-F81E-F99B-4BF2-F62AECFA21A6}"/>
                  </a:ext>
                </a:extLst>
              </p:cNvPr>
              <p:cNvPicPr/>
              <p:nvPr/>
            </p:nvPicPr>
            <p:blipFill>
              <a:blip r:embed="rId5"/>
              <a:stretch>
                <a:fillRect/>
              </a:stretch>
            </p:blipFill>
            <p:spPr>
              <a:xfrm>
                <a:off x="6590880" y="2697072"/>
                <a:ext cx="180000" cy="360000"/>
              </a:xfrm>
              <a:prstGeom prst="rect">
                <a:avLst/>
              </a:prstGeom>
            </p:spPr>
          </p:pic>
        </mc:Fallback>
      </mc:AlternateContent>
    </p:spTree>
    <p:custDataLst>
      <p:tags r:id="rId1"/>
    </p:custDataLst>
    <p:extLst>
      <p:ext uri="{BB962C8B-B14F-4D97-AF65-F5344CB8AC3E}">
        <p14:creationId xmlns:p14="http://schemas.microsoft.com/office/powerpoint/2010/main" val="145324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8DC5-8A48-2A34-31B9-FC8CB168CAED}"/>
              </a:ext>
            </a:extLst>
          </p:cNvPr>
          <p:cNvSpPr>
            <a:spLocks noGrp="1"/>
          </p:cNvSpPr>
          <p:nvPr>
            <p:ph type="title"/>
          </p:nvPr>
        </p:nvSpPr>
        <p:spPr>
          <a:xfrm>
            <a:off x="733926" y="304965"/>
            <a:ext cx="8565109" cy="1325563"/>
          </a:xfrm>
        </p:spPr>
        <p:txBody>
          <a:bodyPr anchor="ctr">
            <a:normAutofit/>
          </a:bodyPr>
          <a:lstStyle/>
          <a:p>
            <a:r>
              <a:rPr lang="en-US" dirty="0">
                <a:solidFill>
                  <a:schemeClr val="accent1"/>
                </a:solidFill>
                <a:latin typeface="IBM Plex Sans SemiBold"/>
              </a:rPr>
              <a:t>EXECUTIVE SUMMARY</a:t>
            </a:r>
          </a:p>
        </p:txBody>
      </p:sp>
      <p:sp>
        <p:nvSpPr>
          <p:cNvPr id="3" name="Content Placeholder 2">
            <a:extLst>
              <a:ext uri="{FF2B5EF4-FFF2-40B4-BE49-F238E27FC236}">
                <a16:creationId xmlns:a16="http://schemas.microsoft.com/office/drawing/2014/main" id="{06B44109-938A-7A63-C3A8-FDDB5C799EA5}"/>
              </a:ext>
            </a:extLst>
          </p:cNvPr>
          <p:cNvSpPr txBox="1">
            <a:spLocks/>
          </p:cNvSpPr>
          <p:nvPr/>
        </p:nvSpPr>
        <p:spPr>
          <a:xfrm>
            <a:off x="4285075" y="1825624"/>
            <a:ext cx="7068725" cy="4465447"/>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b="1" dirty="0">
                <a:solidFill>
                  <a:schemeClr val="accent1"/>
                </a:solidFill>
                <a:latin typeface="IBM Plex Sans"/>
              </a:rPr>
              <a:t>Top programming languages in demand: </a:t>
            </a:r>
          </a:p>
          <a:p>
            <a:pPr lvl="1"/>
            <a:r>
              <a:rPr lang="en-US" sz="1800" dirty="0">
                <a:solidFill>
                  <a:schemeClr val="accent1"/>
                </a:solidFill>
                <a:latin typeface="IBM Plex Sans"/>
              </a:rPr>
              <a:t>JavaScript, HTML/CSS, SQL, Bash/Shell/PowerShell, Python</a:t>
            </a:r>
          </a:p>
          <a:p>
            <a:r>
              <a:rPr lang="en-US" sz="2200" b="1" dirty="0">
                <a:solidFill>
                  <a:schemeClr val="accent1"/>
                </a:solidFill>
                <a:latin typeface="IBM Plex Sans"/>
              </a:rPr>
              <a:t>Top database skills in demand:</a:t>
            </a:r>
          </a:p>
          <a:p>
            <a:pPr lvl="1"/>
            <a:r>
              <a:rPr lang="en-US" sz="1800" dirty="0">
                <a:solidFill>
                  <a:schemeClr val="accent1"/>
                </a:solidFill>
                <a:latin typeface="IBM Plex Sans"/>
              </a:rPr>
              <a:t>My SQL, Microsoft SQL Server, PostgreSQL, SQLite, MongoDB</a:t>
            </a:r>
          </a:p>
          <a:p>
            <a:r>
              <a:rPr lang="en-US" sz="2200" b="1" dirty="0">
                <a:solidFill>
                  <a:schemeClr val="accent1"/>
                </a:solidFill>
                <a:latin typeface="IBM Plex Sans"/>
              </a:rPr>
              <a:t>Popular platforms:</a:t>
            </a:r>
          </a:p>
          <a:p>
            <a:pPr lvl="1"/>
            <a:r>
              <a:rPr lang="en-US" sz="1800" dirty="0">
                <a:solidFill>
                  <a:schemeClr val="accent1"/>
                </a:solidFill>
                <a:latin typeface="IBM Plex Sans"/>
              </a:rPr>
              <a:t>Windows, Linux, Docker, AWS, Slack</a:t>
            </a:r>
          </a:p>
          <a:p>
            <a:r>
              <a:rPr lang="en-US" sz="2200" b="1" dirty="0">
                <a:solidFill>
                  <a:schemeClr val="accent1"/>
                </a:solidFill>
                <a:latin typeface="IBM Plex Sans"/>
              </a:rPr>
              <a:t>Popular Web Frames:</a:t>
            </a:r>
          </a:p>
          <a:p>
            <a:pPr lvl="1"/>
            <a:r>
              <a:rPr lang="en-US" sz="1800" dirty="0">
                <a:solidFill>
                  <a:schemeClr val="accent1"/>
                </a:solidFill>
                <a:latin typeface="IBM Plex Sans"/>
              </a:rPr>
              <a:t>jQuery, Angular/Angular.js, React.js, ASP.NET, Express</a:t>
            </a:r>
          </a:p>
          <a:p>
            <a:r>
              <a:rPr lang="en-US" sz="2200" b="1" dirty="0">
                <a:solidFill>
                  <a:schemeClr val="accent1"/>
                </a:solidFill>
                <a:latin typeface="IBM Plex Sans"/>
              </a:rPr>
              <a:t>Future Technology Trend:</a:t>
            </a:r>
          </a:p>
          <a:p>
            <a:pPr lvl="1"/>
            <a:r>
              <a:rPr lang="en-US" sz="1800" dirty="0">
                <a:solidFill>
                  <a:schemeClr val="accent1"/>
                </a:solidFill>
                <a:latin typeface="IBM Plex Sans"/>
              </a:rPr>
              <a:t>Python takes the third row, followed by SQL and TypeScript </a:t>
            </a:r>
          </a:p>
          <a:p>
            <a:pPr lvl="1"/>
            <a:r>
              <a:rPr lang="en-US" sz="1800" dirty="0">
                <a:solidFill>
                  <a:schemeClr val="accent1"/>
                </a:solidFill>
                <a:latin typeface="IBM Plex Sans"/>
              </a:rPr>
              <a:t>Redis and Elasticsearch also place in Top 5 </a:t>
            </a:r>
          </a:p>
          <a:p>
            <a:pPr lvl="1"/>
            <a:r>
              <a:rPr lang="en-US" sz="1800" dirty="0">
                <a:solidFill>
                  <a:schemeClr val="accent1"/>
                </a:solidFill>
                <a:latin typeface="IBM Plex Sans"/>
              </a:rPr>
              <a:t>Android is in the Top 5 demanded platforms, the rest remains</a:t>
            </a:r>
            <a:endParaRPr lang="en-US">
              <a:solidFill>
                <a:schemeClr val="accent1"/>
              </a:solidFill>
            </a:endParaRPr>
          </a:p>
          <a:p>
            <a:pPr lvl="1"/>
            <a:r>
              <a:rPr lang="en-US" sz="1800" dirty="0">
                <a:solidFill>
                  <a:schemeClr val="accent1"/>
                </a:solidFill>
                <a:latin typeface="IBM Plex Sans"/>
              </a:rPr>
              <a:t>React.js takes the first row and Vue.js is the latest addition as the last</a:t>
            </a:r>
            <a:endParaRPr lang="en-US">
              <a:solidFill>
                <a:schemeClr val="accent1"/>
              </a:solidFill>
            </a:endParaRPr>
          </a:p>
        </p:txBody>
      </p:sp>
      <p:pic>
        <p:nvPicPr>
          <p:cNvPr id="7" name="Picture 6">
            <a:extLst>
              <a:ext uri="{FF2B5EF4-FFF2-40B4-BE49-F238E27FC236}">
                <a16:creationId xmlns:a16="http://schemas.microsoft.com/office/drawing/2014/main" id="{DA6795A9-FE70-B337-8B17-B79ACA60A9C1}"/>
              </a:ext>
            </a:extLst>
          </p:cNvPr>
          <p:cNvPicPr>
            <a:picLocks noChangeAspect="1"/>
          </p:cNvPicPr>
          <p:nvPr/>
        </p:nvPicPr>
        <p:blipFill>
          <a:blip r:embed="rId3"/>
          <a:stretch>
            <a:fillRect/>
          </a:stretch>
        </p:blipFill>
        <p:spPr>
          <a:xfrm>
            <a:off x="1090494" y="2302762"/>
            <a:ext cx="3194581" cy="3194581"/>
          </a:xfrm>
          <a:prstGeom prst="rect">
            <a:avLst/>
          </a:prstGeom>
        </p:spPr>
      </p:pic>
    </p:spTree>
    <p:custDataLst>
      <p:tags r:id="rId1"/>
    </p:custDataLst>
    <p:extLst>
      <p:ext uri="{BB962C8B-B14F-4D97-AF65-F5344CB8AC3E}">
        <p14:creationId xmlns:p14="http://schemas.microsoft.com/office/powerpoint/2010/main" val="155538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76FB0-8465-86A8-332A-32CC35A5D2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7DC8D-244C-F7EC-5F66-ACB99A7D61C9}"/>
              </a:ext>
            </a:extLst>
          </p:cNvPr>
          <p:cNvSpPr>
            <a:spLocks noGrp="1"/>
          </p:cNvSpPr>
          <p:nvPr>
            <p:ph type="title"/>
          </p:nvPr>
        </p:nvSpPr>
        <p:spPr>
          <a:xfrm>
            <a:off x="770021" y="365125"/>
            <a:ext cx="7647865" cy="1325563"/>
          </a:xfrm>
        </p:spPr>
        <p:txBody>
          <a:bodyPr anchor="ctr">
            <a:normAutofit/>
          </a:bodyPr>
          <a:lstStyle/>
          <a:p>
            <a:r>
              <a:rPr lang="en-US" dirty="0">
                <a:solidFill>
                  <a:schemeClr val="accent1"/>
                </a:solidFill>
                <a:latin typeface="IBM Plex Sans SemiBold"/>
              </a:rPr>
              <a:t>INTRODUCTION</a:t>
            </a:r>
          </a:p>
        </p:txBody>
      </p:sp>
      <p:pic>
        <p:nvPicPr>
          <p:cNvPr id="3" name="Picture 2">
            <a:extLst>
              <a:ext uri="{FF2B5EF4-FFF2-40B4-BE49-F238E27FC236}">
                <a16:creationId xmlns:a16="http://schemas.microsoft.com/office/drawing/2014/main" id="{BBCC879F-E713-B75A-D2DE-0953EB0EA469}"/>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4" name="Content Placeholder 2">
            <a:extLst>
              <a:ext uri="{FF2B5EF4-FFF2-40B4-BE49-F238E27FC236}">
                <a16:creationId xmlns:a16="http://schemas.microsoft.com/office/drawing/2014/main" id="{ED35578F-30C9-4905-FD4E-7366FEFAEA7F}"/>
              </a:ext>
            </a:extLst>
          </p:cNvPr>
          <p:cNvSpPr txBox="1">
            <a:spLocks/>
          </p:cNvSpPr>
          <p:nvPr/>
        </p:nvSpPr>
        <p:spPr>
          <a:xfrm>
            <a:off x="4285075" y="1825625"/>
            <a:ext cx="7068725"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a:solidFill>
                  <a:schemeClr val="accent1"/>
                </a:solidFill>
                <a:latin typeface="IBM Plex Mono Text"/>
              </a:rPr>
              <a:t>In the realm of programming and technology, several key trends have emerged in recent years. </a:t>
            </a:r>
            <a:endParaRPr lang="en-US" sz="2000">
              <a:solidFill>
                <a:schemeClr val="accent1"/>
              </a:solidFill>
            </a:endParaRPr>
          </a:p>
          <a:p>
            <a:r>
              <a:rPr lang="en-US" sz="2000" dirty="0">
                <a:solidFill>
                  <a:schemeClr val="accent1"/>
                </a:solidFill>
                <a:latin typeface="IBM Plex Mono Text"/>
              </a:rPr>
              <a:t>These insights shed light on the evolving landscape of programming languages, web frameworks, and the demographics of professional developers. </a:t>
            </a:r>
            <a:endParaRPr lang="en-US" sz="2000">
              <a:solidFill>
                <a:schemeClr val="accent1"/>
              </a:solidFill>
            </a:endParaRPr>
          </a:p>
          <a:p>
            <a:r>
              <a:rPr lang="en-US" sz="2000" b="1" dirty="0">
                <a:solidFill>
                  <a:schemeClr val="accent1"/>
                </a:solidFill>
                <a:latin typeface="IBM Plex Mono Text"/>
              </a:rPr>
              <a:t>Stack Overflow</a:t>
            </a:r>
            <a:r>
              <a:rPr lang="en-US" sz="2000" dirty="0">
                <a:solidFill>
                  <a:schemeClr val="accent1"/>
                </a:solidFill>
                <a:latin typeface="IBM Plex Mono Text"/>
              </a:rPr>
              <a:t> conducts an inclusive survey of individuals engaged in coding globally. </a:t>
            </a:r>
            <a:endParaRPr lang="en-US" sz="2000">
              <a:solidFill>
                <a:schemeClr val="accent1"/>
              </a:solidFill>
            </a:endParaRPr>
          </a:p>
          <a:p>
            <a:r>
              <a:rPr lang="en-US" sz="2000" dirty="0">
                <a:solidFill>
                  <a:schemeClr val="accent1"/>
                </a:solidFill>
                <a:latin typeface="IBM Plex Mono Text"/>
              </a:rPr>
              <a:t>Covering a wide array of topics from preferred technologies to career aspirations, 2019 marks the 9th consecutive year of survey publication. </a:t>
            </a:r>
            <a:endParaRPr lang="en-US" sz="2000">
              <a:solidFill>
                <a:schemeClr val="accent1"/>
              </a:solidFill>
            </a:endParaRPr>
          </a:p>
          <a:p>
            <a:r>
              <a:rPr lang="en-US" sz="2000" dirty="0">
                <a:solidFill>
                  <a:schemeClr val="accent1"/>
                </a:solidFill>
                <a:latin typeface="IBM Plex Mono Text"/>
              </a:rPr>
              <a:t>Nearly 90,000 developers participated in the 20- minute survey in 2019 Survey. </a:t>
            </a:r>
            <a:endParaRPr lang="en-US" sz="2000">
              <a:solidFill>
                <a:schemeClr val="accent1"/>
              </a:solidFill>
            </a:endParaRPr>
          </a:p>
          <a:p>
            <a:r>
              <a:rPr lang="en-US" sz="2000" dirty="0">
                <a:solidFill>
                  <a:schemeClr val="accent1"/>
                </a:solidFill>
                <a:latin typeface="IBM Plex Mono Text"/>
              </a:rPr>
              <a:t>Let's explore some of the notable findings.</a:t>
            </a:r>
            <a:endParaRPr lang="en-US" sz="2000">
              <a:solidFill>
                <a:schemeClr val="accent1"/>
              </a:solidFill>
            </a:endParaRPr>
          </a:p>
        </p:txBody>
      </p:sp>
    </p:spTree>
    <p:custDataLst>
      <p:tags r:id="rId1"/>
    </p:custDataLst>
    <p:extLst>
      <p:ext uri="{BB962C8B-B14F-4D97-AF65-F5344CB8AC3E}">
        <p14:creationId xmlns:p14="http://schemas.microsoft.com/office/powerpoint/2010/main" val="204086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1DCFD-8450-17AD-05D4-229BA1C66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AB7E7-7534-10CB-A359-88015C285B97}"/>
              </a:ext>
            </a:extLst>
          </p:cNvPr>
          <p:cNvSpPr>
            <a:spLocks noGrp="1"/>
          </p:cNvSpPr>
          <p:nvPr>
            <p:ph type="title"/>
          </p:nvPr>
        </p:nvSpPr>
        <p:spPr>
          <a:xfrm>
            <a:off x="782053" y="376642"/>
            <a:ext cx="7230723" cy="1325563"/>
          </a:xfrm>
        </p:spPr>
        <p:txBody>
          <a:bodyPr anchor="ctr">
            <a:normAutofit/>
          </a:bodyPr>
          <a:lstStyle/>
          <a:p>
            <a:r>
              <a:rPr lang="en-US" dirty="0">
                <a:solidFill>
                  <a:schemeClr val="accent1"/>
                </a:solidFill>
                <a:latin typeface="IBM Plex Sans SemiBold"/>
              </a:rPr>
              <a:t>METHODOLOGY</a:t>
            </a:r>
          </a:p>
        </p:txBody>
      </p:sp>
      <p:sp>
        <p:nvSpPr>
          <p:cNvPr id="3" name="Content Placeholder 2">
            <a:extLst>
              <a:ext uri="{FF2B5EF4-FFF2-40B4-BE49-F238E27FC236}">
                <a16:creationId xmlns:a16="http://schemas.microsoft.com/office/drawing/2014/main" id="{5EF8C842-232A-AE37-3471-90353781809D}"/>
              </a:ext>
            </a:extLst>
          </p:cNvPr>
          <p:cNvSpPr txBox="1">
            <a:spLocks/>
          </p:cNvSpPr>
          <p:nvPr/>
        </p:nvSpPr>
        <p:spPr>
          <a:xfrm>
            <a:off x="4285075" y="1825625"/>
            <a:ext cx="7068725" cy="435133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000" dirty="0">
                <a:solidFill>
                  <a:schemeClr val="accent1"/>
                </a:solidFill>
                <a:latin typeface="IBM Plex Sans"/>
              </a:rPr>
              <a:t>Data is based on the survey conducted by Stack Overflow – 2024.</a:t>
            </a:r>
            <a:endParaRPr lang="en-US" sz="2000">
              <a:solidFill>
                <a:schemeClr val="accent1"/>
              </a:solidFill>
            </a:endParaRPr>
          </a:p>
          <a:p>
            <a:r>
              <a:rPr lang="en-US" sz="2000" dirty="0">
                <a:solidFill>
                  <a:schemeClr val="accent1"/>
                </a:solidFill>
                <a:latin typeface="IBM Plex Sans"/>
              </a:rPr>
              <a:t>Familiarization with this dataset was achieved through completing IBM labs on Coursera, which encompassed topics such as Web Scraping, Dataset Exploration, Data Wrangling, Exploratory Data Analysis, and Data Visualization.</a:t>
            </a:r>
            <a:endParaRPr lang="en-US" sz="2000">
              <a:solidFill>
                <a:schemeClr val="accent1"/>
              </a:solidFill>
            </a:endParaRPr>
          </a:p>
          <a:p>
            <a:r>
              <a:rPr lang="en-US" sz="2000" dirty="0">
                <a:solidFill>
                  <a:schemeClr val="accent1"/>
                </a:solidFill>
                <a:latin typeface="IBM Plex Sans"/>
              </a:rPr>
              <a:t>Data analysis and visualization was conducted via IBM Cognos Analytics.</a:t>
            </a:r>
            <a:endParaRPr lang="en-US" sz="2000">
              <a:solidFill>
                <a:schemeClr val="accent1"/>
              </a:solidFill>
            </a:endParaRPr>
          </a:p>
        </p:txBody>
      </p:sp>
      <p:pic>
        <p:nvPicPr>
          <p:cNvPr id="4" name="Picture 3">
            <a:extLst>
              <a:ext uri="{FF2B5EF4-FFF2-40B4-BE49-F238E27FC236}">
                <a16:creationId xmlns:a16="http://schemas.microsoft.com/office/drawing/2014/main" id="{280CF71F-8A03-DAC7-4BC2-F05644ECBFFF}"/>
              </a:ext>
            </a:extLst>
          </p:cNvPr>
          <p:cNvPicPr>
            <a:picLocks noChangeAspect="1"/>
          </p:cNvPicPr>
          <p:nvPr/>
        </p:nvPicPr>
        <p:blipFill>
          <a:blip r:embed="rId3"/>
          <a:stretch>
            <a:fillRect/>
          </a:stretch>
        </p:blipFill>
        <p:spPr>
          <a:xfrm>
            <a:off x="979655" y="1831709"/>
            <a:ext cx="3194581" cy="3194581"/>
          </a:xfrm>
          <a:prstGeom prst="rect">
            <a:avLst/>
          </a:prstGeom>
        </p:spPr>
      </p:pic>
    </p:spTree>
    <p:custDataLst>
      <p:tags r:id="rId1"/>
    </p:custDataLst>
    <p:extLst>
      <p:ext uri="{BB962C8B-B14F-4D97-AF65-F5344CB8AC3E}">
        <p14:creationId xmlns:p14="http://schemas.microsoft.com/office/powerpoint/2010/main" val="379169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27A2E-C667-F6D3-A1E3-47F70603EAB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5539A591-4DF0-3912-FF72-3FD0BD7B9C1F}"/>
              </a:ext>
            </a:extLst>
          </p:cNvPr>
          <p:cNvSpPr>
            <a:spLocks noGrp="1"/>
          </p:cNvSpPr>
          <p:nvPr>
            <p:ph type="title"/>
          </p:nvPr>
        </p:nvSpPr>
        <p:spPr>
          <a:xfrm>
            <a:off x="838200" y="365125"/>
            <a:ext cx="10515600" cy="1325563"/>
          </a:xfrm>
        </p:spPr>
        <p:txBody>
          <a:bodyPr/>
          <a:lstStyle/>
          <a:p>
            <a:r>
              <a:rPr lang="en-US" dirty="0">
                <a:solidFill>
                  <a:schemeClr val="accent1"/>
                </a:solidFill>
                <a:latin typeface="IBM Plex Sans SemiBold"/>
              </a:rPr>
              <a:t>PROGRAMMING LANGUAGE TRENDS</a:t>
            </a:r>
          </a:p>
        </p:txBody>
      </p:sp>
      <p:sp>
        <p:nvSpPr>
          <p:cNvPr id="8" name="Content Placeholder 2">
            <a:extLst>
              <a:ext uri="{FF2B5EF4-FFF2-40B4-BE49-F238E27FC236}">
                <a16:creationId xmlns:a16="http://schemas.microsoft.com/office/drawing/2014/main" id="{54B8C8AD-F58A-1F17-9CA2-E737E1949923}"/>
              </a:ext>
            </a:extLst>
          </p:cNvPr>
          <p:cNvSpPr>
            <a:spLocks noGrp="1"/>
          </p:cNvSpPr>
          <p:nvPr>
            <p:ph sz="half" idx="1"/>
          </p:nvPr>
        </p:nvSpPr>
        <p:spPr>
          <a:xfrm>
            <a:off x="813816" y="1825625"/>
            <a:ext cx="2228642" cy="501939"/>
          </a:xfrm>
        </p:spPr>
        <p:txBody>
          <a:bodyPr vert="horz" lIns="91440" tIns="45720" rIns="91440" bIns="45720" rtlCol="0" anchor="t">
            <a:normAutofit/>
          </a:bodyPr>
          <a:lstStyle/>
          <a:p>
            <a:pPr marL="0" indent="0">
              <a:buNone/>
            </a:pPr>
            <a:r>
              <a:rPr lang="en-US" dirty="0">
                <a:solidFill>
                  <a:schemeClr val="accent1"/>
                </a:solidFill>
                <a:latin typeface="IBM Plex Sans"/>
              </a:rPr>
              <a:t>Current Year</a:t>
            </a:r>
          </a:p>
        </p:txBody>
      </p:sp>
      <p:sp>
        <p:nvSpPr>
          <p:cNvPr id="9" name="Content Placeholder 3">
            <a:extLst>
              <a:ext uri="{FF2B5EF4-FFF2-40B4-BE49-F238E27FC236}">
                <a16:creationId xmlns:a16="http://schemas.microsoft.com/office/drawing/2014/main" id="{D9FB3B79-D3E9-99FC-ECF2-28CCBF64752F}"/>
              </a:ext>
            </a:extLst>
          </p:cNvPr>
          <p:cNvSpPr>
            <a:spLocks noGrp="1"/>
          </p:cNvSpPr>
          <p:nvPr>
            <p:ph sz="half" idx="2"/>
          </p:nvPr>
        </p:nvSpPr>
        <p:spPr>
          <a:xfrm>
            <a:off x="6172200" y="1825625"/>
            <a:ext cx="1758142" cy="501939"/>
          </a:xfrm>
        </p:spPr>
        <p:txBody>
          <a:bodyPr vert="horz" lIns="91440" tIns="45720" rIns="91440" bIns="45720" rtlCol="0" anchor="t">
            <a:normAutofit/>
          </a:bodyPr>
          <a:lstStyle/>
          <a:p>
            <a:pPr marL="0" indent="0">
              <a:buNone/>
            </a:pPr>
            <a:r>
              <a:rPr lang="en-US" dirty="0">
                <a:solidFill>
                  <a:schemeClr val="accent1"/>
                </a:solidFill>
                <a:latin typeface="IBM Plex Sans"/>
              </a:rPr>
              <a:t>Next Year</a:t>
            </a:r>
          </a:p>
        </p:txBody>
      </p:sp>
      <p:sp>
        <p:nvSpPr>
          <p:cNvPr id="11" name="Content Placeholder 2">
            <a:extLst>
              <a:ext uri="{FF2B5EF4-FFF2-40B4-BE49-F238E27FC236}">
                <a16:creationId xmlns:a16="http://schemas.microsoft.com/office/drawing/2014/main" id="{FBAA9DB0-9EAC-9B25-C7F3-3CE83758128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solidFill>
                  <a:schemeClr val="tx1"/>
                </a:solidFill>
              </a:rPr>
              <a:t>&lt; Bar chart of top 10 programming languages for the next year goes here.&gt;</a:t>
            </a:r>
          </a:p>
        </p:txBody>
      </p:sp>
      <p:pic>
        <p:nvPicPr>
          <p:cNvPr id="2" name="Picture 1" descr="A graph with blue and green bars&#10;&#10;AI-generated content may be incorrect.">
            <a:extLst>
              <a:ext uri="{FF2B5EF4-FFF2-40B4-BE49-F238E27FC236}">
                <a16:creationId xmlns:a16="http://schemas.microsoft.com/office/drawing/2014/main" id="{16E2D980-35ED-A094-C846-0A2588FE642A}"/>
              </a:ext>
            </a:extLst>
          </p:cNvPr>
          <p:cNvPicPr>
            <a:picLocks noChangeAspect="1"/>
          </p:cNvPicPr>
          <p:nvPr/>
        </p:nvPicPr>
        <p:blipFill>
          <a:blip r:embed="rId3"/>
          <a:stretch>
            <a:fillRect/>
          </a:stretch>
        </p:blipFill>
        <p:spPr>
          <a:xfrm>
            <a:off x="585235" y="2338870"/>
            <a:ext cx="5499792" cy="3847824"/>
          </a:xfrm>
          <a:prstGeom prst="rect">
            <a:avLst/>
          </a:prstGeom>
        </p:spPr>
      </p:pic>
      <p:pic>
        <p:nvPicPr>
          <p:cNvPr id="4" name="Picture 3">
            <a:extLst>
              <a:ext uri="{FF2B5EF4-FFF2-40B4-BE49-F238E27FC236}">
                <a16:creationId xmlns:a16="http://schemas.microsoft.com/office/drawing/2014/main" id="{CE9DA74E-FB07-B20C-5EEC-BF682E4C129B}"/>
              </a:ext>
            </a:extLst>
          </p:cNvPr>
          <p:cNvPicPr>
            <a:picLocks noChangeAspect="1"/>
          </p:cNvPicPr>
          <p:nvPr/>
        </p:nvPicPr>
        <p:blipFill>
          <a:blip r:embed="rId4"/>
          <a:stretch>
            <a:fillRect/>
          </a:stretch>
        </p:blipFill>
        <p:spPr>
          <a:xfrm>
            <a:off x="6088339" y="2345152"/>
            <a:ext cx="6000889" cy="3658565"/>
          </a:xfrm>
          <a:prstGeom prst="rect">
            <a:avLst/>
          </a:prstGeom>
        </p:spPr>
      </p:pic>
    </p:spTree>
    <p:custDataLst>
      <p:tags r:id="rId1"/>
    </p:custDataLst>
    <p:extLst>
      <p:ext uri="{BB962C8B-B14F-4D97-AF65-F5344CB8AC3E}">
        <p14:creationId xmlns:p14="http://schemas.microsoft.com/office/powerpoint/2010/main" val="368446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BF14-48B4-018D-63EE-DF24A5A8CF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444DA4-C4B2-2A92-8A96-C527D8D026A7}"/>
              </a:ext>
            </a:extLst>
          </p:cNvPr>
          <p:cNvSpPr>
            <a:spLocks noGrp="1"/>
          </p:cNvSpPr>
          <p:nvPr>
            <p:ph type="title"/>
          </p:nvPr>
        </p:nvSpPr>
        <p:spPr>
          <a:xfrm>
            <a:off x="816114" y="365125"/>
            <a:ext cx="10835859" cy="1347649"/>
          </a:xfrm>
        </p:spPr>
        <p:txBody>
          <a:bodyPr>
            <a:normAutofit/>
          </a:bodyPr>
          <a:lstStyle/>
          <a:p>
            <a:r>
              <a:rPr lang="en-US" sz="2800" b="0" dirty="0">
                <a:solidFill>
                  <a:schemeClr val="accent1"/>
                </a:solidFill>
                <a:latin typeface="IBM Plex Sans SemiBold"/>
              </a:rPr>
              <a:t>PROGRAMMING LANGUAGE TRENDS - FINDINGS &amp; IMPLICATIONS</a:t>
            </a:r>
          </a:p>
        </p:txBody>
      </p:sp>
      <p:sp>
        <p:nvSpPr>
          <p:cNvPr id="3" name="Content Placeholder 2">
            <a:extLst>
              <a:ext uri="{FF2B5EF4-FFF2-40B4-BE49-F238E27FC236}">
                <a16:creationId xmlns:a16="http://schemas.microsoft.com/office/drawing/2014/main" id="{0E85DDBB-31B7-4F81-1E76-90009348F1DE}"/>
              </a:ext>
            </a:extLst>
          </p:cNvPr>
          <p:cNvSpPr>
            <a:spLocks noGrp="1"/>
          </p:cNvSpPr>
          <p:nvPr>
            <p:ph sz="half" idx="1"/>
          </p:nvPr>
        </p:nvSpPr>
        <p:spPr>
          <a:xfrm>
            <a:off x="813816" y="1825625"/>
            <a:ext cx="5181600" cy="4351338"/>
          </a:xfrm>
        </p:spPr>
        <p:txBody>
          <a:bodyPr vert="horz" lIns="91440" tIns="45720" rIns="91440" bIns="45720" rtlCol="0" anchor="t">
            <a:normAutofit fontScale="92500" lnSpcReduction="10000"/>
          </a:bodyPr>
          <a:lstStyle/>
          <a:p>
            <a:pPr marL="0" indent="0">
              <a:buNone/>
            </a:pPr>
            <a:r>
              <a:rPr lang="en-US" b="1" dirty="0">
                <a:solidFill>
                  <a:schemeClr val="accent1"/>
                </a:solidFill>
                <a:latin typeface="IBM Plex Sans"/>
              </a:rPr>
              <a:t>Findings</a:t>
            </a:r>
          </a:p>
          <a:p>
            <a:pPr marL="0" indent="0">
              <a:buNone/>
            </a:pPr>
            <a:endParaRPr lang="en-US" dirty="0"/>
          </a:p>
          <a:p>
            <a:r>
              <a:rPr lang="en-US" dirty="0">
                <a:solidFill>
                  <a:schemeClr val="accent1"/>
                </a:solidFill>
                <a:latin typeface="IBM Plex Sans"/>
              </a:rPr>
              <a:t>Overall demand for all languages are seems reducing a bit.</a:t>
            </a:r>
            <a:endParaRPr lang="en-US">
              <a:solidFill>
                <a:schemeClr val="accent1"/>
              </a:solidFill>
            </a:endParaRPr>
          </a:p>
          <a:p>
            <a:r>
              <a:rPr lang="en-US" dirty="0">
                <a:solidFill>
                  <a:schemeClr val="accent1"/>
                </a:solidFill>
                <a:latin typeface="IBM Plex Sans"/>
              </a:rPr>
              <a:t>The languages like JavaScript and SQL will be in demand in future also.</a:t>
            </a:r>
            <a:endParaRPr lang="en-US">
              <a:solidFill>
                <a:schemeClr val="accent1"/>
              </a:solidFill>
            </a:endParaRPr>
          </a:p>
          <a:p>
            <a:r>
              <a:rPr lang="en-US" dirty="0">
                <a:solidFill>
                  <a:schemeClr val="accent1"/>
                </a:solidFill>
                <a:latin typeface="IBM Plex Sans"/>
              </a:rPr>
              <a:t>Go will gain more importance among other languages.</a:t>
            </a:r>
          </a:p>
        </p:txBody>
      </p:sp>
      <p:sp>
        <p:nvSpPr>
          <p:cNvPr id="4" name="Content Placeholder 3">
            <a:extLst>
              <a:ext uri="{FF2B5EF4-FFF2-40B4-BE49-F238E27FC236}">
                <a16:creationId xmlns:a16="http://schemas.microsoft.com/office/drawing/2014/main" id="{D2166E7F-5223-7C98-EBC0-E8FA35940F98}"/>
              </a:ext>
            </a:extLst>
          </p:cNvPr>
          <p:cNvSpPr>
            <a:spLocks noGrp="1"/>
          </p:cNvSpPr>
          <p:nvPr>
            <p:ph sz="half" idx="2"/>
          </p:nvPr>
        </p:nvSpPr>
        <p:spPr>
          <a:xfrm>
            <a:off x="6172200" y="1825625"/>
            <a:ext cx="5181600" cy="4351338"/>
          </a:xfrm>
        </p:spPr>
        <p:txBody>
          <a:bodyPr vert="horz" lIns="91440" tIns="45720" rIns="91440" bIns="45720" rtlCol="0" anchor="t">
            <a:normAutofit fontScale="92500" lnSpcReduction="10000"/>
          </a:bodyPr>
          <a:lstStyle/>
          <a:p>
            <a:pPr marL="0" indent="0">
              <a:buNone/>
            </a:pPr>
            <a:r>
              <a:rPr lang="en-US" b="1" dirty="0">
                <a:solidFill>
                  <a:schemeClr val="accent1"/>
                </a:solidFill>
                <a:latin typeface="IBM Plex Sans"/>
              </a:rPr>
              <a:t>Implications</a:t>
            </a:r>
          </a:p>
          <a:p>
            <a:pPr marL="0" indent="0">
              <a:buNone/>
            </a:pPr>
            <a:endParaRPr lang="en-US" dirty="0"/>
          </a:p>
          <a:p>
            <a:r>
              <a:rPr lang="en-US" dirty="0">
                <a:solidFill>
                  <a:schemeClr val="accent1"/>
                </a:solidFill>
                <a:latin typeface="IBM Plex Sans"/>
              </a:rPr>
              <a:t>Developers with JavaScript and SQL skills will be in great demand.</a:t>
            </a:r>
            <a:endParaRPr lang="en-US">
              <a:solidFill>
                <a:schemeClr val="accent1"/>
              </a:solidFill>
            </a:endParaRPr>
          </a:p>
          <a:p>
            <a:r>
              <a:rPr lang="en-US" dirty="0">
                <a:solidFill>
                  <a:schemeClr val="accent1"/>
                </a:solidFill>
                <a:latin typeface="IBM Plex Sans"/>
              </a:rPr>
              <a:t>Go and Rust is gaining more demand over PHP as server side languages.</a:t>
            </a:r>
            <a:endParaRPr lang="en-US">
              <a:solidFill>
                <a:schemeClr val="accent1"/>
              </a:solidFill>
            </a:endParaRPr>
          </a:p>
          <a:p>
            <a:r>
              <a:rPr lang="en-US" dirty="0">
                <a:solidFill>
                  <a:schemeClr val="accent1"/>
                </a:solidFill>
                <a:latin typeface="IBM Plex Sans"/>
              </a:rPr>
              <a:t>Due to </a:t>
            </a:r>
            <a:r>
              <a:rPr lang="en-US" err="1">
                <a:solidFill>
                  <a:schemeClr val="accent1"/>
                </a:solidFill>
                <a:latin typeface="IBM Plex Sans"/>
              </a:rPr>
              <a:t>.Net</a:t>
            </a:r>
            <a:r>
              <a:rPr lang="en-US" dirty="0">
                <a:solidFill>
                  <a:schemeClr val="accent1"/>
                </a:solidFill>
                <a:latin typeface="IBM Plex Sans"/>
              </a:rPr>
              <a:t> Core C# will be in demand and gaining more attention over Java.</a:t>
            </a:r>
            <a:endParaRPr lang="en-US">
              <a:solidFill>
                <a:schemeClr val="accent1"/>
              </a:solidFill>
            </a:endParaRPr>
          </a:p>
        </p:txBody>
      </p:sp>
    </p:spTree>
    <p:custDataLst>
      <p:tags r:id="rId1"/>
    </p:custDataLst>
    <p:extLst>
      <p:ext uri="{BB962C8B-B14F-4D97-AF65-F5344CB8AC3E}">
        <p14:creationId xmlns:p14="http://schemas.microsoft.com/office/powerpoint/2010/main" val="3701288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A0F35-C02C-0C12-3664-049CAC5AF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B430B-2D6C-26E3-5D00-4D061A250E06}"/>
              </a:ext>
            </a:extLst>
          </p:cNvPr>
          <p:cNvSpPr>
            <a:spLocks noGrp="1"/>
          </p:cNvSpPr>
          <p:nvPr>
            <p:ph type="title"/>
          </p:nvPr>
        </p:nvSpPr>
        <p:spPr>
          <a:xfrm>
            <a:off x="862584" y="428768"/>
            <a:ext cx="10515600" cy="1325563"/>
          </a:xfrm>
        </p:spPr>
        <p:txBody>
          <a:bodyPr/>
          <a:lstStyle/>
          <a:p>
            <a:r>
              <a:rPr lang="en-US" dirty="0">
                <a:solidFill>
                  <a:schemeClr val="accent1"/>
                </a:solidFill>
                <a:latin typeface="IBM Plex Sans SemiBold"/>
              </a:rPr>
              <a:t>DATABASE TRENDS</a:t>
            </a:r>
          </a:p>
        </p:txBody>
      </p:sp>
      <p:sp>
        <p:nvSpPr>
          <p:cNvPr id="3" name="Content Placeholder 2">
            <a:extLst>
              <a:ext uri="{FF2B5EF4-FFF2-40B4-BE49-F238E27FC236}">
                <a16:creationId xmlns:a16="http://schemas.microsoft.com/office/drawing/2014/main" id="{6C2B3FA5-2985-EAFB-8885-6820D4058AF4}"/>
              </a:ext>
            </a:extLst>
          </p:cNvPr>
          <p:cNvSpPr>
            <a:spLocks noGrp="1"/>
          </p:cNvSpPr>
          <p:nvPr>
            <p:ph sz="half" idx="1"/>
          </p:nvPr>
        </p:nvSpPr>
        <p:spPr>
          <a:xfrm>
            <a:off x="813816" y="1825625"/>
            <a:ext cx="2228642" cy="501939"/>
          </a:xfrm>
        </p:spPr>
        <p:txBody>
          <a:bodyPr vert="horz" lIns="91440" tIns="45720" rIns="91440" bIns="45720" rtlCol="0" anchor="t">
            <a:normAutofit/>
          </a:bodyPr>
          <a:lstStyle/>
          <a:p>
            <a:pPr marL="0" indent="0">
              <a:buNone/>
            </a:pPr>
            <a:r>
              <a:rPr lang="en-US" dirty="0">
                <a:solidFill>
                  <a:schemeClr val="accent1"/>
                </a:solidFill>
                <a:latin typeface="IBM Plex Sans"/>
              </a:rPr>
              <a:t>Current Year</a:t>
            </a:r>
          </a:p>
        </p:txBody>
      </p:sp>
      <p:sp>
        <p:nvSpPr>
          <p:cNvPr id="4" name="Content Placeholder 3">
            <a:extLst>
              <a:ext uri="{FF2B5EF4-FFF2-40B4-BE49-F238E27FC236}">
                <a16:creationId xmlns:a16="http://schemas.microsoft.com/office/drawing/2014/main" id="{30E0AA0B-A66B-F896-65D9-69DDA700D8E7}"/>
              </a:ext>
            </a:extLst>
          </p:cNvPr>
          <p:cNvSpPr>
            <a:spLocks noGrp="1"/>
          </p:cNvSpPr>
          <p:nvPr>
            <p:ph sz="half" idx="2"/>
          </p:nvPr>
        </p:nvSpPr>
        <p:spPr>
          <a:xfrm>
            <a:off x="6172200" y="1825625"/>
            <a:ext cx="1758142" cy="501939"/>
          </a:xfrm>
        </p:spPr>
        <p:txBody>
          <a:bodyPr vert="horz" lIns="91440" tIns="45720" rIns="91440" bIns="45720" rtlCol="0" anchor="t">
            <a:normAutofit/>
          </a:bodyPr>
          <a:lstStyle/>
          <a:p>
            <a:pPr marL="0" indent="0">
              <a:buNone/>
            </a:pPr>
            <a:r>
              <a:rPr lang="en-US" dirty="0">
                <a:solidFill>
                  <a:schemeClr val="accent1"/>
                </a:solidFill>
                <a:latin typeface="IBM Plex Sans"/>
              </a:rPr>
              <a:t>Next Year</a:t>
            </a:r>
          </a:p>
        </p:txBody>
      </p:sp>
      <p:sp>
        <p:nvSpPr>
          <p:cNvPr id="6" name="Content Placeholder 2">
            <a:extLst>
              <a:ext uri="{FF2B5EF4-FFF2-40B4-BE49-F238E27FC236}">
                <a16:creationId xmlns:a16="http://schemas.microsoft.com/office/drawing/2014/main" id="{EF288C39-3E30-44CF-06C3-D46763CC8E0C}"/>
              </a:ext>
            </a:extLst>
          </p:cNvPr>
          <p:cNvSpPr txBox="1">
            <a:spLocks/>
          </p:cNvSpPr>
          <p:nvPr/>
        </p:nvSpPr>
        <p:spPr>
          <a:xfrm>
            <a:off x="6172200" y="2506661"/>
            <a:ext cx="4614949" cy="3670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solidFill>
                  <a:schemeClr val="tx1"/>
                </a:solidFill>
                <a:latin typeface="IBM Plex Mono Text"/>
              </a:rPr>
              <a:t>&lt; Bar chart of top 0 databases for the next year goes here.&gt;</a:t>
            </a:r>
          </a:p>
        </p:txBody>
      </p:sp>
      <p:pic>
        <p:nvPicPr>
          <p:cNvPr id="7" name="Picture 6">
            <a:extLst>
              <a:ext uri="{FF2B5EF4-FFF2-40B4-BE49-F238E27FC236}">
                <a16:creationId xmlns:a16="http://schemas.microsoft.com/office/drawing/2014/main" id="{FA072ED4-B18E-1B76-5022-2478F1E6AAB2}"/>
              </a:ext>
            </a:extLst>
          </p:cNvPr>
          <p:cNvPicPr>
            <a:picLocks noChangeAspect="1"/>
          </p:cNvPicPr>
          <p:nvPr/>
        </p:nvPicPr>
        <p:blipFill>
          <a:blip r:embed="rId3"/>
          <a:stretch>
            <a:fillRect/>
          </a:stretch>
        </p:blipFill>
        <p:spPr>
          <a:xfrm>
            <a:off x="345108" y="2518604"/>
            <a:ext cx="5737087" cy="3400010"/>
          </a:xfrm>
          <a:prstGeom prst="rect">
            <a:avLst/>
          </a:prstGeom>
        </p:spPr>
      </p:pic>
      <p:pic>
        <p:nvPicPr>
          <p:cNvPr id="8" name="Picture 7">
            <a:extLst>
              <a:ext uri="{FF2B5EF4-FFF2-40B4-BE49-F238E27FC236}">
                <a16:creationId xmlns:a16="http://schemas.microsoft.com/office/drawing/2014/main" id="{09AF2DCF-95FA-36AB-084C-525027951052}"/>
              </a:ext>
            </a:extLst>
          </p:cNvPr>
          <p:cNvPicPr>
            <a:picLocks noChangeAspect="1"/>
          </p:cNvPicPr>
          <p:nvPr/>
        </p:nvPicPr>
        <p:blipFill>
          <a:blip r:embed="rId4"/>
          <a:stretch>
            <a:fillRect/>
          </a:stretch>
        </p:blipFill>
        <p:spPr>
          <a:xfrm>
            <a:off x="6098344" y="2509494"/>
            <a:ext cx="5726874" cy="3407187"/>
          </a:xfrm>
          <a:prstGeom prst="rect">
            <a:avLst/>
          </a:prstGeom>
        </p:spPr>
      </p:pic>
    </p:spTree>
    <p:custDataLst>
      <p:tags r:id="rId1"/>
    </p:custDataLst>
    <p:extLst>
      <p:ext uri="{BB962C8B-B14F-4D97-AF65-F5344CB8AC3E}">
        <p14:creationId xmlns:p14="http://schemas.microsoft.com/office/powerpoint/2010/main" val="150288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A6A9C-70D0-119E-38BE-1738DA5AD3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97E2B-01DB-9C21-4CF2-1586AB1C34C4}"/>
              </a:ext>
            </a:extLst>
          </p:cNvPr>
          <p:cNvSpPr>
            <a:spLocks noGrp="1"/>
          </p:cNvSpPr>
          <p:nvPr>
            <p:ph type="title"/>
          </p:nvPr>
        </p:nvSpPr>
        <p:spPr>
          <a:xfrm>
            <a:off x="48985" y="365125"/>
            <a:ext cx="12094029" cy="1325563"/>
          </a:xfrm>
        </p:spPr>
        <p:txBody>
          <a:bodyPr/>
          <a:lstStyle/>
          <a:p>
            <a:r>
              <a:rPr lang="en-US" dirty="0">
                <a:solidFill>
                  <a:schemeClr val="accent1"/>
                </a:solidFill>
                <a:latin typeface="IBM Plex Sans SemiBold"/>
              </a:rPr>
              <a:t>DATABASE TRENDS - FINDINGS &amp; IMPLICATIONS</a:t>
            </a:r>
          </a:p>
        </p:txBody>
      </p:sp>
      <p:sp>
        <p:nvSpPr>
          <p:cNvPr id="3" name="Content Placeholder 2">
            <a:extLst>
              <a:ext uri="{FF2B5EF4-FFF2-40B4-BE49-F238E27FC236}">
                <a16:creationId xmlns:a16="http://schemas.microsoft.com/office/drawing/2014/main" id="{F73EC42F-75A2-FA08-F2B6-EB2817BBF83F}"/>
              </a:ext>
            </a:extLst>
          </p:cNvPr>
          <p:cNvSpPr>
            <a:spLocks noGrp="1"/>
          </p:cNvSpPr>
          <p:nvPr>
            <p:ph sz="half" idx="1"/>
          </p:nvPr>
        </p:nvSpPr>
        <p:spPr>
          <a:xfrm>
            <a:off x="813816" y="1825625"/>
            <a:ext cx="5181600" cy="4351338"/>
          </a:xfrm>
        </p:spPr>
        <p:txBody>
          <a:bodyPr vert="horz" lIns="91440" tIns="45720" rIns="91440" bIns="45720" rtlCol="0" anchor="t">
            <a:normAutofit/>
          </a:bodyPr>
          <a:lstStyle/>
          <a:p>
            <a:pPr marL="0" indent="0">
              <a:buNone/>
            </a:pPr>
            <a:r>
              <a:rPr lang="en-US" dirty="0">
                <a:solidFill>
                  <a:schemeClr val="accent1"/>
                </a:solidFill>
                <a:latin typeface="IBM Plex Sans"/>
              </a:rPr>
              <a:t>Findings</a:t>
            </a:r>
          </a:p>
          <a:p>
            <a:pPr marL="0" indent="0">
              <a:buNone/>
            </a:pPr>
            <a:endParaRPr lang="en-US" dirty="0"/>
          </a:p>
          <a:p>
            <a:r>
              <a:rPr lang="en-US" sz="2400" dirty="0">
                <a:solidFill>
                  <a:schemeClr val="accent1"/>
                </a:solidFill>
                <a:latin typeface="IBM Plex Sans"/>
              </a:rPr>
              <a:t>PostgreSQL is in demand as well as will be in demand in future.</a:t>
            </a:r>
            <a:endParaRPr lang="en-US" sz="2400">
              <a:solidFill>
                <a:schemeClr val="accent1"/>
              </a:solidFill>
            </a:endParaRPr>
          </a:p>
          <a:p>
            <a:r>
              <a:rPr lang="en-US" sz="2400" dirty="0">
                <a:solidFill>
                  <a:schemeClr val="accent1"/>
                </a:solidFill>
                <a:latin typeface="IBM Plex Sans"/>
              </a:rPr>
              <a:t>Redis will be in demand.</a:t>
            </a:r>
            <a:endParaRPr lang="en-US" sz="2400">
              <a:solidFill>
                <a:schemeClr val="accent1"/>
              </a:solidFill>
            </a:endParaRPr>
          </a:p>
          <a:p>
            <a:r>
              <a:rPr lang="en-US" sz="2400" dirty="0">
                <a:solidFill>
                  <a:schemeClr val="accent1"/>
                </a:solidFill>
                <a:latin typeface="IBM Plex Sans"/>
              </a:rPr>
              <a:t>There won’t be a big change in database demand compared to current year.</a:t>
            </a:r>
          </a:p>
        </p:txBody>
      </p:sp>
      <p:sp>
        <p:nvSpPr>
          <p:cNvPr id="4" name="Content Placeholder 3">
            <a:extLst>
              <a:ext uri="{FF2B5EF4-FFF2-40B4-BE49-F238E27FC236}">
                <a16:creationId xmlns:a16="http://schemas.microsoft.com/office/drawing/2014/main" id="{D327B10A-E9C3-5B71-0345-782E28BDB37C}"/>
              </a:ext>
            </a:extLst>
          </p:cNvPr>
          <p:cNvSpPr>
            <a:spLocks noGrp="1"/>
          </p:cNvSpPr>
          <p:nvPr>
            <p:ph sz="half" idx="2"/>
          </p:nvPr>
        </p:nvSpPr>
        <p:spPr>
          <a:xfrm>
            <a:off x="6172200" y="1825625"/>
            <a:ext cx="5181600" cy="4351338"/>
          </a:xfrm>
        </p:spPr>
        <p:txBody>
          <a:bodyPr vert="horz" lIns="91440" tIns="45720" rIns="91440" bIns="45720" rtlCol="0" anchor="t">
            <a:normAutofit/>
          </a:bodyPr>
          <a:lstStyle/>
          <a:p>
            <a:pPr marL="0" indent="0">
              <a:buNone/>
            </a:pPr>
            <a:r>
              <a:rPr lang="en-US" dirty="0">
                <a:solidFill>
                  <a:schemeClr val="accent1"/>
                </a:solidFill>
                <a:latin typeface="IBM Plex Sans"/>
              </a:rPr>
              <a:t>Implications</a:t>
            </a:r>
          </a:p>
          <a:p>
            <a:pPr marL="0" indent="0">
              <a:buNone/>
            </a:pPr>
            <a:endParaRPr lang="en-US" dirty="0"/>
          </a:p>
          <a:p>
            <a:r>
              <a:rPr lang="en-US" sz="2400" dirty="0">
                <a:solidFill>
                  <a:schemeClr val="accent1"/>
                </a:solidFill>
                <a:latin typeface="IBM Plex Sans"/>
              </a:rPr>
              <a:t>In memory databases are gaining more demand to RDBMS like Redis.</a:t>
            </a:r>
          </a:p>
          <a:p>
            <a:r>
              <a:rPr lang="en-US" sz="2400" dirty="0">
                <a:solidFill>
                  <a:schemeClr val="accent1"/>
                </a:solidFill>
                <a:latin typeface="IBM Plex Sans"/>
              </a:rPr>
              <a:t>MongoDB for NoSQL will be in demand compared to other NoSQL databases.</a:t>
            </a:r>
            <a:endParaRPr lang="en-US" sz="2400">
              <a:solidFill>
                <a:schemeClr val="accent1"/>
              </a:solidFill>
            </a:endParaRPr>
          </a:p>
        </p:txBody>
      </p:sp>
    </p:spTree>
    <p:custDataLst>
      <p:tags r:id="rId1"/>
    </p:custDataLst>
    <p:extLst>
      <p:ext uri="{BB962C8B-B14F-4D97-AF65-F5344CB8AC3E}">
        <p14:creationId xmlns:p14="http://schemas.microsoft.com/office/powerpoint/2010/main" val="31881259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
  <p:tag name="ARTICULATE_DESIGN_ID_SLIDE_TEMPLATE_SKILL_NETWORK" val="762xjmeN"/>
  <p:tag name="ARTICULATE_DESIGN_ID_IBM DEVELOPER 2018 WHITE BACKGROUND" val="AcyDFp8V"/>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LIDE_TEMPLATE_skill_network">
  <a:themeElements>
    <a:clrScheme name="IBM Skills Network">
      <a:dk1>
        <a:srgbClr val="262626"/>
      </a:dk1>
      <a:lt1>
        <a:srgbClr val="525252"/>
      </a:lt1>
      <a:dk2>
        <a:srgbClr val="FFFFFF"/>
      </a:dk2>
      <a:lt2>
        <a:srgbClr val="FFFFFF"/>
      </a:lt2>
      <a:accent1>
        <a:srgbClr val="6C4DEA"/>
      </a:accent1>
      <a:accent2>
        <a:srgbClr val="82CFFF"/>
      </a:accent2>
      <a:accent3>
        <a:srgbClr val="FF7EB6"/>
      </a:accent3>
      <a:accent4>
        <a:srgbClr val="3DDBD9"/>
      </a:accent4>
      <a:accent5>
        <a:srgbClr val="5B9BD5"/>
      </a:accent5>
      <a:accent6>
        <a:srgbClr val="525252"/>
      </a:accent6>
      <a:hlink>
        <a:srgbClr val="C1C7CD"/>
      </a:hlink>
      <a:folHlink>
        <a:srgbClr val="DA1E28"/>
      </a:folHlink>
    </a:clrScheme>
    <a:fontScheme name="IBM Skills Network">
      <a:majorFont>
        <a:latin typeface="IBM Plex Sans SemiBold"/>
        <a:ea typeface=""/>
        <a:cs typeface=""/>
      </a:majorFont>
      <a:minorFont>
        <a:latin typeface="IBM Plex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Skills Network PPT Template 01.2023.pptx" id="{565886F7-76CC-4370-877F-2511E1EB1B28}" vid="{AD061E48-3596-4052-9172-46F1919207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9" ma:contentTypeDescription="Create a new document." ma:contentTypeScope="" ma:versionID="d7279d4efbac013e02c1e816bc7f7c13">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0a3fd1dbe83fc08387abb87098562ef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element ref="ns2:MediaServiceObjectDetectorVersions" minOccurs="0"/>
                <xsd:element ref="ns2:AWBlin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fc8dc1-ab14-4a6b-8a4a-9f7f0b948a9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AWBlink" ma:index="25" nillable="true" ma:displayName="AWB link" ma:description="Author Workbench link" ma:format="Dropdown" ma:internalName="AWBlink">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2edd55d-11a0-43df-8094-42adcb6055ca}" ma:internalName="TaxCatchAll" ma:showField="CatchAllData" ma:web="f80a141d-92ca-4d3d-9308-f7e7b1d44ce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155be751-a274-42e8-93fb-f39d3b9bccc8">
      <Terms xmlns="http://schemas.microsoft.com/office/infopath/2007/PartnerControls"/>
    </lcf76f155ced4ddcb4097134ff3c332f>
    <TaxCatchAll xmlns="f80a141d-92ca-4d3d-9308-f7e7b1d44ce8" xsi:nil="true"/>
    <AWBlink xmlns="155be751-a274-42e8-93fb-f39d3b9bccc8"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AB06F8-DBB4-44C7-AF84-8B098C8B03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DA07C5-A406-4A0D-B3E6-3856C94AC7F3}">
  <ds:schemaRefs>
    <ds:schemaRef ds:uri="155be751-a274-42e8-93fb-f39d3b9bccc8"/>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f80a141d-92ca-4d3d-9308-f7e7b1d44ce8"/>
    <ds:schemaRef ds:uri="http://www.w3.org/XML/1998/namespace"/>
    <ds:schemaRef ds:uri="http://purl.org/dc/terms/"/>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IBM PPT Temp Jan 2023</Template>
  <TotalTime>11</TotalTime>
  <Words>346</Words>
  <Application>Microsoft Office PowerPoint</Application>
  <PresentationFormat>Widescreen</PresentationFormat>
  <Paragraphs>105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SLIDE_TEMPLATE_skill_network</vt:lpstr>
      <vt:lpstr>Stack Overflow Developer Survey</vt:lpstr>
      <vt:lpstr>PowerPoint Presentation</vt:lpstr>
      <vt:lpstr>EXECUTIVE SUMMARY</vt:lpstr>
      <vt:lpstr>INTRODUCTION</vt:lpstr>
      <vt:lpstr>METHODOLOGY</vt:lpstr>
      <vt:lpstr>PROGRAMMING LANGUAGE TRENDS</vt:lpstr>
      <vt:lpstr>PROGRAMMING LANGUAGE TRENDS - FINDINGS &amp; IMPLICATIONS</vt:lpstr>
      <vt:lpstr>DATABASE TRENDS</vt:lpstr>
      <vt:lpstr>DATABASE TRENDS - FINDINGS &amp; IMPLICATIONS</vt:lpstr>
      <vt:lpstr>DASHBOARD</vt:lpstr>
      <vt:lpstr>Current Technology Usage</vt:lpstr>
      <vt:lpstr>Future Technology Usage</vt:lpstr>
      <vt:lpstr>Demographics</vt:lpstr>
      <vt:lpstr>DISCUSSION</vt:lpstr>
      <vt:lpstr>OVERALL FINDINGS &amp; IMPLICATIONS</vt:lpstr>
      <vt:lpstr>CONCLUSION</vt:lpstr>
      <vt:lpstr>APPENDIX</vt:lpstr>
      <vt:lpstr> JOB POSTINGS</vt:lpstr>
      <vt:lpstr>  POPULAR LANGUAGES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Tori Sleeper</dc:creator>
  <cp:lastModifiedBy>Ramesh Kandasamy</cp:lastModifiedBy>
  <cp:revision>370</cp:revision>
  <dcterms:created xsi:type="dcterms:W3CDTF">2024-10-30T05:40:03Z</dcterms:created>
  <dcterms:modified xsi:type="dcterms:W3CDTF">2025-09-12T22:52:06Z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y fmtid="{D5CDD505-2E9C-101B-9397-08002B2CF9AE}" pid="3" name="MediaServiceImageTags">
    <vt:lpwstr/>
  </property>
  <property fmtid="{D5CDD505-2E9C-101B-9397-08002B2CF9AE}" pid="4" name="ArticulateGUID">
    <vt:lpwstr>07C438A6-8092-445C-AC0D-AE1422093206</vt:lpwstr>
  </property>
  <property fmtid="{D5CDD505-2E9C-101B-9397-08002B2CF9AE}" pid="5" name="ArticulatePath">
    <vt:lpwstr>https://skilluptech.sharepoint.com/sites/Coursera/Shared Documents/General/PPT template/IBM Skills Network PPT Template 01.2023</vt:lpwstr>
  </property>
</Properties>
</file>