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5" y="1379787"/>
            <a:ext cx="7539049" cy="382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812" y="1920062"/>
            <a:ext cx="4132579" cy="305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2475" y="1374138"/>
            <a:ext cx="73596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200" spc="60" dirty="0"/>
              <a:t>Explo</a:t>
            </a:r>
            <a:r>
              <a:rPr sz="4200" spc="40" dirty="0"/>
              <a:t>r</a:t>
            </a:r>
            <a:r>
              <a:rPr sz="4200" spc="150" dirty="0"/>
              <a:t>a</a:t>
            </a:r>
            <a:r>
              <a:rPr sz="4200" spc="-85" dirty="0"/>
              <a:t>t</a:t>
            </a:r>
            <a:r>
              <a:rPr sz="4200" spc="20" dirty="0"/>
              <a:t>ory</a:t>
            </a:r>
            <a:r>
              <a:rPr sz="4200" spc="-360" dirty="0"/>
              <a:t> </a:t>
            </a:r>
            <a:r>
              <a:rPr sz="4200" spc="280" dirty="0"/>
              <a:t>D</a:t>
            </a:r>
            <a:r>
              <a:rPr sz="4200" spc="150" dirty="0"/>
              <a:t>a</a:t>
            </a:r>
            <a:r>
              <a:rPr sz="4200" spc="60" dirty="0"/>
              <a:t>ta</a:t>
            </a:r>
            <a:r>
              <a:rPr sz="4200" spc="-385" dirty="0"/>
              <a:t> </a:t>
            </a:r>
            <a:r>
              <a:rPr sz="4200" spc="130" dirty="0"/>
              <a:t>Ana</a:t>
            </a:r>
            <a:r>
              <a:rPr sz="4200" spc="-15" dirty="0"/>
              <a:t>l</a:t>
            </a:r>
            <a:r>
              <a:rPr sz="4200" spc="10" dirty="0"/>
              <a:t>y</a:t>
            </a:r>
            <a:r>
              <a:rPr sz="4200" spc="114" dirty="0"/>
              <a:t>sis</a:t>
            </a:r>
            <a:r>
              <a:rPr sz="4200" spc="-260" dirty="0"/>
              <a:t> </a:t>
            </a:r>
            <a:r>
              <a:rPr sz="4200" spc="-30" dirty="0"/>
              <a:t>f</a:t>
            </a:r>
            <a:r>
              <a:rPr sz="4200" spc="-5" dirty="0"/>
              <a:t>or  </a:t>
            </a:r>
            <a:r>
              <a:rPr sz="4200" spc="125" dirty="0"/>
              <a:t>Machine</a:t>
            </a:r>
            <a:r>
              <a:rPr sz="4200" spc="-265" dirty="0"/>
              <a:t> </a:t>
            </a:r>
            <a:r>
              <a:rPr sz="4200" spc="85" dirty="0"/>
              <a:t>Learning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802650" y="3237796"/>
            <a:ext cx="29819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600" spc="-10" dirty="0">
                <a:solidFill>
                  <a:srgbClr val="595959"/>
                </a:solidFill>
                <a:latin typeface="Tahoma"/>
                <a:cs typeface="Tahoma"/>
              </a:rPr>
              <a:t>Rutwik Patel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450" y="474025"/>
            <a:ext cx="7504249" cy="45029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5" dirty="0"/>
              <a:t>Numeric</a:t>
            </a:r>
            <a:r>
              <a:rPr spc="-135" dirty="0"/>
              <a:t> </a:t>
            </a:r>
            <a:r>
              <a:rPr spc="150" dirty="0"/>
              <a:t>d</a:t>
            </a:r>
            <a:r>
              <a:rPr spc="120" dirty="0"/>
              <a:t>a</a:t>
            </a:r>
            <a:r>
              <a:rPr spc="50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45296"/>
            <a:ext cx="1225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description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13" y="2795588"/>
            <a:ext cx="8958336" cy="14941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5" dirty="0"/>
              <a:t>Numeric</a:t>
            </a:r>
            <a:r>
              <a:rPr spc="-135" dirty="0"/>
              <a:t> </a:t>
            </a:r>
            <a:r>
              <a:rPr spc="150" dirty="0"/>
              <a:t>d</a:t>
            </a:r>
            <a:r>
              <a:rPr spc="120" dirty="0"/>
              <a:t>a</a:t>
            </a:r>
            <a:r>
              <a:rPr spc="50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1920271"/>
            <a:ext cx="4145279" cy="105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cleaning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Tahoma"/>
              <a:buAutoNum type="arabicPeriod"/>
            </a:pPr>
            <a:endParaRPr sz="1150">
              <a:latin typeface="Tahoma"/>
              <a:cs typeface="Tahoma"/>
            </a:endParaRPr>
          </a:p>
          <a:p>
            <a:pPr marL="469900" lvl="1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Derive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85" dirty="0">
                <a:solidFill>
                  <a:srgbClr val="595959"/>
                </a:solidFill>
                <a:latin typeface="Trebuchet MS"/>
                <a:cs typeface="Trebuchet MS"/>
              </a:rPr>
              <a:t>game_age</a:t>
            </a:r>
            <a:r>
              <a:rPr sz="1300" i="1" spc="-1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75" dirty="0">
                <a:solidFill>
                  <a:srgbClr val="595959"/>
                </a:solidFill>
                <a:latin typeface="Trebuchet MS"/>
                <a:cs typeface="Trebuchet MS"/>
              </a:rPr>
              <a:t>year_published</a:t>
            </a:r>
            <a:endParaRPr sz="1300">
              <a:latin typeface="Trebuchet MS"/>
              <a:cs typeface="Trebuchet MS"/>
            </a:endParaRPr>
          </a:p>
          <a:p>
            <a:pPr marL="469900" lvl="1" indent="-328295">
              <a:lnSpc>
                <a:spcPct val="100000"/>
              </a:lnSpc>
              <a:spcBef>
                <a:spcPts val="23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Remove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90" dirty="0">
                <a:solidFill>
                  <a:srgbClr val="595959"/>
                </a:solidFill>
                <a:latin typeface="Trebuchet MS"/>
                <a:cs typeface="Trebuchet MS"/>
              </a:rPr>
              <a:t>max_playtime,</a:t>
            </a:r>
            <a:r>
              <a:rPr sz="1300" i="1" spc="-14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i="1" spc="-95" dirty="0">
                <a:solidFill>
                  <a:srgbClr val="595959"/>
                </a:solidFill>
                <a:latin typeface="Trebuchet MS"/>
                <a:cs typeface="Trebuchet MS"/>
              </a:rPr>
              <a:t>min_playtime,</a:t>
            </a:r>
            <a:r>
              <a:rPr sz="1300" i="1" spc="-12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80" dirty="0">
                <a:solidFill>
                  <a:srgbClr val="595959"/>
                </a:solidFill>
                <a:latin typeface="Trebuchet MS"/>
                <a:cs typeface="Trebuchet MS"/>
              </a:rPr>
              <a:t>users_rated</a:t>
            </a:r>
            <a:endParaRPr sz="1300">
              <a:latin typeface="Trebuchet MS"/>
              <a:cs typeface="Trebuchet MS"/>
            </a:endParaRPr>
          </a:p>
          <a:p>
            <a:pPr marL="469900" lvl="1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Select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ve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non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zero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values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159" y="3228359"/>
            <a:ext cx="8601764" cy="16725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5" dirty="0"/>
              <a:t>Numeric</a:t>
            </a:r>
            <a:r>
              <a:rPr spc="-135" dirty="0"/>
              <a:t> </a:t>
            </a:r>
            <a:r>
              <a:rPr spc="150" dirty="0"/>
              <a:t>d</a:t>
            </a:r>
            <a:r>
              <a:rPr spc="120" dirty="0"/>
              <a:t>a</a:t>
            </a:r>
            <a:r>
              <a:rPr spc="50" dirty="0"/>
              <a:t>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7805" y="1793010"/>
            <a:ext cx="6600623" cy="32069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5" dirty="0"/>
              <a:t>Numeric</a:t>
            </a:r>
            <a:r>
              <a:rPr spc="-135" dirty="0"/>
              <a:t> </a:t>
            </a:r>
            <a:r>
              <a:rPr spc="150" dirty="0"/>
              <a:t>d</a:t>
            </a:r>
            <a:r>
              <a:rPr spc="120" dirty="0"/>
              <a:t>a</a:t>
            </a:r>
            <a:r>
              <a:rPr spc="50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4039235" cy="70929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target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85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sz="1300" i="1" spc="-85" dirty="0">
                <a:solidFill>
                  <a:srgbClr val="595959"/>
                </a:solidFill>
                <a:latin typeface="Trebuchet MS"/>
                <a:cs typeface="Trebuchet MS"/>
              </a:rPr>
              <a:t>average_rating</a:t>
            </a:r>
            <a:r>
              <a:rPr sz="1300" spc="-85" dirty="0">
                <a:solidFill>
                  <a:srgbClr val="595959"/>
                </a:solidFill>
                <a:latin typeface="Tahoma"/>
                <a:cs typeface="Tahoma"/>
              </a:rPr>
              <a:t>)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has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normal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distribution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60" dirty="0">
                <a:solidFill>
                  <a:srgbClr val="595959"/>
                </a:solidFill>
                <a:latin typeface="Tahoma"/>
                <a:cs typeface="Tahoma"/>
              </a:rPr>
              <a:t>Most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right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ewed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ere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outliers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5" dirty="0"/>
              <a:t>Numeric</a:t>
            </a:r>
            <a:r>
              <a:rPr spc="-135" dirty="0"/>
              <a:t> </a:t>
            </a:r>
            <a:r>
              <a:rPr spc="150" dirty="0"/>
              <a:t>d</a:t>
            </a:r>
            <a:r>
              <a:rPr spc="120" dirty="0"/>
              <a:t>a</a:t>
            </a:r>
            <a:r>
              <a:rPr spc="50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45296"/>
            <a:ext cx="6805295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engineering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Tahoma"/>
              <a:buAutoNum type="arabicPeriod" startAt="2"/>
            </a:pPr>
            <a:endParaRPr sz="1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Log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transformation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skewed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variables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ahoma"/>
              <a:cs typeface="Tahoma"/>
            </a:endParaRPr>
          </a:p>
          <a:p>
            <a:pPr marL="469900" lvl="1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Apply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log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transformation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check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skewness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again.</a:t>
            </a:r>
            <a:endParaRPr sz="1300">
              <a:latin typeface="Tahoma"/>
              <a:cs typeface="Tahoma"/>
            </a:endParaRPr>
          </a:p>
          <a:p>
            <a:pPr marL="469900" marR="5080" lvl="1" indent="-328295">
              <a:lnSpc>
                <a:spcPct val="1149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result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shows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log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transformation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does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not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work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well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90" dirty="0">
                <a:solidFill>
                  <a:srgbClr val="595959"/>
                </a:solidFill>
                <a:latin typeface="Tahoma"/>
                <a:cs typeface="Tahoma"/>
              </a:rPr>
              <a:t>n</a:t>
            </a:r>
            <a:r>
              <a:rPr sz="1300" i="1" spc="-90" dirty="0">
                <a:solidFill>
                  <a:srgbClr val="595959"/>
                </a:solidFill>
                <a:latin typeface="Trebuchet MS"/>
                <a:cs typeface="Trebuchet MS"/>
              </a:rPr>
              <a:t>um_artist,</a:t>
            </a:r>
            <a:r>
              <a:rPr sz="1300" i="1" spc="-1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i="1" spc="-90" dirty="0">
                <a:solidFill>
                  <a:srgbClr val="595959"/>
                </a:solidFill>
                <a:latin typeface="Trebuchet MS"/>
                <a:cs typeface="Trebuchet MS"/>
              </a:rPr>
              <a:t>num_designer, </a:t>
            </a:r>
            <a:r>
              <a:rPr sz="1300" i="1" spc="-3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i="1" spc="-90" dirty="0">
                <a:solidFill>
                  <a:srgbClr val="595959"/>
                </a:solidFill>
                <a:latin typeface="Trebuchet MS"/>
                <a:cs typeface="Trebuchet MS"/>
              </a:rPr>
              <a:t>num_publisher,</a:t>
            </a:r>
            <a:r>
              <a:rPr sz="1300" i="1" spc="-1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75" dirty="0">
                <a:solidFill>
                  <a:srgbClr val="595959"/>
                </a:solidFill>
                <a:latin typeface="Trebuchet MS"/>
                <a:cs typeface="Trebuchet MS"/>
              </a:rPr>
              <a:t>year_published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Next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page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present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pairplot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numeric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nearly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normal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distribution.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1383" y="2115578"/>
            <a:ext cx="3074035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65" dirty="0">
                <a:solidFill>
                  <a:srgbClr val="595959"/>
                </a:solidFill>
                <a:latin typeface="Tahoma"/>
                <a:cs typeface="Tahoma"/>
              </a:rPr>
              <a:t>No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strong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linear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relationship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between 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target.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Linear 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regression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might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not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well-suited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to 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problem</a:t>
            </a:r>
            <a:endParaRPr sz="1300">
              <a:latin typeface="Tahoma"/>
              <a:cs typeface="Tahoma"/>
            </a:endParaRPr>
          </a:p>
          <a:p>
            <a:pPr marL="340360" marR="160020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Might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try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adding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and 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inte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action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terms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xamine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their 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correlation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target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7100" y="520300"/>
            <a:ext cx="4601069" cy="46010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5" dirty="0"/>
              <a:t>Numeric</a:t>
            </a:r>
            <a:r>
              <a:rPr spc="-135" dirty="0"/>
              <a:t> </a:t>
            </a:r>
            <a:r>
              <a:rPr spc="150" dirty="0"/>
              <a:t>d</a:t>
            </a:r>
            <a:r>
              <a:rPr spc="120" dirty="0"/>
              <a:t>a</a:t>
            </a:r>
            <a:r>
              <a:rPr spc="50" dirty="0"/>
              <a:t>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5" dirty="0"/>
              <a:t>Numeric</a:t>
            </a:r>
            <a:r>
              <a:rPr spc="-135" dirty="0"/>
              <a:t> </a:t>
            </a:r>
            <a:r>
              <a:rPr spc="150" dirty="0"/>
              <a:t>d</a:t>
            </a:r>
            <a:r>
              <a:rPr spc="120" dirty="0"/>
              <a:t>a</a:t>
            </a:r>
            <a:r>
              <a:rPr spc="50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075" y="1920271"/>
            <a:ext cx="349694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Adding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inte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action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terms</a:t>
            </a:r>
            <a:endParaRPr sz="1300">
              <a:latin typeface="Tahoma"/>
              <a:cs typeface="Tahoma"/>
            </a:endParaRPr>
          </a:p>
          <a:p>
            <a:pPr marL="469900" marR="5080" indent="-328295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plot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shows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polynomial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and 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inte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action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terms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not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ve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signiﬁcantly 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higher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correlations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target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comparing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original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7360" y="513225"/>
            <a:ext cx="4471002" cy="45259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96596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5" dirty="0"/>
              <a:t>Numeric</a:t>
            </a:r>
            <a:r>
              <a:rPr spc="-135" dirty="0"/>
              <a:t> </a:t>
            </a:r>
            <a:r>
              <a:rPr spc="150" dirty="0"/>
              <a:t>d</a:t>
            </a:r>
            <a:r>
              <a:rPr spc="120" dirty="0"/>
              <a:t>a</a:t>
            </a:r>
            <a:r>
              <a:rPr spc="50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010871"/>
            <a:ext cx="752983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Binning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numeric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cannot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scaled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log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transformation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90" dirty="0">
                <a:solidFill>
                  <a:srgbClr val="595959"/>
                </a:solidFill>
                <a:latin typeface="Trebuchet MS"/>
                <a:cs typeface="Trebuchet MS"/>
              </a:rPr>
              <a:t>num_artist,</a:t>
            </a:r>
            <a:r>
              <a:rPr sz="1300" i="1" spc="-13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i="1" spc="-90" dirty="0">
                <a:solidFill>
                  <a:srgbClr val="595959"/>
                </a:solidFill>
                <a:latin typeface="Trebuchet MS"/>
                <a:cs typeface="Trebuchet MS"/>
              </a:rPr>
              <a:t>num_designer,</a:t>
            </a:r>
            <a:r>
              <a:rPr sz="1300" i="1" spc="-12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i="1" spc="-90" dirty="0">
                <a:solidFill>
                  <a:srgbClr val="595959"/>
                </a:solidFill>
                <a:latin typeface="Trebuchet MS"/>
                <a:cs typeface="Trebuchet MS"/>
              </a:rPr>
              <a:t>num_publisher,</a:t>
            </a:r>
            <a:r>
              <a:rPr sz="1300" i="1" spc="-1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75" dirty="0">
                <a:solidFill>
                  <a:srgbClr val="595959"/>
                </a:solidFill>
                <a:latin typeface="Trebuchet MS"/>
                <a:cs typeface="Trebuchet MS"/>
              </a:rPr>
              <a:t>year_published</a:t>
            </a:r>
            <a:endParaRPr sz="1300">
              <a:latin typeface="Trebuchet MS"/>
              <a:cs typeface="Trebuchet MS"/>
            </a:endParaRPr>
          </a:p>
          <a:p>
            <a:pPr marL="469900" indent="-328295">
              <a:lnSpc>
                <a:spcPct val="100000"/>
              </a:lnSpc>
              <a:spcBef>
                <a:spcPts val="23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Apply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dum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ansformation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bins</a:t>
            </a:r>
            <a:endParaRPr sz="1300">
              <a:latin typeface="Tahoma"/>
              <a:cs typeface="Tahoma"/>
            </a:endParaRPr>
          </a:p>
          <a:p>
            <a:pPr marL="469900" marR="68580" indent="-328295">
              <a:lnSpc>
                <a:spcPct val="1149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5" dirty="0">
                <a:solidFill>
                  <a:srgbClr val="595959"/>
                </a:solidFill>
                <a:latin typeface="Tahoma"/>
                <a:cs typeface="Tahoma"/>
              </a:rPr>
              <a:t>New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columns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from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these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bins: </a:t>
            </a:r>
            <a:r>
              <a:rPr sz="1300" i="1" spc="-105" dirty="0">
                <a:solidFill>
                  <a:srgbClr val="595959"/>
                </a:solidFill>
                <a:latin typeface="Trebuchet MS"/>
                <a:cs typeface="Trebuchet MS"/>
              </a:rPr>
              <a:t>group_artist_three_or_more, </a:t>
            </a:r>
            <a:r>
              <a:rPr sz="1300" i="1" spc="-100" dirty="0">
                <a:solidFill>
                  <a:srgbClr val="595959"/>
                </a:solidFill>
                <a:latin typeface="Trebuchet MS"/>
                <a:cs typeface="Trebuchet MS"/>
              </a:rPr>
              <a:t>group_designer_three_or_more, </a:t>
            </a:r>
            <a:r>
              <a:rPr sz="1300" i="1" spc="-95" dirty="0">
                <a:solidFill>
                  <a:srgbClr val="595959"/>
                </a:solidFill>
                <a:latin typeface="Trebuchet MS"/>
                <a:cs typeface="Trebuchet MS"/>
              </a:rPr>
              <a:t> group_max_players_ﬁve_or_six, group_max_players_seven_or_more, </a:t>
            </a:r>
            <a:r>
              <a:rPr sz="1300" i="1" spc="-100" dirty="0">
                <a:solidFill>
                  <a:srgbClr val="595959"/>
                </a:solidFill>
                <a:latin typeface="Trebuchet MS"/>
                <a:cs typeface="Trebuchet MS"/>
              </a:rPr>
              <a:t>group_publisher_four_or_more, </a:t>
            </a:r>
            <a:r>
              <a:rPr sz="1300" i="1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i="1" spc="-65" dirty="0">
                <a:solidFill>
                  <a:srgbClr val="595959"/>
                </a:solidFill>
                <a:latin typeface="Trebuchet MS"/>
                <a:cs typeface="Trebuchet MS"/>
              </a:rPr>
              <a:t>group_year_published_between_2001_and_2009,</a:t>
            </a:r>
            <a:r>
              <a:rPr sz="1300" i="1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i="1" spc="-65" dirty="0">
                <a:solidFill>
                  <a:srgbClr val="595959"/>
                </a:solidFill>
                <a:latin typeface="Trebuchet MS"/>
                <a:cs typeface="Trebuchet MS"/>
              </a:rPr>
              <a:t>group_year_published_between_2010_and_2013,</a:t>
            </a:r>
            <a:r>
              <a:rPr sz="1300" i="1" spc="-1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60" dirty="0">
                <a:solidFill>
                  <a:srgbClr val="595959"/>
                </a:solidFill>
                <a:latin typeface="Trebuchet MS"/>
                <a:cs typeface="Trebuchet MS"/>
              </a:rPr>
              <a:t>group_year_published_between_2014_and_2016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Remove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original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columns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after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transformation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(log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binning).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now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has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5,240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rows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300" spc="-3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131</a:t>
            </a:r>
            <a:r>
              <a:rPr sz="13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columns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6835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20" dirty="0"/>
              <a:t>Hyp</a:t>
            </a:r>
            <a:r>
              <a:rPr spc="95" dirty="0"/>
              <a:t>o</a:t>
            </a:r>
            <a:r>
              <a:rPr spc="55" dirty="0"/>
              <a:t>thesis</a:t>
            </a:r>
            <a:r>
              <a:rPr spc="-135" dirty="0"/>
              <a:t> </a:t>
            </a:r>
            <a:r>
              <a:rPr spc="-30" dirty="0"/>
              <a:t>t</a:t>
            </a:r>
            <a:r>
              <a:rPr spc="140" dirty="0"/>
              <a:t>e</a:t>
            </a:r>
            <a:r>
              <a:rPr spc="100" dirty="0"/>
              <a:t>s</a:t>
            </a:r>
            <a:r>
              <a:rPr spc="70" dirty="0"/>
              <a:t>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83" y="2073128"/>
            <a:ext cx="7166609" cy="132842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50" dirty="0">
                <a:solidFill>
                  <a:srgbClr val="595959"/>
                </a:solidFill>
                <a:latin typeface="Tahoma"/>
                <a:cs typeface="Tahoma"/>
              </a:rPr>
              <a:t>Main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purpose: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check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there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differences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average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ratings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group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others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Due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different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variances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two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groups,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30" dirty="0">
                <a:solidFill>
                  <a:srgbClr val="595959"/>
                </a:solidFill>
                <a:latin typeface="Tahoma"/>
                <a:cs typeface="Tahoma"/>
              </a:rPr>
              <a:t>W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elc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’s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t-test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used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Perform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multiple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tests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across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categories,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mechanics,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groups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(derived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numeric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data)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Sample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ypotheses: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0"/>
              </a:spcBef>
              <a:buFont typeface="Arial MT"/>
              <a:buChar char="○"/>
              <a:tabLst>
                <a:tab pos="797560" algn="l"/>
                <a:tab pos="798195" algn="l"/>
              </a:tabLst>
            </a:pPr>
            <a:r>
              <a:rPr sz="1100" spc="-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600" spc="-5" dirty="0">
                <a:solidFill>
                  <a:srgbClr val="595959"/>
                </a:solidFill>
                <a:latin typeface="Tahoma"/>
                <a:cs typeface="Tahoma"/>
              </a:rPr>
              <a:t>0</a:t>
            </a:r>
            <a:r>
              <a:rPr sz="1100" spc="-5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r>
              <a:rPr sz="11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595959"/>
                </a:solidFill>
                <a:latin typeface="Tahoma"/>
                <a:cs typeface="Tahoma"/>
              </a:rPr>
              <a:t>War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z="11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Tahoma"/>
                <a:cs typeface="Tahoma"/>
              </a:rPr>
              <a:t>similar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ratings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595959"/>
                </a:solidFill>
                <a:latin typeface="Tahoma"/>
                <a:cs typeface="Tahoma"/>
              </a:rPr>
              <a:t>average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00"/>
              </a:spcBef>
              <a:buFont typeface="Arial MT"/>
              <a:buChar char="○"/>
              <a:tabLst>
                <a:tab pos="797560" algn="l"/>
                <a:tab pos="798195" algn="l"/>
              </a:tabLst>
            </a:pPr>
            <a:r>
              <a:rPr sz="1100" spc="-20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7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Tahoma"/>
                <a:cs typeface="Tahoma"/>
              </a:rPr>
              <a:t>There</a:t>
            </a:r>
            <a:r>
              <a:rPr sz="11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1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Tahoma"/>
                <a:cs typeface="Tahoma"/>
              </a:rPr>
              <a:t>difference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1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595959"/>
                </a:solidFill>
                <a:latin typeface="Tahoma"/>
                <a:cs typeface="Tahoma"/>
              </a:rPr>
              <a:t>average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ratings</a:t>
            </a:r>
            <a:r>
              <a:rPr sz="11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595959"/>
                </a:solidFill>
                <a:latin typeface="Tahoma"/>
                <a:cs typeface="Tahoma"/>
              </a:rPr>
              <a:t>war</a:t>
            </a:r>
            <a:r>
              <a:rPr sz="11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1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z="11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15138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85" dirty="0"/>
              <a:t>About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9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7340600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208279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originally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came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Board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Game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Geek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database,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including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90,000+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board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games,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their</a:t>
            </a:r>
            <a:r>
              <a:rPr sz="13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description,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ratings.</a:t>
            </a:r>
            <a:endParaRPr sz="1300">
              <a:latin typeface="Tahoma"/>
              <a:cs typeface="Tahoma"/>
            </a:endParaRPr>
          </a:p>
          <a:p>
            <a:pPr marL="340360" marR="5080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collected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Science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(R4DS)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Online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Learning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Community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posted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their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595959"/>
                </a:solidFill>
                <a:latin typeface="Tahoma"/>
                <a:cs typeface="Tahoma"/>
              </a:rPr>
              <a:t>GitHub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595959"/>
                </a:solidFill>
                <a:latin typeface="Tahoma"/>
                <a:cs typeface="Tahoma"/>
              </a:rPr>
              <a:t>March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2019.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.csv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ﬁle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found</a:t>
            </a:r>
            <a:r>
              <a:rPr sz="1300" spc="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Tidy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Tuesday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repository.</a:t>
            </a:r>
            <a:endParaRPr sz="1300">
              <a:latin typeface="Tahoma"/>
              <a:cs typeface="Tahoma"/>
            </a:endParaRPr>
          </a:p>
          <a:p>
            <a:pPr marL="340360" marR="17462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R4DS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selected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at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least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50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ratings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published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1950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2016.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ﬁnal</a:t>
            </a:r>
            <a:r>
              <a:rPr sz="13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has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10,532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rows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22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columns.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split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before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analysis: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595959"/>
                </a:solidFill>
                <a:latin typeface="Tahoma"/>
                <a:cs typeface="Tahoma"/>
              </a:rPr>
              <a:t>80%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ain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595959"/>
                </a:solidFill>
                <a:latin typeface="Tahoma"/>
                <a:cs typeface="Tahoma"/>
              </a:rPr>
              <a:t>20%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test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6835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20" dirty="0"/>
              <a:t>Hyp</a:t>
            </a:r>
            <a:r>
              <a:rPr spc="95" dirty="0"/>
              <a:t>o</a:t>
            </a:r>
            <a:r>
              <a:rPr spc="55" dirty="0"/>
              <a:t>thesis</a:t>
            </a:r>
            <a:r>
              <a:rPr spc="-135" dirty="0"/>
              <a:t> </a:t>
            </a:r>
            <a:r>
              <a:rPr spc="-30" dirty="0"/>
              <a:t>t</a:t>
            </a:r>
            <a:r>
              <a:rPr spc="140" dirty="0"/>
              <a:t>e</a:t>
            </a:r>
            <a:r>
              <a:rPr spc="100" dirty="0"/>
              <a:t>s</a:t>
            </a:r>
            <a:r>
              <a:rPr spc="70" dirty="0"/>
              <a:t>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583" y="2092940"/>
            <a:ext cx="7265034" cy="127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5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Result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tables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shown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next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three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pages.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values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sorted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p-values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colored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bars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(green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positive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values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negative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ones)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7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those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have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p-value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595959"/>
                </a:solidFill>
                <a:latin typeface="Tahoma"/>
                <a:cs typeface="Tahoma"/>
              </a:rPr>
              <a:t>&lt;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0.05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|t-value|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95" dirty="0">
                <a:solidFill>
                  <a:srgbClr val="595959"/>
                </a:solidFill>
                <a:latin typeface="Tahoma"/>
                <a:cs typeface="Tahoma"/>
              </a:rPr>
              <a:t>&gt;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1.96,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we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reject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null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hypotheses</a:t>
            </a:r>
            <a:endParaRPr sz="1300">
              <a:latin typeface="Tahoma"/>
              <a:cs typeface="Tahoma"/>
            </a:endParaRPr>
          </a:p>
          <a:p>
            <a:pPr marL="340360" marR="148590" indent="-328295">
              <a:lnSpc>
                <a:spcPct val="105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sign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t-value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suggests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direction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test.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0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positive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sign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means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group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interest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has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higher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average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ratings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than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others.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contrary,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negative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sign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means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300" spc="-3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group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interest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has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lower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age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atings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than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others.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75" y="622600"/>
            <a:ext cx="3244649" cy="41916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0997" y="502950"/>
            <a:ext cx="2929702" cy="46405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950" y="495250"/>
            <a:ext cx="3186874" cy="4262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4562" y="495250"/>
            <a:ext cx="2995398" cy="46482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900" y="1440974"/>
            <a:ext cx="4036724" cy="2026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6835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20" dirty="0"/>
              <a:t>Hyp</a:t>
            </a:r>
            <a:r>
              <a:rPr spc="95" dirty="0"/>
              <a:t>o</a:t>
            </a:r>
            <a:r>
              <a:rPr spc="55" dirty="0"/>
              <a:t>thesis</a:t>
            </a:r>
            <a:r>
              <a:rPr spc="-135" dirty="0"/>
              <a:t> </a:t>
            </a:r>
            <a:r>
              <a:rPr spc="-30" dirty="0"/>
              <a:t>t</a:t>
            </a:r>
            <a:r>
              <a:rPr spc="140" dirty="0"/>
              <a:t>e</a:t>
            </a:r>
            <a:r>
              <a:rPr spc="100" dirty="0"/>
              <a:t>s</a:t>
            </a:r>
            <a:r>
              <a:rPr spc="70" dirty="0"/>
              <a:t>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0675" y="2103341"/>
            <a:ext cx="4157979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Tahoma"/>
                <a:cs typeface="Tahoma"/>
              </a:rPr>
              <a:t>tables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Tahoma"/>
                <a:cs typeface="Tahoma"/>
              </a:rPr>
              <a:t>show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595959"/>
                </a:solidFill>
                <a:latin typeface="Tahoma"/>
                <a:cs typeface="Tahoma"/>
              </a:rPr>
              <a:t>average: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ahoma"/>
              <a:cs typeface="Tahoma"/>
            </a:endParaRPr>
          </a:p>
          <a:p>
            <a:pPr marL="469900" indent="-32131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00" spc="50" dirty="0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200" spc="5" dirty="0">
                <a:solidFill>
                  <a:srgbClr val="595959"/>
                </a:solidFill>
                <a:latin typeface="Tahoma"/>
                <a:cs typeface="Tahoma"/>
              </a:rPr>
              <a:t>eople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595959"/>
                </a:solidFill>
                <a:latin typeface="Tahoma"/>
                <a:cs typeface="Tahoma"/>
              </a:rPr>
              <a:t>li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595959"/>
                </a:solidFill>
                <a:latin typeface="Tahoma"/>
                <a:cs typeface="Tahoma"/>
              </a:rPr>
              <a:t>war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endParaRPr sz="1200">
              <a:latin typeface="Tahoma"/>
              <a:cs typeface="Tahoma"/>
            </a:endParaRPr>
          </a:p>
          <a:p>
            <a:pPr marL="469900" marR="311150" indent="-321310">
              <a:lnSpc>
                <a:spcPct val="1052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People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595959"/>
                </a:solidFill>
                <a:latin typeface="Tahoma"/>
                <a:cs typeface="Tahoma"/>
              </a:rPr>
              <a:t>not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Tahoma"/>
                <a:cs typeface="Tahoma"/>
              </a:rPr>
              <a:t>children’s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Tahoma"/>
                <a:cs typeface="Tahoma"/>
              </a:rPr>
              <a:t>component </a:t>
            </a:r>
            <a:r>
              <a:rPr sz="1200" spc="-3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endParaRPr sz="1200">
              <a:latin typeface="Tahoma"/>
              <a:cs typeface="Tahoma"/>
            </a:endParaRPr>
          </a:p>
          <a:p>
            <a:pPr marL="469900" marR="5080" indent="-321310">
              <a:lnSpc>
                <a:spcPct val="1052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People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area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595959"/>
                </a:solidFill>
                <a:latin typeface="Tahoma"/>
                <a:cs typeface="Tahoma"/>
              </a:rPr>
              <a:t>control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area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inﬂuence, </a:t>
            </a:r>
            <a:r>
              <a:rPr sz="1200" spc="-3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595959"/>
                </a:solidFill>
                <a:latin typeface="Tahoma"/>
                <a:cs typeface="Tahoma"/>
              </a:rPr>
              <a:t>worker </a:t>
            </a:r>
            <a:r>
              <a:rPr sz="1200" spc="-10" dirty="0">
                <a:solidFill>
                  <a:srgbClr val="595959"/>
                </a:solidFill>
                <a:latin typeface="Tahoma"/>
                <a:cs typeface="Tahoma"/>
              </a:rPr>
              <a:t>placement,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simulation,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variable </a:t>
            </a:r>
            <a:r>
              <a:rPr sz="1200" spc="5" dirty="0">
                <a:solidFill>
                  <a:srgbClr val="595959"/>
                </a:solidFill>
                <a:latin typeface="Tahoma"/>
                <a:cs typeface="Tahoma"/>
              </a:rPr>
              <a:t>player </a:t>
            </a:r>
            <a:r>
              <a:rPr sz="1200" spc="-5" dirty="0">
                <a:solidFill>
                  <a:srgbClr val="595959"/>
                </a:solidFill>
                <a:latin typeface="Tahoma"/>
                <a:cs typeface="Tahoma"/>
              </a:rPr>
              <a:t>powers, </a:t>
            </a:r>
            <a:r>
              <a:rPr sz="1200" spc="-3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deck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pool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Tahoma"/>
                <a:cs typeface="Tahoma"/>
              </a:rPr>
              <a:t>building</a:t>
            </a:r>
            <a:endParaRPr sz="1200">
              <a:latin typeface="Tahoma"/>
              <a:cs typeface="Tahoma"/>
            </a:endParaRPr>
          </a:p>
          <a:p>
            <a:pPr marL="469900" marR="161925" indent="-321310">
              <a:lnSpc>
                <a:spcPct val="1052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People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do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595959"/>
                </a:solidFill>
                <a:latin typeface="Tahoma"/>
                <a:cs typeface="Tahoma"/>
              </a:rPr>
              <a:t>not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595959"/>
                </a:solidFill>
                <a:latin typeface="Tahoma"/>
                <a:cs typeface="Tahoma"/>
              </a:rPr>
              <a:t>roll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595959"/>
                </a:solidFill>
                <a:latin typeface="Tahoma"/>
                <a:cs typeface="Tahoma"/>
              </a:rPr>
              <a:t>/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Tahoma"/>
                <a:cs typeface="Tahoma"/>
              </a:rPr>
              <a:t>spin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Tahoma"/>
                <a:cs typeface="Tahoma"/>
              </a:rPr>
              <a:t>move </a:t>
            </a:r>
            <a:r>
              <a:rPr sz="1200" spc="-3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mechanic</a:t>
            </a:r>
            <a:endParaRPr sz="1200">
              <a:latin typeface="Tahoma"/>
              <a:cs typeface="Tahoma"/>
            </a:endParaRPr>
          </a:p>
          <a:p>
            <a:pPr marL="469900" indent="-321310">
              <a:lnSpc>
                <a:spcPct val="100000"/>
              </a:lnSpc>
              <a:spcBef>
                <a:spcPts val="7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People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Tahoma"/>
                <a:cs typeface="Tahoma"/>
              </a:rPr>
              <a:t>published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595959"/>
                </a:solidFill>
                <a:latin typeface="Tahoma"/>
                <a:cs typeface="Tahoma"/>
              </a:rPr>
              <a:t>2014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2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595959"/>
                </a:solidFill>
                <a:latin typeface="Tahoma"/>
                <a:cs typeface="Tahoma"/>
              </a:rPr>
              <a:t>2016</a:t>
            </a:r>
            <a:endParaRPr sz="1200">
              <a:latin typeface="Tahoma"/>
              <a:cs typeface="Tahoma"/>
            </a:endParaRPr>
          </a:p>
          <a:p>
            <a:pPr marL="469900" marR="56515" indent="-321310">
              <a:lnSpc>
                <a:spcPct val="1052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People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were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Tahoma"/>
                <a:cs typeface="Tahoma"/>
              </a:rPr>
              <a:t>designed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three</a:t>
            </a:r>
            <a:r>
              <a:rPr sz="12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2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Tahoma"/>
                <a:cs typeface="Tahoma"/>
              </a:rPr>
              <a:t>more </a:t>
            </a:r>
            <a:r>
              <a:rPr sz="1200" spc="-3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Tahoma"/>
                <a:cs typeface="Tahoma"/>
              </a:rPr>
              <a:t>artists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6835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20" dirty="0"/>
              <a:t>Hyp</a:t>
            </a:r>
            <a:r>
              <a:rPr spc="95" dirty="0"/>
              <a:t>o</a:t>
            </a:r>
            <a:r>
              <a:rPr spc="55" dirty="0"/>
              <a:t>thesis</a:t>
            </a:r>
            <a:r>
              <a:rPr spc="-135" dirty="0"/>
              <a:t> </a:t>
            </a:r>
            <a:r>
              <a:rPr spc="-30" dirty="0"/>
              <a:t>t</a:t>
            </a:r>
            <a:r>
              <a:rPr spc="140" dirty="0"/>
              <a:t>e</a:t>
            </a:r>
            <a:r>
              <a:rPr spc="100" dirty="0"/>
              <a:t>s</a:t>
            </a:r>
            <a:r>
              <a:rPr spc="70" dirty="0"/>
              <a:t>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7299959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Since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these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might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have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effects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on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each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other,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there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need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be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more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analyses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before </a:t>
            </a:r>
            <a:r>
              <a:rPr sz="1300" spc="-3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jumping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conclusion.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example,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perhaps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area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control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mechanic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mostly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used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war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games,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children’s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mostly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played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rolling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spinning.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War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games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might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complex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need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artists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complete.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561848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50" dirty="0"/>
              <a:t>F</a:t>
            </a:r>
            <a:r>
              <a:rPr spc="5" dirty="0"/>
              <a:t>urther</a:t>
            </a:r>
            <a:r>
              <a:rPr spc="-185" dirty="0"/>
              <a:t> </a:t>
            </a:r>
            <a:r>
              <a:rPr spc="150" dirty="0"/>
              <a:t>d</a:t>
            </a:r>
            <a:r>
              <a:rPr spc="120" dirty="0"/>
              <a:t>a</a:t>
            </a:r>
            <a:r>
              <a:rPr spc="50" dirty="0"/>
              <a:t>ta</a:t>
            </a:r>
            <a:r>
              <a:rPr spc="-135" dirty="0"/>
              <a:t> </a:t>
            </a:r>
            <a:r>
              <a:rPr spc="70" dirty="0"/>
              <a:t>engineering</a:t>
            </a:r>
            <a:r>
              <a:rPr spc="-135" dirty="0"/>
              <a:t> </a:t>
            </a:r>
            <a:r>
              <a:rPr spc="114" dirty="0"/>
              <a:t>and</a:t>
            </a:r>
            <a:r>
              <a:rPr spc="-135" dirty="0"/>
              <a:t> </a:t>
            </a:r>
            <a:r>
              <a:rPr spc="100" dirty="0"/>
              <a:t>ana</a:t>
            </a:r>
            <a:r>
              <a:rPr spc="-15" dirty="0"/>
              <a:t>l</a:t>
            </a:r>
            <a:r>
              <a:rPr spc="55" dirty="0"/>
              <a:t>yzing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7345045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Score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game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complexity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calculating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weighted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average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number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artists,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number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designers,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number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publishers.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Examine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relationship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score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target</a:t>
            </a:r>
            <a:endParaRPr sz="1300">
              <a:latin typeface="Tahoma"/>
              <a:cs typeface="Tahoma"/>
            </a:endParaRPr>
          </a:p>
          <a:p>
            <a:pPr marL="340360" marR="14604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Reduce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categorical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dimensionality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interaction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terms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among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them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3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numeric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Apply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mutual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information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regression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selection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Apply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Backward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Stepwise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Regression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Build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pipeline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preprocess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run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model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test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6167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90" dirty="0"/>
              <a:t>C</a:t>
            </a:r>
            <a:r>
              <a:rPr spc="75" dirty="0"/>
              <a:t>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15578"/>
            <a:ext cx="7294880" cy="17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shown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analysis,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linear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regression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might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not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good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595959"/>
                </a:solidFill>
                <a:latin typeface="Tahoma"/>
                <a:cs typeface="Tahoma"/>
              </a:rPr>
              <a:t>ﬁt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set.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However,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might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be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good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enough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baseline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model.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6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collect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better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dataset,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might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request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Board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Game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Geek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API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retrieve other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such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weight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(complexity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rating),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number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reviews, </a:t>
            </a: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explore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available</a:t>
            </a:r>
            <a:r>
              <a:rPr sz="13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Kaggle.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Jupyter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Notebook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analysis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found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here: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lang="en-IN" sz="1300" u="heavy" spc="5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</a:rPr>
              <a:t>https://github.com/RutwikPatel13/Exploratory-Data-Analysis-for-Machine-Learning/blob/master/Project-1.ipynb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1388637"/>
            <a:ext cx="219583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95" dirty="0"/>
              <a:t>Data</a:t>
            </a:r>
            <a:r>
              <a:rPr spc="-175" dirty="0"/>
              <a:t> </a:t>
            </a:r>
            <a:r>
              <a:rPr spc="35" dirty="0"/>
              <a:t>dictionary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1812" y="1920062"/>
          <a:ext cx="4118610" cy="304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4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ariabl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20" dirty="0">
                          <a:latin typeface="Arial"/>
                          <a:cs typeface="Arial"/>
                        </a:rPr>
                        <a:t>Type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game_id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integer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Unique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game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identifier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description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string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paragrap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 o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 tex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 describin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 th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 game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image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string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URL</a:t>
                      </a:r>
                      <a:r>
                        <a:rPr sz="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game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max_player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integer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recommended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players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max_playtime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integer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recommended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playtime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(min)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min_age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integer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Minimum</a:t>
                      </a:r>
                      <a:r>
                        <a:rPr sz="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recommended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age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min_players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integer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Minimum</a:t>
                      </a:r>
                      <a:r>
                        <a:rPr sz="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recommended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players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min_playtime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integer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Minimum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recommended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playtime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(min)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name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string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game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75712" y="761825"/>
          <a:ext cx="4237989" cy="4205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playing_time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integer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Average</a:t>
                      </a:r>
                      <a:r>
                        <a:rPr sz="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playtime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thumbnail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string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URL</a:t>
                      </a:r>
                      <a:r>
                        <a:rPr sz="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thumbnail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game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year_published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integer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Year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game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was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published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artist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string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Artist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game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art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category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string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Categories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game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(separated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commas)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compilation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string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part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multi-compilation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compilation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designer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string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Game</a:t>
                      </a:r>
                      <a:r>
                        <a:rPr sz="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designer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expansion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string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there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expansion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pack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expansion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family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string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Family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game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equivalent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publisher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mechanic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string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06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Game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mechanic -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how game is played,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separated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by </a:t>
                      </a:r>
                      <a:r>
                        <a:rPr sz="800" spc="-2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comma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publisher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string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12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Company/person who published the game,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separated </a:t>
                      </a:r>
                      <a:r>
                        <a:rPr sz="800" spc="-2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commas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average_rating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float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Average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rating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Board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Games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Geek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(1-10)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users_rated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integer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users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rated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game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309181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95" dirty="0"/>
              <a:t>Data</a:t>
            </a:r>
            <a:r>
              <a:rPr spc="-160" dirty="0"/>
              <a:t> </a:t>
            </a:r>
            <a:r>
              <a:rPr spc="35" dirty="0"/>
              <a:t>exploration</a:t>
            </a:r>
            <a:r>
              <a:rPr spc="-160" dirty="0"/>
              <a:t> </a:t>
            </a:r>
            <a:r>
              <a:rPr spc="9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15578"/>
            <a:ext cx="7207250" cy="154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analysis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initial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step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an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attempt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build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baseline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model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predict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game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average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ratings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based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their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characteristics.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ahoma"/>
              <a:cs typeface="Tahoma"/>
            </a:endParaRPr>
          </a:p>
          <a:p>
            <a:pPr marL="469900" indent="-35941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75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erview</a:t>
            </a:r>
            <a:endParaRPr sz="1300">
              <a:latin typeface="Tahoma"/>
              <a:cs typeface="Tahoma"/>
            </a:endParaRPr>
          </a:p>
          <a:p>
            <a:pPr marL="469900" indent="-359410">
              <a:lnSpc>
                <a:spcPct val="100000"/>
              </a:lnSpc>
              <a:spcBef>
                <a:spcPts val="23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Cleaning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Engineering: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Categorical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endParaRPr sz="1300">
              <a:latin typeface="Tahoma"/>
              <a:cs typeface="Tahoma"/>
            </a:endParaRPr>
          </a:p>
          <a:p>
            <a:pPr marL="469900" indent="-35941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Cleaning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Engineering: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Numeric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endParaRPr sz="1300">
              <a:latin typeface="Tahoma"/>
              <a:cs typeface="Tahoma"/>
            </a:endParaRPr>
          </a:p>
          <a:p>
            <a:pPr marL="469900" indent="-35941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Hypothesis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3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esting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050414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80" dirty="0"/>
              <a:t>D</a:t>
            </a:r>
            <a:r>
              <a:rPr spc="100" dirty="0"/>
              <a:t>a</a:t>
            </a:r>
            <a:r>
              <a:rPr spc="50" dirty="0"/>
              <a:t>ta</a:t>
            </a:r>
            <a:r>
              <a:rPr spc="-135" dirty="0"/>
              <a:t> </a:t>
            </a:r>
            <a:r>
              <a:rPr spc="75" dirty="0"/>
              <a:t>o</a:t>
            </a:r>
            <a:r>
              <a:rPr spc="30" dirty="0"/>
              <a:t>v</a:t>
            </a:r>
            <a:r>
              <a:rPr spc="10" dirty="0"/>
              <a:t>ervi</a:t>
            </a:r>
            <a:r>
              <a:rPr spc="-25" dirty="0"/>
              <a:t>e</a:t>
            </a:r>
            <a:r>
              <a:rPr spc="160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384" y="2144578"/>
            <a:ext cx="3327400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36245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ain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has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8,425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rows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22 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columns</a:t>
            </a:r>
            <a:endParaRPr sz="1300">
              <a:latin typeface="Tahoma"/>
              <a:cs typeface="Tahoma"/>
            </a:endParaRPr>
          </a:p>
          <a:p>
            <a:pPr marL="340360" marR="5080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There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missing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only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most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the 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categorical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variables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62" y="1394850"/>
            <a:ext cx="1676399" cy="3543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950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65" dirty="0"/>
              <a:t>C</a:t>
            </a:r>
            <a:r>
              <a:rPr spc="130" dirty="0"/>
              <a:t>a</a:t>
            </a:r>
            <a:r>
              <a:rPr spc="-30" dirty="0"/>
              <a:t>t</a:t>
            </a:r>
            <a:r>
              <a:rPr spc="85" dirty="0"/>
              <a:t>egorical</a:t>
            </a:r>
            <a:r>
              <a:rPr spc="-195" dirty="0"/>
              <a:t> </a:t>
            </a:r>
            <a:r>
              <a:rPr spc="150" dirty="0"/>
              <a:t>d</a:t>
            </a:r>
            <a:r>
              <a:rPr spc="120" dirty="0"/>
              <a:t>a</a:t>
            </a:r>
            <a:r>
              <a:rPr spc="50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353" y="2145296"/>
            <a:ext cx="284480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475" algn="l"/>
              </a:tabLst>
            </a:pPr>
            <a:r>
              <a:rPr sz="1300" spc="-40" dirty="0">
                <a:solidFill>
                  <a:srgbClr val="595959"/>
                </a:solidFill>
                <a:latin typeface="Tahoma"/>
                <a:cs typeface="Tahoma"/>
              </a:rPr>
              <a:t>1.	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Cleaning:</a:t>
            </a:r>
            <a:endParaRPr sz="1300">
              <a:latin typeface="Tahoma"/>
              <a:cs typeface="Tahoma"/>
            </a:endParaRPr>
          </a:p>
          <a:p>
            <a:pPr marL="371475" marR="5080" indent="-328295">
              <a:lnSpc>
                <a:spcPct val="100000"/>
              </a:lnSpc>
              <a:spcBef>
                <a:spcPts val="1230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Rem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ve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not 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useful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discriminate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target:  </a:t>
            </a:r>
            <a:r>
              <a:rPr sz="1300" i="1" spc="-75" dirty="0">
                <a:solidFill>
                  <a:srgbClr val="595959"/>
                </a:solidFill>
                <a:latin typeface="Trebuchet MS"/>
                <a:cs typeface="Trebuchet MS"/>
              </a:rPr>
              <a:t>description,</a:t>
            </a:r>
            <a:r>
              <a:rPr sz="1300" i="1" spc="-1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i="1" spc="-100" dirty="0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r>
              <a:rPr sz="1300" i="1" spc="-65" dirty="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sz="1300" i="1" spc="-1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i="1" spc="-85" dirty="0">
                <a:solidFill>
                  <a:srgbClr val="595959"/>
                </a:solidFill>
                <a:latin typeface="Trebuchet MS"/>
                <a:cs typeface="Trebuchet MS"/>
              </a:rPr>
              <a:t>name,</a:t>
            </a:r>
            <a:r>
              <a:rPr sz="1300" i="1" spc="-1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i="1" spc="-75" dirty="0">
                <a:solidFill>
                  <a:srgbClr val="595959"/>
                </a:solidFill>
                <a:latin typeface="Trebuchet MS"/>
                <a:cs typeface="Trebuchet MS"/>
              </a:rPr>
              <a:t>thumbnail,  </a:t>
            </a:r>
            <a:r>
              <a:rPr sz="1300" i="1" spc="-80" dirty="0">
                <a:solidFill>
                  <a:srgbClr val="595959"/>
                </a:solidFill>
                <a:latin typeface="Trebuchet MS"/>
                <a:cs typeface="Trebuchet MS"/>
              </a:rPr>
              <a:t>famil</a:t>
            </a:r>
            <a:r>
              <a:rPr sz="1300" i="1" spc="-175" dirty="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sz="1300" i="1" spc="-204" dirty="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sz="1300" i="1" spc="-1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i="1" spc="-135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300" i="1" spc="-65" dirty="0">
                <a:solidFill>
                  <a:srgbClr val="595959"/>
                </a:solidFill>
                <a:latin typeface="Trebuchet MS"/>
                <a:cs typeface="Trebuchet MS"/>
              </a:rPr>
              <a:t>xpansion</a:t>
            </a:r>
            <a:r>
              <a:rPr sz="1300" i="1" spc="-45" dirty="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sz="1300" i="1" spc="-13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65" dirty="0">
                <a:solidFill>
                  <a:srgbClr val="595959"/>
                </a:solidFill>
                <a:latin typeface="Trebuchet MS"/>
                <a:cs typeface="Trebuchet MS"/>
              </a:rPr>
              <a:t>compilation</a:t>
            </a:r>
            <a:endParaRPr sz="1300">
              <a:latin typeface="Trebuchet MS"/>
              <a:cs typeface="Trebuchet MS"/>
            </a:endParaRPr>
          </a:p>
          <a:p>
            <a:pPr marL="371475" indent="-328930">
              <a:lnSpc>
                <a:spcPct val="100000"/>
              </a:lnSpc>
              <a:spcBef>
                <a:spcPts val="1005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Also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rem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ve</a:t>
            </a:r>
            <a:r>
              <a:rPr sz="13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90" dirty="0">
                <a:solidFill>
                  <a:srgbClr val="595959"/>
                </a:solidFill>
                <a:latin typeface="Trebuchet MS"/>
                <a:cs typeface="Trebuchet MS"/>
              </a:rPr>
              <a:t>game_id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449" y="1469209"/>
            <a:ext cx="5199649" cy="3075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950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65" dirty="0"/>
              <a:t>C</a:t>
            </a:r>
            <a:r>
              <a:rPr spc="130" dirty="0"/>
              <a:t>a</a:t>
            </a:r>
            <a:r>
              <a:rPr spc="-30" dirty="0"/>
              <a:t>t</a:t>
            </a:r>
            <a:r>
              <a:rPr spc="85" dirty="0"/>
              <a:t>egorical</a:t>
            </a:r>
            <a:r>
              <a:rPr spc="-195" dirty="0"/>
              <a:t> </a:t>
            </a:r>
            <a:r>
              <a:rPr spc="150" dirty="0"/>
              <a:t>d</a:t>
            </a:r>
            <a:r>
              <a:rPr spc="120" dirty="0"/>
              <a:t>a</a:t>
            </a:r>
            <a:r>
              <a:rPr spc="50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91079"/>
            <a:ext cx="1365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solidFill>
                  <a:srgbClr val="595959"/>
                </a:solidFill>
                <a:latin typeface="Tahoma"/>
                <a:cs typeface="Tahoma"/>
              </a:rPr>
              <a:t>2.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675" y="2165996"/>
            <a:ext cx="15182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engineering: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475" y="2395815"/>
            <a:ext cx="3556000" cy="7118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Counts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deri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category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aggregates</a:t>
            </a:r>
            <a:endParaRPr sz="1300">
              <a:latin typeface="Tahoma"/>
              <a:cs typeface="Tahoma"/>
            </a:endParaRPr>
          </a:p>
          <a:p>
            <a:pPr marL="469900" marR="5080" indent="-328295">
              <a:lnSpc>
                <a:spcPct val="70000"/>
              </a:lnSpc>
              <a:spcBef>
                <a:spcPts val="106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columns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ve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multiple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values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are 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sepa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ated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commas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383" y="3149281"/>
            <a:ext cx="38322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Ext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act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unique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values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print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out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595959"/>
                </a:solidFill>
                <a:latin typeface="Tahoma"/>
                <a:cs typeface="Tahoma"/>
              </a:rPr>
              <a:t>total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number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675" y="3287965"/>
            <a:ext cx="22745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values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column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1383" y="3553649"/>
            <a:ext cx="38931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Deri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new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features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count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number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artists,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383" y="3624769"/>
            <a:ext cx="3680460" cy="8229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630"/>
              </a:spcBef>
            </a:pP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designers,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publishers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game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53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Rem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ve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columns:</a:t>
            </a:r>
            <a:r>
              <a:rPr sz="13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80" dirty="0">
                <a:solidFill>
                  <a:srgbClr val="595959"/>
                </a:solidFill>
                <a:latin typeface="Trebuchet MS"/>
                <a:cs typeface="Trebuchet MS"/>
              </a:rPr>
              <a:t>artists,</a:t>
            </a:r>
            <a:r>
              <a:rPr sz="1300" i="1" spc="-1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i="1" spc="-65" dirty="0">
                <a:solidFill>
                  <a:srgbClr val="595959"/>
                </a:solidFill>
                <a:latin typeface="Trebuchet MS"/>
                <a:cs typeface="Trebuchet MS"/>
              </a:rPr>
              <a:t>designe</a:t>
            </a:r>
            <a:r>
              <a:rPr sz="1300" i="1" spc="-155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sz="1300" i="1" spc="-204" dirty="0">
                <a:solidFill>
                  <a:srgbClr val="595959"/>
                </a:solidFill>
                <a:latin typeface="Trebuchet MS"/>
                <a:cs typeface="Trebuchet MS"/>
              </a:rPr>
              <a:t>,</a:t>
            </a:r>
            <a:r>
              <a:rPr sz="1300" i="1" spc="-1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i="1" spc="-65" dirty="0">
                <a:solidFill>
                  <a:srgbClr val="595959"/>
                </a:solidFill>
                <a:latin typeface="Trebuchet MS"/>
                <a:cs typeface="Trebuchet MS"/>
              </a:rPr>
              <a:t>publisher</a:t>
            </a:r>
            <a:endParaRPr sz="1300">
              <a:latin typeface="Trebuchet MS"/>
              <a:cs typeface="Trebuchet MS"/>
            </a:endParaRPr>
          </a:p>
          <a:p>
            <a:pPr marL="340995" indent="-321310">
              <a:lnSpc>
                <a:spcPct val="100000"/>
              </a:lnSpc>
              <a:spcBef>
                <a:spcPts val="535"/>
              </a:spcBef>
              <a:buSzPct val="92307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Rem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o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ve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rows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ve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missing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values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9925" y="2636848"/>
            <a:ext cx="3476741" cy="749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950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65" dirty="0"/>
              <a:t>C</a:t>
            </a:r>
            <a:r>
              <a:rPr spc="130" dirty="0"/>
              <a:t>a</a:t>
            </a:r>
            <a:r>
              <a:rPr spc="-30" dirty="0"/>
              <a:t>t</a:t>
            </a:r>
            <a:r>
              <a:rPr spc="85" dirty="0"/>
              <a:t>egorical</a:t>
            </a:r>
            <a:r>
              <a:rPr spc="-195" dirty="0"/>
              <a:t> </a:t>
            </a:r>
            <a:r>
              <a:rPr spc="150" dirty="0"/>
              <a:t>d</a:t>
            </a:r>
            <a:r>
              <a:rPr spc="120" dirty="0"/>
              <a:t>a</a:t>
            </a:r>
            <a:r>
              <a:rPr spc="50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1975821"/>
            <a:ext cx="7495540" cy="233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Categories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derived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category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aggregates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ts val="1520"/>
              </a:lnSpc>
              <a:spcBef>
                <a:spcPts val="112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Get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unique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values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variable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ts val="148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new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columns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based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values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ts val="148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Iterate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through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all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rows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ﬁll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dummy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values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new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column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ts val="152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Group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dum</a:t>
            </a:r>
            <a:r>
              <a:rPr sz="1300" spc="-35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variables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possible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Note: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game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assigned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than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one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category/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mechanic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ts val="1480"/>
              </a:lnSpc>
              <a:spcBef>
                <a:spcPts val="1235"/>
              </a:spcBef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next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two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pages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represent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bar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plots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44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game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categories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(grouped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81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categories)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51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game </a:t>
            </a:r>
            <a:r>
              <a:rPr sz="1300" spc="-3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mechanics.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set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now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Tahoma"/>
                <a:cs typeface="Tahoma"/>
              </a:rPr>
              <a:t>has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5,608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rows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595959"/>
                </a:solidFill>
                <a:latin typeface="Tahoma"/>
                <a:cs typeface="Tahoma"/>
              </a:rPr>
              <a:t>109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columns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425" y="534475"/>
            <a:ext cx="7261349" cy="4502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367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1406</Words>
  <Application>Microsoft Office PowerPoint</Application>
  <PresentationFormat>On-screen Show (16:9)</PresentationFormat>
  <Paragraphs>179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MT</vt:lpstr>
      <vt:lpstr>Calibri</vt:lpstr>
      <vt:lpstr>Tahoma</vt:lpstr>
      <vt:lpstr>Trebuchet MS</vt:lpstr>
      <vt:lpstr>Office Theme</vt:lpstr>
      <vt:lpstr>Exploratory Data Analysis for  Machine Learning</vt:lpstr>
      <vt:lpstr>About the data</vt:lpstr>
      <vt:lpstr>Data dictionary</vt:lpstr>
      <vt:lpstr>Data exploration plan</vt:lpstr>
      <vt:lpstr>Data overview</vt:lpstr>
      <vt:lpstr>Categorical data</vt:lpstr>
      <vt:lpstr>Categorical data</vt:lpstr>
      <vt:lpstr>Categorical data</vt:lpstr>
      <vt:lpstr>PowerPoint Presentation</vt:lpstr>
      <vt:lpstr>PowerPoint Presentation</vt:lpstr>
      <vt:lpstr>Numeric data</vt:lpstr>
      <vt:lpstr>Numeric data</vt:lpstr>
      <vt:lpstr>Numeric data</vt:lpstr>
      <vt:lpstr>Numeric data</vt:lpstr>
      <vt:lpstr>Numeric data</vt:lpstr>
      <vt:lpstr>Numeric data</vt:lpstr>
      <vt:lpstr>Numeric data</vt:lpstr>
      <vt:lpstr>Numeric data</vt:lpstr>
      <vt:lpstr>Hypothesis testing</vt:lpstr>
      <vt:lpstr>Hypothesis testing</vt:lpstr>
      <vt:lpstr>PowerPoint Presentation</vt:lpstr>
      <vt:lpstr>PowerPoint Presentation</vt:lpstr>
      <vt:lpstr>Hypothesis testing</vt:lpstr>
      <vt:lpstr>Hypothesis testing</vt:lpstr>
      <vt:lpstr>Further data engineering and analyzing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for  Machine Learning</dc:title>
  <cp:lastModifiedBy>RUTWIK PATEL - 60003190043</cp:lastModifiedBy>
  <cp:revision>2</cp:revision>
  <dcterms:created xsi:type="dcterms:W3CDTF">2022-06-19T05:55:34Z</dcterms:created>
  <dcterms:modified xsi:type="dcterms:W3CDTF">2022-06-19T06:00:17Z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