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256" r:id="rId5"/>
    <p:sldId id="275" r:id="rId6"/>
    <p:sldId id="270" r:id="rId7"/>
    <p:sldId id="271" r:id="rId8"/>
    <p:sldId id="276" r:id="rId9"/>
    <p:sldId id="272" r:id="rId10"/>
    <p:sldId id="277" r:id="rId11"/>
    <p:sldId id="306" r:id="rId12"/>
    <p:sldId id="305"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297" r:id="rId3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p:cViewPr varScale="1">
        <p:scale>
          <a:sx n="90" d="100"/>
          <a:sy n="90" d="100"/>
        </p:scale>
        <p:origin x="576" y="78"/>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12/1/2017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12/1/2017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5" name="Picture 4" descr="Looking up to clouds and blue sky surrounded by glass-walled building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sp>
        <p:nvSpPr>
          <p:cNvPr id="2" name="Title 1"/>
          <p:cNvSpPr>
            <a:spLocks noGrp="1"/>
          </p:cNvSpPr>
          <p:nvPr>
            <p:ph type="ctrTitle"/>
          </p:nvPr>
        </p:nvSpPr>
        <p:spPr>
          <a:xfrm>
            <a:off x="608013" y="685801"/>
            <a:ext cx="3962400" cy="4724399"/>
          </a:xfrm>
        </p:spPr>
        <p:txBody>
          <a:bodyPr>
            <a:normAutofit/>
          </a:bodyPr>
          <a:lstStyle>
            <a:lvl1pPr>
              <a:defRPr sz="4800"/>
            </a:lvl1pPr>
          </a:lstStyle>
          <a:p>
            <a:r>
              <a:rPr lang="en-US"/>
              <a:t>Click to edit Master title style</a:t>
            </a:r>
            <a:endParaRPr/>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Date Placeholder 7"/>
          <p:cNvSpPr>
            <a:spLocks noGrp="1"/>
          </p:cNvSpPr>
          <p:nvPr>
            <p:ph type="dt" sz="half" idx="10"/>
          </p:nvPr>
        </p:nvSpPr>
        <p:spPr/>
        <p:txBody>
          <a:bodyPr/>
          <a:lstStyle/>
          <a:p>
            <a:fld id="{81C93FC7-9D1A-468B-98DB-D1E8D74418D9}" type="datetimeFigureOut">
              <a:rPr lang="en-US"/>
              <a:pPr/>
              <a:t>12/1/2017</a:t>
            </a:fld>
            <a:endParaRPr/>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2734839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12/1/2017</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17629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12/1/2017</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5005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1C93FC7-9D1A-468B-98DB-D1E8D74418D9}" type="datetimeFigureOut">
              <a:rPr lang="en-US"/>
              <a:t>12/1/2017</a:t>
            </a:fld>
            <a:endParaRPr/>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786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81C93FC7-9D1A-468B-98DB-D1E8D74418D9}" type="datetimeFigureOut">
              <a:rPr lang="en-US"/>
              <a:pPr/>
              <a:t>12/1/2017</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pPr/>
              <a:t>‹#›</a:t>
            </a:fld>
            <a:endParaRPr/>
          </a:p>
        </p:txBody>
      </p:sp>
    </p:spTree>
    <p:extLst>
      <p:ext uri="{BB962C8B-B14F-4D97-AF65-F5344CB8AC3E}">
        <p14:creationId xmlns:p14="http://schemas.microsoft.com/office/powerpoint/2010/main" val="3225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1C93FC7-9D1A-468B-98DB-D1E8D74418D9}" type="datetimeFigureOut">
              <a:rPr lang="en-US"/>
              <a:t>12/1/2017</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89701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3664"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50025" y="16764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1C93FC7-9D1A-468B-98DB-D1E8D74418D9}" type="datetimeFigureOut">
              <a:rPr lang="en-US"/>
              <a:t>12/1/2017</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51309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1C93FC7-9D1A-468B-98DB-D1E8D74418D9}" type="datetimeFigureOut">
              <a:rPr lang="en-US"/>
              <a:t>12/1/2017</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1344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93FC7-9D1A-468B-98DB-D1E8D74418D9}" type="datetimeFigureOut">
              <a:rPr lang="en-US"/>
              <a:t>12/1/2017</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19103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12/1/2017</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22347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1C93FC7-9D1A-468B-98DB-D1E8D74418D9}" type="datetimeFigureOut">
              <a:rPr lang="en-US"/>
              <a:t>12/1/2017</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A3F31473-23EB-4724-8B59-FE6D21D89FA4}" type="slidenum">
              <a:rPr/>
              <a:t>‹#›</a:t>
            </a:fld>
            <a:endParaRPr/>
          </a:p>
        </p:txBody>
      </p:sp>
    </p:spTree>
    <p:extLst>
      <p:ext uri="{BB962C8B-B14F-4D97-AF65-F5344CB8AC3E}">
        <p14:creationId xmlns:p14="http://schemas.microsoft.com/office/powerpoint/2010/main" val="335204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81C93FC7-9D1A-468B-98DB-D1E8D74418D9}" type="datetimeFigureOut">
              <a:rPr lang="en-US" smtClean="0"/>
              <a:pPr/>
              <a:t>12/1/2017</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2">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2">
                    <a:lumMod val="65000"/>
                    <a:lumOff val="35000"/>
                  </a:schemeClr>
                </a:solidFill>
              </a:defRPr>
            </a:lvl1pPr>
          </a:lstStyle>
          <a:p>
            <a:fld id="{A3F31473-23EB-4724-8B59-FE6D21D89FA4}" type="slidenum">
              <a:rPr lang="en-US" smtClean="0"/>
              <a:pPr/>
              <a:t>‹#›</a:t>
            </a:fld>
            <a:endParaRPr lang="en-US"/>
          </a:p>
        </p:txBody>
      </p:sp>
    </p:spTree>
    <p:extLst>
      <p:ext uri="{BB962C8B-B14F-4D97-AF65-F5344CB8AC3E}">
        <p14:creationId xmlns:p14="http://schemas.microsoft.com/office/powerpoint/2010/main" val="34492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9796" y="620688"/>
            <a:ext cx="3962400" cy="5005536"/>
          </a:xfrm>
        </p:spPr>
        <p:txBody>
          <a:bodyPr>
            <a:normAutofit fontScale="90000"/>
          </a:bodyPr>
          <a:lstStyle/>
          <a:p>
            <a:r>
              <a:rPr lang="en-US" sz="3000" dirty="0"/>
              <a:t>Data Management</a:t>
            </a:r>
            <a:br>
              <a:rPr lang="en-US" sz="3000" dirty="0"/>
            </a:br>
            <a:br>
              <a:rPr lang="en-US" sz="3000" dirty="0"/>
            </a:br>
            <a:r>
              <a:rPr lang="en-US" sz="3000" dirty="0"/>
              <a:t>MIS 6326.001</a:t>
            </a:r>
            <a:br>
              <a:rPr lang="en-US" sz="3000" dirty="0"/>
            </a:br>
            <a:br>
              <a:rPr lang="en-US" sz="3000" dirty="0"/>
            </a:br>
            <a:r>
              <a:rPr lang="en-US" sz="3000" dirty="0"/>
              <a:t>Professor </a:t>
            </a:r>
            <a:r>
              <a:rPr lang="en-US" sz="3000" dirty="0" err="1"/>
              <a:t>Vivek</a:t>
            </a:r>
            <a:r>
              <a:rPr lang="en-US" sz="3000" dirty="0"/>
              <a:t> Arora</a:t>
            </a:r>
            <a:br>
              <a:rPr lang="en-US" sz="3000" dirty="0"/>
            </a:br>
            <a:br>
              <a:rPr lang="en-US" sz="3000" dirty="0"/>
            </a:br>
            <a:r>
              <a:rPr lang="en-IN" sz="3000" dirty="0"/>
              <a:t>Group 7:</a:t>
            </a:r>
            <a:br>
              <a:rPr lang="en-IN" sz="3000" dirty="0"/>
            </a:br>
            <a:br>
              <a:rPr lang="en-IN" sz="3000" dirty="0"/>
            </a:br>
            <a:r>
              <a:rPr lang="en-IN" sz="3000" dirty="0" err="1"/>
              <a:t>Yifan</a:t>
            </a:r>
            <a:r>
              <a:rPr lang="en-IN" sz="3000" dirty="0"/>
              <a:t> Cao</a:t>
            </a:r>
            <a:br>
              <a:rPr lang="en-US" sz="3000" dirty="0"/>
            </a:br>
            <a:r>
              <a:rPr lang="en-IN" sz="3000" dirty="0"/>
              <a:t>Ravi </a:t>
            </a:r>
            <a:r>
              <a:rPr lang="en-IN" sz="3000" dirty="0" err="1"/>
              <a:t>Dawar</a:t>
            </a:r>
            <a:br>
              <a:rPr lang="en-US" sz="3000" dirty="0"/>
            </a:br>
            <a:r>
              <a:rPr lang="en-IN" sz="3000" dirty="0"/>
              <a:t>Wei Feng</a:t>
            </a:r>
            <a:br>
              <a:rPr lang="en-US" sz="3000" dirty="0"/>
            </a:br>
            <a:r>
              <a:rPr lang="en-IN" sz="3000" dirty="0"/>
              <a:t>Rutwika Mohanty</a:t>
            </a:r>
            <a:br>
              <a:rPr lang="en-US" sz="3000" dirty="0"/>
            </a:br>
            <a:r>
              <a:rPr lang="en-IN" sz="3000" dirty="0"/>
              <a:t>Chirag Sharma</a:t>
            </a:r>
            <a:br>
              <a:rPr lang="en-US" dirty="0"/>
            </a:br>
            <a:endParaRPr lang="en-US" sz="3000" dirty="0"/>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F0F488-C735-4861-9882-A91A5C114A70}"/>
              </a:ext>
            </a:extLst>
          </p:cNvPr>
          <p:cNvSpPr>
            <a:spLocks noGrp="1"/>
          </p:cNvSpPr>
          <p:nvPr>
            <p:ph type="title"/>
          </p:nvPr>
        </p:nvSpPr>
        <p:spPr>
          <a:xfrm>
            <a:off x="477788" y="5589240"/>
            <a:ext cx="10971372" cy="706760"/>
          </a:xfrm>
        </p:spPr>
        <p:txBody>
          <a:bodyPr>
            <a:normAutofit/>
          </a:bodyPr>
          <a:lstStyle/>
          <a:p>
            <a:r>
              <a:rPr lang="en-US" b="1" dirty="0"/>
              <a:t>TABLES</a:t>
            </a:r>
            <a:endParaRPr lang="en-US" dirty="0"/>
          </a:p>
        </p:txBody>
      </p:sp>
      <p:sp>
        <p:nvSpPr>
          <p:cNvPr id="7" name="TextBox 6">
            <a:extLst>
              <a:ext uri="{FF2B5EF4-FFF2-40B4-BE49-F238E27FC236}">
                <a16:creationId xmlns:a16="http://schemas.microsoft.com/office/drawing/2014/main" id="{695AD4E4-41DD-43D2-A3A3-B55E9E722F19}"/>
              </a:ext>
            </a:extLst>
          </p:cNvPr>
          <p:cNvSpPr txBox="1"/>
          <p:nvPr/>
        </p:nvSpPr>
        <p:spPr>
          <a:xfrm>
            <a:off x="1125860" y="2752558"/>
            <a:ext cx="9937104" cy="1200329"/>
          </a:xfrm>
          <a:prstGeom prst="rect">
            <a:avLst/>
          </a:prstGeom>
          <a:noFill/>
        </p:spPr>
        <p:txBody>
          <a:bodyPr wrap="square" rtlCol="0">
            <a:spAutoFit/>
          </a:bodyPr>
          <a:lstStyle/>
          <a:p>
            <a:br>
              <a:rPr lang="en-IN" dirty="0"/>
            </a:b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 name="Rectangle 2">
            <a:extLst>
              <a:ext uri="{FF2B5EF4-FFF2-40B4-BE49-F238E27FC236}">
                <a16:creationId xmlns:a16="http://schemas.microsoft.com/office/drawing/2014/main" id="{845C25B9-FAAC-4A0B-AD4A-4CA5E9704963}"/>
              </a:ext>
            </a:extLst>
          </p:cNvPr>
          <p:cNvSpPr>
            <a:spLocks noChangeArrowheads="1"/>
          </p:cNvSpPr>
          <p:nvPr/>
        </p:nvSpPr>
        <p:spPr bwMode="auto">
          <a:xfrm>
            <a:off x="189757" y="537119"/>
            <a:ext cx="1180931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Table Name:</a:t>
            </a:r>
            <a:r>
              <a:rPr lang="en-US" dirty="0"/>
              <a:t> Store</a:t>
            </a:r>
          </a:p>
          <a:p>
            <a:r>
              <a:rPr lang="en-US" dirty="0"/>
              <a:t>The purpose of this class is to maintain a list of vendors that can be searched throughout the database.</a:t>
            </a:r>
          </a:p>
          <a:p>
            <a:r>
              <a:rPr lang="en-US" b="1" dirty="0"/>
              <a:t>Primary Key:</a:t>
            </a:r>
            <a:r>
              <a:rPr lang="en-US" dirty="0"/>
              <a:t> store ID</a:t>
            </a:r>
          </a:p>
          <a:p>
            <a:r>
              <a:rPr lang="en-US" b="1" dirty="0"/>
              <a:t>Attributes:</a:t>
            </a:r>
            <a:r>
              <a:rPr lang="en-US" dirty="0"/>
              <a:t> </a:t>
            </a:r>
            <a:r>
              <a:rPr lang="en-US" dirty="0" err="1"/>
              <a:t>store_name</a:t>
            </a:r>
            <a:r>
              <a:rPr lang="en-US" dirty="0"/>
              <a:t> |</a:t>
            </a:r>
            <a:r>
              <a:rPr lang="en-US" dirty="0" err="1"/>
              <a:t>store_email</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07723787-F1E9-4108-AB49-B33CB9DEF852}"/>
              </a:ext>
            </a:extLst>
          </p:cNvPr>
          <p:cNvSpPr>
            <a:spLocks noChangeArrowheads="1"/>
          </p:cNvSpPr>
          <p:nvPr/>
        </p:nvSpPr>
        <p:spPr bwMode="auto">
          <a:xfrm>
            <a:off x="0" y="21526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B08B3738-9AB5-47E6-8292-8F2D3FA130A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9757" y="2290855"/>
            <a:ext cx="10873207" cy="2722302"/>
          </a:xfrm>
          <a:prstGeom prst="rect">
            <a:avLst/>
          </a:prstGeom>
          <a:noFill/>
          <a:ln>
            <a:noFill/>
          </a:ln>
        </p:spPr>
      </p:pic>
    </p:spTree>
    <p:extLst>
      <p:ext uri="{BB962C8B-B14F-4D97-AF65-F5344CB8AC3E}">
        <p14:creationId xmlns:p14="http://schemas.microsoft.com/office/powerpoint/2010/main" val="319525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F0F488-C735-4861-9882-A91A5C114A70}"/>
              </a:ext>
            </a:extLst>
          </p:cNvPr>
          <p:cNvSpPr>
            <a:spLocks noGrp="1"/>
          </p:cNvSpPr>
          <p:nvPr>
            <p:ph type="title"/>
          </p:nvPr>
        </p:nvSpPr>
        <p:spPr>
          <a:xfrm>
            <a:off x="477788" y="5589240"/>
            <a:ext cx="10971372" cy="706760"/>
          </a:xfrm>
        </p:spPr>
        <p:txBody>
          <a:bodyPr>
            <a:normAutofit/>
          </a:bodyPr>
          <a:lstStyle/>
          <a:p>
            <a:r>
              <a:rPr lang="en-US" b="1" dirty="0"/>
              <a:t>TABLES</a:t>
            </a:r>
            <a:endParaRPr lang="en-US" dirty="0"/>
          </a:p>
        </p:txBody>
      </p:sp>
      <p:sp>
        <p:nvSpPr>
          <p:cNvPr id="7" name="TextBox 6">
            <a:extLst>
              <a:ext uri="{FF2B5EF4-FFF2-40B4-BE49-F238E27FC236}">
                <a16:creationId xmlns:a16="http://schemas.microsoft.com/office/drawing/2014/main" id="{695AD4E4-41DD-43D2-A3A3-B55E9E722F19}"/>
              </a:ext>
            </a:extLst>
          </p:cNvPr>
          <p:cNvSpPr txBox="1"/>
          <p:nvPr/>
        </p:nvSpPr>
        <p:spPr>
          <a:xfrm>
            <a:off x="1125860" y="2752558"/>
            <a:ext cx="9937104" cy="1200329"/>
          </a:xfrm>
          <a:prstGeom prst="rect">
            <a:avLst/>
          </a:prstGeom>
          <a:noFill/>
        </p:spPr>
        <p:txBody>
          <a:bodyPr wrap="square" rtlCol="0">
            <a:spAutoFit/>
          </a:bodyPr>
          <a:lstStyle/>
          <a:p>
            <a:br>
              <a:rPr lang="en-IN" dirty="0"/>
            </a:b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 name="Rectangle 2">
            <a:extLst>
              <a:ext uri="{FF2B5EF4-FFF2-40B4-BE49-F238E27FC236}">
                <a16:creationId xmlns:a16="http://schemas.microsoft.com/office/drawing/2014/main" id="{845C25B9-FAAC-4A0B-AD4A-4CA5E9704963}"/>
              </a:ext>
            </a:extLst>
          </p:cNvPr>
          <p:cNvSpPr>
            <a:spLocks noChangeArrowheads="1"/>
          </p:cNvSpPr>
          <p:nvPr/>
        </p:nvSpPr>
        <p:spPr bwMode="auto">
          <a:xfrm>
            <a:off x="189757" y="398620"/>
            <a:ext cx="1180931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Table Name:</a:t>
            </a:r>
            <a:r>
              <a:rPr lang="en-US" dirty="0"/>
              <a:t> Travel</a:t>
            </a:r>
          </a:p>
          <a:p>
            <a:r>
              <a:rPr lang="en-US" dirty="0"/>
              <a:t>The purpose of this class is to maintain details of the travel, travel method that can be flight, bus or train and ticket price of the travel made by the user.</a:t>
            </a:r>
          </a:p>
          <a:p>
            <a:r>
              <a:rPr lang="en-US" b="1" dirty="0"/>
              <a:t>Primary Key:</a:t>
            </a:r>
            <a:r>
              <a:rPr lang="en-US" dirty="0"/>
              <a:t> </a:t>
            </a:r>
            <a:r>
              <a:rPr lang="en-US" dirty="0" err="1"/>
              <a:t>Travel_ID</a:t>
            </a:r>
            <a:endParaRPr lang="en-US" dirty="0"/>
          </a:p>
          <a:p>
            <a:r>
              <a:rPr lang="en-US" b="1" dirty="0"/>
              <a:t>Attributes:</a:t>
            </a:r>
            <a:r>
              <a:rPr lang="en-US" dirty="0"/>
              <a:t> Source location |Destination Location |Travel Method |Date |Time |Price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07723787-F1E9-4108-AB49-B33CB9DEF852}"/>
              </a:ext>
            </a:extLst>
          </p:cNvPr>
          <p:cNvSpPr>
            <a:spLocks noChangeArrowheads="1"/>
          </p:cNvSpPr>
          <p:nvPr/>
        </p:nvSpPr>
        <p:spPr bwMode="auto">
          <a:xfrm>
            <a:off x="0" y="21526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6F45426C-BCE7-4343-9E07-E18FE08BBC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1764" y="2276872"/>
            <a:ext cx="10873208" cy="2736304"/>
          </a:xfrm>
          <a:prstGeom prst="rect">
            <a:avLst/>
          </a:prstGeom>
          <a:noFill/>
          <a:ln>
            <a:noFill/>
          </a:ln>
        </p:spPr>
      </p:pic>
    </p:spTree>
    <p:extLst>
      <p:ext uri="{BB962C8B-B14F-4D97-AF65-F5344CB8AC3E}">
        <p14:creationId xmlns:p14="http://schemas.microsoft.com/office/powerpoint/2010/main" val="180538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F0F488-C735-4861-9882-A91A5C114A70}"/>
              </a:ext>
            </a:extLst>
          </p:cNvPr>
          <p:cNvSpPr>
            <a:spLocks noGrp="1"/>
          </p:cNvSpPr>
          <p:nvPr>
            <p:ph type="title"/>
          </p:nvPr>
        </p:nvSpPr>
        <p:spPr>
          <a:xfrm>
            <a:off x="477788" y="5589240"/>
            <a:ext cx="10971372" cy="706760"/>
          </a:xfrm>
        </p:spPr>
        <p:txBody>
          <a:bodyPr>
            <a:normAutofit/>
          </a:bodyPr>
          <a:lstStyle/>
          <a:p>
            <a:r>
              <a:rPr lang="en-US" b="1" dirty="0"/>
              <a:t>TABLES</a:t>
            </a:r>
            <a:endParaRPr lang="en-US" dirty="0"/>
          </a:p>
        </p:txBody>
      </p:sp>
      <p:sp>
        <p:nvSpPr>
          <p:cNvPr id="7" name="TextBox 6">
            <a:extLst>
              <a:ext uri="{FF2B5EF4-FFF2-40B4-BE49-F238E27FC236}">
                <a16:creationId xmlns:a16="http://schemas.microsoft.com/office/drawing/2014/main" id="{695AD4E4-41DD-43D2-A3A3-B55E9E722F19}"/>
              </a:ext>
            </a:extLst>
          </p:cNvPr>
          <p:cNvSpPr txBox="1"/>
          <p:nvPr/>
        </p:nvSpPr>
        <p:spPr>
          <a:xfrm>
            <a:off x="1125860" y="2752558"/>
            <a:ext cx="9937104" cy="1200329"/>
          </a:xfrm>
          <a:prstGeom prst="rect">
            <a:avLst/>
          </a:prstGeom>
          <a:noFill/>
        </p:spPr>
        <p:txBody>
          <a:bodyPr wrap="square" rtlCol="0">
            <a:spAutoFit/>
          </a:bodyPr>
          <a:lstStyle/>
          <a:p>
            <a:br>
              <a:rPr lang="en-IN" dirty="0"/>
            </a:b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 name="Rectangle 2">
            <a:extLst>
              <a:ext uri="{FF2B5EF4-FFF2-40B4-BE49-F238E27FC236}">
                <a16:creationId xmlns:a16="http://schemas.microsoft.com/office/drawing/2014/main" id="{845C25B9-FAAC-4A0B-AD4A-4CA5E9704963}"/>
              </a:ext>
            </a:extLst>
          </p:cNvPr>
          <p:cNvSpPr>
            <a:spLocks noChangeArrowheads="1"/>
          </p:cNvSpPr>
          <p:nvPr/>
        </p:nvSpPr>
        <p:spPr bwMode="auto">
          <a:xfrm>
            <a:off x="189757" y="260120"/>
            <a:ext cx="1180931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Table Name:</a:t>
            </a:r>
            <a:r>
              <a:rPr lang="en-US" dirty="0"/>
              <a:t> Passenger</a:t>
            </a:r>
          </a:p>
          <a:p>
            <a:r>
              <a:rPr lang="en-US" dirty="0"/>
              <a:t>This class keeps track of all the passengers that are going to be travelling from source to destination. This class is also important as it can identify each passenger and link them to their government issued ID. A user can have multiple passengers and a passenger can only be associated to one user.</a:t>
            </a:r>
          </a:p>
          <a:p>
            <a:r>
              <a:rPr lang="en-US" b="1" dirty="0"/>
              <a:t>Primary Key:</a:t>
            </a:r>
            <a:r>
              <a:rPr lang="en-US" dirty="0"/>
              <a:t> Passenger ID</a:t>
            </a:r>
          </a:p>
          <a:p>
            <a:r>
              <a:rPr lang="en-US" b="1" dirty="0"/>
              <a:t>Attributes:</a:t>
            </a:r>
            <a:r>
              <a:rPr lang="en-US" dirty="0"/>
              <a:t> </a:t>
            </a:r>
            <a:r>
              <a:rPr lang="en-US" dirty="0" err="1"/>
              <a:t>Contact|Address</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07723787-F1E9-4108-AB49-B33CB9DEF852}"/>
              </a:ext>
            </a:extLst>
          </p:cNvPr>
          <p:cNvSpPr>
            <a:spLocks noChangeArrowheads="1"/>
          </p:cNvSpPr>
          <p:nvPr/>
        </p:nvSpPr>
        <p:spPr bwMode="auto">
          <a:xfrm>
            <a:off x="0" y="21526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2178327E-255A-4A05-AC36-911D896002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5780" y="2564904"/>
            <a:ext cx="10801200" cy="2885542"/>
          </a:xfrm>
          <a:prstGeom prst="rect">
            <a:avLst/>
          </a:prstGeom>
          <a:noFill/>
          <a:ln>
            <a:noFill/>
          </a:ln>
        </p:spPr>
      </p:pic>
    </p:spTree>
    <p:extLst>
      <p:ext uri="{BB962C8B-B14F-4D97-AF65-F5344CB8AC3E}">
        <p14:creationId xmlns:p14="http://schemas.microsoft.com/office/powerpoint/2010/main" val="5378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F0F488-C735-4861-9882-A91A5C114A70}"/>
              </a:ext>
            </a:extLst>
          </p:cNvPr>
          <p:cNvSpPr>
            <a:spLocks noGrp="1"/>
          </p:cNvSpPr>
          <p:nvPr>
            <p:ph type="title"/>
          </p:nvPr>
        </p:nvSpPr>
        <p:spPr>
          <a:xfrm>
            <a:off x="477788" y="5589240"/>
            <a:ext cx="10971372" cy="706760"/>
          </a:xfrm>
        </p:spPr>
        <p:txBody>
          <a:bodyPr>
            <a:normAutofit/>
          </a:bodyPr>
          <a:lstStyle/>
          <a:p>
            <a:r>
              <a:rPr lang="en-US" b="1" dirty="0"/>
              <a:t>TABLES</a:t>
            </a:r>
            <a:endParaRPr lang="en-US" dirty="0"/>
          </a:p>
        </p:txBody>
      </p:sp>
      <p:sp>
        <p:nvSpPr>
          <p:cNvPr id="7" name="TextBox 6">
            <a:extLst>
              <a:ext uri="{FF2B5EF4-FFF2-40B4-BE49-F238E27FC236}">
                <a16:creationId xmlns:a16="http://schemas.microsoft.com/office/drawing/2014/main" id="{695AD4E4-41DD-43D2-A3A3-B55E9E722F19}"/>
              </a:ext>
            </a:extLst>
          </p:cNvPr>
          <p:cNvSpPr txBox="1"/>
          <p:nvPr/>
        </p:nvSpPr>
        <p:spPr>
          <a:xfrm>
            <a:off x="1125860" y="2752558"/>
            <a:ext cx="9937104" cy="1200329"/>
          </a:xfrm>
          <a:prstGeom prst="rect">
            <a:avLst/>
          </a:prstGeom>
          <a:noFill/>
        </p:spPr>
        <p:txBody>
          <a:bodyPr wrap="square" rtlCol="0">
            <a:spAutoFit/>
          </a:bodyPr>
          <a:lstStyle/>
          <a:p>
            <a:br>
              <a:rPr lang="en-IN" dirty="0"/>
            </a:b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 name="Rectangle 2">
            <a:extLst>
              <a:ext uri="{FF2B5EF4-FFF2-40B4-BE49-F238E27FC236}">
                <a16:creationId xmlns:a16="http://schemas.microsoft.com/office/drawing/2014/main" id="{845C25B9-FAAC-4A0B-AD4A-4CA5E9704963}"/>
              </a:ext>
            </a:extLst>
          </p:cNvPr>
          <p:cNvSpPr>
            <a:spLocks noChangeArrowheads="1"/>
          </p:cNvSpPr>
          <p:nvPr/>
        </p:nvSpPr>
        <p:spPr bwMode="auto">
          <a:xfrm>
            <a:off x="189757" y="260120"/>
            <a:ext cx="1180931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Table Name:</a:t>
            </a:r>
            <a:r>
              <a:rPr lang="en-US" dirty="0"/>
              <a:t> Member Data</a:t>
            </a:r>
          </a:p>
          <a:p>
            <a:r>
              <a:rPr lang="en-US" dirty="0"/>
              <a:t>This class keeps track of all the members that are going to the desired event. This class is also important, as it can identify each member and link them to their government issued ID. A user can have multiple members and a member can only be associated to one user.</a:t>
            </a:r>
          </a:p>
          <a:p>
            <a:r>
              <a:rPr lang="en-US" b="1" dirty="0"/>
              <a:t>Primary Key:</a:t>
            </a:r>
            <a:r>
              <a:rPr lang="en-US" dirty="0"/>
              <a:t> </a:t>
            </a:r>
            <a:r>
              <a:rPr lang="en-US" dirty="0" err="1"/>
              <a:t>member_id</a:t>
            </a:r>
            <a:endParaRPr lang="en-US" dirty="0"/>
          </a:p>
          <a:p>
            <a:r>
              <a:rPr lang="en-US" b="1" dirty="0"/>
              <a:t>Attributes:</a:t>
            </a:r>
            <a:r>
              <a:rPr lang="en-US" dirty="0"/>
              <a:t> </a:t>
            </a:r>
            <a:r>
              <a:rPr lang="en-US" dirty="0" err="1"/>
              <a:t>Cust_age</a:t>
            </a:r>
            <a:r>
              <a:rPr lang="en-US" dirty="0"/>
              <a:t> |</a:t>
            </a:r>
            <a:r>
              <a:rPr lang="en-US" dirty="0" err="1"/>
              <a:t>seat_no</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07723787-F1E9-4108-AB49-B33CB9DEF852}"/>
              </a:ext>
            </a:extLst>
          </p:cNvPr>
          <p:cNvSpPr>
            <a:spLocks noChangeArrowheads="1"/>
          </p:cNvSpPr>
          <p:nvPr/>
        </p:nvSpPr>
        <p:spPr bwMode="auto">
          <a:xfrm>
            <a:off x="0" y="21526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DCEADDDA-2B07-4D67-B75B-BC29AAE5C07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1764" y="2692008"/>
            <a:ext cx="11187396" cy="2609200"/>
          </a:xfrm>
          <a:prstGeom prst="rect">
            <a:avLst/>
          </a:prstGeom>
          <a:noFill/>
          <a:ln>
            <a:noFill/>
          </a:ln>
        </p:spPr>
      </p:pic>
    </p:spTree>
    <p:extLst>
      <p:ext uri="{BB962C8B-B14F-4D97-AF65-F5344CB8AC3E}">
        <p14:creationId xmlns:p14="http://schemas.microsoft.com/office/powerpoint/2010/main" val="46091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F0F488-C735-4861-9882-A91A5C114A70}"/>
              </a:ext>
            </a:extLst>
          </p:cNvPr>
          <p:cNvSpPr>
            <a:spLocks noGrp="1"/>
          </p:cNvSpPr>
          <p:nvPr>
            <p:ph type="title"/>
          </p:nvPr>
        </p:nvSpPr>
        <p:spPr>
          <a:xfrm>
            <a:off x="477788" y="5589240"/>
            <a:ext cx="10971372" cy="706760"/>
          </a:xfrm>
        </p:spPr>
        <p:txBody>
          <a:bodyPr>
            <a:normAutofit/>
          </a:bodyPr>
          <a:lstStyle/>
          <a:p>
            <a:r>
              <a:rPr lang="en-US" b="1" dirty="0"/>
              <a:t>TABLES</a:t>
            </a:r>
            <a:endParaRPr lang="en-US" dirty="0"/>
          </a:p>
        </p:txBody>
      </p:sp>
      <p:sp>
        <p:nvSpPr>
          <p:cNvPr id="7" name="TextBox 6">
            <a:extLst>
              <a:ext uri="{FF2B5EF4-FFF2-40B4-BE49-F238E27FC236}">
                <a16:creationId xmlns:a16="http://schemas.microsoft.com/office/drawing/2014/main" id="{695AD4E4-41DD-43D2-A3A3-B55E9E722F19}"/>
              </a:ext>
            </a:extLst>
          </p:cNvPr>
          <p:cNvSpPr txBox="1"/>
          <p:nvPr/>
        </p:nvSpPr>
        <p:spPr>
          <a:xfrm>
            <a:off x="1125860" y="2752558"/>
            <a:ext cx="9937104" cy="1200329"/>
          </a:xfrm>
          <a:prstGeom prst="rect">
            <a:avLst/>
          </a:prstGeom>
          <a:noFill/>
        </p:spPr>
        <p:txBody>
          <a:bodyPr wrap="square" rtlCol="0">
            <a:spAutoFit/>
          </a:bodyPr>
          <a:lstStyle/>
          <a:p>
            <a:br>
              <a:rPr lang="en-IN" dirty="0"/>
            </a:b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 name="Rectangle 2">
            <a:extLst>
              <a:ext uri="{FF2B5EF4-FFF2-40B4-BE49-F238E27FC236}">
                <a16:creationId xmlns:a16="http://schemas.microsoft.com/office/drawing/2014/main" id="{845C25B9-FAAC-4A0B-AD4A-4CA5E9704963}"/>
              </a:ext>
            </a:extLst>
          </p:cNvPr>
          <p:cNvSpPr>
            <a:spLocks noChangeArrowheads="1"/>
          </p:cNvSpPr>
          <p:nvPr/>
        </p:nvSpPr>
        <p:spPr bwMode="auto">
          <a:xfrm>
            <a:off x="189757" y="260120"/>
            <a:ext cx="1180931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Table Name:</a:t>
            </a:r>
            <a:r>
              <a:rPr lang="en-US" dirty="0"/>
              <a:t> Event Data</a:t>
            </a:r>
          </a:p>
          <a:p>
            <a:r>
              <a:rPr lang="en-US" dirty="0"/>
              <a:t>The purpose of this class is to maintain details of the event, event type that can be general events, movies or amusement parks as well as the ticket price of the event.</a:t>
            </a:r>
          </a:p>
          <a:p>
            <a:r>
              <a:rPr lang="en-US" dirty="0"/>
              <a:t>‘Event Data’ will be a parent class and will consist of four different sub-classes or child classes:</a:t>
            </a:r>
          </a:p>
          <a:p>
            <a:r>
              <a:rPr lang="en-US" b="1" dirty="0"/>
              <a:t>Primary Key:</a:t>
            </a:r>
            <a:r>
              <a:rPr lang="en-US" dirty="0"/>
              <a:t> </a:t>
            </a:r>
            <a:r>
              <a:rPr lang="en-US" dirty="0" err="1"/>
              <a:t>event_id</a:t>
            </a:r>
            <a:endParaRPr lang="en-US" dirty="0"/>
          </a:p>
          <a:p>
            <a:r>
              <a:rPr lang="en-US" b="1" dirty="0"/>
              <a:t>Attributes:</a:t>
            </a:r>
            <a:r>
              <a:rPr lang="en-US" dirty="0"/>
              <a:t> </a:t>
            </a:r>
            <a:r>
              <a:rPr lang="en-US" dirty="0" err="1"/>
              <a:t>event_city</a:t>
            </a:r>
            <a:r>
              <a:rPr lang="en-US" dirty="0"/>
              <a:t> |</a:t>
            </a:r>
            <a:r>
              <a:rPr lang="en-US" dirty="0" err="1"/>
              <a:t>event_date</a:t>
            </a:r>
            <a:r>
              <a:rPr lang="en-US" dirty="0"/>
              <a:t> |</a:t>
            </a:r>
            <a:r>
              <a:rPr lang="en-US" dirty="0" err="1"/>
              <a:t>event_time</a:t>
            </a:r>
            <a:r>
              <a:rPr lang="en-US" dirty="0"/>
              <a:t> |price |</a:t>
            </a:r>
            <a:r>
              <a:rPr lang="en-US" dirty="0" err="1"/>
              <a:t>event_type</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07723787-F1E9-4108-AB49-B33CB9DEF852}"/>
              </a:ext>
            </a:extLst>
          </p:cNvPr>
          <p:cNvSpPr>
            <a:spLocks noChangeArrowheads="1"/>
          </p:cNvSpPr>
          <p:nvPr/>
        </p:nvSpPr>
        <p:spPr bwMode="auto">
          <a:xfrm>
            <a:off x="0" y="21526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42B05588-116B-470C-ACAF-8CF3A11143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3772" y="2600324"/>
            <a:ext cx="11115387" cy="2628876"/>
          </a:xfrm>
          <a:prstGeom prst="rect">
            <a:avLst/>
          </a:prstGeom>
          <a:noFill/>
          <a:ln>
            <a:noFill/>
          </a:ln>
        </p:spPr>
      </p:pic>
    </p:spTree>
    <p:extLst>
      <p:ext uri="{BB962C8B-B14F-4D97-AF65-F5344CB8AC3E}">
        <p14:creationId xmlns:p14="http://schemas.microsoft.com/office/powerpoint/2010/main" val="181265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F0F488-C735-4861-9882-A91A5C114A70}"/>
              </a:ext>
            </a:extLst>
          </p:cNvPr>
          <p:cNvSpPr>
            <a:spLocks noGrp="1"/>
          </p:cNvSpPr>
          <p:nvPr>
            <p:ph type="title"/>
          </p:nvPr>
        </p:nvSpPr>
        <p:spPr>
          <a:xfrm>
            <a:off x="477788" y="5589240"/>
            <a:ext cx="10971372" cy="706760"/>
          </a:xfrm>
        </p:spPr>
        <p:txBody>
          <a:bodyPr>
            <a:normAutofit/>
          </a:bodyPr>
          <a:lstStyle/>
          <a:p>
            <a:r>
              <a:rPr lang="en-US" b="1" dirty="0"/>
              <a:t>TABLES</a:t>
            </a:r>
            <a:endParaRPr lang="en-US" dirty="0"/>
          </a:p>
        </p:txBody>
      </p:sp>
      <p:sp>
        <p:nvSpPr>
          <p:cNvPr id="7" name="TextBox 6">
            <a:extLst>
              <a:ext uri="{FF2B5EF4-FFF2-40B4-BE49-F238E27FC236}">
                <a16:creationId xmlns:a16="http://schemas.microsoft.com/office/drawing/2014/main" id="{695AD4E4-41DD-43D2-A3A3-B55E9E722F19}"/>
              </a:ext>
            </a:extLst>
          </p:cNvPr>
          <p:cNvSpPr txBox="1"/>
          <p:nvPr/>
        </p:nvSpPr>
        <p:spPr>
          <a:xfrm>
            <a:off x="1125860" y="2752558"/>
            <a:ext cx="9937104" cy="1200329"/>
          </a:xfrm>
          <a:prstGeom prst="rect">
            <a:avLst/>
          </a:prstGeom>
          <a:noFill/>
        </p:spPr>
        <p:txBody>
          <a:bodyPr wrap="square" rtlCol="0">
            <a:spAutoFit/>
          </a:bodyPr>
          <a:lstStyle/>
          <a:p>
            <a:br>
              <a:rPr lang="en-IN" dirty="0"/>
            </a:b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 name="Rectangle 2">
            <a:extLst>
              <a:ext uri="{FF2B5EF4-FFF2-40B4-BE49-F238E27FC236}">
                <a16:creationId xmlns:a16="http://schemas.microsoft.com/office/drawing/2014/main" id="{845C25B9-FAAC-4A0B-AD4A-4CA5E9704963}"/>
              </a:ext>
            </a:extLst>
          </p:cNvPr>
          <p:cNvSpPr>
            <a:spLocks noChangeArrowheads="1"/>
          </p:cNvSpPr>
          <p:nvPr/>
        </p:nvSpPr>
        <p:spPr bwMode="auto">
          <a:xfrm>
            <a:off x="189757" y="675618"/>
            <a:ext cx="118093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Table Name:</a:t>
            </a:r>
            <a:r>
              <a:rPr lang="en-US" dirty="0"/>
              <a:t> General Events</a:t>
            </a:r>
          </a:p>
          <a:p>
            <a:r>
              <a:rPr lang="en-US" dirty="0"/>
              <a:t>‘General Events’ is a child class of ‘Event data’. The purpose of this class is to maintain details of the general events.</a:t>
            </a:r>
          </a:p>
          <a:p>
            <a:r>
              <a:rPr lang="en-US" b="1" dirty="0"/>
              <a:t>Attributes:</a:t>
            </a:r>
            <a:r>
              <a:rPr lang="en-US" dirty="0"/>
              <a:t> </a:t>
            </a:r>
            <a:r>
              <a:rPr lang="en-US" dirty="0" err="1"/>
              <a:t>Provider_name</a:t>
            </a:r>
            <a:r>
              <a:rPr lang="en-US" dirty="0"/>
              <a:t> | </a:t>
            </a:r>
            <a:r>
              <a:rPr lang="en-US" dirty="0" err="1"/>
              <a:t>Event_details</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07723787-F1E9-4108-AB49-B33CB9DEF852}"/>
              </a:ext>
            </a:extLst>
          </p:cNvPr>
          <p:cNvSpPr>
            <a:spLocks noChangeArrowheads="1"/>
          </p:cNvSpPr>
          <p:nvPr/>
        </p:nvSpPr>
        <p:spPr bwMode="auto">
          <a:xfrm>
            <a:off x="0" y="21526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9E6F799A-A067-4DE0-9DEF-F7BE51E483B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3772" y="1988843"/>
            <a:ext cx="11115387" cy="3096334"/>
          </a:xfrm>
          <a:prstGeom prst="rect">
            <a:avLst/>
          </a:prstGeom>
          <a:noFill/>
          <a:ln>
            <a:noFill/>
          </a:ln>
        </p:spPr>
      </p:pic>
    </p:spTree>
    <p:extLst>
      <p:ext uri="{BB962C8B-B14F-4D97-AF65-F5344CB8AC3E}">
        <p14:creationId xmlns:p14="http://schemas.microsoft.com/office/powerpoint/2010/main" val="177307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F0F488-C735-4861-9882-A91A5C114A70}"/>
              </a:ext>
            </a:extLst>
          </p:cNvPr>
          <p:cNvSpPr>
            <a:spLocks noGrp="1"/>
          </p:cNvSpPr>
          <p:nvPr>
            <p:ph type="title"/>
          </p:nvPr>
        </p:nvSpPr>
        <p:spPr>
          <a:xfrm>
            <a:off x="477788" y="5589240"/>
            <a:ext cx="10971372" cy="706760"/>
          </a:xfrm>
        </p:spPr>
        <p:txBody>
          <a:bodyPr>
            <a:normAutofit/>
          </a:bodyPr>
          <a:lstStyle/>
          <a:p>
            <a:r>
              <a:rPr lang="en-US" b="1" dirty="0"/>
              <a:t>TABLES</a:t>
            </a:r>
            <a:endParaRPr lang="en-US" dirty="0"/>
          </a:p>
        </p:txBody>
      </p:sp>
      <p:sp>
        <p:nvSpPr>
          <p:cNvPr id="7" name="TextBox 6">
            <a:extLst>
              <a:ext uri="{FF2B5EF4-FFF2-40B4-BE49-F238E27FC236}">
                <a16:creationId xmlns:a16="http://schemas.microsoft.com/office/drawing/2014/main" id="{695AD4E4-41DD-43D2-A3A3-B55E9E722F19}"/>
              </a:ext>
            </a:extLst>
          </p:cNvPr>
          <p:cNvSpPr txBox="1"/>
          <p:nvPr/>
        </p:nvSpPr>
        <p:spPr>
          <a:xfrm>
            <a:off x="1125860" y="2752558"/>
            <a:ext cx="9937104" cy="1200329"/>
          </a:xfrm>
          <a:prstGeom prst="rect">
            <a:avLst/>
          </a:prstGeom>
          <a:noFill/>
        </p:spPr>
        <p:txBody>
          <a:bodyPr wrap="square" rtlCol="0">
            <a:spAutoFit/>
          </a:bodyPr>
          <a:lstStyle/>
          <a:p>
            <a:br>
              <a:rPr lang="en-IN" dirty="0"/>
            </a:b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 name="Rectangle 2">
            <a:extLst>
              <a:ext uri="{FF2B5EF4-FFF2-40B4-BE49-F238E27FC236}">
                <a16:creationId xmlns:a16="http://schemas.microsoft.com/office/drawing/2014/main" id="{845C25B9-FAAC-4A0B-AD4A-4CA5E9704963}"/>
              </a:ext>
            </a:extLst>
          </p:cNvPr>
          <p:cNvSpPr>
            <a:spLocks noChangeArrowheads="1"/>
          </p:cNvSpPr>
          <p:nvPr/>
        </p:nvSpPr>
        <p:spPr bwMode="auto">
          <a:xfrm>
            <a:off x="189757" y="537119"/>
            <a:ext cx="1180931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Table Name:</a:t>
            </a:r>
            <a:r>
              <a:rPr lang="en-US" dirty="0"/>
              <a:t> Movies</a:t>
            </a:r>
          </a:p>
          <a:p>
            <a:r>
              <a:rPr lang="en-US" dirty="0"/>
              <a:t>‘Movies’ is a child class of ‘Event data’. The purpose of this class is to maintain details of the movies for which user can book tickets.</a:t>
            </a:r>
          </a:p>
          <a:p>
            <a:r>
              <a:rPr lang="en-US" b="1" dirty="0"/>
              <a:t>Attributes:</a:t>
            </a:r>
            <a:r>
              <a:rPr lang="en-US" dirty="0"/>
              <a:t> </a:t>
            </a:r>
            <a:r>
              <a:rPr lang="en-US" dirty="0" err="1"/>
              <a:t>Theatre_name</a:t>
            </a:r>
            <a:r>
              <a:rPr lang="en-US" dirty="0"/>
              <a:t> | </a:t>
            </a:r>
            <a:r>
              <a:rPr lang="en-US" dirty="0" err="1"/>
              <a:t>Movie_name</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07723787-F1E9-4108-AB49-B33CB9DEF852}"/>
              </a:ext>
            </a:extLst>
          </p:cNvPr>
          <p:cNvSpPr>
            <a:spLocks noChangeArrowheads="1"/>
          </p:cNvSpPr>
          <p:nvPr/>
        </p:nvSpPr>
        <p:spPr bwMode="auto">
          <a:xfrm>
            <a:off x="0" y="21526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A8F41F35-DD92-420E-8365-38AA91E383C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3772" y="2014448"/>
            <a:ext cx="10971371" cy="2926712"/>
          </a:xfrm>
          <a:prstGeom prst="rect">
            <a:avLst/>
          </a:prstGeom>
          <a:noFill/>
          <a:ln>
            <a:noFill/>
          </a:ln>
        </p:spPr>
      </p:pic>
    </p:spTree>
    <p:extLst>
      <p:ext uri="{BB962C8B-B14F-4D97-AF65-F5344CB8AC3E}">
        <p14:creationId xmlns:p14="http://schemas.microsoft.com/office/powerpoint/2010/main" val="343887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F0F488-C735-4861-9882-A91A5C114A70}"/>
              </a:ext>
            </a:extLst>
          </p:cNvPr>
          <p:cNvSpPr>
            <a:spLocks noGrp="1"/>
          </p:cNvSpPr>
          <p:nvPr>
            <p:ph type="title"/>
          </p:nvPr>
        </p:nvSpPr>
        <p:spPr>
          <a:xfrm>
            <a:off x="477788" y="5589240"/>
            <a:ext cx="10971372" cy="706760"/>
          </a:xfrm>
        </p:spPr>
        <p:txBody>
          <a:bodyPr>
            <a:normAutofit/>
          </a:bodyPr>
          <a:lstStyle/>
          <a:p>
            <a:r>
              <a:rPr lang="en-US" b="1" dirty="0"/>
              <a:t>TABLES</a:t>
            </a:r>
            <a:endParaRPr lang="en-US" dirty="0"/>
          </a:p>
        </p:txBody>
      </p:sp>
      <p:sp>
        <p:nvSpPr>
          <p:cNvPr id="7" name="TextBox 6">
            <a:extLst>
              <a:ext uri="{FF2B5EF4-FFF2-40B4-BE49-F238E27FC236}">
                <a16:creationId xmlns:a16="http://schemas.microsoft.com/office/drawing/2014/main" id="{695AD4E4-41DD-43D2-A3A3-B55E9E722F19}"/>
              </a:ext>
            </a:extLst>
          </p:cNvPr>
          <p:cNvSpPr txBox="1"/>
          <p:nvPr/>
        </p:nvSpPr>
        <p:spPr>
          <a:xfrm>
            <a:off x="1125860" y="2752558"/>
            <a:ext cx="9937104" cy="1200329"/>
          </a:xfrm>
          <a:prstGeom prst="rect">
            <a:avLst/>
          </a:prstGeom>
          <a:noFill/>
        </p:spPr>
        <p:txBody>
          <a:bodyPr wrap="square" rtlCol="0">
            <a:spAutoFit/>
          </a:bodyPr>
          <a:lstStyle/>
          <a:p>
            <a:br>
              <a:rPr lang="en-IN" dirty="0"/>
            </a:b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 name="Rectangle 2">
            <a:extLst>
              <a:ext uri="{FF2B5EF4-FFF2-40B4-BE49-F238E27FC236}">
                <a16:creationId xmlns:a16="http://schemas.microsoft.com/office/drawing/2014/main" id="{845C25B9-FAAC-4A0B-AD4A-4CA5E9704963}"/>
              </a:ext>
            </a:extLst>
          </p:cNvPr>
          <p:cNvSpPr>
            <a:spLocks noChangeArrowheads="1"/>
          </p:cNvSpPr>
          <p:nvPr/>
        </p:nvSpPr>
        <p:spPr bwMode="auto">
          <a:xfrm>
            <a:off x="189757" y="675618"/>
            <a:ext cx="118093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Table Name:</a:t>
            </a:r>
            <a:r>
              <a:rPr lang="en-US" dirty="0"/>
              <a:t> Amusement Parks</a:t>
            </a:r>
          </a:p>
          <a:p>
            <a:r>
              <a:rPr lang="en-US" dirty="0"/>
              <a:t>‘Amusement Parks’ is a child class of ‘Event data’. The purpose of this class is to maintain details of the amusement parks.</a:t>
            </a:r>
          </a:p>
          <a:p>
            <a:r>
              <a:rPr lang="en-US" b="1" dirty="0"/>
              <a:t>Attributes:</a:t>
            </a:r>
            <a:r>
              <a:rPr lang="en-US" dirty="0"/>
              <a:t> </a:t>
            </a:r>
            <a:r>
              <a:rPr lang="en-US" dirty="0" err="1"/>
              <a:t>Theme</a:t>
            </a:r>
            <a:r>
              <a:rPr lang="en-US" err="1"/>
              <a:t>_</a:t>
            </a:r>
            <a:r>
              <a:rPr lang="en-US"/>
              <a:t>name</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07723787-F1E9-4108-AB49-B33CB9DEF852}"/>
              </a:ext>
            </a:extLst>
          </p:cNvPr>
          <p:cNvSpPr>
            <a:spLocks noChangeArrowheads="1"/>
          </p:cNvSpPr>
          <p:nvPr/>
        </p:nvSpPr>
        <p:spPr bwMode="auto">
          <a:xfrm>
            <a:off x="0" y="21526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782D9054-F87D-40AE-A979-DE60503F42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1764" y="1875947"/>
            <a:ext cx="11187395" cy="3209220"/>
          </a:xfrm>
          <a:prstGeom prst="rect">
            <a:avLst/>
          </a:prstGeom>
          <a:noFill/>
          <a:ln>
            <a:noFill/>
          </a:ln>
        </p:spPr>
      </p:pic>
    </p:spTree>
    <p:extLst>
      <p:ext uri="{BB962C8B-B14F-4D97-AF65-F5344CB8AC3E}">
        <p14:creationId xmlns:p14="http://schemas.microsoft.com/office/powerpoint/2010/main" val="132454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F0F488-C735-4861-9882-A91A5C114A70}"/>
              </a:ext>
            </a:extLst>
          </p:cNvPr>
          <p:cNvSpPr>
            <a:spLocks noGrp="1"/>
          </p:cNvSpPr>
          <p:nvPr>
            <p:ph type="title"/>
          </p:nvPr>
        </p:nvSpPr>
        <p:spPr>
          <a:xfrm>
            <a:off x="477788" y="5589240"/>
            <a:ext cx="10971372" cy="706760"/>
          </a:xfrm>
        </p:spPr>
        <p:txBody>
          <a:bodyPr>
            <a:normAutofit/>
          </a:bodyPr>
          <a:lstStyle/>
          <a:p>
            <a:r>
              <a:rPr lang="en-US" b="1" dirty="0"/>
              <a:t>TABLES</a:t>
            </a:r>
            <a:endParaRPr lang="en-US" dirty="0"/>
          </a:p>
        </p:txBody>
      </p:sp>
      <p:sp>
        <p:nvSpPr>
          <p:cNvPr id="7" name="TextBox 6">
            <a:extLst>
              <a:ext uri="{FF2B5EF4-FFF2-40B4-BE49-F238E27FC236}">
                <a16:creationId xmlns:a16="http://schemas.microsoft.com/office/drawing/2014/main" id="{695AD4E4-41DD-43D2-A3A3-B55E9E722F19}"/>
              </a:ext>
            </a:extLst>
          </p:cNvPr>
          <p:cNvSpPr txBox="1"/>
          <p:nvPr/>
        </p:nvSpPr>
        <p:spPr>
          <a:xfrm>
            <a:off x="1125860" y="2752558"/>
            <a:ext cx="9937104" cy="1200329"/>
          </a:xfrm>
          <a:prstGeom prst="rect">
            <a:avLst/>
          </a:prstGeom>
          <a:noFill/>
        </p:spPr>
        <p:txBody>
          <a:bodyPr wrap="square" rtlCol="0">
            <a:spAutoFit/>
          </a:bodyPr>
          <a:lstStyle/>
          <a:p>
            <a:br>
              <a:rPr lang="en-IN" dirty="0"/>
            </a:b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 name="Rectangle 2">
            <a:extLst>
              <a:ext uri="{FF2B5EF4-FFF2-40B4-BE49-F238E27FC236}">
                <a16:creationId xmlns:a16="http://schemas.microsoft.com/office/drawing/2014/main" id="{845C25B9-FAAC-4A0B-AD4A-4CA5E9704963}"/>
              </a:ext>
            </a:extLst>
          </p:cNvPr>
          <p:cNvSpPr>
            <a:spLocks noChangeArrowheads="1"/>
          </p:cNvSpPr>
          <p:nvPr/>
        </p:nvSpPr>
        <p:spPr bwMode="auto">
          <a:xfrm>
            <a:off x="189757" y="537119"/>
            <a:ext cx="1180931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Table Name: </a:t>
            </a:r>
            <a:r>
              <a:rPr lang="en-US" dirty="0" err="1"/>
              <a:t>Package_Track</a:t>
            </a:r>
            <a:endParaRPr lang="en-US" dirty="0"/>
          </a:p>
          <a:p>
            <a:r>
              <a:rPr lang="en-US" dirty="0"/>
              <a:t>‘Package Track’ is created to keep track of all the order shipments that have been initiated by the user. </a:t>
            </a:r>
          </a:p>
          <a:p>
            <a:r>
              <a:rPr lang="en-US" b="1" dirty="0"/>
              <a:t>Primary Key:</a:t>
            </a:r>
            <a:r>
              <a:rPr lang="en-US" dirty="0"/>
              <a:t> </a:t>
            </a:r>
            <a:r>
              <a:rPr lang="en-US" dirty="0" err="1"/>
              <a:t>TrackingID</a:t>
            </a:r>
            <a:endParaRPr lang="en-US" dirty="0"/>
          </a:p>
          <a:p>
            <a:r>
              <a:rPr lang="en-US" b="1" dirty="0"/>
              <a:t>Attributes:</a:t>
            </a:r>
            <a:r>
              <a:rPr lang="en-US" dirty="0"/>
              <a:t> </a:t>
            </a:r>
            <a:r>
              <a:rPr lang="en-US" dirty="0" err="1"/>
              <a:t>Source_name|destination</a:t>
            </a:r>
            <a:r>
              <a:rPr lang="en-US" dirty="0"/>
              <a:t> |</a:t>
            </a:r>
            <a:r>
              <a:rPr lang="en-US" dirty="0" err="1"/>
              <a:t>ShippingCost</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07723787-F1E9-4108-AB49-B33CB9DEF852}"/>
              </a:ext>
            </a:extLst>
          </p:cNvPr>
          <p:cNvSpPr>
            <a:spLocks noChangeArrowheads="1"/>
          </p:cNvSpPr>
          <p:nvPr/>
        </p:nvSpPr>
        <p:spPr bwMode="auto">
          <a:xfrm>
            <a:off x="0" y="21526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D8467ABE-84B7-4A52-BEA2-807661646FF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3772" y="2152651"/>
            <a:ext cx="10971372" cy="2788506"/>
          </a:xfrm>
          <a:prstGeom prst="rect">
            <a:avLst/>
          </a:prstGeom>
          <a:noFill/>
          <a:ln>
            <a:noFill/>
          </a:ln>
        </p:spPr>
      </p:pic>
    </p:spTree>
    <p:extLst>
      <p:ext uri="{BB962C8B-B14F-4D97-AF65-F5344CB8AC3E}">
        <p14:creationId xmlns:p14="http://schemas.microsoft.com/office/powerpoint/2010/main" val="149155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F0F488-C735-4861-9882-A91A5C114A70}"/>
              </a:ext>
            </a:extLst>
          </p:cNvPr>
          <p:cNvSpPr>
            <a:spLocks noGrp="1"/>
          </p:cNvSpPr>
          <p:nvPr>
            <p:ph type="title"/>
          </p:nvPr>
        </p:nvSpPr>
        <p:spPr>
          <a:xfrm>
            <a:off x="477788" y="5589240"/>
            <a:ext cx="10971372" cy="706760"/>
          </a:xfrm>
        </p:spPr>
        <p:txBody>
          <a:bodyPr>
            <a:normAutofit/>
          </a:bodyPr>
          <a:lstStyle/>
          <a:p>
            <a:r>
              <a:rPr lang="en-US" b="1" dirty="0"/>
              <a:t>TABLES</a:t>
            </a:r>
            <a:endParaRPr lang="en-US" dirty="0"/>
          </a:p>
        </p:txBody>
      </p:sp>
      <p:sp>
        <p:nvSpPr>
          <p:cNvPr id="7" name="TextBox 6">
            <a:extLst>
              <a:ext uri="{FF2B5EF4-FFF2-40B4-BE49-F238E27FC236}">
                <a16:creationId xmlns:a16="http://schemas.microsoft.com/office/drawing/2014/main" id="{695AD4E4-41DD-43D2-A3A3-B55E9E722F19}"/>
              </a:ext>
            </a:extLst>
          </p:cNvPr>
          <p:cNvSpPr txBox="1"/>
          <p:nvPr/>
        </p:nvSpPr>
        <p:spPr>
          <a:xfrm>
            <a:off x="1125860" y="2752558"/>
            <a:ext cx="9937104" cy="1200329"/>
          </a:xfrm>
          <a:prstGeom prst="rect">
            <a:avLst/>
          </a:prstGeom>
          <a:noFill/>
        </p:spPr>
        <p:txBody>
          <a:bodyPr wrap="square" rtlCol="0">
            <a:spAutoFit/>
          </a:bodyPr>
          <a:lstStyle/>
          <a:p>
            <a:br>
              <a:rPr lang="en-IN" dirty="0"/>
            </a:b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 name="Rectangle 2">
            <a:extLst>
              <a:ext uri="{FF2B5EF4-FFF2-40B4-BE49-F238E27FC236}">
                <a16:creationId xmlns:a16="http://schemas.microsoft.com/office/drawing/2014/main" id="{845C25B9-FAAC-4A0B-AD4A-4CA5E9704963}"/>
              </a:ext>
            </a:extLst>
          </p:cNvPr>
          <p:cNvSpPr>
            <a:spLocks noChangeArrowheads="1"/>
          </p:cNvSpPr>
          <p:nvPr/>
        </p:nvSpPr>
        <p:spPr bwMode="auto">
          <a:xfrm>
            <a:off x="189757" y="260121"/>
            <a:ext cx="1180931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Table Name:</a:t>
            </a:r>
            <a:r>
              <a:rPr lang="en-US" dirty="0"/>
              <a:t> Payment Recipient</a:t>
            </a:r>
          </a:p>
          <a:p>
            <a:r>
              <a:rPr lang="en-US" dirty="0"/>
              <a:t>‘Payment Recipient’ class keeps track of the senders, receivers and the amount that is being transferred from one node to another, so that it can be used as a payment log and can be fetched by either party as per their requirements. A user can send money to multiple recipients.</a:t>
            </a:r>
          </a:p>
          <a:p>
            <a:r>
              <a:rPr lang="en-US" b="1" dirty="0"/>
              <a:t>Primary Key:</a:t>
            </a:r>
            <a:r>
              <a:rPr lang="en-US" dirty="0"/>
              <a:t> </a:t>
            </a:r>
            <a:r>
              <a:rPr lang="en-US" dirty="0" err="1"/>
              <a:t>PaymentID</a:t>
            </a:r>
            <a:endParaRPr lang="en-US" dirty="0"/>
          </a:p>
          <a:p>
            <a:r>
              <a:rPr lang="en-US" b="1" dirty="0"/>
              <a:t>Attributes:</a:t>
            </a:r>
            <a:r>
              <a:rPr lang="en-US" dirty="0"/>
              <a:t> </a:t>
            </a:r>
            <a:r>
              <a:rPr lang="en-US" dirty="0" err="1"/>
              <a:t>Sender_Name</a:t>
            </a:r>
            <a:r>
              <a:rPr lang="en-US" dirty="0"/>
              <a:t> | </a:t>
            </a:r>
            <a:r>
              <a:rPr lang="en-US" dirty="0" err="1"/>
              <a:t>Sender_Mob</a:t>
            </a:r>
            <a:r>
              <a:rPr lang="en-US" dirty="0"/>
              <a:t> | </a:t>
            </a:r>
            <a:r>
              <a:rPr lang="en-US" dirty="0" err="1"/>
              <a:t>Receiver_Name</a:t>
            </a:r>
            <a:r>
              <a:rPr lang="en-US" dirty="0"/>
              <a:t> | </a:t>
            </a:r>
            <a:r>
              <a:rPr lang="en-US" dirty="0" err="1"/>
              <a:t>Receiver_Mob</a:t>
            </a:r>
            <a:r>
              <a:rPr lang="en-US" dirty="0"/>
              <a:t> | Amt | </a:t>
            </a:r>
            <a:r>
              <a:rPr lang="en-US" dirty="0" err="1"/>
              <a:t>Payment_Method</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07723787-F1E9-4108-AB49-B33CB9DEF852}"/>
              </a:ext>
            </a:extLst>
          </p:cNvPr>
          <p:cNvSpPr>
            <a:spLocks noChangeArrowheads="1"/>
          </p:cNvSpPr>
          <p:nvPr/>
        </p:nvSpPr>
        <p:spPr bwMode="auto">
          <a:xfrm>
            <a:off x="0" y="21526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6706509F-E8C2-45EE-BDD7-591756A295D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9757" y="2528887"/>
            <a:ext cx="11259403" cy="2772321"/>
          </a:xfrm>
          <a:prstGeom prst="rect">
            <a:avLst/>
          </a:prstGeom>
          <a:noFill/>
          <a:ln>
            <a:noFill/>
          </a:ln>
        </p:spPr>
      </p:pic>
    </p:spTree>
    <p:extLst>
      <p:ext uri="{BB962C8B-B14F-4D97-AF65-F5344CB8AC3E}">
        <p14:creationId xmlns:p14="http://schemas.microsoft.com/office/powerpoint/2010/main" val="414267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41928-F4C4-4C04-9E1E-BAF3E660834A}"/>
              </a:ext>
            </a:extLst>
          </p:cNvPr>
          <p:cNvSpPr>
            <a:spLocks noGrp="1"/>
          </p:cNvSpPr>
          <p:nvPr>
            <p:ph type="ctrTitle"/>
          </p:nvPr>
        </p:nvSpPr>
        <p:spPr/>
        <p:txBody>
          <a:bodyPr/>
          <a:lstStyle/>
          <a:p>
            <a:r>
              <a:rPr lang="en-IN" dirty="0" err="1"/>
              <a:t>PayTM</a:t>
            </a:r>
            <a:endParaRPr lang="en-IN" dirty="0"/>
          </a:p>
        </p:txBody>
      </p:sp>
    </p:spTree>
    <p:extLst>
      <p:ext uri="{BB962C8B-B14F-4D97-AF65-F5344CB8AC3E}">
        <p14:creationId xmlns:p14="http://schemas.microsoft.com/office/powerpoint/2010/main" val="49797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F0F488-C735-4861-9882-A91A5C114A70}"/>
              </a:ext>
            </a:extLst>
          </p:cNvPr>
          <p:cNvSpPr>
            <a:spLocks noGrp="1"/>
          </p:cNvSpPr>
          <p:nvPr>
            <p:ph type="title"/>
          </p:nvPr>
        </p:nvSpPr>
        <p:spPr>
          <a:xfrm>
            <a:off x="477788" y="5589240"/>
            <a:ext cx="10971372" cy="706760"/>
          </a:xfrm>
        </p:spPr>
        <p:txBody>
          <a:bodyPr>
            <a:normAutofit/>
          </a:bodyPr>
          <a:lstStyle/>
          <a:p>
            <a:r>
              <a:rPr lang="en-US" b="1" dirty="0"/>
              <a:t>TABLES</a:t>
            </a:r>
            <a:endParaRPr lang="en-US" dirty="0"/>
          </a:p>
        </p:txBody>
      </p:sp>
      <p:sp>
        <p:nvSpPr>
          <p:cNvPr id="7" name="TextBox 6">
            <a:extLst>
              <a:ext uri="{FF2B5EF4-FFF2-40B4-BE49-F238E27FC236}">
                <a16:creationId xmlns:a16="http://schemas.microsoft.com/office/drawing/2014/main" id="{695AD4E4-41DD-43D2-A3A3-B55E9E722F19}"/>
              </a:ext>
            </a:extLst>
          </p:cNvPr>
          <p:cNvSpPr txBox="1"/>
          <p:nvPr/>
        </p:nvSpPr>
        <p:spPr>
          <a:xfrm>
            <a:off x="1125860" y="2752558"/>
            <a:ext cx="9937104" cy="1200329"/>
          </a:xfrm>
          <a:prstGeom prst="rect">
            <a:avLst/>
          </a:prstGeom>
          <a:noFill/>
        </p:spPr>
        <p:txBody>
          <a:bodyPr wrap="square" rtlCol="0">
            <a:spAutoFit/>
          </a:bodyPr>
          <a:lstStyle/>
          <a:p>
            <a:br>
              <a:rPr lang="en-IN" dirty="0"/>
            </a:b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 name="Rectangle 2">
            <a:extLst>
              <a:ext uri="{FF2B5EF4-FFF2-40B4-BE49-F238E27FC236}">
                <a16:creationId xmlns:a16="http://schemas.microsoft.com/office/drawing/2014/main" id="{845C25B9-FAAC-4A0B-AD4A-4CA5E9704963}"/>
              </a:ext>
            </a:extLst>
          </p:cNvPr>
          <p:cNvSpPr>
            <a:spLocks noChangeArrowheads="1"/>
          </p:cNvSpPr>
          <p:nvPr/>
        </p:nvSpPr>
        <p:spPr bwMode="auto">
          <a:xfrm>
            <a:off x="189757" y="398620"/>
            <a:ext cx="1180931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Table Name:</a:t>
            </a:r>
            <a:r>
              <a:rPr lang="en-US" dirty="0"/>
              <a:t> Product</a:t>
            </a:r>
          </a:p>
          <a:p>
            <a:r>
              <a:rPr lang="en-US" dirty="0"/>
              <a:t>This class catalogues the products that are being sold by the sellers listed in the </a:t>
            </a:r>
            <a:r>
              <a:rPr lang="en-US" dirty="0" err="1"/>
              <a:t>PayTM</a:t>
            </a:r>
            <a:r>
              <a:rPr lang="en-US" dirty="0"/>
              <a:t> application. A store can have many products, but a product can only be associated to one store.</a:t>
            </a:r>
          </a:p>
          <a:p>
            <a:r>
              <a:rPr lang="en-US" b="1" dirty="0"/>
              <a:t>Primary Key:</a:t>
            </a:r>
            <a:r>
              <a:rPr lang="en-US" dirty="0"/>
              <a:t> </a:t>
            </a:r>
            <a:r>
              <a:rPr lang="en-US" dirty="0" err="1"/>
              <a:t>product_id</a:t>
            </a:r>
            <a:endParaRPr lang="en-US" dirty="0"/>
          </a:p>
          <a:p>
            <a:r>
              <a:rPr lang="en-US" b="1" dirty="0"/>
              <a:t>Attributes:</a:t>
            </a:r>
            <a:r>
              <a:rPr lang="en-US" dirty="0"/>
              <a:t> </a:t>
            </a:r>
            <a:r>
              <a:rPr lang="en-US" dirty="0" err="1"/>
              <a:t>Product_name</a:t>
            </a:r>
            <a:r>
              <a:rPr lang="en-US" dirty="0"/>
              <a:t> | </a:t>
            </a:r>
            <a:r>
              <a:rPr lang="en-US" dirty="0" err="1"/>
              <a:t>Product_description</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07723787-F1E9-4108-AB49-B33CB9DEF852}"/>
              </a:ext>
            </a:extLst>
          </p:cNvPr>
          <p:cNvSpPr>
            <a:spLocks noChangeArrowheads="1"/>
          </p:cNvSpPr>
          <p:nvPr/>
        </p:nvSpPr>
        <p:spPr bwMode="auto">
          <a:xfrm>
            <a:off x="0" y="21526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E564A038-557E-4424-A2EC-B670BFF8756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1764" y="2276873"/>
            <a:ext cx="10971372" cy="3024336"/>
          </a:xfrm>
          <a:prstGeom prst="rect">
            <a:avLst/>
          </a:prstGeom>
          <a:noFill/>
          <a:ln>
            <a:noFill/>
          </a:ln>
        </p:spPr>
      </p:pic>
    </p:spTree>
    <p:extLst>
      <p:ext uri="{BB962C8B-B14F-4D97-AF65-F5344CB8AC3E}">
        <p14:creationId xmlns:p14="http://schemas.microsoft.com/office/powerpoint/2010/main" val="3939786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F0F488-C735-4861-9882-A91A5C114A70}"/>
              </a:ext>
            </a:extLst>
          </p:cNvPr>
          <p:cNvSpPr>
            <a:spLocks noGrp="1"/>
          </p:cNvSpPr>
          <p:nvPr>
            <p:ph type="title"/>
          </p:nvPr>
        </p:nvSpPr>
        <p:spPr>
          <a:xfrm>
            <a:off x="477788" y="5589240"/>
            <a:ext cx="10971372" cy="706760"/>
          </a:xfrm>
        </p:spPr>
        <p:txBody>
          <a:bodyPr>
            <a:normAutofit/>
          </a:bodyPr>
          <a:lstStyle/>
          <a:p>
            <a:r>
              <a:rPr lang="en-US" b="1" dirty="0"/>
              <a:t>TABLES</a:t>
            </a:r>
            <a:endParaRPr lang="en-US" dirty="0"/>
          </a:p>
        </p:txBody>
      </p:sp>
      <p:sp>
        <p:nvSpPr>
          <p:cNvPr id="7" name="TextBox 6">
            <a:extLst>
              <a:ext uri="{FF2B5EF4-FFF2-40B4-BE49-F238E27FC236}">
                <a16:creationId xmlns:a16="http://schemas.microsoft.com/office/drawing/2014/main" id="{695AD4E4-41DD-43D2-A3A3-B55E9E722F19}"/>
              </a:ext>
            </a:extLst>
          </p:cNvPr>
          <p:cNvSpPr txBox="1"/>
          <p:nvPr/>
        </p:nvSpPr>
        <p:spPr>
          <a:xfrm>
            <a:off x="1125860" y="2752558"/>
            <a:ext cx="9937104" cy="1200329"/>
          </a:xfrm>
          <a:prstGeom prst="rect">
            <a:avLst/>
          </a:prstGeom>
          <a:noFill/>
        </p:spPr>
        <p:txBody>
          <a:bodyPr wrap="square" rtlCol="0">
            <a:spAutoFit/>
          </a:bodyPr>
          <a:lstStyle/>
          <a:p>
            <a:br>
              <a:rPr lang="en-IN" dirty="0"/>
            </a:b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 name="Rectangle 2">
            <a:extLst>
              <a:ext uri="{FF2B5EF4-FFF2-40B4-BE49-F238E27FC236}">
                <a16:creationId xmlns:a16="http://schemas.microsoft.com/office/drawing/2014/main" id="{845C25B9-FAAC-4A0B-AD4A-4CA5E9704963}"/>
              </a:ext>
            </a:extLst>
          </p:cNvPr>
          <p:cNvSpPr>
            <a:spLocks noChangeArrowheads="1"/>
          </p:cNvSpPr>
          <p:nvPr/>
        </p:nvSpPr>
        <p:spPr bwMode="auto">
          <a:xfrm>
            <a:off x="189757" y="537119"/>
            <a:ext cx="1180931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Table Name:</a:t>
            </a:r>
            <a:r>
              <a:rPr lang="en-US" dirty="0"/>
              <a:t> Social Media</a:t>
            </a:r>
          </a:p>
          <a:p>
            <a:r>
              <a:rPr lang="en-US" dirty="0"/>
              <a:t>This class keeps a track of the users and the events that they have shared on social media.</a:t>
            </a:r>
          </a:p>
          <a:p>
            <a:r>
              <a:rPr lang="en-US" b="1" dirty="0"/>
              <a:t>Primary Key:</a:t>
            </a:r>
            <a:r>
              <a:rPr lang="en-US" dirty="0"/>
              <a:t> </a:t>
            </a:r>
            <a:r>
              <a:rPr lang="en-US" dirty="0" err="1"/>
              <a:t>MediaID</a:t>
            </a:r>
            <a:endParaRPr lang="en-US" dirty="0"/>
          </a:p>
          <a:p>
            <a:r>
              <a:rPr lang="en-US" b="1" dirty="0"/>
              <a:t>Attributes:</a:t>
            </a:r>
            <a:r>
              <a:rPr lang="en-US" dirty="0"/>
              <a:t> </a:t>
            </a:r>
            <a:r>
              <a:rPr lang="en-US" dirty="0" err="1"/>
              <a:t>event_name</a:t>
            </a:r>
            <a:r>
              <a:rPr lang="en-US" dirty="0"/>
              <a:t> |</a:t>
            </a:r>
            <a:r>
              <a:rPr lang="en-US" dirty="0" err="1"/>
              <a:t>Media_PPPLTFM</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07723787-F1E9-4108-AB49-B33CB9DEF852}"/>
              </a:ext>
            </a:extLst>
          </p:cNvPr>
          <p:cNvSpPr>
            <a:spLocks noChangeArrowheads="1"/>
          </p:cNvSpPr>
          <p:nvPr/>
        </p:nvSpPr>
        <p:spPr bwMode="auto">
          <a:xfrm>
            <a:off x="0" y="21526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E27949E2-BC9B-4981-A628-F773F75404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9756" y="2014447"/>
            <a:ext cx="10585176" cy="2998725"/>
          </a:xfrm>
          <a:prstGeom prst="rect">
            <a:avLst/>
          </a:prstGeom>
          <a:noFill/>
          <a:ln>
            <a:noFill/>
          </a:ln>
        </p:spPr>
      </p:pic>
    </p:spTree>
    <p:extLst>
      <p:ext uri="{BB962C8B-B14F-4D97-AF65-F5344CB8AC3E}">
        <p14:creationId xmlns:p14="http://schemas.microsoft.com/office/powerpoint/2010/main" val="315135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F0F488-C735-4861-9882-A91A5C114A70}"/>
              </a:ext>
            </a:extLst>
          </p:cNvPr>
          <p:cNvSpPr>
            <a:spLocks noGrp="1"/>
          </p:cNvSpPr>
          <p:nvPr>
            <p:ph type="title"/>
          </p:nvPr>
        </p:nvSpPr>
        <p:spPr>
          <a:xfrm>
            <a:off x="0" y="6126489"/>
            <a:ext cx="10971372" cy="706760"/>
          </a:xfrm>
        </p:spPr>
        <p:txBody>
          <a:bodyPr>
            <a:normAutofit/>
          </a:bodyPr>
          <a:lstStyle/>
          <a:p>
            <a:r>
              <a:rPr lang="en-US" dirty="0"/>
              <a:t>SCENARIOS</a:t>
            </a:r>
          </a:p>
        </p:txBody>
      </p:sp>
      <p:sp>
        <p:nvSpPr>
          <p:cNvPr id="7" name="TextBox 6">
            <a:extLst>
              <a:ext uri="{FF2B5EF4-FFF2-40B4-BE49-F238E27FC236}">
                <a16:creationId xmlns:a16="http://schemas.microsoft.com/office/drawing/2014/main" id="{695AD4E4-41DD-43D2-A3A3-B55E9E722F19}"/>
              </a:ext>
            </a:extLst>
          </p:cNvPr>
          <p:cNvSpPr txBox="1"/>
          <p:nvPr/>
        </p:nvSpPr>
        <p:spPr>
          <a:xfrm>
            <a:off x="1125860" y="2752558"/>
            <a:ext cx="9937104" cy="1200329"/>
          </a:xfrm>
          <a:prstGeom prst="rect">
            <a:avLst/>
          </a:prstGeom>
          <a:noFill/>
        </p:spPr>
        <p:txBody>
          <a:bodyPr wrap="square" rtlCol="0">
            <a:spAutoFit/>
          </a:bodyPr>
          <a:lstStyle/>
          <a:p>
            <a:br>
              <a:rPr lang="en-IN" dirty="0"/>
            </a:b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 name="Rectangle 2">
            <a:extLst>
              <a:ext uri="{FF2B5EF4-FFF2-40B4-BE49-F238E27FC236}">
                <a16:creationId xmlns:a16="http://schemas.microsoft.com/office/drawing/2014/main" id="{845C25B9-FAAC-4A0B-AD4A-4CA5E9704963}"/>
              </a:ext>
            </a:extLst>
          </p:cNvPr>
          <p:cNvSpPr>
            <a:spLocks noChangeArrowheads="1"/>
          </p:cNvSpPr>
          <p:nvPr/>
        </p:nvSpPr>
        <p:spPr bwMode="auto">
          <a:xfrm>
            <a:off x="58818" y="39127"/>
            <a:ext cx="1180931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SCENARIO 1</a:t>
            </a:r>
            <a:endParaRPr lang="en-US" dirty="0"/>
          </a:p>
          <a:p>
            <a:r>
              <a:rPr lang="en-US" dirty="0"/>
              <a:t>Which user has the max shipping cost and for what product item?</a:t>
            </a:r>
          </a:p>
          <a:p>
            <a:endParaRPr lang="en-US" dirty="0"/>
          </a:p>
          <a:p>
            <a:r>
              <a:rPr lang="en-US" dirty="0"/>
              <a:t>SELECT users.userID,users.First_Name,users.Last_Name,product.product_id,product.product_description,package_track.ShippingCost</a:t>
            </a:r>
          </a:p>
          <a:p>
            <a:r>
              <a:rPr lang="en-US" dirty="0"/>
              <a:t>FROM </a:t>
            </a:r>
            <a:r>
              <a:rPr lang="en-US" dirty="0" err="1"/>
              <a:t>package_track,transaction,offering,users,product</a:t>
            </a:r>
            <a:endParaRPr lang="en-US" dirty="0"/>
          </a:p>
          <a:p>
            <a:r>
              <a:rPr lang="en-US" dirty="0"/>
              <a:t>WHERE </a:t>
            </a:r>
            <a:r>
              <a:rPr lang="en-US" dirty="0" err="1"/>
              <a:t>package_track.TrackingID</a:t>
            </a:r>
            <a:r>
              <a:rPr lang="en-US" dirty="0"/>
              <a:t>=</a:t>
            </a:r>
            <a:r>
              <a:rPr lang="en-US" dirty="0" err="1"/>
              <a:t>transaction.TrackingID</a:t>
            </a:r>
            <a:r>
              <a:rPr lang="en-US" dirty="0"/>
              <a:t> AND </a:t>
            </a:r>
            <a:r>
              <a:rPr lang="en-US" dirty="0" err="1"/>
              <a:t>users.userID</a:t>
            </a:r>
            <a:r>
              <a:rPr lang="en-US" dirty="0"/>
              <a:t>=</a:t>
            </a:r>
            <a:r>
              <a:rPr lang="en-US" dirty="0" err="1"/>
              <a:t>transaction.UserID</a:t>
            </a:r>
            <a:r>
              <a:rPr lang="en-US" dirty="0"/>
              <a:t> AND </a:t>
            </a:r>
            <a:r>
              <a:rPr lang="en-US" dirty="0" err="1"/>
              <a:t>transaction.OfferingID</a:t>
            </a:r>
            <a:r>
              <a:rPr lang="en-US" dirty="0"/>
              <a:t>=</a:t>
            </a:r>
            <a:r>
              <a:rPr lang="en-US" dirty="0" err="1"/>
              <a:t>offering.offering_id</a:t>
            </a:r>
            <a:r>
              <a:rPr lang="en-US" dirty="0"/>
              <a:t> AND </a:t>
            </a:r>
            <a:r>
              <a:rPr lang="en-US" dirty="0" err="1"/>
              <a:t>offering.product_id</a:t>
            </a:r>
            <a:r>
              <a:rPr lang="en-US" dirty="0"/>
              <a:t>=</a:t>
            </a:r>
            <a:r>
              <a:rPr lang="en-US" dirty="0" err="1"/>
              <a:t>product.product_id</a:t>
            </a:r>
            <a:endParaRPr lang="en-US" dirty="0"/>
          </a:p>
          <a:p>
            <a:r>
              <a:rPr lang="en-US" dirty="0"/>
              <a:t>AND </a:t>
            </a:r>
            <a:r>
              <a:rPr lang="en-US" dirty="0" err="1"/>
              <a:t>package_track.ShippingCost</a:t>
            </a:r>
            <a:r>
              <a:rPr lang="en-US" dirty="0"/>
              <a:t>&gt;=ALL</a:t>
            </a:r>
          </a:p>
          <a:p>
            <a:r>
              <a:rPr lang="en-US" dirty="0"/>
              <a:t>(SELECT </a:t>
            </a:r>
            <a:r>
              <a:rPr lang="en-US" dirty="0" err="1"/>
              <a:t>package_track.ShippingCost</a:t>
            </a:r>
            <a:endParaRPr lang="en-US" dirty="0"/>
          </a:p>
          <a:p>
            <a:r>
              <a:rPr lang="en-US" dirty="0"/>
              <a:t> FROM </a:t>
            </a:r>
            <a:r>
              <a:rPr lang="en-US" dirty="0" err="1"/>
              <a:t>package_track</a:t>
            </a:r>
            <a:endParaRPr lang="en-US" dirty="0"/>
          </a:p>
          <a:p>
            <a:r>
              <a:rPr lang="en-US"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07723787-F1E9-4108-AB49-B33CB9DEF852}"/>
              </a:ext>
            </a:extLst>
          </p:cNvPr>
          <p:cNvSpPr>
            <a:spLocks noChangeArrowheads="1"/>
          </p:cNvSpPr>
          <p:nvPr/>
        </p:nvSpPr>
        <p:spPr bwMode="auto">
          <a:xfrm>
            <a:off x="0" y="21526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B69776E8-38A0-4D55-8989-813909D7F79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7788" y="3678877"/>
            <a:ext cx="10153128" cy="2270381"/>
          </a:xfrm>
          <a:prstGeom prst="rect">
            <a:avLst/>
          </a:prstGeom>
          <a:noFill/>
          <a:ln>
            <a:noFill/>
          </a:ln>
        </p:spPr>
      </p:pic>
    </p:spTree>
    <p:extLst>
      <p:ext uri="{BB962C8B-B14F-4D97-AF65-F5344CB8AC3E}">
        <p14:creationId xmlns:p14="http://schemas.microsoft.com/office/powerpoint/2010/main" val="230430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F0F488-C735-4861-9882-A91A5C114A70}"/>
              </a:ext>
            </a:extLst>
          </p:cNvPr>
          <p:cNvSpPr>
            <a:spLocks noGrp="1"/>
          </p:cNvSpPr>
          <p:nvPr>
            <p:ph type="title"/>
          </p:nvPr>
        </p:nvSpPr>
        <p:spPr>
          <a:xfrm>
            <a:off x="0" y="6118277"/>
            <a:ext cx="10971372" cy="706760"/>
          </a:xfrm>
        </p:spPr>
        <p:txBody>
          <a:bodyPr>
            <a:normAutofit/>
          </a:bodyPr>
          <a:lstStyle/>
          <a:p>
            <a:r>
              <a:rPr lang="en-US" dirty="0"/>
              <a:t>SCENARIOS</a:t>
            </a:r>
          </a:p>
        </p:txBody>
      </p:sp>
      <p:sp>
        <p:nvSpPr>
          <p:cNvPr id="7" name="TextBox 6">
            <a:extLst>
              <a:ext uri="{FF2B5EF4-FFF2-40B4-BE49-F238E27FC236}">
                <a16:creationId xmlns:a16="http://schemas.microsoft.com/office/drawing/2014/main" id="{695AD4E4-41DD-43D2-A3A3-B55E9E722F19}"/>
              </a:ext>
            </a:extLst>
          </p:cNvPr>
          <p:cNvSpPr txBox="1"/>
          <p:nvPr/>
        </p:nvSpPr>
        <p:spPr>
          <a:xfrm>
            <a:off x="1125860" y="2752558"/>
            <a:ext cx="9937104" cy="1200329"/>
          </a:xfrm>
          <a:prstGeom prst="rect">
            <a:avLst/>
          </a:prstGeom>
          <a:noFill/>
        </p:spPr>
        <p:txBody>
          <a:bodyPr wrap="square" rtlCol="0">
            <a:spAutoFit/>
          </a:bodyPr>
          <a:lstStyle/>
          <a:p>
            <a:br>
              <a:rPr lang="en-IN" dirty="0"/>
            </a:b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 name="Rectangle 2">
            <a:extLst>
              <a:ext uri="{FF2B5EF4-FFF2-40B4-BE49-F238E27FC236}">
                <a16:creationId xmlns:a16="http://schemas.microsoft.com/office/drawing/2014/main" id="{845C25B9-FAAC-4A0B-AD4A-4CA5E9704963}"/>
              </a:ext>
            </a:extLst>
          </p:cNvPr>
          <p:cNvSpPr>
            <a:spLocks noChangeArrowheads="1"/>
          </p:cNvSpPr>
          <p:nvPr/>
        </p:nvSpPr>
        <p:spPr bwMode="auto">
          <a:xfrm>
            <a:off x="117748" y="126039"/>
            <a:ext cx="1180931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SCENARIO 2</a:t>
            </a:r>
            <a:endParaRPr lang="en-US" dirty="0"/>
          </a:p>
          <a:p>
            <a:r>
              <a:rPr lang="en-US" dirty="0"/>
              <a:t>Name of users and the maximum amount that used Apple Pay to send money to other user?</a:t>
            </a:r>
          </a:p>
          <a:p>
            <a:endParaRPr lang="en-US" dirty="0"/>
          </a:p>
          <a:p>
            <a:r>
              <a:rPr lang="en-US" dirty="0"/>
              <a:t>SELECT </a:t>
            </a:r>
            <a:r>
              <a:rPr lang="en-US" dirty="0" err="1"/>
              <a:t>users.First_Name,users.Last_Name,payment_recipient.Amt</a:t>
            </a:r>
            <a:r>
              <a:rPr lang="en-US" dirty="0"/>
              <a:t> FROM </a:t>
            </a:r>
            <a:r>
              <a:rPr lang="en-US" dirty="0" err="1"/>
              <a:t>users,payment_recipient,transaction</a:t>
            </a:r>
            <a:r>
              <a:rPr lang="en-US" dirty="0"/>
              <a:t>  WHERE </a:t>
            </a:r>
            <a:r>
              <a:rPr lang="en-US" dirty="0" err="1"/>
              <a:t>users.userID</a:t>
            </a:r>
            <a:r>
              <a:rPr lang="en-US" dirty="0"/>
              <a:t>= </a:t>
            </a:r>
            <a:r>
              <a:rPr lang="en-US" dirty="0" err="1"/>
              <a:t>transaction.UserID</a:t>
            </a:r>
            <a:r>
              <a:rPr lang="en-US" dirty="0"/>
              <a:t> and </a:t>
            </a:r>
            <a:r>
              <a:rPr lang="en-US" dirty="0" err="1"/>
              <a:t>transaction.PaymentID</a:t>
            </a:r>
            <a:r>
              <a:rPr lang="en-US" dirty="0"/>
              <a:t>=</a:t>
            </a:r>
            <a:r>
              <a:rPr lang="en-US" dirty="0" err="1"/>
              <a:t>payment_recipient.PaymentID</a:t>
            </a:r>
            <a:r>
              <a:rPr lang="en-US" dirty="0"/>
              <a:t> AND </a:t>
            </a:r>
            <a:r>
              <a:rPr lang="en-US" dirty="0" err="1"/>
              <a:t>payment_recipient.Payment_Method</a:t>
            </a:r>
            <a:r>
              <a:rPr lang="en-US" dirty="0"/>
              <a:t>='APLP' AND </a:t>
            </a:r>
            <a:r>
              <a:rPr lang="en-US" dirty="0" err="1"/>
              <a:t>payment_recipient.Amt</a:t>
            </a:r>
            <a:r>
              <a:rPr lang="en-US" dirty="0"/>
              <a:t> IN</a:t>
            </a:r>
          </a:p>
          <a:p>
            <a:r>
              <a:rPr lang="en-US" dirty="0"/>
              <a:t>(SELECT MAX(</a:t>
            </a:r>
            <a:r>
              <a:rPr lang="en-US" dirty="0" err="1"/>
              <a:t>payment_recipient.Amt</a:t>
            </a:r>
            <a:r>
              <a:rPr lang="en-US" dirty="0"/>
              <a:t>)</a:t>
            </a:r>
          </a:p>
          <a:p>
            <a:r>
              <a:rPr lang="en-US" dirty="0"/>
              <a:t>FROM </a:t>
            </a:r>
            <a:r>
              <a:rPr lang="en-US" dirty="0" err="1"/>
              <a:t>payment_recipient</a:t>
            </a:r>
            <a:endParaRPr lang="en-US" dirty="0"/>
          </a:p>
          <a:p>
            <a:r>
              <a:rPr lang="en-US" dirty="0"/>
              <a:t>WHERE </a:t>
            </a:r>
            <a:r>
              <a:rPr lang="en-US" dirty="0" err="1"/>
              <a:t>payment_recipient.Payment_Method</a:t>
            </a:r>
            <a:r>
              <a:rPr lang="en-US" dirty="0"/>
              <a:t>='APLP')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07723787-F1E9-4108-AB49-B33CB9DEF852}"/>
              </a:ext>
            </a:extLst>
          </p:cNvPr>
          <p:cNvSpPr>
            <a:spLocks noChangeArrowheads="1"/>
          </p:cNvSpPr>
          <p:nvPr/>
        </p:nvSpPr>
        <p:spPr bwMode="auto">
          <a:xfrm>
            <a:off x="0" y="21526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68711061-6188-4AF5-8217-78614FE1ED1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1764" y="3060369"/>
            <a:ext cx="10441160" cy="2888911"/>
          </a:xfrm>
          <a:prstGeom prst="rect">
            <a:avLst/>
          </a:prstGeom>
          <a:noFill/>
          <a:ln>
            <a:noFill/>
          </a:ln>
        </p:spPr>
      </p:pic>
    </p:spTree>
    <p:extLst>
      <p:ext uri="{BB962C8B-B14F-4D97-AF65-F5344CB8AC3E}">
        <p14:creationId xmlns:p14="http://schemas.microsoft.com/office/powerpoint/2010/main" val="329138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F0F488-C735-4861-9882-A91A5C114A70}"/>
              </a:ext>
            </a:extLst>
          </p:cNvPr>
          <p:cNvSpPr>
            <a:spLocks noGrp="1"/>
          </p:cNvSpPr>
          <p:nvPr>
            <p:ph type="title"/>
          </p:nvPr>
        </p:nvSpPr>
        <p:spPr>
          <a:xfrm>
            <a:off x="0" y="6147293"/>
            <a:ext cx="10971372" cy="706760"/>
          </a:xfrm>
        </p:spPr>
        <p:txBody>
          <a:bodyPr>
            <a:normAutofit/>
          </a:bodyPr>
          <a:lstStyle/>
          <a:p>
            <a:r>
              <a:rPr lang="en-US" b="1" dirty="0"/>
              <a:t>SCENARIO</a:t>
            </a:r>
            <a:endParaRPr lang="en-US" dirty="0"/>
          </a:p>
        </p:txBody>
      </p:sp>
      <p:sp>
        <p:nvSpPr>
          <p:cNvPr id="7" name="TextBox 6">
            <a:extLst>
              <a:ext uri="{FF2B5EF4-FFF2-40B4-BE49-F238E27FC236}">
                <a16:creationId xmlns:a16="http://schemas.microsoft.com/office/drawing/2014/main" id="{695AD4E4-41DD-43D2-A3A3-B55E9E722F19}"/>
              </a:ext>
            </a:extLst>
          </p:cNvPr>
          <p:cNvSpPr txBox="1"/>
          <p:nvPr/>
        </p:nvSpPr>
        <p:spPr>
          <a:xfrm>
            <a:off x="1125860" y="2935021"/>
            <a:ext cx="9937104" cy="1200329"/>
          </a:xfrm>
          <a:prstGeom prst="rect">
            <a:avLst/>
          </a:prstGeom>
          <a:noFill/>
        </p:spPr>
        <p:txBody>
          <a:bodyPr wrap="square" rtlCol="0">
            <a:spAutoFit/>
          </a:bodyPr>
          <a:lstStyle/>
          <a:p>
            <a:br>
              <a:rPr lang="en-IN" dirty="0"/>
            </a:b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 name="Rectangle 2">
            <a:extLst>
              <a:ext uri="{FF2B5EF4-FFF2-40B4-BE49-F238E27FC236}">
                <a16:creationId xmlns:a16="http://schemas.microsoft.com/office/drawing/2014/main" id="{845C25B9-FAAC-4A0B-AD4A-4CA5E9704963}"/>
              </a:ext>
            </a:extLst>
          </p:cNvPr>
          <p:cNvSpPr>
            <a:spLocks noChangeArrowheads="1"/>
          </p:cNvSpPr>
          <p:nvPr/>
        </p:nvSpPr>
        <p:spPr bwMode="auto">
          <a:xfrm>
            <a:off x="197486" y="3947"/>
            <a:ext cx="1173730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SCENARIO 3</a:t>
            </a:r>
            <a:endParaRPr lang="en-US" dirty="0"/>
          </a:p>
          <a:p>
            <a:r>
              <a:rPr lang="en-US" dirty="0"/>
              <a:t>Which stores sell the most products?</a:t>
            </a:r>
          </a:p>
          <a:p>
            <a:endParaRPr lang="en-US" dirty="0"/>
          </a:p>
          <a:p>
            <a:r>
              <a:rPr lang="en-US" dirty="0"/>
              <a:t>SELECT * FROM( SELECT </a:t>
            </a:r>
            <a:r>
              <a:rPr lang="en-US" dirty="0" err="1"/>
              <a:t>store.Store_Name,store.StoreID,COUNT</a:t>
            </a:r>
            <a:r>
              <a:rPr lang="en-US" dirty="0"/>
              <a:t>(</a:t>
            </a:r>
            <a:r>
              <a:rPr lang="en-US" dirty="0" err="1"/>
              <a:t>transaction.TransactionID</a:t>
            </a:r>
            <a:r>
              <a:rPr lang="en-US" dirty="0"/>
              <a:t>) AS sale</a:t>
            </a:r>
          </a:p>
          <a:p>
            <a:r>
              <a:rPr lang="en-US" dirty="0"/>
              <a:t>FROM </a:t>
            </a:r>
            <a:r>
              <a:rPr lang="en-US" dirty="0" err="1"/>
              <a:t>transaction,offering,store</a:t>
            </a:r>
            <a:endParaRPr lang="en-US" dirty="0"/>
          </a:p>
          <a:p>
            <a:r>
              <a:rPr lang="en-US" dirty="0"/>
              <a:t>WHERE </a:t>
            </a:r>
            <a:r>
              <a:rPr lang="en-US" dirty="0" err="1"/>
              <a:t>transaction.OfferingID</a:t>
            </a:r>
            <a:r>
              <a:rPr lang="en-US" dirty="0"/>
              <a:t>=</a:t>
            </a:r>
            <a:r>
              <a:rPr lang="en-US" dirty="0" err="1"/>
              <a:t>offering.offering_id</a:t>
            </a:r>
            <a:r>
              <a:rPr lang="en-US" dirty="0"/>
              <a:t> AND </a:t>
            </a:r>
            <a:r>
              <a:rPr lang="en-US" dirty="0" err="1"/>
              <a:t>offering.store_id</a:t>
            </a:r>
            <a:r>
              <a:rPr lang="en-US" dirty="0"/>
              <a:t>=</a:t>
            </a:r>
            <a:r>
              <a:rPr lang="en-US" dirty="0" err="1"/>
              <a:t>store.StoreID</a:t>
            </a:r>
            <a:endParaRPr lang="en-US" dirty="0"/>
          </a:p>
          <a:p>
            <a:r>
              <a:rPr lang="en-US" dirty="0"/>
              <a:t>GROUP BY </a:t>
            </a:r>
            <a:r>
              <a:rPr lang="en-US" dirty="0" err="1"/>
              <a:t>store.Store_Name,store.StoreID</a:t>
            </a:r>
            <a:r>
              <a:rPr lang="en-US" dirty="0"/>
              <a:t>) AS t1</a:t>
            </a:r>
          </a:p>
          <a:p>
            <a:r>
              <a:rPr lang="en-US" dirty="0"/>
              <a:t>WHERE t1.sale&gt;= ALL(</a:t>
            </a:r>
          </a:p>
          <a:p>
            <a:r>
              <a:rPr lang="en-US" dirty="0"/>
              <a:t>    SELECT COUNT(</a:t>
            </a:r>
            <a:r>
              <a:rPr lang="en-US" dirty="0" err="1"/>
              <a:t>transaction.TransactionID</a:t>
            </a:r>
            <a:r>
              <a:rPr lang="en-US" dirty="0"/>
              <a:t>) AS sale</a:t>
            </a:r>
          </a:p>
          <a:p>
            <a:r>
              <a:rPr lang="en-US" dirty="0"/>
              <a:t>FROM </a:t>
            </a:r>
            <a:r>
              <a:rPr lang="en-US" dirty="0" err="1"/>
              <a:t>transaction,offering,store</a:t>
            </a:r>
            <a:endParaRPr lang="en-US" dirty="0"/>
          </a:p>
          <a:p>
            <a:r>
              <a:rPr lang="en-US" dirty="0"/>
              <a:t>WHERE </a:t>
            </a:r>
            <a:r>
              <a:rPr lang="en-US" dirty="0" err="1"/>
              <a:t>transaction.OfferingID</a:t>
            </a:r>
            <a:r>
              <a:rPr lang="en-US" dirty="0"/>
              <a:t>=</a:t>
            </a:r>
            <a:r>
              <a:rPr lang="en-US" dirty="0" err="1"/>
              <a:t>offering.offering_id</a:t>
            </a:r>
            <a:r>
              <a:rPr lang="en-US" dirty="0"/>
              <a:t> AND </a:t>
            </a:r>
            <a:r>
              <a:rPr lang="en-US" dirty="0" err="1"/>
              <a:t>offering.store_id</a:t>
            </a:r>
            <a:r>
              <a:rPr lang="en-US" dirty="0"/>
              <a:t>=</a:t>
            </a:r>
            <a:r>
              <a:rPr lang="en-US" dirty="0" err="1"/>
              <a:t>store.StoreID</a:t>
            </a:r>
            <a:endParaRPr lang="en-US" dirty="0"/>
          </a:p>
          <a:p>
            <a:r>
              <a:rPr lang="en-US" dirty="0"/>
              <a:t>GROUP BY </a:t>
            </a:r>
            <a:r>
              <a:rPr lang="en-US" dirty="0" err="1"/>
              <a:t>store.StoreID</a:t>
            </a:r>
            <a:endParaRPr lang="en-US" dirty="0"/>
          </a:p>
          <a:p>
            <a:r>
              <a:rPr lang="en-US" dirty="0"/>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07723787-F1E9-4108-AB49-B33CB9DEF852}"/>
              </a:ext>
            </a:extLst>
          </p:cNvPr>
          <p:cNvSpPr>
            <a:spLocks noChangeArrowheads="1"/>
          </p:cNvSpPr>
          <p:nvPr/>
        </p:nvSpPr>
        <p:spPr bwMode="auto">
          <a:xfrm>
            <a:off x="0" y="21526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72B9AC3E-675A-42A2-A5EB-6DA8BFC3C2E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4036" y="3697266"/>
            <a:ext cx="11529008" cy="2252014"/>
          </a:xfrm>
          <a:prstGeom prst="rect">
            <a:avLst/>
          </a:prstGeom>
          <a:noFill/>
          <a:ln>
            <a:noFill/>
          </a:ln>
        </p:spPr>
      </p:pic>
    </p:spTree>
    <p:extLst>
      <p:ext uri="{BB962C8B-B14F-4D97-AF65-F5344CB8AC3E}">
        <p14:creationId xmlns:p14="http://schemas.microsoft.com/office/powerpoint/2010/main" val="1801307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F0F488-C735-4861-9882-A91A5C114A70}"/>
              </a:ext>
            </a:extLst>
          </p:cNvPr>
          <p:cNvSpPr>
            <a:spLocks noGrp="1"/>
          </p:cNvSpPr>
          <p:nvPr>
            <p:ph type="title"/>
          </p:nvPr>
        </p:nvSpPr>
        <p:spPr>
          <a:xfrm>
            <a:off x="477788" y="5589240"/>
            <a:ext cx="10971372" cy="706760"/>
          </a:xfrm>
        </p:spPr>
        <p:txBody>
          <a:bodyPr>
            <a:normAutofit/>
          </a:bodyPr>
          <a:lstStyle/>
          <a:p>
            <a:r>
              <a:rPr lang="en-US" dirty="0"/>
              <a:t>SCENARIOS</a:t>
            </a:r>
          </a:p>
        </p:txBody>
      </p:sp>
      <p:sp>
        <p:nvSpPr>
          <p:cNvPr id="7" name="TextBox 6">
            <a:extLst>
              <a:ext uri="{FF2B5EF4-FFF2-40B4-BE49-F238E27FC236}">
                <a16:creationId xmlns:a16="http://schemas.microsoft.com/office/drawing/2014/main" id="{695AD4E4-41DD-43D2-A3A3-B55E9E722F19}"/>
              </a:ext>
            </a:extLst>
          </p:cNvPr>
          <p:cNvSpPr txBox="1"/>
          <p:nvPr/>
        </p:nvSpPr>
        <p:spPr>
          <a:xfrm>
            <a:off x="1125860" y="2752558"/>
            <a:ext cx="9937104" cy="1200329"/>
          </a:xfrm>
          <a:prstGeom prst="rect">
            <a:avLst/>
          </a:prstGeom>
          <a:noFill/>
        </p:spPr>
        <p:txBody>
          <a:bodyPr wrap="square" rtlCol="0">
            <a:spAutoFit/>
          </a:bodyPr>
          <a:lstStyle/>
          <a:p>
            <a:br>
              <a:rPr lang="en-IN" dirty="0"/>
            </a:b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 name="Rectangle 2">
            <a:extLst>
              <a:ext uri="{FF2B5EF4-FFF2-40B4-BE49-F238E27FC236}">
                <a16:creationId xmlns:a16="http://schemas.microsoft.com/office/drawing/2014/main" id="{845C25B9-FAAC-4A0B-AD4A-4CA5E9704963}"/>
              </a:ext>
            </a:extLst>
          </p:cNvPr>
          <p:cNvSpPr>
            <a:spLocks noChangeArrowheads="1"/>
          </p:cNvSpPr>
          <p:nvPr/>
        </p:nvSpPr>
        <p:spPr bwMode="auto">
          <a:xfrm>
            <a:off x="189757" y="260121"/>
            <a:ext cx="1180931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SCENARIO 4</a:t>
            </a:r>
            <a:endParaRPr lang="en-US" dirty="0"/>
          </a:p>
          <a:p>
            <a:r>
              <a:rPr lang="en-US" dirty="0"/>
              <a:t>Which user used flight to travel?</a:t>
            </a:r>
          </a:p>
          <a:p>
            <a:endParaRPr lang="en-US" dirty="0"/>
          </a:p>
          <a:p>
            <a:r>
              <a:rPr lang="en-US" dirty="0"/>
              <a:t>SELECT </a:t>
            </a:r>
            <a:r>
              <a:rPr lang="en-US" dirty="0" err="1"/>
              <a:t>users.First_Name,users.Last_Name,travel.Travel_Method</a:t>
            </a:r>
            <a:endParaRPr lang="en-US" dirty="0"/>
          </a:p>
          <a:p>
            <a:r>
              <a:rPr lang="en-US" dirty="0"/>
              <a:t>FROM </a:t>
            </a:r>
            <a:r>
              <a:rPr lang="en-US" dirty="0" err="1"/>
              <a:t>users,passenger,travel</a:t>
            </a:r>
            <a:endParaRPr lang="en-US" dirty="0"/>
          </a:p>
          <a:p>
            <a:r>
              <a:rPr lang="en-US" dirty="0"/>
              <a:t>WHERE </a:t>
            </a:r>
            <a:r>
              <a:rPr lang="en-US" dirty="0" err="1"/>
              <a:t>users.userID</a:t>
            </a:r>
            <a:r>
              <a:rPr lang="en-US" dirty="0"/>
              <a:t>=</a:t>
            </a:r>
            <a:r>
              <a:rPr lang="en-US" dirty="0" err="1"/>
              <a:t>passenger.userID</a:t>
            </a:r>
            <a:r>
              <a:rPr lang="en-US" dirty="0"/>
              <a:t> AND </a:t>
            </a:r>
            <a:r>
              <a:rPr lang="en-US" dirty="0" err="1"/>
              <a:t>passenger.TravelID</a:t>
            </a:r>
            <a:r>
              <a:rPr lang="en-US" dirty="0"/>
              <a:t>=</a:t>
            </a:r>
            <a:r>
              <a:rPr lang="en-US" dirty="0" err="1"/>
              <a:t>travel.Travel_ID</a:t>
            </a:r>
            <a:r>
              <a:rPr lang="en-US" dirty="0"/>
              <a:t> AND </a:t>
            </a:r>
            <a:r>
              <a:rPr lang="en-US" dirty="0" err="1"/>
              <a:t>travel.Travel_Method</a:t>
            </a:r>
            <a:r>
              <a:rPr lang="en-US" dirty="0"/>
              <a:t>='Flight'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07723787-F1E9-4108-AB49-B33CB9DEF852}"/>
              </a:ext>
            </a:extLst>
          </p:cNvPr>
          <p:cNvSpPr>
            <a:spLocks noChangeArrowheads="1"/>
          </p:cNvSpPr>
          <p:nvPr/>
        </p:nvSpPr>
        <p:spPr bwMode="auto">
          <a:xfrm>
            <a:off x="0" y="21526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6DB7A9C2-FCCC-4EE4-B177-D220B647709D}"/>
              </a:ext>
            </a:extLst>
          </p:cNvPr>
          <p:cNvPicPr>
            <a:picLocks noChangeAspect="1"/>
          </p:cNvPicPr>
          <p:nvPr/>
        </p:nvPicPr>
        <p:blipFill>
          <a:blip r:embed="rId2"/>
          <a:stretch>
            <a:fillRect/>
          </a:stretch>
        </p:blipFill>
        <p:spPr>
          <a:xfrm>
            <a:off x="189756" y="2291446"/>
            <a:ext cx="11161240" cy="2926739"/>
          </a:xfrm>
          <a:prstGeom prst="rect">
            <a:avLst/>
          </a:prstGeom>
        </p:spPr>
      </p:pic>
    </p:spTree>
    <p:extLst>
      <p:ext uri="{BB962C8B-B14F-4D97-AF65-F5344CB8AC3E}">
        <p14:creationId xmlns:p14="http://schemas.microsoft.com/office/powerpoint/2010/main" val="429051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F0F488-C735-4861-9882-A91A5C114A70}"/>
              </a:ext>
            </a:extLst>
          </p:cNvPr>
          <p:cNvSpPr>
            <a:spLocks noGrp="1"/>
          </p:cNvSpPr>
          <p:nvPr>
            <p:ph type="title"/>
          </p:nvPr>
        </p:nvSpPr>
        <p:spPr>
          <a:xfrm>
            <a:off x="477788" y="5589240"/>
            <a:ext cx="10971372" cy="706760"/>
          </a:xfrm>
        </p:spPr>
        <p:txBody>
          <a:bodyPr>
            <a:normAutofit/>
          </a:bodyPr>
          <a:lstStyle/>
          <a:p>
            <a:r>
              <a:rPr lang="en-US" dirty="0"/>
              <a:t>SCENARIOS</a:t>
            </a:r>
          </a:p>
        </p:txBody>
      </p:sp>
      <p:sp>
        <p:nvSpPr>
          <p:cNvPr id="7" name="TextBox 6">
            <a:extLst>
              <a:ext uri="{FF2B5EF4-FFF2-40B4-BE49-F238E27FC236}">
                <a16:creationId xmlns:a16="http://schemas.microsoft.com/office/drawing/2014/main" id="{695AD4E4-41DD-43D2-A3A3-B55E9E722F19}"/>
              </a:ext>
            </a:extLst>
          </p:cNvPr>
          <p:cNvSpPr txBox="1"/>
          <p:nvPr/>
        </p:nvSpPr>
        <p:spPr>
          <a:xfrm>
            <a:off x="1125860" y="2752558"/>
            <a:ext cx="9937104" cy="1200329"/>
          </a:xfrm>
          <a:prstGeom prst="rect">
            <a:avLst/>
          </a:prstGeom>
          <a:noFill/>
        </p:spPr>
        <p:txBody>
          <a:bodyPr wrap="square" rtlCol="0">
            <a:spAutoFit/>
          </a:bodyPr>
          <a:lstStyle/>
          <a:p>
            <a:br>
              <a:rPr lang="en-IN" dirty="0"/>
            </a:b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 name="Rectangle 2">
            <a:extLst>
              <a:ext uri="{FF2B5EF4-FFF2-40B4-BE49-F238E27FC236}">
                <a16:creationId xmlns:a16="http://schemas.microsoft.com/office/drawing/2014/main" id="{845C25B9-FAAC-4A0B-AD4A-4CA5E9704963}"/>
              </a:ext>
            </a:extLst>
          </p:cNvPr>
          <p:cNvSpPr>
            <a:spLocks noChangeArrowheads="1"/>
          </p:cNvSpPr>
          <p:nvPr/>
        </p:nvSpPr>
        <p:spPr bwMode="auto">
          <a:xfrm>
            <a:off x="189757" y="260121"/>
            <a:ext cx="1180931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SCENARIO 5</a:t>
            </a:r>
            <a:endParaRPr lang="en-US" dirty="0"/>
          </a:p>
          <a:p>
            <a:r>
              <a:rPr lang="en-US" dirty="0"/>
              <a:t>Which user bought Jackets?</a:t>
            </a:r>
          </a:p>
          <a:p>
            <a:endParaRPr lang="en-US" dirty="0"/>
          </a:p>
          <a:p>
            <a:r>
              <a:rPr lang="en-US" dirty="0"/>
              <a:t>SELECT </a:t>
            </a:r>
            <a:r>
              <a:rPr lang="en-US" dirty="0" err="1"/>
              <a:t>users.First_Name,users.Last_Name,product.product_description</a:t>
            </a:r>
            <a:endParaRPr lang="en-US" dirty="0"/>
          </a:p>
          <a:p>
            <a:r>
              <a:rPr lang="en-US" dirty="0"/>
              <a:t>FROM </a:t>
            </a:r>
            <a:r>
              <a:rPr lang="en-US" dirty="0" err="1"/>
              <a:t>users,transaction,offering,product</a:t>
            </a:r>
            <a:endParaRPr lang="en-US" dirty="0"/>
          </a:p>
          <a:p>
            <a:r>
              <a:rPr lang="en-US" dirty="0"/>
              <a:t>WHERE </a:t>
            </a:r>
            <a:r>
              <a:rPr lang="en-US" dirty="0" err="1"/>
              <a:t>users.userID</a:t>
            </a:r>
            <a:r>
              <a:rPr lang="en-US" dirty="0"/>
              <a:t>=</a:t>
            </a:r>
            <a:r>
              <a:rPr lang="en-US" dirty="0" err="1"/>
              <a:t>transaction.UserID</a:t>
            </a:r>
            <a:r>
              <a:rPr lang="en-US" dirty="0"/>
              <a:t> AND </a:t>
            </a:r>
            <a:r>
              <a:rPr lang="en-US" dirty="0" err="1"/>
              <a:t>offering.offering_id</a:t>
            </a:r>
            <a:r>
              <a:rPr lang="en-US" dirty="0"/>
              <a:t>=</a:t>
            </a:r>
            <a:r>
              <a:rPr lang="en-US" dirty="0" err="1"/>
              <a:t>transaction.OfferingID</a:t>
            </a:r>
            <a:r>
              <a:rPr lang="en-US" dirty="0"/>
              <a:t> AND </a:t>
            </a:r>
            <a:r>
              <a:rPr lang="en-US" dirty="0" err="1"/>
              <a:t>offering.product_id</a:t>
            </a:r>
            <a:r>
              <a:rPr lang="en-US" dirty="0"/>
              <a:t>=</a:t>
            </a:r>
            <a:r>
              <a:rPr lang="en-US" dirty="0" err="1"/>
              <a:t>product.product_id</a:t>
            </a:r>
            <a:r>
              <a:rPr lang="en-US" dirty="0"/>
              <a:t> and </a:t>
            </a:r>
            <a:r>
              <a:rPr lang="en-US" dirty="0" err="1"/>
              <a:t>product.product_description</a:t>
            </a:r>
            <a:r>
              <a:rPr lang="en-US" dirty="0"/>
              <a:t>='Jacket'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07723787-F1E9-4108-AB49-B33CB9DEF852}"/>
              </a:ext>
            </a:extLst>
          </p:cNvPr>
          <p:cNvSpPr>
            <a:spLocks noChangeArrowheads="1"/>
          </p:cNvSpPr>
          <p:nvPr/>
        </p:nvSpPr>
        <p:spPr bwMode="auto">
          <a:xfrm>
            <a:off x="0" y="21526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F07CF3A9-1EFA-4691-B8E4-8B381512D867}"/>
              </a:ext>
            </a:extLst>
          </p:cNvPr>
          <p:cNvPicPr>
            <a:picLocks noChangeAspect="1"/>
          </p:cNvPicPr>
          <p:nvPr/>
        </p:nvPicPr>
        <p:blipFill>
          <a:blip r:embed="rId2"/>
          <a:stretch>
            <a:fillRect/>
          </a:stretch>
        </p:blipFill>
        <p:spPr>
          <a:xfrm>
            <a:off x="189757" y="2492899"/>
            <a:ext cx="11377263" cy="2657423"/>
          </a:xfrm>
          <a:prstGeom prst="rect">
            <a:avLst/>
          </a:prstGeom>
        </p:spPr>
      </p:pic>
    </p:spTree>
    <p:extLst>
      <p:ext uri="{BB962C8B-B14F-4D97-AF65-F5344CB8AC3E}">
        <p14:creationId xmlns:p14="http://schemas.microsoft.com/office/powerpoint/2010/main" val="161085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F0F488-C735-4861-9882-A91A5C114A70}"/>
              </a:ext>
            </a:extLst>
          </p:cNvPr>
          <p:cNvSpPr>
            <a:spLocks noGrp="1"/>
          </p:cNvSpPr>
          <p:nvPr>
            <p:ph type="title"/>
          </p:nvPr>
        </p:nvSpPr>
        <p:spPr>
          <a:xfrm>
            <a:off x="477788" y="5589240"/>
            <a:ext cx="10971372" cy="706760"/>
          </a:xfrm>
        </p:spPr>
        <p:txBody>
          <a:bodyPr>
            <a:normAutofit/>
          </a:bodyPr>
          <a:lstStyle/>
          <a:p>
            <a:r>
              <a:rPr lang="en-US" dirty="0"/>
              <a:t>SCENARIOS</a:t>
            </a:r>
          </a:p>
        </p:txBody>
      </p:sp>
      <p:sp>
        <p:nvSpPr>
          <p:cNvPr id="7" name="TextBox 6">
            <a:extLst>
              <a:ext uri="{FF2B5EF4-FFF2-40B4-BE49-F238E27FC236}">
                <a16:creationId xmlns:a16="http://schemas.microsoft.com/office/drawing/2014/main" id="{695AD4E4-41DD-43D2-A3A3-B55E9E722F19}"/>
              </a:ext>
            </a:extLst>
          </p:cNvPr>
          <p:cNvSpPr txBox="1"/>
          <p:nvPr/>
        </p:nvSpPr>
        <p:spPr>
          <a:xfrm>
            <a:off x="1125860" y="2752558"/>
            <a:ext cx="9937104" cy="1200329"/>
          </a:xfrm>
          <a:prstGeom prst="rect">
            <a:avLst/>
          </a:prstGeom>
          <a:noFill/>
        </p:spPr>
        <p:txBody>
          <a:bodyPr wrap="square" rtlCol="0">
            <a:spAutoFit/>
          </a:bodyPr>
          <a:lstStyle/>
          <a:p>
            <a:br>
              <a:rPr lang="en-IN" dirty="0"/>
            </a:b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 name="Rectangle 2">
            <a:extLst>
              <a:ext uri="{FF2B5EF4-FFF2-40B4-BE49-F238E27FC236}">
                <a16:creationId xmlns:a16="http://schemas.microsoft.com/office/drawing/2014/main" id="{845C25B9-FAAC-4A0B-AD4A-4CA5E9704963}"/>
              </a:ext>
            </a:extLst>
          </p:cNvPr>
          <p:cNvSpPr>
            <a:spLocks noChangeArrowheads="1"/>
          </p:cNvSpPr>
          <p:nvPr/>
        </p:nvSpPr>
        <p:spPr bwMode="auto">
          <a:xfrm>
            <a:off x="189757" y="398620"/>
            <a:ext cx="1180931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SCENARIO 6</a:t>
            </a:r>
            <a:endParaRPr lang="en-US" dirty="0"/>
          </a:p>
          <a:p>
            <a:r>
              <a:rPr lang="en-US" dirty="0"/>
              <a:t>Name of the users who made transactions between a specific date?</a:t>
            </a:r>
          </a:p>
          <a:p>
            <a:endParaRPr lang="en-US" dirty="0"/>
          </a:p>
          <a:p>
            <a:r>
              <a:rPr lang="en-US" dirty="0"/>
              <a:t>Select </a:t>
            </a:r>
            <a:r>
              <a:rPr lang="en-US" dirty="0" err="1"/>
              <a:t>u.first_name,u.last_name</a:t>
            </a:r>
            <a:r>
              <a:rPr lang="en-US" dirty="0"/>
              <a:t> from users u, transaction t where </a:t>
            </a:r>
            <a:r>
              <a:rPr lang="en-US" dirty="0" err="1"/>
              <a:t>u.userID</a:t>
            </a:r>
            <a:r>
              <a:rPr lang="en-US" dirty="0"/>
              <a:t> = </a:t>
            </a:r>
            <a:r>
              <a:rPr lang="en-US" dirty="0" err="1"/>
              <a:t>t.UserID</a:t>
            </a:r>
            <a:r>
              <a:rPr lang="en-US" dirty="0"/>
              <a:t> and </a:t>
            </a:r>
            <a:r>
              <a:rPr lang="en-US" dirty="0" err="1"/>
              <a:t>t.Transaction_Date</a:t>
            </a:r>
            <a:r>
              <a:rPr lang="en-US" dirty="0"/>
              <a:t> BETWEEN '2017-11-01' AND '2017-11-05'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07723787-F1E9-4108-AB49-B33CB9DEF852}"/>
              </a:ext>
            </a:extLst>
          </p:cNvPr>
          <p:cNvSpPr>
            <a:spLocks noChangeArrowheads="1"/>
          </p:cNvSpPr>
          <p:nvPr/>
        </p:nvSpPr>
        <p:spPr bwMode="auto">
          <a:xfrm>
            <a:off x="0" y="21526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83C4C196-2F2A-4D96-AAF2-E692994C4979}"/>
              </a:ext>
            </a:extLst>
          </p:cNvPr>
          <p:cNvPicPr>
            <a:picLocks noChangeAspect="1"/>
          </p:cNvPicPr>
          <p:nvPr/>
        </p:nvPicPr>
        <p:blipFill>
          <a:blip r:embed="rId2"/>
          <a:stretch>
            <a:fillRect/>
          </a:stretch>
        </p:blipFill>
        <p:spPr>
          <a:xfrm>
            <a:off x="288032" y="2152355"/>
            <a:ext cx="10774932" cy="3364878"/>
          </a:xfrm>
          <a:prstGeom prst="rect">
            <a:avLst/>
          </a:prstGeom>
        </p:spPr>
      </p:pic>
    </p:spTree>
    <p:extLst>
      <p:ext uri="{BB962C8B-B14F-4D97-AF65-F5344CB8AC3E}">
        <p14:creationId xmlns:p14="http://schemas.microsoft.com/office/powerpoint/2010/main" val="246039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F0F488-C735-4861-9882-A91A5C114A70}"/>
              </a:ext>
            </a:extLst>
          </p:cNvPr>
          <p:cNvSpPr>
            <a:spLocks noGrp="1"/>
          </p:cNvSpPr>
          <p:nvPr>
            <p:ph type="title"/>
          </p:nvPr>
        </p:nvSpPr>
        <p:spPr>
          <a:xfrm>
            <a:off x="477788" y="5589240"/>
            <a:ext cx="10971372" cy="706760"/>
          </a:xfrm>
        </p:spPr>
        <p:txBody>
          <a:bodyPr>
            <a:normAutofit/>
          </a:bodyPr>
          <a:lstStyle/>
          <a:p>
            <a:r>
              <a:rPr lang="en-US" dirty="0"/>
              <a:t>SCENARIOS</a:t>
            </a:r>
          </a:p>
        </p:txBody>
      </p:sp>
      <p:sp>
        <p:nvSpPr>
          <p:cNvPr id="7" name="TextBox 6">
            <a:extLst>
              <a:ext uri="{FF2B5EF4-FFF2-40B4-BE49-F238E27FC236}">
                <a16:creationId xmlns:a16="http://schemas.microsoft.com/office/drawing/2014/main" id="{695AD4E4-41DD-43D2-A3A3-B55E9E722F19}"/>
              </a:ext>
            </a:extLst>
          </p:cNvPr>
          <p:cNvSpPr txBox="1"/>
          <p:nvPr/>
        </p:nvSpPr>
        <p:spPr>
          <a:xfrm>
            <a:off x="1125860" y="2752558"/>
            <a:ext cx="9937104" cy="1200329"/>
          </a:xfrm>
          <a:prstGeom prst="rect">
            <a:avLst/>
          </a:prstGeom>
          <a:noFill/>
        </p:spPr>
        <p:txBody>
          <a:bodyPr wrap="square" rtlCol="0">
            <a:spAutoFit/>
          </a:bodyPr>
          <a:lstStyle/>
          <a:p>
            <a:br>
              <a:rPr lang="en-IN" dirty="0"/>
            </a:b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 name="Rectangle 2">
            <a:extLst>
              <a:ext uri="{FF2B5EF4-FFF2-40B4-BE49-F238E27FC236}">
                <a16:creationId xmlns:a16="http://schemas.microsoft.com/office/drawing/2014/main" id="{845C25B9-FAAC-4A0B-AD4A-4CA5E9704963}"/>
              </a:ext>
            </a:extLst>
          </p:cNvPr>
          <p:cNvSpPr>
            <a:spLocks noChangeArrowheads="1"/>
          </p:cNvSpPr>
          <p:nvPr/>
        </p:nvSpPr>
        <p:spPr bwMode="auto">
          <a:xfrm>
            <a:off x="189757" y="-16878"/>
            <a:ext cx="1180931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SCENARIO 7</a:t>
            </a:r>
            <a:endParaRPr lang="en-US" dirty="0"/>
          </a:p>
          <a:p>
            <a:r>
              <a:rPr lang="en-US" dirty="0"/>
              <a:t>Name of the users who used FB to broadcast their events?</a:t>
            </a:r>
          </a:p>
          <a:p>
            <a:endParaRPr lang="en-US" dirty="0"/>
          </a:p>
          <a:p>
            <a:r>
              <a:rPr lang="en-US" dirty="0"/>
              <a:t>SELECT DISTINCT users.First_Name,users.Last_Name,social_media.Media_PLTFM,social_media.event_name</a:t>
            </a:r>
          </a:p>
          <a:p>
            <a:r>
              <a:rPr lang="en-US" dirty="0"/>
              <a:t>FROM </a:t>
            </a:r>
            <a:r>
              <a:rPr lang="en-US" dirty="0" err="1"/>
              <a:t>social_media,users,member_data,event_data</a:t>
            </a:r>
            <a:endParaRPr lang="en-US" dirty="0"/>
          </a:p>
          <a:p>
            <a:r>
              <a:rPr lang="en-US" dirty="0"/>
              <a:t>WHERE </a:t>
            </a:r>
            <a:r>
              <a:rPr lang="en-US" dirty="0" err="1"/>
              <a:t>social_media.UserID</a:t>
            </a:r>
            <a:r>
              <a:rPr lang="en-US" dirty="0"/>
              <a:t>=</a:t>
            </a:r>
            <a:r>
              <a:rPr lang="en-US" dirty="0" err="1"/>
              <a:t>users.userID</a:t>
            </a:r>
            <a:r>
              <a:rPr lang="en-US" dirty="0"/>
              <a:t> AND </a:t>
            </a:r>
            <a:r>
              <a:rPr lang="en-US" dirty="0" err="1"/>
              <a:t>users.userID</a:t>
            </a:r>
            <a:r>
              <a:rPr lang="en-US" dirty="0"/>
              <a:t>=</a:t>
            </a:r>
            <a:r>
              <a:rPr lang="en-US" dirty="0" err="1"/>
              <a:t>member_data.UserID</a:t>
            </a:r>
            <a:r>
              <a:rPr lang="en-US" dirty="0"/>
              <a:t> AND </a:t>
            </a:r>
            <a:r>
              <a:rPr lang="en-US" dirty="0" err="1"/>
              <a:t>member_data.event_id</a:t>
            </a:r>
            <a:r>
              <a:rPr lang="en-US" dirty="0"/>
              <a:t>=</a:t>
            </a:r>
            <a:r>
              <a:rPr lang="en-US" dirty="0" err="1"/>
              <a:t>event_data.event_id</a:t>
            </a:r>
            <a:endParaRPr lang="en-US" dirty="0"/>
          </a:p>
          <a:p>
            <a:r>
              <a:rPr lang="en-US" dirty="0"/>
              <a:t>AND </a:t>
            </a:r>
            <a:r>
              <a:rPr lang="en-US" dirty="0" err="1"/>
              <a:t>social_media.Media_PLTFM</a:t>
            </a:r>
            <a:r>
              <a:rPr lang="en-US" dirty="0"/>
              <a:t>='FB'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07723787-F1E9-4108-AB49-B33CB9DEF852}"/>
              </a:ext>
            </a:extLst>
          </p:cNvPr>
          <p:cNvSpPr>
            <a:spLocks noChangeArrowheads="1"/>
          </p:cNvSpPr>
          <p:nvPr/>
        </p:nvSpPr>
        <p:spPr bwMode="auto">
          <a:xfrm>
            <a:off x="0" y="21526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2D9CFACF-C309-4F7B-ABE7-7C17BCB96453}"/>
              </a:ext>
            </a:extLst>
          </p:cNvPr>
          <p:cNvPicPr>
            <a:picLocks noChangeAspect="1"/>
          </p:cNvPicPr>
          <p:nvPr/>
        </p:nvPicPr>
        <p:blipFill>
          <a:blip r:embed="rId2"/>
          <a:stretch>
            <a:fillRect/>
          </a:stretch>
        </p:blipFill>
        <p:spPr>
          <a:xfrm>
            <a:off x="261764" y="2449447"/>
            <a:ext cx="11187396" cy="2679114"/>
          </a:xfrm>
          <a:prstGeom prst="rect">
            <a:avLst/>
          </a:prstGeom>
        </p:spPr>
      </p:pic>
    </p:spTree>
    <p:extLst>
      <p:ext uri="{BB962C8B-B14F-4D97-AF65-F5344CB8AC3E}">
        <p14:creationId xmlns:p14="http://schemas.microsoft.com/office/powerpoint/2010/main" val="346464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F0F488-C735-4861-9882-A91A5C114A70}"/>
              </a:ext>
            </a:extLst>
          </p:cNvPr>
          <p:cNvSpPr>
            <a:spLocks noGrp="1"/>
          </p:cNvSpPr>
          <p:nvPr>
            <p:ph type="title"/>
          </p:nvPr>
        </p:nvSpPr>
        <p:spPr>
          <a:xfrm>
            <a:off x="477788" y="5589240"/>
            <a:ext cx="10971372" cy="706760"/>
          </a:xfrm>
        </p:spPr>
        <p:txBody>
          <a:bodyPr>
            <a:normAutofit/>
          </a:bodyPr>
          <a:lstStyle/>
          <a:p>
            <a:r>
              <a:rPr lang="en-US" dirty="0"/>
              <a:t>SCENARIOS</a:t>
            </a:r>
          </a:p>
        </p:txBody>
      </p:sp>
      <p:sp>
        <p:nvSpPr>
          <p:cNvPr id="7" name="TextBox 6">
            <a:extLst>
              <a:ext uri="{FF2B5EF4-FFF2-40B4-BE49-F238E27FC236}">
                <a16:creationId xmlns:a16="http://schemas.microsoft.com/office/drawing/2014/main" id="{695AD4E4-41DD-43D2-A3A3-B55E9E722F19}"/>
              </a:ext>
            </a:extLst>
          </p:cNvPr>
          <p:cNvSpPr txBox="1"/>
          <p:nvPr/>
        </p:nvSpPr>
        <p:spPr>
          <a:xfrm>
            <a:off x="1125860" y="2752558"/>
            <a:ext cx="9937104" cy="1200329"/>
          </a:xfrm>
          <a:prstGeom prst="rect">
            <a:avLst/>
          </a:prstGeom>
          <a:noFill/>
        </p:spPr>
        <p:txBody>
          <a:bodyPr wrap="square" rtlCol="0">
            <a:spAutoFit/>
          </a:bodyPr>
          <a:lstStyle/>
          <a:p>
            <a:br>
              <a:rPr lang="en-IN" dirty="0"/>
            </a:b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 name="Rectangle 2">
            <a:extLst>
              <a:ext uri="{FF2B5EF4-FFF2-40B4-BE49-F238E27FC236}">
                <a16:creationId xmlns:a16="http://schemas.microsoft.com/office/drawing/2014/main" id="{845C25B9-FAAC-4A0B-AD4A-4CA5E9704963}"/>
              </a:ext>
            </a:extLst>
          </p:cNvPr>
          <p:cNvSpPr>
            <a:spLocks noChangeArrowheads="1"/>
          </p:cNvSpPr>
          <p:nvPr/>
        </p:nvSpPr>
        <p:spPr bwMode="auto">
          <a:xfrm>
            <a:off x="189757" y="260121"/>
            <a:ext cx="1180931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SCENARIO 8</a:t>
            </a:r>
            <a:endParaRPr lang="en-US" dirty="0"/>
          </a:p>
          <a:p>
            <a:r>
              <a:rPr lang="en-US" dirty="0"/>
              <a:t>Max Number of members associated to a user going to a specific event?</a:t>
            </a:r>
          </a:p>
          <a:p>
            <a:endParaRPr lang="en-US" dirty="0"/>
          </a:p>
          <a:p>
            <a:r>
              <a:rPr lang="en-US" dirty="0"/>
              <a:t>Select </a:t>
            </a:r>
            <a:r>
              <a:rPr lang="en-US" dirty="0" err="1"/>
              <a:t>u.userID</a:t>
            </a:r>
            <a:r>
              <a:rPr lang="en-US" dirty="0"/>
              <a:t>, </a:t>
            </a:r>
            <a:r>
              <a:rPr lang="en-US" dirty="0" err="1"/>
              <a:t>u.first_name</a:t>
            </a:r>
            <a:r>
              <a:rPr lang="en-US" dirty="0"/>
              <a:t>, </a:t>
            </a:r>
            <a:r>
              <a:rPr lang="en-US" dirty="0" err="1"/>
              <a:t>u.last_name</a:t>
            </a:r>
            <a:r>
              <a:rPr lang="en-US" dirty="0"/>
              <a:t>, </a:t>
            </a:r>
            <a:r>
              <a:rPr lang="en-US" dirty="0" err="1"/>
              <a:t>m.event_id</a:t>
            </a:r>
            <a:r>
              <a:rPr lang="en-US" dirty="0"/>
              <a:t>, </a:t>
            </a:r>
            <a:r>
              <a:rPr lang="en-US" dirty="0" err="1"/>
              <a:t>e.event_type</a:t>
            </a:r>
            <a:r>
              <a:rPr lang="en-US" dirty="0"/>
              <a:t>, count(</a:t>
            </a:r>
            <a:r>
              <a:rPr lang="en-US" dirty="0" err="1"/>
              <a:t>m.member_id</a:t>
            </a:r>
            <a:r>
              <a:rPr lang="en-US" dirty="0"/>
              <a:t>) AS NUMBER_OF_MEMBERS from users u, </a:t>
            </a:r>
            <a:r>
              <a:rPr lang="en-US" dirty="0" err="1"/>
              <a:t>member_data</a:t>
            </a:r>
            <a:r>
              <a:rPr lang="en-US" dirty="0"/>
              <a:t> m, </a:t>
            </a:r>
            <a:r>
              <a:rPr lang="en-US" dirty="0" err="1"/>
              <a:t>event_data</a:t>
            </a:r>
            <a:r>
              <a:rPr lang="en-US" dirty="0"/>
              <a:t> e where </a:t>
            </a:r>
            <a:r>
              <a:rPr lang="en-US" dirty="0" err="1"/>
              <a:t>u.userID</a:t>
            </a:r>
            <a:r>
              <a:rPr lang="en-US" dirty="0"/>
              <a:t> = </a:t>
            </a:r>
            <a:r>
              <a:rPr lang="en-US" dirty="0" err="1"/>
              <a:t>m.UserID</a:t>
            </a:r>
            <a:r>
              <a:rPr lang="en-US" dirty="0"/>
              <a:t> and </a:t>
            </a:r>
            <a:r>
              <a:rPr lang="en-US" dirty="0" err="1"/>
              <a:t>m.event_id</a:t>
            </a:r>
            <a:r>
              <a:rPr lang="en-US" dirty="0"/>
              <a:t> = </a:t>
            </a:r>
            <a:r>
              <a:rPr lang="en-US" dirty="0" err="1"/>
              <a:t>e.event_id</a:t>
            </a:r>
            <a:r>
              <a:rPr lang="en-US" dirty="0"/>
              <a:t> group by </a:t>
            </a:r>
            <a:r>
              <a:rPr lang="en-US" dirty="0" err="1"/>
              <a:t>m.UserID</a:t>
            </a:r>
            <a:r>
              <a:rPr lang="en-US" dirty="0"/>
              <a:t> limit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07723787-F1E9-4108-AB49-B33CB9DEF852}"/>
              </a:ext>
            </a:extLst>
          </p:cNvPr>
          <p:cNvSpPr>
            <a:spLocks noChangeArrowheads="1"/>
          </p:cNvSpPr>
          <p:nvPr/>
        </p:nvSpPr>
        <p:spPr bwMode="auto">
          <a:xfrm>
            <a:off x="0" y="21526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D927CD2C-BAAC-456A-AD37-832CBCD5FC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3772" y="2505074"/>
            <a:ext cx="11233248" cy="2652117"/>
          </a:xfrm>
          <a:prstGeom prst="rect">
            <a:avLst/>
          </a:prstGeom>
          <a:noFill/>
          <a:ln>
            <a:noFill/>
          </a:ln>
        </p:spPr>
      </p:pic>
    </p:spTree>
    <p:extLst>
      <p:ext uri="{BB962C8B-B14F-4D97-AF65-F5344CB8AC3E}">
        <p14:creationId xmlns:p14="http://schemas.microsoft.com/office/powerpoint/2010/main" val="160280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Contents</a:t>
            </a:r>
          </a:p>
        </p:txBody>
      </p:sp>
      <p:sp>
        <p:nvSpPr>
          <p:cNvPr id="14" name="Content Placeholder 13"/>
          <p:cNvSpPr>
            <a:spLocks noGrp="1"/>
          </p:cNvSpPr>
          <p:nvPr>
            <p:ph idx="1"/>
          </p:nvPr>
        </p:nvSpPr>
        <p:spPr>
          <a:xfrm>
            <a:off x="609441" y="620688"/>
            <a:ext cx="10287000" cy="4831432"/>
          </a:xfrm>
        </p:spPr>
        <p:txBody>
          <a:bodyPr>
            <a:normAutofit/>
          </a:bodyPr>
          <a:lstStyle/>
          <a:p>
            <a:r>
              <a:rPr lang="en-US" dirty="0">
                <a:solidFill>
                  <a:schemeClr val="bg2">
                    <a:lumMod val="50000"/>
                  </a:schemeClr>
                </a:solidFill>
              </a:rPr>
              <a:t>Introduction</a:t>
            </a:r>
          </a:p>
          <a:p>
            <a:r>
              <a:rPr lang="en-US" dirty="0" err="1">
                <a:solidFill>
                  <a:schemeClr val="bg2">
                    <a:lumMod val="50000"/>
                  </a:schemeClr>
                </a:solidFill>
              </a:rPr>
              <a:t>PayTM</a:t>
            </a:r>
            <a:r>
              <a:rPr lang="en-US" dirty="0">
                <a:solidFill>
                  <a:schemeClr val="bg2">
                    <a:lumMod val="50000"/>
                  </a:schemeClr>
                </a:solidFill>
              </a:rPr>
              <a:t> Entity Relationship Diagram</a:t>
            </a:r>
          </a:p>
          <a:p>
            <a:r>
              <a:rPr lang="en-US" dirty="0" err="1">
                <a:solidFill>
                  <a:schemeClr val="bg2">
                    <a:lumMod val="50000"/>
                  </a:schemeClr>
                </a:solidFill>
              </a:rPr>
              <a:t>PayTM</a:t>
            </a:r>
            <a:r>
              <a:rPr lang="en-US" dirty="0">
                <a:solidFill>
                  <a:schemeClr val="bg2">
                    <a:lumMod val="50000"/>
                  </a:schemeClr>
                </a:solidFill>
              </a:rPr>
              <a:t> Entity Relationship Diagram with Added Feature</a:t>
            </a:r>
          </a:p>
          <a:p>
            <a:r>
              <a:rPr lang="en-US" dirty="0">
                <a:solidFill>
                  <a:schemeClr val="bg2">
                    <a:lumMod val="50000"/>
                  </a:schemeClr>
                </a:solidFill>
              </a:rPr>
              <a:t>Tables</a:t>
            </a:r>
          </a:p>
          <a:p>
            <a:r>
              <a:rPr lang="en-US" dirty="0">
                <a:solidFill>
                  <a:schemeClr val="bg2">
                    <a:lumMod val="50000"/>
                  </a:schemeClr>
                </a:solidFill>
              </a:rPr>
              <a:t>Scenarios</a:t>
            </a:r>
          </a:p>
          <a:p>
            <a:endParaRPr lang="en-US" dirty="0">
              <a:solidFill>
                <a:schemeClr val="bg2">
                  <a:lumMod val="50000"/>
                </a:schemeClr>
              </a:solidFill>
            </a:endParaRPr>
          </a:p>
          <a:p>
            <a:endParaRPr lang="en-US" dirty="0">
              <a:solidFill>
                <a:schemeClr val="bg2">
                  <a:lumMod val="50000"/>
                </a:schemeClr>
              </a:solidFill>
            </a:endParaRPr>
          </a:p>
        </p:txBody>
      </p:sp>
    </p:spTree>
    <p:extLst>
      <p:ext uri="{BB962C8B-B14F-4D97-AF65-F5344CB8AC3E}">
        <p14:creationId xmlns:p14="http://schemas.microsoft.com/office/powerpoint/2010/main" val="112672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06F49-C6FB-42BD-997A-890962F783AD}"/>
              </a:ext>
            </a:extLst>
          </p:cNvPr>
          <p:cNvSpPr>
            <a:spLocks noGrp="1"/>
          </p:cNvSpPr>
          <p:nvPr>
            <p:ph type="title"/>
          </p:nvPr>
        </p:nvSpPr>
        <p:spPr>
          <a:xfrm>
            <a:off x="477788" y="2492896"/>
            <a:ext cx="10971372" cy="1066800"/>
          </a:xfrm>
        </p:spPr>
        <p:txBody>
          <a:bodyPr/>
          <a:lstStyle/>
          <a:p>
            <a:pPr algn="ctr"/>
            <a:r>
              <a:rPr lang="en-IN" sz="4600" dirty="0"/>
              <a:t>Questions</a:t>
            </a:r>
            <a:r>
              <a:rPr lang="en-IN" dirty="0"/>
              <a:t>?</a:t>
            </a:r>
          </a:p>
        </p:txBody>
      </p:sp>
    </p:spTree>
    <p:extLst>
      <p:ext uri="{BB962C8B-B14F-4D97-AF65-F5344CB8AC3E}">
        <p14:creationId xmlns:p14="http://schemas.microsoft.com/office/powerpoint/2010/main" val="309732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FF352B6-E64F-4A94-94D2-505BDC7CC211}"/>
              </a:ext>
            </a:extLst>
          </p:cNvPr>
          <p:cNvSpPr>
            <a:spLocks noGrp="1"/>
          </p:cNvSpPr>
          <p:nvPr>
            <p:ph idx="1"/>
          </p:nvPr>
        </p:nvSpPr>
        <p:spPr>
          <a:xfrm>
            <a:off x="537709" y="476672"/>
            <a:ext cx="10887001" cy="4896544"/>
          </a:xfrm>
        </p:spPr>
        <p:txBody>
          <a:bodyPr>
            <a:normAutofit fontScale="32500" lnSpcReduction="20000"/>
          </a:bodyPr>
          <a:lstStyle/>
          <a:p>
            <a:pPr marL="0" indent="0">
              <a:buNone/>
            </a:pPr>
            <a:r>
              <a:rPr lang="en-US" sz="5900" dirty="0" err="1">
                <a:solidFill>
                  <a:schemeClr val="bg2">
                    <a:lumMod val="50000"/>
                  </a:schemeClr>
                </a:solidFill>
              </a:rPr>
              <a:t>PayTM</a:t>
            </a:r>
            <a:r>
              <a:rPr lang="en-US" sz="3300" dirty="0"/>
              <a:t> </a:t>
            </a:r>
            <a:r>
              <a:rPr lang="en-US" sz="6000" dirty="0">
                <a:solidFill>
                  <a:schemeClr val="bg2">
                    <a:lumMod val="50000"/>
                  </a:schemeClr>
                </a:solidFill>
              </a:rPr>
              <a:t>is one of the most popular mobile applications in India and has revolutionized the e-commerce industry by taking it a step further. Rivalling the likes of Amazon and Flipkart, </a:t>
            </a:r>
            <a:r>
              <a:rPr lang="en-US" sz="6000" dirty="0" err="1">
                <a:solidFill>
                  <a:schemeClr val="bg2">
                    <a:lumMod val="50000"/>
                  </a:schemeClr>
                </a:solidFill>
              </a:rPr>
              <a:t>PayTM</a:t>
            </a:r>
            <a:r>
              <a:rPr lang="en-US" sz="6000" dirty="0">
                <a:solidFill>
                  <a:schemeClr val="bg2">
                    <a:lumMod val="50000"/>
                  </a:schemeClr>
                </a:solidFill>
              </a:rPr>
              <a:t> has also emerged to be one of the biggest financial players in the industry.  </a:t>
            </a:r>
          </a:p>
          <a:p>
            <a:pPr marL="0" indent="0">
              <a:buNone/>
            </a:pPr>
            <a:r>
              <a:rPr lang="en-US" sz="6000" dirty="0" err="1">
                <a:solidFill>
                  <a:schemeClr val="bg2">
                    <a:lumMod val="50000"/>
                  </a:schemeClr>
                </a:solidFill>
              </a:rPr>
              <a:t>PayTM</a:t>
            </a:r>
            <a:r>
              <a:rPr lang="en-US" sz="6000" dirty="0">
                <a:solidFill>
                  <a:schemeClr val="bg2">
                    <a:lumMod val="50000"/>
                  </a:schemeClr>
                </a:solidFill>
              </a:rPr>
              <a:t> is designed to be multi-dimensional. It contains various products for the users to choose from. Shopping, Travelling, paying off utility bills, prepaid mobile recharge, etc. are among some of the services that is provided by the application. </a:t>
            </a:r>
          </a:p>
          <a:p>
            <a:pPr marL="0" indent="0">
              <a:buNone/>
            </a:pPr>
            <a:r>
              <a:rPr lang="en-US" sz="6000" dirty="0">
                <a:solidFill>
                  <a:schemeClr val="bg2">
                    <a:lumMod val="50000"/>
                  </a:schemeClr>
                </a:solidFill>
              </a:rPr>
              <a:t>In this project, we will be covering four major aspects of the </a:t>
            </a:r>
            <a:r>
              <a:rPr lang="en-US" sz="6000" dirty="0" err="1">
                <a:solidFill>
                  <a:schemeClr val="bg2">
                    <a:lumMod val="50000"/>
                  </a:schemeClr>
                </a:solidFill>
              </a:rPr>
              <a:t>PayTM</a:t>
            </a:r>
            <a:r>
              <a:rPr lang="en-US" sz="6000" dirty="0">
                <a:solidFill>
                  <a:schemeClr val="bg2">
                    <a:lumMod val="50000"/>
                  </a:schemeClr>
                </a:solidFill>
              </a:rPr>
              <a:t> application. These aspects include the following elements: </a:t>
            </a:r>
          </a:p>
          <a:p>
            <a:pPr marL="0" lvl="0"/>
            <a:r>
              <a:rPr lang="en-US" sz="6000" dirty="0">
                <a:solidFill>
                  <a:schemeClr val="bg2">
                    <a:lumMod val="50000"/>
                  </a:schemeClr>
                </a:solidFill>
              </a:rPr>
              <a:t>Shopping.</a:t>
            </a:r>
            <a:br>
              <a:rPr lang="en-US" sz="6000" dirty="0">
                <a:solidFill>
                  <a:schemeClr val="bg2">
                    <a:lumMod val="50000"/>
                  </a:schemeClr>
                </a:solidFill>
              </a:rPr>
            </a:br>
            <a:endParaRPr lang="en-US" sz="6000" dirty="0">
              <a:solidFill>
                <a:schemeClr val="bg2">
                  <a:lumMod val="50000"/>
                </a:schemeClr>
              </a:solidFill>
            </a:endParaRPr>
          </a:p>
          <a:p>
            <a:pPr marL="0" lvl="0"/>
            <a:r>
              <a:rPr lang="en-US" sz="6000" dirty="0">
                <a:solidFill>
                  <a:schemeClr val="bg2">
                    <a:lumMod val="50000"/>
                  </a:schemeClr>
                </a:solidFill>
              </a:rPr>
              <a:t>Payments/Banking.</a:t>
            </a:r>
            <a:br>
              <a:rPr lang="en-US" sz="6000" dirty="0">
                <a:solidFill>
                  <a:schemeClr val="bg2">
                    <a:lumMod val="50000"/>
                  </a:schemeClr>
                </a:solidFill>
              </a:rPr>
            </a:br>
            <a:endParaRPr lang="en-US" sz="6000" dirty="0">
              <a:solidFill>
                <a:schemeClr val="bg2">
                  <a:lumMod val="50000"/>
                </a:schemeClr>
              </a:solidFill>
            </a:endParaRPr>
          </a:p>
          <a:p>
            <a:pPr marL="0" lvl="0"/>
            <a:r>
              <a:rPr lang="en-US" sz="6000" dirty="0">
                <a:solidFill>
                  <a:schemeClr val="bg2">
                    <a:lumMod val="50000"/>
                  </a:schemeClr>
                </a:solidFill>
              </a:rPr>
              <a:t>Travelling.</a:t>
            </a:r>
            <a:br>
              <a:rPr lang="en-US" sz="6000" dirty="0">
                <a:solidFill>
                  <a:schemeClr val="bg2">
                    <a:lumMod val="50000"/>
                  </a:schemeClr>
                </a:solidFill>
              </a:rPr>
            </a:br>
            <a:endParaRPr lang="en-US" sz="6000" dirty="0">
              <a:solidFill>
                <a:schemeClr val="bg2">
                  <a:lumMod val="50000"/>
                </a:schemeClr>
              </a:solidFill>
            </a:endParaRPr>
          </a:p>
          <a:p>
            <a:pPr marL="0"/>
            <a:r>
              <a:rPr lang="en-US" sz="6000" dirty="0">
                <a:solidFill>
                  <a:schemeClr val="bg2">
                    <a:lumMod val="50000"/>
                  </a:schemeClr>
                </a:solidFill>
              </a:rPr>
              <a:t>Booking Events.</a:t>
            </a:r>
            <a:br>
              <a:rPr lang="en-US" b="1" dirty="0"/>
            </a:br>
            <a:endParaRPr lang="en-US" b="1" dirty="0"/>
          </a:p>
          <a:p>
            <a:pPr marL="0" indent="0">
              <a:buNone/>
            </a:pPr>
            <a:endParaRPr lang="en-IN" dirty="0"/>
          </a:p>
          <a:p>
            <a:endParaRPr lang="en-IN" dirty="0"/>
          </a:p>
        </p:txBody>
      </p:sp>
    </p:spTree>
    <p:extLst>
      <p:ext uri="{BB962C8B-B14F-4D97-AF65-F5344CB8AC3E}">
        <p14:creationId xmlns:p14="http://schemas.microsoft.com/office/powerpoint/2010/main" val="265516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B9AAF72-C764-4584-B394-E245BEA20422}"/>
              </a:ext>
            </a:extLst>
          </p:cNvPr>
          <p:cNvSpPr>
            <a:spLocks noGrp="1"/>
          </p:cNvSpPr>
          <p:nvPr>
            <p:ph type="title"/>
          </p:nvPr>
        </p:nvSpPr>
        <p:spPr>
          <a:xfrm>
            <a:off x="261764" y="5517232"/>
            <a:ext cx="10971372" cy="1066800"/>
          </a:xfrm>
        </p:spPr>
        <p:txBody>
          <a:bodyPr/>
          <a:lstStyle/>
          <a:p>
            <a:r>
              <a:rPr lang="en-US" b="1" dirty="0" err="1"/>
              <a:t>PayTM</a:t>
            </a:r>
            <a:r>
              <a:rPr lang="en-US" b="1" dirty="0"/>
              <a:t> Entity Relationship Diagram</a:t>
            </a:r>
            <a:endParaRPr lang="en-US" dirty="0"/>
          </a:p>
        </p:txBody>
      </p:sp>
      <p:pic>
        <p:nvPicPr>
          <p:cNvPr id="7" name="Content Placeholder 6">
            <a:extLst>
              <a:ext uri="{FF2B5EF4-FFF2-40B4-BE49-F238E27FC236}">
                <a16:creationId xmlns:a16="http://schemas.microsoft.com/office/drawing/2014/main" id="{D27EE6A0-91DD-4C31-B4BA-ED6B521E292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764" y="116632"/>
            <a:ext cx="11377264" cy="5688632"/>
          </a:xfrm>
          <a:prstGeom prst="rect">
            <a:avLst/>
          </a:prstGeom>
          <a:noFill/>
          <a:ln>
            <a:noFill/>
          </a:ln>
        </p:spPr>
      </p:pic>
    </p:spTree>
    <p:extLst>
      <p:ext uri="{BB962C8B-B14F-4D97-AF65-F5344CB8AC3E}">
        <p14:creationId xmlns:p14="http://schemas.microsoft.com/office/powerpoint/2010/main" val="253578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5638800"/>
            <a:ext cx="11247041" cy="1066800"/>
          </a:xfrm>
        </p:spPr>
        <p:txBody>
          <a:bodyPr/>
          <a:lstStyle/>
          <a:p>
            <a:r>
              <a:rPr lang="en-US" b="1" dirty="0" err="1"/>
              <a:t>PayTM</a:t>
            </a:r>
            <a:r>
              <a:rPr lang="en-US" b="1" dirty="0"/>
              <a:t> </a:t>
            </a:r>
            <a:r>
              <a:rPr lang="en-US" b="1" dirty="0" err="1"/>
              <a:t>Enitity</a:t>
            </a:r>
            <a:r>
              <a:rPr lang="en-US" b="1" dirty="0"/>
              <a:t> Relationship Diagram With Added Feature</a:t>
            </a:r>
            <a:endParaRPr lang="en-US" dirty="0"/>
          </a:p>
        </p:txBody>
      </p:sp>
      <p:pic>
        <p:nvPicPr>
          <p:cNvPr id="4" name="Content Placeholder 3">
            <a:extLst>
              <a:ext uri="{FF2B5EF4-FFF2-40B4-BE49-F238E27FC236}">
                <a16:creationId xmlns:a16="http://schemas.microsoft.com/office/drawing/2014/main" id="{15571EC7-F2F7-43DB-BA41-8BCA0B2F0389}"/>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33772" y="0"/>
            <a:ext cx="11449271" cy="5638800"/>
          </a:xfrm>
          <a:prstGeom prst="rect">
            <a:avLst/>
          </a:prstGeom>
          <a:noFill/>
          <a:ln>
            <a:noFill/>
          </a:ln>
        </p:spPr>
      </p:pic>
    </p:spTree>
    <p:extLst>
      <p:ext uri="{BB962C8B-B14F-4D97-AF65-F5344CB8AC3E}">
        <p14:creationId xmlns:p14="http://schemas.microsoft.com/office/powerpoint/2010/main" val="98182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F0F488-C735-4861-9882-A91A5C114A70}"/>
              </a:ext>
            </a:extLst>
          </p:cNvPr>
          <p:cNvSpPr>
            <a:spLocks noGrp="1"/>
          </p:cNvSpPr>
          <p:nvPr>
            <p:ph type="title"/>
          </p:nvPr>
        </p:nvSpPr>
        <p:spPr>
          <a:xfrm>
            <a:off x="477788" y="5589240"/>
            <a:ext cx="10971372" cy="706760"/>
          </a:xfrm>
        </p:spPr>
        <p:txBody>
          <a:bodyPr>
            <a:normAutofit/>
          </a:bodyPr>
          <a:lstStyle/>
          <a:p>
            <a:r>
              <a:rPr lang="en-US" b="1" dirty="0"/>
              <a:t>TABLES</a:t>
            </a:r>
            <a:endParaRPr lang="en-US" dirty="0"/>
          </a:p>
        </p:txBody>
      </p:sp>
      <p:sp>
        <p:nvSpPr>
          <p:cNvPr id="7" name="TextBox 6">
            <a:extLst>
              <a:ext uri="{FF2B5EF4-FFF2-40B4-BE49-F238E27FC236}">
                <a16:creationId xmlns:a16="http://schemas.microsoft.com/office/drawing/2014/main" id="{695AD4E4-41DD-43D2-A3A3-B55E9E722F19}"/>
              </a:ext>
            </a:extLst>
          </p:cNvPr>
          <p:cNvSpPr txBox="1"/>
          <p:nvPr/>
        </p:nvSpPr>
        <p:spPr>
          <a:xfrm>
            <a:off x="1125860" y="2752558"/>
            <a:ext cx="9937104" cy="1200329"/>
          </a:xfrm>
          <a:prstGeom prst="rect">
            <a:avLst/>
          </a:prstGeom>
          <a:noFill/>
        </p:spPr>
        <p:txBody>
          <a:bodyPr wrap="square" rtlCol="0">
            <a:spAutoFit/>
          </a:bodyPr>
          <a:lstStyle/>
          <a:p>
            <a:br>
              <a:rPr lang="en-IN" dirty="0"/>
            </a:b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 name="Rectangle 2">
            <a:extLst>
              <a:ext uri="{FF2B5EF4-FFF2-40B4-BE49-F238E27FC236}">
                <a16:creationId xmlns:a16="http://schemas.microsoft.com/office/drawing/2014/main" id="{845C25B9-FAAC-4A0B-AD4A-4CA5E9704963}"/>
              </a:ext>
            </a:extLst>
          </p:cNvPr>
          <p:cNvSpPr>
            <a:spLocks noChangeArrowheads="1"/>
          </p:cNvSpPr>
          <p:nvPr/>
        </p:nvSpPr>
        <p:spPr bwMode="auto">
          <a:xfrm>
            <a:off x="189757" y="398619"/>
            <a:ext cx="1180931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Table Name:</a:t>
            </a:r>
            <a:r>
              <a:rPr lang="en-US" dirty="0"/>
              <a:t> Users</a:t>
            </a:r>
          </a:p>
          <a:p>
            <a:r>
              <a:rPr lang="en-US" dirty="0"/>
              <a:t>The shopping section includes a universal ‘User’ class. The primary purpose of the ‘User’ class will be to maintain data of all the users in the system and fetch the details wherever required.</a:t>
            </a:r>
          </a:p>
          <a:p>
            <a:r>
              <a:rPr lang="en-US" b="1" dirty="0"/>
              <a:t>Primary Key:</a:t>
            </a:r>
            <a:r>
              <a:rPr lang="en-US" dirty="0"/>
              <a:t> User ID</a:t>
            </a:r>
          </a:p>
          <a:p>
            <a:r>
              <a:rPr lang="en-US" b="1" dirty="0"/>
              <a:t>Attributes:</a:t>
            </a:r>
            <a:r>
              <a:rPr lang="en-US" dirty="0"/>
              <a:t> Mobile |</a:t>
            </a:r>
            <a:r>
              <a:rPr lang="en-US" dirty="0" err="1"/>
              <a:t>First_Name</a:t>
            </a:r>
            <a:r>
              <a:rPr lang="en-US" dirty="0"/>
              <a:t> |</a:t>
            </a:r>
            <a:r>
              <a:rPr lang="en-US" dirty="0" err="1"/>
              <a:t>Last_Name</a:t>
            </a:r>
            <a:r>
              <a:rPr lang="en-US" dirty="0"/>
              <a:t> |</a:t>
            </a:r>
            <a:r>
              <a:rPr lang="en-US" dirty="0" err="1"/>
              <a:t>Gender|Email|Password</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5">
            <a:extLst>
              <a:ext uri="{FF2B5EF4-FFF2-40B4-BE49-F238E27FC236}">
                <a16:creationId xmlns:a16="http://schemas.microsoft.com/office/drawing/2014/main" id="{22C57B25-D0FD-4417-8F51-2B445F754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80" y="2420891"/>
            <a:ext cx="10360419" cy="27362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07723787-F1E9-4108-AB49-B33CB9DEF852}"/>
              </a:ext>
            </a:extLst>
          </p:cNvPr>
          <p:cNvSpPr>
            <a:spLocks noChangeArrowheads="1"/>
          </p:cNvSpPr>
          <p:nvPr/>
        </p:nvSpPr>
        <p:spPr bwMode="auto">
          <a:xfrm>
            <a:off x="0" y="21526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5446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F0F488-C735-4861-9882-A91A5C114A70}"/>
              </a:ext>
            </a:extLst>
          </p:cNvPr>
          <p:cNvSpPr>
            <a:spLocks noGrp="1"/>
          </p:cNvSpPr>
          <p:nvPr>
            <p:ph type="title"/>
          </p:nvPr>
        </p:nvSpPr>
        <p:spPr>
          <a:xfrm>
            <a:off x="477788" y="5589240"/>
            <a:ext cx="10971372" cy="706760"/>
          </a:xfrm>
        </p:spPr>
        <p:txBody>
          <a:bodyPr>
            <a:normAutofit/>
          </a:bodyPr>
          <a:lstStyle/>
          <a:p>
            <a:r>
              <a:rPr lang="en-US" b="1" dirty="0"/>
              <a:t>TABLES</a:t>
            </a:r>
            <a:endParaRPr lang="en-US" dirty="0"/>
          </a:p>
        </p:txBody>
      </p:sp>
      <p:sp>
        <p:nvSpPr>
          <p:cNvPr id="7" name="TextBox 6">
            <a:extLst>
              <a:ext uri="{FF2B5EF4-FFF2-40B4-BE49-F238E27FC236}">
                <a16:creationId xmlns:a16="http://schemas.microsoft.com/office/drawing/2014/main" id="{695AD4E4-41DD-43D2-A3A3-B55E9E722F19}"/>
              </a:ext>
            </a:extLst>
          </p:cNvPr>
          <p:cNvSpPr txBox="1"/>
          <p:nvPr/>
        </p:nvSpPr>
        <p:spPr>
          <a:xfrm>
            <a:off x="1125860" y="2752558"/>
            <a:ext cx="9937104" cy="1200329"/>
          </a:xfrm>
          <a:prstGeom prst="rect">
            <a:avLst/>
          </a:prstGeom>
          <a:noFill/>
        </p:spPr>
        <p:txBody>
          <a:bodyPr wrap="square" rtlCol="0">
            <a:spAutoFit/>
          </a:bodyPr>
          <a:lstStyle/>
          <a:p>
            <a:br>
              <a:rPr lang="en-IN" dirty="0"/>
            </a:b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 name="Rectangle 2">
            <a:extLst>
              <a:ext uri="{FF2B5EF4-FFF2-40B4-BE49-F238E27FC236}">
                <a16:creationId xmlns:a16="http://schemas.microsoft.com/office/drawing/2014/main" id="{845C25B9-FAAC-4A0B-AD4A-4CA5E9704963}"/>
              </a:ext>
            </a:extLst>
          </p:cNvPr>
          <p:cNvSpPr>
            <a:spLocks noChangeArrowheads="1"/>
          </p:cNvSpPr>
          <p:nvPr/>
        </p:nvSpPr>
        <p:spPr bwMode="auto">
          <a:xfrm>
            <a:off x="189757" y="260120"/>
            <a:ext cx="1180931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Table Name:</a:t>
            </a:r>
            <a:r>
              <a:rPr lang="en-US" dirty="0"/>
              <a:t> Transactions</a:t>
            </a:r>
          </a:p>
          <a:p>
            <a:r>
              <a:rPr lang="en-US" dirty="0"/>
              <a:t>‘Transaction’ class has Transaction ID as a primary key, with other attributes being Transaction amount, transaction date, transaction time and payment method. The primary purpose of the ‘Transaction’ class is to maintain data about the transactions performed by user.</a:t>
            </a:r>
          </a:p>
          <a:p>
            <a:r>
              <a:rPr lang="en-US" b="1" dirty="0"/>
              <a:t>Primary Key:</a:t>
            </a:r>
            <a:r>
              <a:rPr lang="en-US" dirty="0"/>
              <a:t> </a:t>
            </a:r>
            <a:r>
              <a:rPr lang="en-US" dirty="0" err="1"/>
              <a:t>TransactionID</a:t>
            </a:r>
            <a:endParaRPr lang="en-US" dirty="0"/>
          </a:p>
          <a:p>
            <a:r>
              <a:rPr lang="en-US" b="1" dirty="0"/>
              <a:t>Attributes:</a:t>
            </a:r>
            <a:r>
              <a:rPr lang="en-US" dirty="0"/>
              <a:t> Tracking </a:t>
            </a:r>
            <a:r>
              <a:rPr lang="en-US" dirty="0" err="1"/>
              <a:t>ID|Offering</a:t>
            </a:r>
            <a:r>
              <a:rPr lang="en-US" dirty="0"/>
              <a:t> </a:t>
            </a:r>
            <a:r>
              <a:rPr lang="en-US" dirty="0" err="1"/>
              <a:t>ID|Transaction_Date|Transaction_Time|Payment_Method</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07723787-F1E9-4108-AB49-B33CB9DEF852}"/>
              </a:ext>
            </a:extLst>
          </p:cNvPr>
          <p:cNvSpPr>
            <a:spLocks noChangeArrowheads="1"/>
          </p:cNvSpPr>
          <p:nvPr/>
        </p:nvSpPr>
        <p:spPr bwMode="auto">
          <a:xfrm>
            <a:off x="0" y="21526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DED0372E-1006-481A-A7CB-08BB96CC799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3772" y="2456180"/>
            <a:ext cx="10585176" cy="2917036"/>
          </a:xfrm>
          <a:prstGeom prst="rect">
            <a:avLst/>
          </a:prstGeom>
          <a:noFill/>
          <a:ln>
            <a:noFill/>
          </a:ln>
        </p:spPr>
      </p:pic>
    </p:spTree>
    <p:extLst>
      <p:ext uri="{BB962C8B-B14F-4D97-AF65-F5344CB8AC3E}">
        <p14:creationId xmlns:p14="http://schemas.microsoft.com/office/powerpoint/2010/main" val="425562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7F0F488-C735-4861-9882-A91A5C114A70}"/>
              </a:ext>
            </a:extLst>
          </p:cNvPr>
          <p:cNvSpPr>
            <a:spLocks noGrp="1"/>
          </p:cNvSpPr>
          <p:nvPr>
            <p:ph type="title"/>
          </p:nvPr>
        </p:nvSpPr>
        <p:spPr>
          <a:xfrm>
            <a:off x="477788" y="5589240"/>
            <a:ext cx="10971372" cy="706760"/>
          </a:xfrm>
        </p:spPr>
        <p:txBody>
          <a:bodyPr>
            <a:normAutofit/>
          </a:bodyPr>
          <a:lstStyle/>
          <a:p>
            <a:r>
              <a:rPr lang="en-US" b="1" dirty="0"/>
              <a:t>TABLES</a:t>
            </a:r>
            <a:endParaRPr lang="en-US" dirty="0"/>
          </a:p>
        </p:txBody>
      </p:sp>
      <p:sp>
        <p:nvSpPr>
          <p:cNvPr id="7" name="TextBox 6">
            <a:extLst>
              <a:ext uri="{FF2B5EF4-FFF2-40B4-BE49-F238E27FC236}">
                <a16:creationId xmlns:a16="http://schemas.microsoft.com/office/drawing/2014/main" id="{695AD4E4-41DD-43D2-A3A3-B55E9E722F19}"/>
              </a:ext>
            </a:extLst>
          </p:cNvPr>
          <p:cNvSpPr txBox="1"/>
          <p:nvPr/>
        </p:nvSpPr>
        <p:spPr>
          <a:xfrm>
            <a:off x="1125860" y="2752558"/>
            <a:ext cx="9937104" cy="1200329"/>
          </a:xfrm>
          <a:prstGeom prst="rect">
            <a:avLst/>
          </a:prstGeom>
          <a:noFill/>
        </p:spPr>
        <p:txBody>
          <a:bodyPr wrap="square" rtlCol="0">
            <a:spAutoFit/>
          </a:bodyPr>
          <a:lstStyle/>
          <a:p>
            <a:br>
              <a:rPr lang="en-IN" dirty="0"/>
            </a:b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2" name="Rectangle 2">
            <a:extLst>
              <a:ext uri="{FF2B5EF4-FFF2-40B4-BE49-F238E27FC236}">
                <a16:creationId xmlns:a16="http://schemas.microsoft.com/office/drawing/2014/main" id="{845C25B9-FAAC-4A0B-AD4A-4CA5E9704963}"/>
              </a:ext>
            </a:extLst>
          </p:cNvPr>
          <p:cNvSpPr>
            <a:spLocks noChangeArrowheads="1"/>
          </p:cNvSpPr>
          <p:nvPr/>
        </p:nvSpPr>
        <p:spPr bwMode="auto">
          <a:xfrm>
            <a:off x="189757" y="260120"/>
            <a:ext cx="1180931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Table Name:</a:t>
            </a:r>
            <a:r>
              <a:rPr lang="en-US" dirty="0"/>
              <a:t> Offering</a:t>
            </a:r>
          </a:p>
          <a:p>
            <a:r>
              <a:rPr lang="en-US" dirty="0"/>
              <a:t>‘Offering’ includes a unique offering ID, price and number of available items. The primary purpose of the ‘Offering’ class is to infer the product availability in quantity and price of the product. It also helps in determining stores that provide these products.</a:t>
            </a:r>
          </a:p>
          <a:p>
            <a:r>
              <a:rPr lang="en-US" b="1" dirty="0"/>
              <a:t>Primary Key:</a:t>
            </a:r>
            <a:r>
              <a:rPr lang="en-US" dirty="0"/>
              <a:t> offering ID</a:t>
            </a:r>
          </a:p>
          <a:p>
            <a:r>
              <a:rPr lang="en-US" b="1" dirty="0"/>
              <a:t>Attributes:</a:t>
            </a:r>
            <a:r>
              <a:rPr lang="en-US" dirty="0"/>
              <a:t> price | </a:t>
            </a:r>
            <a:r>
              <a:rPr lang="en-US" dirty="0" err="1"/>
              <a:t>num_available</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07723787-F1E9-4108-AB49-B33CB9DEF852}"/>
              </a:ext>
            </a:extLst>
          </p:cNvPr>
          <p:cNvSpPr>
            <a:spLocks noChangeArrowheads="1"/>
          </p:cNvSpPr>
          <p:nvPr/>
        </p:nvSpPr>
        <p:spPr bwMode="auto">
          <a:xfrm>
            <a:off x="0" y="21526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39766BA8-7354-4B7E-A152-09F8EEF6E6F0}"/>
              </a:ext>
            </a:extLst>
          </p:cNvPr>
          <p:cNvPicPr>
            <a:picLocks noChangeAspect="1"/>
          </p:cNvPicPr>
          <p:nvPr/>
        </p:nvPicPr>
        <p:blipFill>
          <a:blip r:embed="rId2"/>
          <a:stretch>
            <a:fillRect/>
          </a:stretch>
        </p:blipFill>
        <p:spPr>
          <a:xfrm>
            <a:off x="216864" y="2291445"/>
            <a:ext cx="11809312" cy="2841632"/>
          </a:xfrm>
          <a:prstGeom prst="rect">
            <a:avLst/>
          </a:prstGeom>
        </p:spPr>
      </p:pic>
    </p:spTree>
    <p:extLst>
      <p:ext uri="{BB962C8B-B14F-4D97-AF65-F5344CB8AC3E}">
        <p14:creationId xmlns:p14="http://schemas.microsoft.com/office/powerpoint/2010/main" val="414811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extLst>
    <a:ext uri="{05A4C25C-085E-4340-85A3-A5531E510DB2}">
      <thm15:themeFamily xmlns:thm15="http://schemas.microsoft.com/office/thememl/2012/main" name="Business marketing glass cube presentation (widescreen).potx" id="{74DE7380-C30D-4469-ADD7-E6F9EE4B3B5B}" vid="{155E0FAD-96D2-43CD-8C5A-B2DD74F4492C}"/>
    </a:ext>
  </a:ext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CB2C71-1ED8-4540-B003-293B5E75C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AACE6D-8EB6-447A-8DFD-C2C0C52916AC}">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40262f94-9f35-4ac3-9a90-690165a166b7"/>
    <ds:schemaRef ds:uri="a4f35948-e619-41b3-aa29-22878b09cfd2"/>
    <ds:schemaRef ds:uri="http://www.w3.org/XML/1998/namespace"/>
    <ds:schemaRef ds:uri="http://purl.org/dc/dcmitype/"/>
  </ds:schemaRefs>
</ds:datastoreItem>
</file>

<file path=customXml/itemProps3.xml><?xml version="1.0" encoding="utf-8"?>
<ds:datastoreItem xmlns:ds="http://schemas.openxmlformats.org/officeDocument/2006/customXml" ds:itemID="{7F9B8BCC-BF24-4800-92E1-9F891BBB27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marketing glass cube presentation (widescreen)</Template>
  <TotalTime>3035</TotalTime>
  <Words>1716</Words>
  <Application>Microsoft Office PowerPoint</Application>
  <PresentationFormat>Custom</PresentationFormat>
  <Paragraphs>180</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Corbel</vt:lpstr>
      <vt:lpstr>Marketing 16x9</vt:lpstr>
      <vt:lpstr>Data Management  MIS 6326.001  Professor Vivek Arora  Group 7:  Yifan Cao Ravi Dawar Wei Feng Rutwika Mohanty Chirag Sharma </vt:lpstr>
      <vt:lpstr>PayTM</vt:lpstr>
      <vt:lpstr>Contents</vt:lpstr>
      <vt:lpstr>Introduction</vt:lpstr>
      <vt:lpstr>PayTM Entity Relationship Diagram</vt:lpstr>
      <vt:lpstr>PayTM Enitity Relationship Diagram With Added Feature</vt:lpstr>
      <vt:lpstr>TABLES</vt:lpstr>
      <vt:lpstr>TABLES</vt:lpstr>
      <vt:lpstr>TABLES</vt:lpstr>
      <vt:lpstr>TABLES</vt:lpstr>
      <vt:lpstr>TABLES</vt:lpstr>
      <vt:lpstr>TABLES</vt:lpstr>
      <vt:lpstr>TABLES</vt:lpstr>
      <vt:lpstr>TABLES</vt:lpstr>
      <vt:lpstr>TABLES</vt:lpstr>
      <vt:lpstr>TABLES</vt:lpstr>
      <vt:lpstr>TABLES</vt:lpstr>
      <vt:lpstr>TABLES</vt:lpstr>
      <vt:lpstr>TABLES</vt:lpstr>
      <vt:lpstr>TABLES</vt:lpstr>
      <vt:lpstr>TABLES</vt:lpstr>
      <vt:lpstr>SCENARIOS</vt:lpstr>
      <vt:lpstr>SCENARIOS</vt:lpstr>
      <vt:lpstr>SCENARIO</vt:lpstr>
      <vt:lpstr>SCENARIOS</vt:lpstr>
      <vt:lpstr>SCENARIOS</vt:lpstr>
      <vt:lpstr>SCENARIOS</vt:lpstr>
      <vt:lpstr>SCENARIOS</vt:lpstr>
      <vt:lpstr>SCENARIOS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with SAS</dc:title>
  <dc:creator>Sharma, Chirag</dc:creator>
  <cp:lastModifiedBy>Rutwika Mohanty</cp:lastModifiedBy>
  <cp:revision>68</cp:revision>
  <dcterms:created xsi:type="dcterms:W3CDTF">2017-11-12T03:17:37Z</dcterms:created>
  <dcterms:modified xsi:type="dcterms:W3CDTF">2017-12-01T23:02:40Z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