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69" r:id="rId5"/>
    <p:sldId id="265" r:id="rId6"/>
    <p:sldId id="259" r:id="rId7"/>
    <p:sldId id="260" r:id="rId8"/>
    <p:sldId id="268" r:id="rId9"/>
    <p:sldId id="267" r:id="rId10"/>
    <p:sldId id="261"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8FA09E-C0EC-A643-B262-7C5A95561782}" v="32" dt="2024-02-21T18:03:03.7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65"/>
    <p:restoredTop sz="94651"/>
  </p:normalViewPr>
  <p:slideViewPr>
    <p:cSldViewPr snapToGrid="0">
      <p:cViewPr varScale="1">
        <p:scale>
          <a:sx n="107" d="100"/>
          <a:sy n="107" d="100"/>
        </p:scale>
        <p:origin x="176"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3DC299-4BFE-6D4D-B6B9-04F50F396C92}" type="datetimeFigureOut">
              <a:rPr lang="en-US" smtClean="0"/>
              <a:t>10/24/24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ACAFFF-FCCF-0B48-B3A7-DF4A2AA01D54}" type="slidenum">
              <a:rPr lang="en-US" smtClean="0"/>
              <a:t>‹#›</a:t>
            </a:fld>
            <a:endParaRPr lang="en-US"/>
          </a:p>
        </p:txBody>
      </p:sp>
    </p:spTree>
    <p:extLst>
      <p:ext uri="{BB962C8B-B14F-4D97-AF65-F5344CB8AC3E}">
        <p14:creationId xmlns:p14="http://schemas.microsoft.com/office/powerpoint/2010/main" val="4013207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a:solidFill>
                  <a:srgbClr val="ECECEC"/>
                </a:solidFill>
                <a:effectLst/>
                <a:latin typeface="Söhne"/>
              </a:rPr>
              <a:t>"Good evening </a:t>
            </a:r>
            <a:r>
              <a:rPr lang="en-US" b="0" i="0" u="none" strike="noStrike" dirty="0">
                <a:solidFill>
                  <a:srgbClr val="ECECEC"/>
                </a:solidFill>
                <a:effectLst/>
                <a:latin typeface="Söhne"/>
              </a:rPr>
              <a:t>everyone, we're here to present our project on 'The Environmental Crossroads of Cryptocurrency: A Closer Look at Bitcoin.' Thank you for joining us today."</a:t>
            </a:r>
          </a:p>
          <a:p>
            <a:endParaRPr lang="en-US" dirty="0"/>
          </a:p>
        </p:txBody>
      </p:sp>
      <p:sp>
        <p:nvSpPr>
          <p:cNvPr id="4" name="Slide Number Placeholder 3"/>
          <p:cNvSpPr>
            <a:spLocks noGrp="1"/>
          </p:cNvSpPr>
          <p:nvPr>
            <p:ph type="sldNum" sz="quarter" idx="5"/>
          </p:nvPr>
        </p:nvSpPr>
        <p:spPr/>
        <p:txBody>
          <a:bodyPr/>
          <a:lstStyle/>
          <a:p>
            <a:fld id="{62ACAFFF-FCCF-0B48-B3A7-DF4A2AA01D54}" type="slidenum">
              <a:rPr lang="en-US" smtClean="0"/>
              <a:t>1</a:t>
            </a:fld>
            <a:endParaRPr lang="en-US"/>
          </a:p>
        </p:txBody>
      </p:sp>
    </p:spTree>
    <p:extLst>
      <p:ext uri="{BB962C8B-B14F-4D97-AF65-F5344CB8AC3E}">
        <p14:creationId xmlns:p14="http://schemas.microsoft.com/office/powerpoint/2010/main" val="1856070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ECECEC"/>
                </a:solidFill>
                <a:effectLst/>
                <a:latin typeface="Söhne"/>
              </a:rPr>
              <a:t>Our methodology includes various data analysis techniques, such as statistical methods to identify correlations and trends, time-series analysis to observe changes over time, and econometric modeling to explore potential causality between market dynamics and energy consumption."</a:t>
            </a:r>
            <a:endParaRPr lang="en-US" dirty="0"/>
          </a:p>
        </p:txBody>
      </p:sp>
      <p:sp>
        <p:nvSpPr>
          <p:cNvPr id="4" name="Slide Number Placeholder 3"/>
          <p:cNvSpPr>
            <a:spLocks noGrp="1"/>
          </p:cNvSpPr>
          <p:nvPr>
            <p:ph type="sldNum" sz="quarter" idx="5"/>
          </p:nvPr>
        </p:nvSpPr>
        <p:spPr/>
        <p:txBody>
          <a:bodyPr/>
          <a:lstStyle/>
          <a:p>
            <a:fld id="{62ACAFFF-FCCF-0B48-B3A7-DF4A2AA01D54}" type="slidenum">
              <a:rPr lang="en-US" smtClean="0"/>
              <a:t>10</a:t>
            </a:fld>
            <a:endParaRPr lang="en-US"/>
          </a:p>
        </p:txBody>
      </p:sp>
    </p:spTree>
    <p:extLst>
      <p:ext uri="{BB962C8B-B14F-4D97-AF65-F5344CB8AC3E}">
        <p14:creationId xmlns:p14="http://schemas.microsoft.com/office/powerpoint/2010/main" val="430375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ECECEC"/>
                </a:solidFill>
                <a:effectLst/>
                <a:latin typeface="Söhne"/>
              </a:rPr>
              <a:t>The findings from our research have the potential to impact investment strategies and inform regulatory policies. From an environmental perspective, our study could encourage the adoption of renewable energy in mining operations and contribute to global efforts in carbon footprint reduction. Technologically, it could stimulate innovation in energy-efficient mining hardware and blockchain developments.</a:t>
            </a:r>
            <a:endParaRPr lang="en-US" dirty="0"/>
          </a:p>
        </p:txBody>
      </p:sp>
      <p:sp>
        <p:nvSpPr>
          <p:cNvPr id="4" name="Slide Number Placeholder 3"/>
          <p:cNvSpPr>
            <a:spLocks noGrp="1"/>
          </p:cNvSpPr>
          <p:nvPr>
            <p:ph type="sldNum" sz="quarter" idx="5"/>
          </p:nvPr>
        </p:nvSpPr>
        <p:spPr/>
        <p:txBody>
          <a:bodyPr/>
          <a:lstStyle/>
          <a:p>
            <a:fld id="{62ACAFFF-FCCF-0B48-B3A7-DF4A2AA01D54}" type="slidenum">
              <a:rPr lang="en-US" smtClean="0"/>
              <a:t>11</a:t>
            </a:fld>
            <a:endParaRPr lang="en-US"/>
          </a:p>
        </p:txBody>
      </p:sp>
    </p:spTree>
    <p:extLst>
      <p:ext uri="{BB962C8B-B14F-4D97-AF65-F5344CB8AC3E}">
        <p14:creationId xmlns:p14="http://schemas.microsoft.com/office/powerpoint/2010/main" val="3857492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ECECEC"/>
                </a:solidFill>
                <a:effectLst/>
                <a:latin typeface="Söhne"/>
              </a:rPr>
              <a:t>Looking ahead, we aim to continue monitoring Bitcoin's energy mix and investigate the impact of technological advancements and regulatory changes on its environmental footprint.</a:t>
            </a:r>
            <a:endParaRPr lang="en-US" dirty="0"/>
          </a:p>
        </p:txBody>
      </p:sp>
      <p:sp>
        <p:nvSpPr>
          <p:cNvPr id="4" name="Slide Number Placeholder 3"/>
          <p:cNvSpPr>
            <a:spLocks noGrp="1"/>
          </p:cNvSpPr>
          <p:nvPr>
            <p:ph type="sldNum" sz="quarter" idx="5"/>
          </p:nvPr>
        </p:nvSpPr>
        <p:spPr/>
        <p:txBody>
          <a:bodyPr/>
          <a:lstStyle/>
          <a:p>
            <a:fld id="{62ACAFFF-FCCF-0B48-B3A7-DF4A2AA01D54}" type="slidenum">
              <a:rPr lang="en-US" smtClean="0"/>
              <a:t>12</a:t>
            </a:fld>
            <a:endParaRPr lang="en-US"/>
          </a:p>
        </p:txBody>
      </p:sp>
    </p:spTree>
    <p:extLst>
      <p:ext uri="{BB962C8B-B14F-4D97-AF65-F5344CB8AC3E}">
        <p14:creationId xmlns:p14="http://schemas.microsoft.com/office/powerpoint/2010/main" val="1594917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ECECEC"/>
                </a:solidFill>
                <a:effectLst/>
                <a:latin typeface="Söhne"/>
              </a:rPr>
              <a:t>We appreciate your attention and are now ready to take any questions you may have. Thank you.</a:t>
            </a:r>
            <a:endParaRPr lang="en-US" dirty="0"/>
          </a:p>
        </p:txBody>
      </p:sp>
      <p:sp>
        <p:nvSpPr>
          <p:cNvPr id="4" name="Slide Number Placeholder 3"/>
          <p:cNvSpPr>
            <a:spLocks noGrp="1"/>
          </p:cNvSpPr>
          <p:nvPr>
            <p:ph type="sldNum" sz="quarter" idx="5"/>
          </p:nvPr>
        </p:nvSpPr>
        <p:spPr/>
        <p:txBody>
          <a:bodyPr/>
          <a:lstStyle/>
          <a:p>
            <a:fld id="{62ACAFFF-FCCF-0B48-B3A7-DF4A2AA01D54}" type="slidenum">
              <a:rPr lang="en-US" smtClean="0"/>
              <a:t>13</a:t>
            </a:fld>
            <a:endParaRPr lang="en-US"/>
          </a:p>
        </p:txBody>
      </p:sp>
    </p:spTree>
    <p:extLst>
      <p:ext uri="{BB962C8B-B14F-4D97-AF65-F5344CB8AC3E}">
        <p14:creationId xmlns:p14="http://schemas.microsoft.com/office/powerpoint/2010/main" val="265936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ECECEC"/>
                </a:solidFill>
                <a:effectLst/>
                <a:latin typeface="Söhne"/>
              </a:rPr>
              <a:t>Bitcoin is a revolutionary digital currency that enables peer-to-peer transactions without the need for intermediate banks. It operates on blockchain technology, which records transactions across a distributed network. This has significant implications for both the finance industry and the environment.</a:t>
            </a:r>
            <a:endParaRPr lang="en-US" dirty="0"/>
          </a:p>
        </p:txBody>
      </p:sp>
      <p:sp>
        <p:nvSpPr>
          <p:cNvPr id="4" name="Slide Number Placeholder 3"/>
          <p:cNvSpPr>
            <a:spLocks noGrp="1"/>
          </p:cNvSpPr>
          <p:nvPr>
            <p:ph type="sldNum" sz="quarter" idx="5"/>
          </p:nvPr>
        </p:nvSpPr>
        <p:spPr/>
        <p:txBody>
          <a:bodyPr/>
          <a:lstStyle/>
          <a:p>
            <a:fld id="{62ACAFFF-FCCF-0B48-B3A7-DF4A2AA01D54}" type="slidenum">
              <a:rPr lang="en-US" smtClean="0"/>
              <a:t>2</a:t>
            </a:fld>
            <a:endParaRPr lang="en-US"/>
          </a:p>
        </p:txBody>
      </p:sp>
    </p:spTree>
    <p:extLst>
      <p:ext uri="{BB962C8B-B14F-4D97-AF65-F5344CB8AC3E}">
        <p14:creationId xmlns:p14="http://schemas.microsoft.com/office/powerpoint/2010/main" val="1071226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ECECEC"/>
                </a:solidFill>
                <a:effectLst/>
                <a:latin typeface="Söhne"/>
              </a:rPr>
              <a:t>Moving to the environmental aspect, the majority of Bitcoin mining's energy consumption comes from coal, which is a concern. However, we're observing a promising increase in the use of renewable energy sources. The sustainability outlook suggests that greener practices are needed and that renewables have the potential to reduce Bitcoin's carbon footprint.</a:t>
            </a:r>
            <a:endParaRPr lang="en-US" dirty="0"/>
          </a:p>
        </p:txBody>
      </p:sp>
      <p:sp>
        <p:nvSpPr>
          <p:cNvPr id="4" name="Slide Number Placeholder 3"/>
          <p:cNvSpPr>
            <a:spLocks noGrp="1"/>
          </p:cNvSpPr>
          <p:nvPr>
            <p:ph type="sldNum" sz="quarter" idx="5"/>
          </p:nvPr>
        </p:nvSpPr>
        <p:spPr/>
        <p:txBody>
          <a:bodyPr/>
          <a:lstStyle/>
          <a:p>
            <a:fld id="{62ACAFFF-FCCF-0B48-B3A7-DF4A2AA01D54}" type="slidenum">
              <a:rPr lang="en-US" smtClean="0"/>
              <a:t>3</a:t>
            </a:fld>
            <a:endParaRPr lang="en-US"/>
          </a:p>
        </p:txBody>
      </p:sp>
    </p:spTree>
    <p:extLst>
      <p:ext uri="{BB962C8B-B14F-4D97-AF65-F5344CB8AC3E}">
        <p14:creationId xmlns:p14="http://schemas.microsoft.com/office/powerpoint/2010/main" val="4250542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ECECEC"/>
                </a:solidFill>
                <a:effectLst/>
                <a:latin typeface="Söhne"/>
              </a:rPr>
              <a:t>Moving to the environmental aspect, the majority of Bitcoin mining's energy consumption comes from coal, which is a concern. However, we're observing a promising increase in the use of renewable energy sources. The sustainability outlook suggests that greener practices are needed and that renewables have the potential to reduce Bitcoin's carbon footprint.</a:t>
            </a:r>
            <a:endParaRPr lang="en-US" dirty="0"/>
          </a:p>
        </p:txBody>
      </p:sp>
      <p:sp>
        <p:nvSpPr>
          <p:cNvPr id="4" name="Slide Number Placeholder 3"/>
          <p:cNvSpPr>
            <a:spLocks noGrp="1"/>
          </p:cNvSpPr>
          <p:nvPr>
            <p:ph type="sldNum" sz="quarter" idx="5"/>
          </p:nvPr>
        </p:nvSpPr>
        <p:spPr/>
        <p:txBody>
          <a:bodyPr/>
          <a:lstStyle/>
          <a:p>
            <a:fld id="{62ACAFFF-FCCF-0B48-B3A7-DF4A2AA01D54}" type="slidenum">
              <a:rPr lang="en-US" smtClean="0"/>
              <a:t>4</a:t>
            </a:fld>
            <a:endParaRPr lang="en-US"/>
          </a:p>
        </p:txBody>
      </p:sp>
    </p:spTree>
    <p:extLst>
      <p:ext uri="{BB962C8B-B14F-4D97-AF65-F5344CB8AC3E}">
        <p14:creationId xmlns:p14="http://schemas.microsoft.com/office/powerpoint/2010/main" val="2733836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ECECEC"/>
                </a:solidFill>
                <a:effectLst/>
                <a:latin typeface="Söhne"/>
              </a:rPr>
              <a:t>Our research is based on two key datasets. The first dataset includes historical BTC-USD prices ranging from April 2013 to January 2024, capturing price metrics like high, low, open, close, and volume. The second dataset tracks Bitcoin's environmental footprint from 2017 to 2023, providing insights into the energy mix and estimated CO2 emissions. Together, these datasets offer a comprehensive look at Bitcoin's market dynamics and environmental impact(Talk about all the variables).</a:t>
            </a:r>
            <a:endParaRPr lang="en-US" dirty="0"/>
          </a:p>
          <a:p>
            <a:endParaRPr lang="en-US" dirty="0"/>
          </a:p>
        </p:txBody>
      </p:sp>
      <p:sp>
        <p:nvSpPr>
          <p:cNvPr id="4" name="Slide Number Placeholder 3"/>
          <p:cNvSpPr>
            <a:spLocks noGrp="1"/>
          </p:cNvSpPr>
          <p:nvPr>
            <p:ph type="sldNum" sz="quarter" idx="5"/>
          </p:nvPr>
        </p:nvSpPr>
        <p:spPr/>
        <p:txBody>
          <a:bodyPr/>
          <a:lstStyle/>
          <a:p>
            <a:fld id="{62ACAFFF-FCCF-0B48-B3A7-DF4A2AA01D54}" type="slidenum">
              <a:rPr lang="en-US" smtClean="0"/>
              <a:t>5</a:t>
            </a:fld>
            <a:endParaRPr lang="en-US"/>
          </a:p>
        </p:txBody>
      </p:sp>
    </p:spTree>
    <p:extLst>
      <p:ext uri="{BB962C8B-B14F-4D97-AF65-F5344CB8AC3E}">
        <p14:creationId xmlns:p14="http://schemas.microsoft.com/office/powerpoint/2010/main" val="49249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ECECEC"/>
                </a:solidFill>
                <a:effectLst/>
                <a:latin typeface="Söhne"/>
              </a:rPr>
              <a:t>Our main research question seeks to connect the dots between market and environmental factors, asking if there's a correlation between Bitcoin prices and its energy consumption. </a:t>
            </a:r>
            <a:r>
              <a:rPr lang="en-US" sz="1200" dirty="0">
                <a:solidFill>
                  <a:schemeClr val="bg1"/>
                </a:solidFill>
              </a:rPr>
              <a:t>Is there a chance that what's happening with Bitcoin prices is shaking hands with how much energy it's eating up? Which parts of the Bitcoin market are moving in step with these eco-stats?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ECECEC"/>
                </a:solidFill>
                <a:effectLst/>
                <a:latin typeface="Söhne"/>
              </a:rPr>
              <a:t>We are also curious about the parts of the Bitcoin market that correspond with environmental statistics</a:t>
            </a:r>
            <a:r>
              <a:rPr lang="en-US" b="0" i="0" u="none" strike="noStrike">
                <a:solidFill>
                  <a:srgbClr val="ECECEC"/>
                </a:solidFill>
                <a:effectLst/>
                <a:latin typeface="Söhne"/>
              </a:rPr>
              <a:t>. </a:t>
            </a:r>
            <a:endParaRPr lang="en-US" dirty="0"/>
          </a:p>
        </p:txBody>
      </p:sp>
      <p:sp>
        <p:nvSpPr>
          <p:cNvPr id="4" name="Slide Number Placeholder 3"/>
          <p:cNvSpPr>
            <a:spLocks noGrp="1"/>
          </p:cNvSpPr>
          <p:nvPr>
            <p:ph type="sldNum" sz="quarter" idx="5"/>
          </p:nvPr>
        </p:nvSpPr>
        <p:spPr/>
        <p:txBody>
          <a:bodyPr/>
          <a:lstStyle/>
          <a:p>
            <a:fld id="{62ACAFFF-FCCF-0B48-B3A7-DF4A2AA01D54}" type="slidenum">
              <a:rPr lang="en-US" smtClean="0"/>
              <a:t>6</a:t>
            </a:fld>
            <a:endParaRPr lang="en-US"/>
          </a:p>
        </p:txBody>
      </p:sp>
    </p:spTree>
    <p:extLst>
      <p:ext uri="{BB962C8B-B14F-4D97-AF65-F5344CB8AC3E}">
        <p14:creationId xmlns:p14="http://schemas.microsoft.com/office/powerpoint/2010/main" val="4210850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ECECEC"/>
                </a:solidFill>
                <a:effectLst/>
                <a:latin typeface="Söhne"/>
              </a:rPr>
              <a:t>We're also exploring how technological advancements and market dynamics have influenced the energy efficiency of Bitcoin mining, aiming to understand the balance between economic benefits and environmental sustainability. </a:t>
            </a:r>
            <a:r>
              <a:rPr lang="en-US" sz="1200" dirty="0">
                <a:solidFill>
                  <a:schemeClr val="bg1"/>
                </a:solidFill>
              </a:rPr>
              <a:t>How Have Innovations in Technology and Market Dynamics Influenced the Energy Efficiency of Bitcoin Mining?</a:t>
            </a:r>
          </a:p>
          <a:p>
            <a:endParaRPr lang="en-US" dirty="0"/>
          </a:p>
        </p:txBody>
      </p:sp>
      <p:sp>
        <p:nvSpPr>
          <p:cNvPr id="4" name="Slide Number Placeholder 3"/>
          <p:cNvSpPr>
            <a:spLocks noGrp="1"/>
          </p:cNvSpPr>
          <p:nvPr>
            <p:ph type="sldNum" sz="quarter" idx="5"/>
          </p:nvPr>
        </p:nvSpPr>
        <p:spPr/>
        <p:txBody>
          <a:bodyPr/>
          <a:lstStyle/>
          <a:p>
            <a:fld id="{62ACAFFF-FCCF-0B48-B3A7-DF4A2AA01D54}" type="slidenum">
              <a:rPr lang="en-US" smtClean="0"/>
              <a:t>7</a:t>
            </a:fld>
            <a:endParaRPr lang="en-US"/>
          </a:p>
        </p:txBody>
      </p:sp>
    </p:spTree>
    <p:extLst>
      <p:ext uri="{BB962C8B-B14F-4D97-AF65-F5344CB8AC3E}">
        <p14:creationId xmlns:p14="http://schemas.microsoft.com/office/powerpoint/2010/main" val="3311053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u="none" strike="noStrike" dirty="0">
                <a:solidFill>
                  <a:srgbClr val="ECECEC"/>
                </a:solidFill>
                <a:effectLst/>
                <a:latin typeface="Söhne"/>
              </a:rPr>
              <a:t>Trend Analysis:</a:t>
            </a:r>
            <a:r>
              <a:rPr lang="en-US" b="0" i="0" u="none" strike="noStrike" dirty="0">
                <a:solidFill>
                  <a:srgbClr val="ECECEC"/>
                </a:solidFill>
                <a:effectLst/>
                <a:latin typeface="Söhne"/>
              </a:rPr>
              <a:t> Studies show Bitcoin's price volatility is influenced by market demand, regulatory news, and technological advancements.</a:t>
            </a:r>
          </a:p>
          <a:p>
            <a:pPr algn="l">
              <a:buFont typeface="Arial" panose="020B0604020202020204" pitchFamily="34" charset="0"/>
              <a:buChar char="•"/>
            </a:pPr>
            <a:r>
              <a:rPr lang="en-US" b="1" i="0" u="none" strike="noStrike" dirty="0">
                <a:solidFill>
                  <a:srgbClr val="ECECEC"/>
                </a:solidFill>
                <a:effectLst/>
                <a:latin typeface="Söhne"/>
              </a:rPr>
              <a:t>Environmental Impact:</a:t>
            </a:r>
            <a:r>
              <a:rPr lang="en-US" b="0" i="0" u="none" strike="noStrike" dirty="0">
                <a:solidFill>
                  <a:srgbClr val="ECECEC"/>
                </a:solidFill>
                <a:effectLst/>
                <a:latin typeface="Söhne"/>
              </a:rPr>
              <a:t> Research highlights the significant energy consumption of Bitcoin mining, raising concerns about its sustainability.</a:t>
            </a:r>
          </a:p>
          <a:p>
            <a:pPr algn="l">
              <a:buFont typeface="Arial" panose="020B0604020202020204" pitchFamily="34" charset="0"/>
              <a:buChar char="•"/>
            </a:pPr>
            <a:r>
              <a:rPr lang="en-US" b="1" i="0" u="none" strike="noStrike" dirty="0">
                <a:solidFill>
                  <a:srgbClr val="ECECEC"/>
                </a:solidFill>
                <a:effectLst/>
                <a:latin typeface="Söhne"/>
              </a:rPr>
              <a:t>Technological Innovations:</a:t>
            </a:r>
            <a:r>
              <a:rPr lang="en-US" b="0" i="0" u="none" strike="noStrike" dirty="0">
                <a:solidFill>
                  <a:srgbClr val="ECECEC"/>
                </a:solidFill>
                <a:effectLst/>
                <a:latin typeface="Söhne"/>
              </a:rPr>
              <a:t> Exploration of advancements in mining technology that aim to reduce energy consumption and enhance efficiency.</a:t>
            </a:r>
          </a:p>
          <a:p>
            <a:pPr algn="l">
              <a:buFont typeface="Arial" panose="020B0604020202020204" pitchFamily="34" charset="0"/>
              <a:buChar char="•"/>
            </a:pPr>
            <a:r>
              <a:rPr lang="en-US" b="1" i="0" u="none" strike="noStrike" dirty="0">
                <a:solidFill>
                  <a:srgbClr val="ECECEC"/>
                </a:solidFill>
                <a:effectLst/>
                <a:latin typeface="Söhne"/>
              </a:rPr>
              <a:t>Market Dynamics vs. Environmental Sustainability:</a:t>
            </a:r>
            <a:r>
              <a:rPr lang="en-US" b="0" i="0" u="none" strike="noStrike" dirty="0">
                <a:solidFill>
                  <a:srgbClr val="ECECEC"/>
                </a:solidFill>
                <a:effectLst/>
                <a:latin typeface="Söhne"/>
              </a:rPr>
              <a:t> Discussion on the balancing act between Bitcoin's economic incentives and environmental responsibilities.</a:t>
            </a:r>
          </a:p>
          <a:p>
            <a:endParaRPr lang="en-US" dirty="0"/>
          </a:p>
        </p:txBody>
      </p:sp>
      <p:sp>
        <p:nvSpPr>
          <p:cNvPr id="4" name="Slide Number Placeholder 3"/>
          <p:cNvSpPr>
            <a:spLocks noGrp="1"/>
          </p:cNvSpPr>
          <p:nvPr>
            <p:ph type="sldNum" sz="quarter" idx="5"/>
          </p:nvPr>
        </p:nvSpPr>
        <p:spPr/>
        <p:txBody>
          <a:bodyPr/>
          <a:lstStyle/>
          <a:p>
            <a:fld id="{62ACAFFF-FCCF-0B48-B3A7-DF4A2AA01D54}" type="slidenum">
              <a:rPr lang="en-US" smtClean="0"/>
              <a:t>8</a:t>
            </a:fld>
            <a:endParaRPr lang="en-US"/>
          </a:p>
        </p:txBody>
      </p:sp>
    </p:spTree>
    <p:extLst>
      <p:ext uri="{BB962C8B-B14F-4D97-AF65-F5344CB8AC3E}">
        <p14:creationId xmlns:p14="http://schemas.microsoft.com/office/powerpoint/2010/main" val="871094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u="none" strike="noStrike" dirty="0">
                <a:solidFill>
                  <a:srgbClr val="ECECEC"/>
                </a:solidFill>
                <a:effectLst/>
                <a:latin typeface="Söhne"/>
              </a:rPr>
              <a:t>Market Volatility and Environmental Impact:</a:t>
            </a:r>
            <a:r>
              <a:rPr lang="en-US" b="0" i="0" u="none" strike="noStrike" dirty="0">
                <a:solidFill>
                  <a:srgbClr val="ECECEC"/>
                </a:solidFill>
                <a:effectLst/>
                <a:latin typeface="Söhne"/>
              </a:rPr>
              <a:t> Exploring the relationship between Bitcoin's price fluctuations, trading volumes, and its energy consumption patterns.</a:t>
            </a:r>
          </a:p>
          <a:p>
            <a:pPr algn="l">
              <a:buFont typeface="Arial" panose="020B0604020202020204" pitchFamily="34" charset="0"/>
              <a:buChar char="•"/>
            </a:pPr>
            <a:r>
              <a:rPr lang="en-US" b="1" i="0" u="none" strike="noStrike" dirty="0">
                <a:solidFill>
                  <a:srgbClr val="ECECEC"/>
                </a:solidFill>
                <a:effectLst/>
                <a:latin typeface="Söhne"/>
              </a:rPr>
              <a:t>Sustainability of Mining Practices:</a:t>
            </a:r>
            <a:r>
              <a:rPr lang="en-US" b="0" i="0" u="none" strike="noStrike" dirty="0">
                <a:solidFill>
                  <a:srgbClr val="ECECEC"/>
                </a:solidFill>
                <a:effectLst/>
                <a:latin typeface="Söhne"/>
              </a:rPr>
              <a:t> Assessing how the shift towards renewable energy sources in mining operations can affect Bitcoin's overall carbon footprint.</a:t>
            </a:r>
          </a:p>
          <a:p>
            <a:pPr algn="l">
              <a:buFont typeface="Arial" panose="020B0604020202020204" pitchFamily="34" charset="0"/>
              <a:buChar char="•"/>
            </a:pPr>
            <a:r>
              <a:rPr lang="en-US" b="1" i="0" u="none" strike="noStrike" dirty="0">
                <a:solidFill>
                  <a:srgbClr val="ECECEC"/>
                </a:solidFill>
                <a:effectLst/>
                <a:latin typeface="Söhne"/>
              </a:rPr>
              <a:t>Technological Advancements:</a:t>
            </a:r>
            <a:r>
              <a:rPr lang="en-US" b="0" i="0" u="none" strike="noStrike" dirty="0">
                <a:solidFill>
                  <a:srgbClr val="ECECEC"/>
                </a:solidFill>
                <a:effectLst/>
                <a:latin typeface="Söhne"/>
              </a:rPr>
              <a:t> Understanding how innovations in mining technology are contributing to energy efficiency and whether these improvements align with market trends.</a:t>
            </a:r>
          </a:p>
          <a:p>
            <a:pPr algn="l">
              <a:buFont typeface="Arial" panose="020B0604020202020204" pitchFamily="34" charset="0"/>
              <a:buChar char="•"/>
            </a:pPr>
            <a:r>
              <a:rPr lang="en-US" b="1" i="0" u="none" strike="noStrike" dirty="0">
                <a:solidFill>
                  <a:srgbClr val="ECECEC"/>
                </a:solidFill>
                <a:effectLst/>
                <a:latin typeface="Söhne"/>
              </a:rPr>
              <a:t>Balancing Economic and Environmental Goals:</a:t>
            </a:r>
            <a:r>
              <a:rPr lang="en-US" b="0" i="0" u="none" strike="noStrike" dirty="0">
                <a:solidFill>
                  <a:srgbClr val="ECECEC"/>
                </a:solidFill>
                <a:effectLst/>
                <a:latin typeface="Söhne"/>
              </a:rPr>
              <a:t> Addressing the challenge of maintaining Bitcoin's growth and utility while minimizing its environmental impact.</a:t>
            </a:r>
          </a:p>
          <a:p>
            <a:endParaRPr lang="en-US" dirty="0"/>
          </a:p>
        </p:txBody>
      </p:sp>
      <p:sp>
        <p:nvSpPr>
          <p:cNvPr id="4" name="Slide Number Placeholder 3"/>
          <p:cNvSpPr>
            <a:spLocks noGrp="1"/>
          </p:cNvSpPr>
          <p:nvPr>
            <p:ph type="sldNum" sz="quarter" idx="5"/>
          </p:nvPr>
        </p:nvSpPr>
        <p:spPr/>
        <p:txBody>
          <a:bodyPr/>
          <a:lstStyle/>
          <a:p>
            <a:fld id="{62ACAFFF-FCCF-0B48-B3A7-DF4A2AA01D54}" type="slidenum">
              <a:rPr lang="en-US" smtClean="0"/>
              <a:t>9</a:t>
            </a:fld>
            <a:endParaRPr lang="en-US"/>
          </a:p>
        </p:txBody>
      </p:sp>
    </p:spTree>
    <p:extLst>
      <p:ext uri="{BB962C8B-B14F-4D97-AF65-F5344CB8AC3E}">
        <p14:creationId xmlns:p14="http://schemas.microsoft.com/office/powerpoint/2010/main" val="2316711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70EA-B37F-1A68-64E6-6887A8FDF7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3EF97F-D570-12B8-6B1A-229E064D3A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861708-43BE-2158-66C6-E71D7F76CD9A}"/>
              </a:ext>
            </a:extLst>
          </p:cNvPr>
          <p:cNvSpPr>
            <a:spLocks noGrp="1"/>
          </p:cNvSpPr>
          <p:nvPr>
            <p:ph type="dt" sz="half" idx="10"/>
          </p:nvPr>
        </p:nvSpPr>
        <p:spPr/>
        <p:txBody>
          <a:bodyPr/>
          <a:lstStyle/>
          <a:p>
            <a:fld id="{F313662D-AC91-294C-A6F3-8E85C6422D38}" type="datetimeFigureOut">
              <a:rPr lang="en-US" smtClean="0"/>
              <a:t>10/24/24</a:t>
            </a:fld>
            <a:endParaRPr lang="en-US"/>
          </a:p>
        </p:txBody>
      </p:sp>
      <p:sp>
        <p:nvSpPr>
          <p:cNvPr id="5" name="Footer Placeholder 4">
            <a:extLst>
              <a:ext uri="{FF2B5EF4-FFF2-40B4-BE49-F238E27FC236}">
                <a16:creationId xmlns:a16="http://schemas.microsoft.com/office/drawing/2014/main" id="{6C1C70AA-EFC2-AE51-80A7-D67B43809E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66A861-3726-EB89-3A09-5B80662F4ADA}"/>
              </a:ext>
            </a:extLst>
          </p:cNvPr>
          <p:cNvSpPr>
            <a:spLocks noGrp="1"/>
          </p:cNvSpPr>
          <p:nvPr>
            <p:ph type="sldNum" sz="quarter" idx="12"/>
          </p:nvPr>
        </p:nvSpPr>
        <p:spPr/>
        <p:txBody>
          <a:bodyPr/>
          <a:lstStyle/>
          <a:p>
            <a:fld id="{85A7B570-91B3-0F4A-8E21-23168350DFA0}" type="slidenum">
              <a:rPr lang="en-US" smtClean="0"/>
              <a:t>‹#›</a:t>
            </a:fld>
            <a:endParaRPr lang="en-US"/>
          </a:p>
        </p:txBody>
      </p:sp>
    </p:spTree>
    <p:extLst>
      <p:ext uri="{BB962C8B-B14F-4D97-AF65-F5344CB8AC3E}">
        <p14:creationId xmlns:p14="http://schemas.microsoft.com/office/powerpoint/2010/main" val="3229164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04241-B364-5894-0121-6F56C17073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899DCA-11C1-CA70-8227-241066DACB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6B493-4C8D-3EB7-E4A2-88BBB1CBDF2C}"/>
              </a:ext>
            </a:extLst>
          </p:cNvPr>
          <p:cNvSpPr>
            <a:spLocks noGrp="1"/>
          </p:cNvSpPr>
          <p:nvPr>
            <p:ph type="dt" sz="half" idx="10"/>
          </p:nvPr>
        </p:nvSpPr>
        <p:spPr/>
        <p:txBody>
          <a:bodyPr/>
          <a:lstStyle/>
          <a:p>
            <a:fld id="{F313662D-AC91-294C-A6F3-8E85C6422D38}" type="datetimeFigureOut">
              <a:rPr lang="en-US" smtClean="0"/>
              <a:t>10/24/24</a:t>
            </a:fld>
            <a:endParaRPr lang="en-US"/>
          </a:p>
        </p:txBody>
      </p:sp>
      <p:sp>
        <p:nvSpPr>
          <p:cNvPr id="5" name="Footer Placeholder 4">
            <a:extLst>
              <a:ext uri="{FF2B5EF4-FFF2-40B4-BE49-F238E27FC236}">
                <a16:creationId xmlns:a16="http://schemas.microsoft.com/office/drawing/2014/main" id="{CE29A152-0DF2-131B-DEF6-21D6510D1A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6380D1-B970-2B50-EC24-CBBC9BF054D0}"/>
              </a:ext>
            </a:extLst>
          </p:cNvPr>
          <p:cNvSpPr>
            <a:spLocks noGrp="1"/>
          </p:cNvSpPr>
          <p:nvPr>
            <p:ph type="sldNum" sz="quarter" idx="12"/>
          </p:nvPr>
        </p:nvSpPr>
        <p:spPr/>
        <p:txBody>
          <a:bodyPr/>
          <a:lstStyle/>
          <a:p>
            <a:fld id="{85A7B570-91B3-0F4A-8E21-23168350DFA0}" type="slidenum">
              <a:rPr lang="en-US" smtClean="0"/>
              <a:t>‹#›</a:t>
            </a:fld>
            <a:endParaRPr lang="en-US"/>
          </a:p>
        </p:txBody>
      </p:sp>
    </p:spTree>
    <p:extLst>
      <p:ext uri="{BB962C8B-B14F-4D97-AF65-F5344CB8AC3E}">
        <p14:creationId xmlns:p14="http://schemas.microsoft.com/office/powerpoint/2010/main" val="2330635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9750D5-8DB4-6C6A-8CE1-A9A7F7A236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A2D635-8D0D-C817-4332-C17B6CC230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AD1CE-DE1A-36E7-9C7E-83FD1215BC1A}"/>
              </a:ext>
            </a:extLst>
          </p:cNvPr>
          <p:cNvSpPr>
            <a:spLocks noGrp="1"/>
          </p:cNvSpPr>
          <p:nvPr>
            <p:ph type="dt" sz="half" idx="10"/>
          </p:nvPr>
        </p:nvSpPr>
        <p:spPr/>
        <p:txBody>
          <a:bodyPr/>
          <a:lstStyle/>
          <a:p>
            <a:fld id="{F313662D-AC91-294C-A6F3-8E85C6422D38}" type="datetimeFigureOut">
              <a:rPr lang="en-US" smtClean="0"/>
              <a:t>10/24/24</a:t>
            </a:fld>
            <a:endParaRPr lang="en-US"/>
          </a:p>
        </p:txBody>
      </p:sp>
      <p:sp>
        <p:nvSpPr>
          <p:cNvPr id="5" name="Footer Placeholder 4">
            <a:extLst>
              <a:ext uri="{FF2B5EF4-FFF2-40B4-BE49-F238E27FC236}">
                <a16:creationId xmlns:a16="http://schemas.microsoft.com/office/drawing/2014/main" id="{23900F53-257E-4B0F-E75D-C59E3998A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552AB-E33C-B1E5-5475-9633EF1F78B7}"/>
              </a:ext>
            </a:extLst>
          </p:cNvPr>
          <p:cNvSpPr>
            <a:spLocks noGrp="1"/>
          </p:cNvSpPr>
          <p:nvPr>
            <p:ph type="sldNum" sz="quarter" idx="12"/>
          </p:nvPr>
        </p:nvSpPr>
        <p:spPr/>
        <p:txBody>
          <a:bodyPr/>
          <a:lstStyle/>
          <a:p>
            <a:fld id="{85A7B570-91B3-0F4A-8E21-23168350DFA0}" type="slidenum">
              <a:rPr lang="en-US" smtClean="0"/>
              <a:t>‹#›</a:t>
            </a:fld>
            <a:endParaRPr lang="en-US"/>
          </a:p>
        </p:txBody>
      </p:sp>
    </p:spTree>
    <p:extLst>
      <p:ext uri="{BB962C8B-B14F-4D97-AF65-F5344CB8AC3E}">
        <p14:creationId xmlns:p14="http://schemas.microsoft.com/office/powerpoint/2010/main" val="888139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3097-AEFB-9C70-5C7A-EBFB15D8B1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8C652C-34DF-9B48-0E5C-B838DC7573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01CFA5-AAE9-D151-BE5F-22ED75921DDA}"/>
              </a:ext>
            </a:extLst>
          </p:cNvPr>
          <p:cNvSpPr>
            <a:spLocks noGrp="1"/>
          </p:cNvSpPr>
          <p:nvPr>
            <p:ph type="dt" sz="half" idx="10"/>
          </p:nvPr>
        </p:nvSpPr>
        <p:spPr/>
        <p:txBody>
          <a:bodyPr/>
          <a:lstStyle/>
          <a:p>
            <a:fld id="{F313662D-AC91-294C-A6F3-8E85C6422D38}" type="datetimeFigureOut">
              <a:rPr lang="en-US" smtClean="0"/>
              <a:t>10/24/24</a:t>
            </a:fld>
            <a:endParaRPr lang="en-US"/>
          </a:p>
        </p:txBody>
      </p:sp>
      <p:sp>
        <p:nvSpPr>
          <p:cNvPr id="5" name="Footer Placeholder 4">
            <a:extLst>
              <a:ext uri="{FF2B5EF4-FFF2-40B4-BE49-F238E27FC236}">
                <a16:creationId xmlns:a16="http://schemas.microsoft.com/office/drawing/2014/main" id="{95C38B7A-6A0E-A9A1-1155-C5CD92B49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DC4098-ED1D-D980-97AF-22DBD6EE3143}"/>
              </a:ext>
            </a:extLst>
          </p:cNvPr>
          <p:cNvSpPr>
            <a:spLocks noGrp="1"/>
          </p:cNvSpPr>
          <p:nvPr>
            <p:ph type="sldNum" sz="quarter" idx="12"/>
          </p:nvPr>
        </p:nvSpPr>
        <p:spPr/>
        <p:txBody>
          <a:bodyPr/>
          <a:lstStyle/>
          <a:p>
            <a:fld id="{85A7B570-91B3-0F4A-8E21-23168350DFA0}" type="slidenum">
              <a:rPr lang="en-US" smtClean="0"/>
              <a:t>‹#›</a:t>
            </a:fld>
            <a:endParaRPr lang="en-US"/>
          </a:p>
        </p:txBody>
      </p:sp>
    </p:spTree>
    <p:extLst>
      <p:ext uri="{BB962C8B-B14F-4D97-AF65-F5344CB8AC3E}">
        <p14:creationId xmlns:p14="http://schemas.microsoft.com/office/powerpoint/2010/main" val="166374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DECBB-D0E7-899A-1930-3536255A27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0FBD6E-82D5-0889-523A-DDA25F9FD0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9F4B3E-A73B-483A-3B36-F36499FB2FFD}"/>
              </a:ext>
            </a:extLst>
          </p:cNvPr>
          <p:cNvSpPr>
            <a:spLocks noGrp="1"/>
          </p:cNvSpPr>
          <p:nvPr>
            <p:ph type="dt" sz="half" idx="10"/>
          </p:nvPr>
        </p:nvSpPr>
        <p:spPr/>
        <p:txBody>
          <a:bodyPr/>
          <a:lstStyle/>
          <a:p>
            <a:fld id="{F313662D-AC91-294C-A6F3-8E85C6422D38}" type="datetimeFigureOut">
              <a:rPr lang="en-US" smtClean="0"/>
              <a:t>10/24/24</a:t>
            </a:fld>
            <a:endParaRPr lang="en-US"/>
          </a:p>
        </p:txBody>
      </p:sp>
      <p:sp>
        <p:nvSpPr>
          <p:cNvPr id="5" name="Footer Placeholder 4">
            <a:extLst>
              <a:ext uri="{FF2B5EF4-FFF2-40B4-BE49-F238E27FC236}">
                <a16:creationId xmlns:a16="http://schemas.microsoft.com/office/drawing/2014/main" id="{CC5917B6-700B-5847-F21A-88275FEE5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CA1C7-68B1-AF94-1D26-F31351E19605}"/>
              </a:ext>
            </a:extLst>
          </p:cNvPr>
          <p:cNvSpPr>
            <a:spLocks noGrp="1"/>
          </p:cNvSpPr>
          <p:nvPr>
            <p:ph type="sldNum" sz="quarter" idx="12"/>
          </p:nvPr>
        </p:nvSpPr>
        <p:spPr/>
        <p:txBody>
          <a:bodyPr/>
          <a:lstStyle/>
          <a:p>
            <a:fld id="{85A7B570-91B3-0F4A-8E21-23168350DFA0}" type="slidenum">
              <a:rPr lang="en-US" smtClean="0"/>
              <a:t>‹#›</a:t>
            </a:fld>
            <a:endParaRPr lang="en-US"/>
          </a:p>
        </p:txBody>
      </p:sp>
    </p:spTree>
    <p:extLst>
      <p:ext uri="{BB962C8B-B14F-4D97-AF65-F5344CB8AC3E}">
        <p14:creationId xmlns:p14="http://schemas.microsoft.com/office/powerpoint/2010/main" val="1866206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E66C-2896-994F-3405-693F36A97C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1B7D2F-DAAD-506F-CA67-DC6CB6D414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D36770-3895-B563-5982-02F7CFF5AA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25EB13-EF26-A9FC-14F4-A2365A8A6E58}"/>
              </a:ext>
            </a:extLst>
          </p:cNvPr>
          <p:cNvSpPr>
            <a:spLocks noGrp="1"/>
          </p:cNvSpPr>
          <p:nvPr>
            <p:ph type="dt" sz="half" idx="10"/>
          </p:nvPr>
        </p:nvSpPr>
        <p:spPr/>
        <p:txBody>
          <a:bodyPr/>
          <a:lstStyle/>
          <a:p>
            <a:fld id="{F313662D-AC91-294C-A6F3-8E85C6422D38}" type="datetimeFigureOut">
              <a:rPr lang="en-US" smtClean="0"/>
              <a:t>10/24/24</a:t>
            </a:fld>
            <a:endParaRPr lang="en-US"/>
          </a:p>
        </p:txBody>
      </p:sp>
      <p:sp>
        <p:nvSpPr>
          <p:cNvPr id="6" name="Footer Placeholder 5">
            <a:extLst>
              <a:ext uri="{FF2B5EF4-FFF2-40B4-BE49-F238E27FC236}">
                <a16:creationId xmlns:a16="http://schemas.microsoft.com/office/drawing/2014/main" id="{70FBAB85-48B5-76F0-E614-441227D22F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854E86-0B27-BF87-C8DC-7D5470E8FD32}"/>
              </a:ext>
            </a:extLst>
          </p:cNvPr>
          <p:cNvSpPr>
            <a:spLocks noGrp="1"/>
          </p:cNvSpPr>
          <p:nvPr>
            <p:ph type="sldNum" sz="quarter" idx="12"/>
          </p:nvPr>
        </p:nvSpPr>
        <p:spPr/>
        <p:txBody>
          <a:bodyPr/>
          <a:lstStyle/>
          <a:p>
            <a:fld id="{85A7B570-91B3-0F4A-8E21-23168350DFA0}" type="slidenum">
              <a:rPr lang="en-US" smtClean="0"/>
              <a:t>‹#›</a:t>
            </a:fld>
            <a:endParaRPr lang="en-US"/>
          </a:p>
        </p:txBody>
      </p:sp>
    </p:spTree>
    <p:extLst>
      <p:ext uri="{BB962C8B-B14F-4D97-AF65-F5344CB8AC3E}">
        <p14:creationId xmlns:p14="http://schemas.microsoft.com/office/powerpoint/2010/main" val="158976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C784-E6E3-E970-3783-F0D3679F86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635E5D-4B0F-006B-5452-BB3DC2CC92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A3B0DB-5DD4-F47B-FE5A-30FED6A2D3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9A8684-55E1-2941-6DC1-01CADE686B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688F32-C2ED-BDDC-EEE9-44896072EB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07DFE2-FB28-EDA1-D780-14225F9CB8E7}"/>
              </a:ext>
            </a:extLst>
          </p:cNvPr>
          <p:cNvSpPr>
            <a:spLocks noGrp="1"/>
          </p:cNvSpPr>
          <p:nvPr>
            <p:ph type="dt" sz="half" idx="10"/>
          </p:nvPr>
        </p:nvSpPr>
        <p:spPr/>
        <p:txBody>
          <a:bodyPr/>
          <a:lstStyle/>
          <a:p>
            <a:fld id="{F313662D-AC91-294C-A6F3-8E85C6422D38}" type="datetimeFigureOut">
              <a:rPr lang="en-US" smtClean="0"/>
              <a:t>10/24/24</a:t>
            </a:fld>
            <a:endParaRPr lang="en-US"/>
          </a:p>
        </p:txBody>
      </p:sp>
      <p:sp>
        <p:nvSpPr>
          <p:cNvPr id="8" name="Footer Placeholder 7">
            <a:extLst>
              <a:ext uri="{FF2B5EF4-FFF2-40B4-BE49-F238E27FC236}">
                <a16:creationId xmlns:a16="http://schemas.microsoft.com/office/drawing/2014/main" id="{FB94FA99-D30D-979E-F6A4-7751B391D8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FF12CF-49FE-31F1-AC28-E711B0F08669}"/>
              </a:ext>
            </a:extLst>
          </p:cNvPr>
          <p:cNvSpPr>
            <a:spLocks noGrp="1"/>
          </p:cNvSpPr>
          <p:nvPr>
            <p:ph type="sldNum" sz="quarter" idx="12"/>
          </p:nvPr>
        </p:nvSpPr>
        <p:spPr/>
        <p:txBody>
          <a:bodyPr/>
          <a:lstStyle/>
          <a:p>
            <a:fld id="{85A7B570-91B3-0F4A-8E21-23168350DFA0}" type="slidenum">
              <a:rPr lang="en-US" smtClean="0"/>
              <a:t>‹#›</a:t>
            </a:fld>
            <a:endParaRPr lang="en-US"/>
          </a:p>
        </p:txBody>
      </p:sp>
    </p:spTree>
    <p:extLst>
      <p:ext uri="{BB962C8B-B14F-4D97-AF65-F5344CB8AC3E}">
        <p14:creationId xmlns:p14="http://schemas.microsoft.com/office/powerpoint/2010/main" val="1032374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9004A-0BA2-5924-D796-6D4454B508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6F082A-117F-3B56-F625-CF143F4553C3}"/>
              </a:ext>
            </a:extLst>
          </p:cNvPr>
          <p:cNvSpPr>
            <a:spLocks noGrp="1"/>
          </p:cNvSpPr>
          <p:nvPr>
            <p:ph type="dt" sz="half" idx="10"/>
          </p:nvPr>
        </p:nvSpPr>
        <p:spPr/>
        <p:txBody>
          <a:bodyPr/>
          <a:lstStyle/>
          <a:p>
            <a:fld id="{F313662D-AC91-294C-A6F3-8E85C6422D38}" type="datetimeFigureOut">
              <a:rPr lang="en-US" smtClean="0"/>
              <a:t>10/24/24</a:t>
            </a:fld>
            <a:endParaRPr lang="en-US"/>
          </a:p>
        </p:txBody>
      </p:sp>
      <p:sp>
        <p:nvSpPr>
          <p:cNvPr id="4" name="Footer Placeholder 3">
            <a:extLst>
              <a:ext uri="{FF2B5EF4-FFF2-40B4-BE49-F238E27FC236}">
                <a16:creationId xmlns:a16="http://schemas.microsoft.com/office/drawing/2014/main" id="{FFA66A3C-F177-9B3B-AF82-DB38200F60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ED4337-D2B5-CE15-CCC2-B158E5324C5E}"/>
              </a:ext>
            </a:extLst>
          </p:cNvPr>
          <p:cNvSpPr>
            <a:spLocks noGrp="1"/>
          </p:cNvSpPr>
          <p:nvPr>
            <p:ph type="sldNum" sz="quarter" idx="12"/>
          </p:nvPr>
        </p:nvSpPr>
        <p:spPr/>
        <p:txBody>
          <a:bodyPr/>
          <a:lstStyle/>
          <a:p>
            <a:fld id="{85A7B570-91B3-0F4A-8E21-23168350DFA0}" type="slidenum">
              <a:rPr lang="en-US" smtClean="0"/>
              <a:t>‹#›</a:t>
            </a:fld>
            <a:endParaRPr lang="en-US"/>
          </a:p>
        </p:txBody>
      </p:sp>
    </p:spTree>
    <p:extLst>
      <p:ext uri="{BB962C8B-B14F-4D97-AF65-F5344CB8AC3E}">
        <p14:creationId xmlns:p14="http://schemas.microsoft.com/office/powerpoint/2010/main" val="2739229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6E124C-BB66-98D5-B594-817FB2387C6F}"/>
              </a:ext>
            </a:extLst>
          </p:cNvPr>
          <p:cNvSpPr>
            <a:spLocks noGrp="1"/>
          </p:cNvSpPr>
          <p:nvPr>
            <p:ph type="dt" sz="half" idx="10"/>
          </p:nvPr>
        </p:nvSpPr>
        <p:spPr/>
        <p:txBody>
          <a:bodyPr/>
          <a:lstStyle/>
          <a:p>
            <a:fld id="{F313662D-AC91-294C-A6F3-8E85C6422D38}" type="datetimeFigureOut">
              <a:rPr lang="en-US" smtClean="0"/>
              <a:t>10/24/24</a:t>
            </a:fld>
            <a:endParaRPr lang="en-US"/>
          </a:p>
        </p:txBody>
      </p:sp>
      <p:sp>
        <p:nvSpPr>
          <p:cNvPr id="3" name="Footer Placeholder 2">
            <a:extLst>
              <a:ext uri="{FF2B5EF4-FFF2-40B4-BE49-F238E27FC236}">
                <a16:creationId xmlns:a16="http://schemas.microsoft.com/office/drawing/2014/main" id="{85E329B5-FAE5-F5D0-D9A1-53E891D8B8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19AB9C-2C63-5A8D-4AC2-69F3A4FC2645}"/>
              </a:ext>
            </a:extLst>
          </p:cNvPr>
          <p:cNvSpPr>
            <a:spLocks noGrp="1"/>
          </p:cNvSpPr>
          <p:nvPr>
            <p:ph type="sldNum" sz="quarter" idx="12"/>
          </p:nvPr>
        </p:nvSpPr>
        <p:spPr/>
        <p:txBody>
          <a:bodyPr/>
          <a:lstStyle/>
          <a:p>
            <a:fld id="{85A7B570-91B3-0F4A-8E21-23168350DFA0}" type="slidenum">
              <a:rPr lang="en-US" smtClean="0"/>
              <a:t>‹#›</a:t>
            </a:fld>
            <a:endParaRPr lang="en-US"/>
          </a:p>
        </p:txBody>
      </p:sp>
    </p:spTree>
    <p:extLst>
      <p:ext uri="{BB962C8B-B14F-4D97-AF65-F5344CB8AC3E}">
        <p14:creationId xmlns:p14="http://schemas.microsoft.com/office/powerpoint/2010/main" val="2209296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828F-A36D-B0F4-3025-D4AD0D154B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032D6D-7D6D-DAB5-BC99-07765FA9B1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9BF6E4-A11D-DB72-BBAE-6B895CC1D6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47CF2F-0354-9053-2699-F7EC738831C0}"/>
              </a:ext>
            </a:extLst>
          </p:cNvPr>
          <p:cNvSpPr>
            <a:spLocks noGrp="1"/>
          </p:cNvSpPr>
          <p:nvPr>
            <p:ph type="dt" sz="half" idx="10"/>
          </p:nvPr>
        </p:nvSpPr>
        <p:spPr/>
        <p:txBody>
          <a:bodyPr/>
          <a:lstStyle/>
          <a:p>
            <a:fld id="{F313662D-AC91-294C-A6F3-8E85C6422D38}" type="datetimeFigureOut">
              <a:rPr lang="en-US" smtClean="0"/>
              <a:t>10/24/24</a:t>
            </a:fld>
            <a:endParaRPr lang="en-US"/>
          </a:p>
        </p:txBody>
      </p:sp>
      <p:sp>
        <p:nvSpPr>
          <p:cNvPr id="6" name="Footer Placeholder 5">
            <a:extLst>
              <a:ext uri="{FF2B5EF4-FFF2-40B4-BE49-F238E27FC236}">
                <a16:creationId xmlns:a16="http://schemas.microsoft.com/office/drawing/2014/main" id="{9079664D-DFCB-C541-3BA5-F493A159EF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7BFA79-5D64-BCD4-C23F-CF3DD4B6C46E}"/>
              </a:ext>
            </a:extLst>
          </p:cNvPr>
          <p:cNvSpPr>
            <a:spLocks noGrp="1"/>
          </p:cNvSpPr>
          <p:nvPr>
            <p:ph type="sldNum" sz="quarter" idx="12"/>
          </p:nvPr>
        </p:nvSpPr>
        <p:spPr/>
        <p:txBody>
          <a:bodyPr/>
          <a:lstStyle/>
          <a:p>
            <a:fld id="{85A7B570-91B3-0F4A-8E21-23168350DFA0}" type="slidenum">
              <a:rPr lang="en-US" smtClean="0"/>
              <a:t>‹#›</a:t>
            </a:fld>
            <a:endParaRPr lang="en-US"/>
          </a:p>
        </p:txBody>
      </p:sp>
    </p:spTree>
    <p:extLst>
      <p:ext uri="{BB962C8B-B14F-4D97-AF65-F5344CB8AC3E}">
        <p14:creationId xmlns:p14="http://schemas.microsoft.com/office/powerpoint/2010/main" val="2146442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303CC-5EF9-0C02-A4B9-6BE30A5189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FD6B55-D46D-F016-EB3F-BC18F4B9AD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6CA955-4114-74C9-4088-FEB34B240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4CC34D-9D93-AFFE-CB33-E1518401ED75}"/>
              </a:ext>
            </a:extLst>
          </p:cNvPr>
          <p:cNvSpPr>
            <a:spLocks noGrp="1"/>
          </p:cNvSpPr>
          <p:nvPr>
            <p:ph type="dt" sz="half" idx="10"/>
          </p:nvPr>
        </p:nvSpPr>
        <p:spPr/>
        <p:txBody>
          <a:bodyPr/>
          <a:lstStyle/>
          <a:p>
            <a:fld id="{F313662D-AC91-294C-A6F3-8E85C6422D38}" type="datetimeFigureOut">
              <a:rPr lang="en-US" smtClean="0"/>
              <a:t>10/24/24</a:t>
            </a:fld>
            <a:endParaRPr lang="en-US"/>
          </a:p>
        </p:txBody>
      </p:sp>
      <p:sp>
        <p:nvSpPr>
          <p:cNvPr id="6" name="Footer Placeholder 5">
            <a:extLst>
              <a:ext uri="{FF2B5EF4-FFF2-40B4-BE49-F238E27FC236}">
                <a16:creationId xmlns:a16="http://schemas.microsoft.com/office/drawing/2014/main" id="{4522A506-D96F-F0E9-7A78-EE163CCFD8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101645-6E6A-1BA9-1939-C1951858049F}"/>
              </a:ext>
            </a:extLst>
          </p:cNvPr>
          <p:cNvSpPr>
            <a:spLocks noGrp="1"/>
          </p:cNvSpPr>
          <p:nvPr>
            <p:ph type="sldNum" sz="quarter" idx="12"/>
          </p:nvPr>
        </p:nvSpPr>
        <p:spPr/>
        <p:txBody>
          <a:bodyPr/>
          <a:lstStyle/>
          <a:p>
            <a:fld id="{85A7B570-91B3-0F4A-8E21-23168350DFA0}" type="slidenum">
              <a:rPr lang="en-US" smtClean="0"/>
              <a:t>‹#›</a:t>
            </a:fld>
            <a:endParaRPr lang="en-US"/>
          </a:p>
        </p:txBody>
      </p:sp>
    </p:spTree>
    <p:extLst>
      <p:ext uri="{BB962C8B-B14F-4D97-AF65-F5344CB8AC3E}">
        <p14:creationId xmlns:p14="http://schemas.microsoft.com/office/powerpoint/2010/main" val="337038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F2EE57-4A64-75E3-3AAE-8C39EBE480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E3544D-0BDB-87E2-23D7-FB31D47ECD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D29761-FF66-91C6-9127-F2A75456C5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13662D-AC91-294C-A6F3-8E85C6422D38}" type="datetimeFigureOut">
              <a:rPr lang="en-US" smtClean="0"/>
              <a:t>10/24/24</a:t>
            </a:fld>
            <a:endParaRPr lang="en-US"/>
          </a:p>
        </p:txBody>
      </p:sp>
      <p:sp>
        <p:nvSpPr>
          <p:cNvPr id="5" name="Footer Placeholder 4">
            <a:extLst>
              <a:ext uri="{FF2B5EF4-FFF2-40B4-BE49-F238E27FC236}">
                <a16:creationId xmlns:a16="http://schemas.microsoft.com/office/drawing/2014/main" id="{5AC50186-296B-BAE4-33B4-C919D8A4F3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294DCF-3ABD-9C9E-25AD-3A41F1A1B4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A7B570-91B3-0F4A-8E21-23168350DFA0}" type="slidenum">
              <a:rPr lang="en-US" smtClean="0"/>
              <a:t>‹#›</a:t>
            </a:fld>
            <a:endParaRPr lang="en-US"/>
          </a:p>
        </p:txBody>
      </p:sp>
    </p:spTree>
    <p:extLst>
      <p:ext uri="{BB962C8B-B14F-4D97-AF65-F5344CB8AC3E}">
        <p14:creationId xmlns:p14="http://schemas.microsoft.com/office/powerpoint/2010/main" val="4148502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doi.org/10.1016/j.jdec.2023.11.001" TargetMode="External"/><Relationship Id="rId3" Type="http://schemas.openxmlformats.org/officeDocument/2006/relationships/image" Target="../media/image2.jpg"/><Relationship Id="rId7" Type="http://schemas.openxmlformats.org/officeDocument/2006/relationships/hyperlink" Target="https://doi.org/10.1016/j.dib.2022.10825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oi.org/10.1021/acs.est.9b05687" TargetMode="External"/><Relationship Id="rId5" Type="http://schemas.openxmlformats.org/officeDocument/2006/relationships/hyperlink" Target="https://doi.org/10.3390/en16186610" TargetMode="External"/><Relationship Id="rId4" Type="http://schemas.openxmlformats.org/officeDocument/2006/relationships/hyperlink" Target="https://www.linkedin.com/pulse/greening-crypto-revolution-making-amr-elharony-v6ro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old coin with a bitcoin logo and a black smoke coming out of it&#10;&#10;Description automatically generated">
            <a:extLst>
              <a:ext uri="{FF2B5EF4-FFF2-40B4-BE49-F238E27FC236}">
                <a16:creationId xmlns:a16="http://schemas.microsoft.com/office/drawing/2014/main" id="{F626E89B-6FA3-84EA-68A7-63C9CC52587D}"/>
              </a:ext>
            </a:extLst>
          </p:cNvPr>
          <p:cNvPicPr>
            <a:picLocks noChangeAspect="1"/>
          </p:cNvPicPr>
          <p:nvPr/>
        </p:nvPicPr>
        <p:blipFill rotWithShape="1">
          <a:blip r:embed="rId3"/>
          <a:srcRect l="9045" t="9091" r="8508"/>
          <a:stretch/>
        </p:blipFill>
        <p:spPr>
          <a:xfrm>
            <a:off x="-32257" y="-23369"/>
            <a:ext cx="8668512" cy="6857990"/>
          </a:xfrm>
          <a:prstGeom prst="rect">
            <a:avLst/>
          </a:prstGeom>
        </p:spPr>
      </p:pic>
      <p:sp>
        <p:nvSpPr>
          <p:cNvPr id="23" name="Rectangle 22">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gs>
              <a:gs pos="30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4B13FB-1843-C7B0-61B6-5E3CB4A67C9C}"/>
              </a:ext>
            </a:extLst>
          </p:cNvPr>
          <p:cNvSpPr>
            <a:spLocks noGrp="1"/>
          </p:cNvSpPr>
          <p:nvPr>
            <p:ph type="ctrTitle"/>
          </p:nvPr>
        </p:nvSpPr>
        <p:spPr>
          <a:xfrm>
            <a:off x="5761314" y="-651031"/>
            <a:ext cx="6233753" cy="3457511"/>
          </a:xfrm>
        </p:spPr>
        <p:txBody>
          <a:bodyPr anchor="b">
            <a:normAutofit/>
          </a:bodyPr>
          <a:lstStyle/>
          <a:p>
            <a:pPr algn="l"/>
            <a:r>
              <a:rPr lang="en-US" sz="3700" dirty="0">
                <a:solidFill>
                  <a:schemeClr val="bg1"/>
                </a:solidFill>
              </a:rPr>
              <a:t>The Environmental Crossroads of Cryptocurrency: A Closer Look at Bitcoin</a:t>
            </a:r>
          </a:p>
        </p:txBody>
      </p:sp>
      <p:sp>
        <p:nvSpPr>
          <p:cNvPr id="3" name="Subtitle 2">
            <a:extLst>
              <a:ext uri="{FF2B5EF4-FFF2-40B4-BE49-F238E27FC236}">
                <a16:creationId xmlns:a16="http://schemas.microsoft.com/office/drawing/2014/main" id="{270BE89D-28E2-BA15-454C-EE600E2EF5B1}"/>
              </a:ext>
            </a:extLst>
          </p:cNvPr>
          <p:cNvSpPr>
            <a:spLocks noGrp="1"/>
          </p:cNvSpPr>
          <p:nvPr>
            <p:ph type="subTitle" idx="1"/>
          </p:nvPr>
        </p:nvSpPr>
        <p:spPr>
          <a:xfrm>
            <a:off x="8555736" y="4283244"/>
            <a:ext cx="4120134" cy="1796375"/>
          </a:xfrm>
        </p:spPr>
        <p:txBody>
          <a:bodyPr>
            <a:normAutofit/>
          </a:bodyPr>
          <a:lstStyle/>
          <a:p>
            <a:pPr algn="l"/>
            <a:r>
              <a:rPr lang="en-US" sz="2000" dirty="0">
                <a:solidFill>
                  <a:schemeClr val="bg1"/>
                </a:solidFill>
              </a:rPr>
              <a:t>By</a:t>
            </a:r>
          </a:p>
          <a:p>
            <a:pPr algn="l"/>
            <a:r>
              <a:rPr lang="en-US" sz="2000" dirty="0">
                <a:solidFill>
                  <a:schemeClr val="bg1"/>
                </a:solidFill>
              </a:rPr>
              <a:t>Rutwiz </a:t>
            </a:r>
            <a:r>
              <a:rPr lang="en-US" sz="2000" dirty="0" err="1">
                <a:solidFill>
                  <a:schemeClr val="bg1"/>
                </a:solidFill>
              </a:rPr>
              <a:t>Gullipalli</a:t>
            </a:r>
            <a:endParaRPr lang="en-US" sz="2000" dirty="0">
              <a:solidFill>
                <a:schemeClr val="bg1"/>
              </a:solidFill>
            </a:endParaRP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9948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standing next to a round object with a bitcoin sign&#10;&#10;Description automatically generated">
            <a:extLst>
              <a:ext uri="{FF2B5EF4-FFF2-40B4-BE49-F238E27FC236}">
                <a16:creationId xmlns:a16="http://schemas.microsoft.com/office/drawing/2014/main" id="{26C35286-5B9F-CA4D-02BF-1312E94ECA65}"/>
              </a:ext>
            </a:extLst>
          </p:cNvPr>
          <p:cNvPicPr>
            <a:picLocks noChangeAspect="1"/>
          </p:cNvPicPr>
          <p:nvPr/>
        </p:nvPicPr>
        <p:blipFill rotWithShape="1">
          <a:blip r:embed="rId3">
            <a:alphaModFix amt="50000"/>
          </a:blip>
          <a:srcRect l="10639" t="8191" r="24076" b="-1"/>
          <a:stretch/>
        </p:blipFill>
        <p:spPr>
          <a:xfrm>
            <a:off x="3522468" y="26136"/>
            <a:ext cx="8669532" cy="6857990"/>
          </a:xfrm>
          <a:prstGeom prst="rect">
            <a:avLst/>
          </a:prstGeom>
        </p:spPr>
      </p:pic>
      <p:sp>
        <p:nvSpPr>
          <p:cNvPr id="47" name="Rectangle 4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06029A-29EC-36A3-46D7-4E510E40AB5C}"/>
              </a:ext>
            </a:extLst>
          </p:cNvPr>
          <p:cNvSpPr>
            <a:spLocks noGrp="1"/>
          </p:cNvSpPr>
          <p:nvPr>
            <p:ph type="title"/>
          </p:nvPr>
        </p:nvSpPr>
        <p:spPr>
          <a:xfrm>
            <a:off x="371094" y="1161288"/>
            <a:ext cx="3438144" cy="1124712"/>
          </a:xfrm>
        </p:spPr>
        <p:txBody>
          <a:bodyPr anchor="b">
            <a:normAutofit/>
          </a:bodyPr>
          <a:lstStyle/>
          <a:p>
            <a:r>
              <a:rPr lang="en-US" sz="2800" dirty="0">
                <a:solidFill>
                  <a:schemeClr val="bg1"/>
                </a:solidFill>
              </a:rPr>
              <a:t>Methodology</a:t>
            </a:r>
          </a:p>
        </p:txBody>
      </p:sp>
      <p:sp>
        <p:nvSpPr>
          <p:cNvPr id="49" name="Rectangle 4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 name="Rectangle 5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B76A6E33-A4ED-31E0-645F-2A8565F8A6BD}"/>
              </a:ext>
            </a:extLst>
          </p:cNvPr>
          <p:cNvSpPr>
            <a:spLocks noGrp="1"/>
          </p:cNvSpPr>
          <p:nvPr>
            <p:ph idx="1"/>
          </p:nvPr>
        </p:nvSpPr>
        <p:spPr>
          <a:xfrm>
            <a:off x="371093" y="2718054"/>
            <a:ext cx="9478301" cy="3603062"/>
          </a:xfrm>
        </p:spPr>
        <p:txBody>
          <a:bodyPr anchor="t">
            <a:noAutofit/>
          </a:bodyPr>
          <a:lstStyle/>
          <a:p>
            <a:pPr marL="0" indent="0">
              <a:buNone/>
            </a:pPr>
            <a:r>
              <a:rPr lang="en-US" sz="1800" b="1" dirty="0">
                <a:solidFill>
                  <a:schemeClr val="bg1"/>
                </a:solidFill>
              </a:rPr>
              <a:t>Data Analysis Techniques</a:t>
            </a:r>
          </a:p>
          <a:p>
            <a:r>
              <a:rPr lang="en-US" sz="1800" dirty="0">
                <a:solidFill>
                  <a:schemeClr val="bg1"/>
                </a:solidFill>
              </a:rPr>
              <a:t>Utilize statistical methods to identify correlations and trends.</a:t>
            </a:r>
          </a:p>
          <a:p>
            <a:r>
              <a:rPr lang="en-US" sz="1800" dirty="0">
                <a:solidFill>
                  <a:schemeClr val="bg1"/>
                </a:solidFill>
              </a:rPr>
              <a:t>Employ time-series analysis to assess changes over time.</a:t>
            </a:r>
          </a:p>
          <a:p>
            <a:pPr marL="0" indent="0">
              <a:buNone/>
            </a:pPr>
            <a:r>
              <a:rPr lang="en-US" sz="1800" b="1" dirty="0">
                <a:solidFill>
                  <a:schemeClr val="bg1"/>
                </a:solidFill>
              </a:rPr>
              <a:t>Econometric Modelling</a:t>
            </a:r>
          </a:p>
          <a:p>
            <a:r>
              <a:rPr lang="en-US" sz="1800" dirty="0">
                <a:solidFill>
                  <a:schemeClr val="bg1"/>
                </a:solidFill>
              </a:rPr>
              <a:t>Explore potential causality between market dynamics and energy consumption.</a:t>
            </a:r>
          </a:p>
          <a:p>
            <a:r>
              <a:rPr lang="en-US" sz="1800" dirty="0">
                <a:solidFill>
                  <a:schemeClr val="bg1"/>
                </a:solidFill>
              </a:rPr>
              <a:t>Model volatility patterns in relation to trading volume and energy data.</a:t>
            </a:r>
          </a:p>
          <a:p>
            <a:pPr marL="0" indent="0">
              <a:buNone/>
            </a:pPr>
            <a:r>
              <a:rPr lang="en-US" sz="1800" b="1" dirty="0">
                <a:solidFill>
                  <a:schemeClr val="bg1"/>
                </a:solidFill>
              </a:rPr>
              <a:t>Comparative Analysis</a:t>
            </a:r>
          </a:p>
          <a:p>
            <a:r>
              <a:rPr lang="en-US" sz="1800" dirty="0">
                <a:solidFill>
                  <a:schemeClr val="bg1"/>
                </a:solidFill>
              </a:rPr>
              <a:t>Compare energy mix evolution with key market indicators.</a:t>
            </a:r>
          </a:p>
          <a:p>
            <a:r>
              <a:rPr lang="en-US" sz="1800" dirty="0">
                <a:solidFill>
                  <a:schemeClr val="bg1"/>
                </a:solidFill>
              </a:rPr>
              <a:t>Assess the impact of external events on Bitcoin’s environmental and market metrics.</a:t>
            </a:r>
          </a:p>
        </p:txBody>
      </p:sp>
    </p:spTree>
    <p:extLst>
      <p:ext uri="{BB962C8B-B14F-4D97-AF65-F5344CB8AC3E}">
        <p14:creationId xmlns:p14="http://schemas.microsoft.com/office/powerpoint/2010/main" val="488191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standing next to a round object with a bitcoin sign&#10;&#10;Description automatically generated">
            <a:extLst>
              <a:ext uri="{FF2B5EF4-FFF2-40B4-BE49-F238E27FC236}">
                <a16:creationId xmlns:a16="http://schemas.microsoft.com/office/drawing/2014/main" id="{0651DD6F-B17B-0BC2-3DA8-AEDC4C560115}"/>
              </a:ext>
            </a:extLst>
          </p:cNvPr>
          <p:cNvPicPr>
            <a:picLocks noChangeAspect="1"/>
          </p:cNvPicPr>
          <p:nvPr/>
        </p:nvPicPr>
        <p:blipFill rotWithShape="1">
          <a:blip r:embed="rId3">
            <a:alphaModFix amt="50000"/>
          </a:blip>
          <a:srcRect l="10639" t="8191" r="24076" b="-1"/>
          <a:stretch/>
        </p:blipFill>
        <p:spPr>
          <a:xfrm>
            <a:off x="3522468" y="10"/>
            <a:ext cx="8669532" cy="6857990"/>
          </a:xfrm>
          <a:prstGeom prst="rect">
            <a:avLst/>
          </a:prstGeom>
        </p:spPr>
      </p:pic>
      <p:sp>
        <p:nvSpPr>
          <p:cNvPr id="25" name="Rectangle 24">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44C1CB-80B3-92E1-C97A-25875299BBED}"/>
              </a:ext>
            </a:extLst>
          </p:cNvPr>
          <p:cNvSpPr>
            <a:spLocks noGrp="1"/>
          </p:cNvSpPr>
          <p:nvPr>
            <p:ph type="title"/>
          </p:nvPr>
        </p:nvSpPr>
        <p:spPr>
          <a:xfrm>
            <a:off x="371094" y="1161288"/>
            <a:ext cx="3438144" cy="1124712"/>
          </a:xfrm>
        </p:spPr>
        <p:txBody>
          <a:bodyPr anchor="b">
            <a:normAutofit/>
          </a:bodyPr>
          <a:lstStyle/>
          <a:p>
            <a:r>
              <a:rPr lang="en-US" sz="2800" dirty="0">
                <a:solidFill>
                  <a:schemeClr val="bg1"/>
                </a:solidFill>
              </a:rPr>
              <a:t>Potential Impacts</a:t>
            </a:r>
          </a:p>
        </p:txBody>
      </p:sp>
      <p:sp>
        <p:nvSpPr>
          <p:cNvPr id="27" name="Rectangle 2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29B849E7-4D91-1FE4-8A29-3A2367021C40}"/>
              </a:ext>
            </a:extLst>
          </p:cNvPr>
          <p:cNvSpPr>
            <a:spLocks noGrp="1"/>
          </p:cNvSpPr>
          <p:nvPr>
            <p:ph idx="1"/>
          </p:nvPr>
        </p:nvSpPr>
        <p:spPr>
          <a:xfrm>
            <a:off x="371093" y="2718054"/>
            <a:ext cx="10222883" cy="3584774"/>
          </a:xfrm>
        </p:spPr>
        <p:txBody>
          <a:bodyPr anchor="t">
            <a:noAutofit/>
          </a:bodyPr>
          <a:lstStyle/>
          <a:p>
            <a:pPr marL="0" indent="0">
              <a:buNone/>
            </a:pPr>
            <a:r>
              <a:rPr lang="en-US" sz="1800" b="1" dirty="0">
                <a:solidFill>
                  <a:schemeClr val="bg1"/>
                </a:solidFill>
              </a:rPr>
              <a:t>1.Market Implications:</a:t>
            </a:r>
          </a:p>
          <a:p>
            <a:r>
              <a:rPr lang="en-US" sz="1800" dirty="0">
                <a:solidFill>
                  <a:schemeClr val="bg1"/>
                </a:solidFill>
              </a:rPr>
              <a:t>Influence on investment strategies.</a:t>
            </a:r>
          </a:p>
          <a:p>
            <a:r>
              <a:rPr lang="en-US" sz="1800" dirty="0">
                <a:solidFill>
                  <a:schemeClr val="bg1"/>
                </a:solidFill>
              </a:rPr>
              <a:t>Impacts on regulatory policies.</a:t>
            </a:r>
          </a:p>
          <a:p>
            <a:pPr marL="0" indent="0">
              <a:buNone/>
            </a:pPr>
            <a:r>
              <a:rPr lang="en-US" sz="1800" b="1" dirty="0">
                <a:solidFill>
                  <a:schemeClr val="bg1"/>
                </a:solidFill>
              </a:rPr>
              <a:t>2.Environmental Outcomes:</a:t>
            </a:r>
          </a:p>
          <a:p>
            <a:r>
              <a:rPr lang="en-US" sz="1800" dirty="0">
                <a:solidFill>
                  <a:schemeClr val="bg1"/>
                </a:solidFill>
              </a:rPr>
              <a:t>Potential for driving renewable energy adoption.</a:t>
            </a:r>
          </a:p>
          <a:p>
            <a:r>
              <a:rPr lang="en-US" sz="1800" dirty="0">
                <a:solidFill>
                  <a:schemeClr val="bg1"/>
                </a:solidFill>
              </a:rPr>
              <a:t>Implications for global carbon footprint reduction.</a:t>
            </a:r>
          </a:p>
          <a:p>
            <a:pPr marL="0" indent="0">
              <a:buNone/>
            </a:pPr>
            <a:r>
              <a:rPr lang="en-US" sz="1800" b="1" dirty="0">
                <a:solidFill>
                  <a:schemeClr val="bg1"/>
                </a:solidFill>
              </a:rPr>
              <a:t>3.Technological Advancements:</a:t>
            </a:r>
          </a:p>
          <a:p>
            <a:r>
              <a:rPr lang="en-US" sz="1800" dirty="0">
                <a:solidFill>
                  <a:schemeClr val="bg1"/>
                </a:solidFill>
              </a:rPr>
              <a:t>Stimulating innovation in energy-efficient mining hardware.</a:t>
            </a:r>
          </a:p>
          <a:p>
            <a:r>
              <a:rPr lang="en-US" sz="1800" dirty="0">
                <a:solidFill>
                  <a:schemeClr val="bg1"/>
                </a:solidFill>
              </a:rPr>
              <a:t>Encouraging sustainable blockchain technology developments.</a:t>
            </a:r>
          </a:p>
        </p:txBody>
      </p:sp>
    </p:spTree>
    <p:extLst>
      <p:ext uri="{BB962C8B-B14F-4D97-AF65-F5344CB8AC3E}">
        <p14:creationId xmlns:p14="http://schemas.microsoft.com/office/powerpoint/2010/main" val="275924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standing next to a round object with a bitcoin sign&#10;&#10;Description automatically generated">
            <a:extLst>
              <a:ext uri="{FF2B5EF4-FFF2-40B4-BE49-F238E27FC236}">
                <a16:creationId xmlns:a16="http://schemas.microsoft.com/office/drawing/2014/main" id="{400F9817-0424-DF17-8D71-5286061DA68C}"/>
              </a:ext>
            </a:extLst>
          </p:cNvPr>
          <p:cNvPicPr>
            <a:picLocks noChangeAspect="1"/>
          </p:cNvPicPr>
          <p:nvPr/>
        </p:nvPicPr>
        <p:blipFill rotWithShape="1">
          <a:blip r:embed="rId3">
            <a:alphaModFix amt="50000"/>
          </a:blip>
          <a:srcRect l="10639" t="8191" r="24076" b="-1"/>
          <a:stretch/>
        </p:blipFill>
        <p:spPr>
          <a:xfrm>
            <a:off x="3522468" y="10"/>
            <a:ext cx="8669532" cy="6857990"/>
          </a:xfrm>
          <a:prstGeom prst="rect">
            <a:avLst/>
          </a:prstGeom>
        </p:spPr>
      </p:pic>
      <p:sp>
        <p:nvSpPr>
          <p:cNvPr id="25" name="Rectangle 24">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E3DD43-C2C8-3776-94A9-2000F040B945}"/>
              </a:ext>
            </a:extLst>
          </p:cNvPr>
          <p:cNvSpPr>
            <a:spLocks noGrp="1"/>
          </p:cNvSpPr>
          <p:nvPr>
            <p:ph type="title"/>
          </p:nvPr>
        </p:nvSpPr>
        <p:spPr>
          <a:xfrm>
            <a:off x="371094" y="1161288"/>
            <a:ext cx="3438144" cy="1124712"/>
          </a:xfrm>
        </p:spPr>
        <p:txBody>
          <a:bodyPr anchor="b">
            <a:normAutofit/>
          </a:bodyPr>
          <a:lstStyle/>
          <a:p>
            <a:r>
              <a:rPr lang="en-US" sz="2800" dirty="0">
                <a:solidFill>
                  <a:schemeClr val="bg1"/>
                </a:solidFill>
              </a:rPr>
              <a:t>Future Directions</a:t>
            </a:r>
          </a:p>
        </p:txBody>
      </p:sp>
      <p:sp>
        <p:nvSpPr>
          <p:cNvPr id="27" name="Rectangle 2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BC439ABD-4A19-6EB5-57D1-502338115568}"/>
              </a:ext>
            </a:extLst>
          </p:cNvPr>
          <p:cNvSpPr>
            <a:spLocks noGrp="1"/>
          </p:cNvSpPr>
          <p:nvPr>
            <p:ph idx="1"/>
          </p:nvPr>
        </p:nvSpPr>
        <p:spPr>
          <a:xfrm>
            <a:off x="371094" y="2718054"/>
            <a:ext cx="6878792" cy="2444387"/>
          </a:xfrm>
        </p:spPr>
        <p:txBody>
          <a:bodyPr anchor="t">
            <a:normAutofit/>
          </a:bodyPr>
          <a:lstStyle/>
          <a:p>
            <a:r>
              <a:rPr lang="en-US" sz="1800" dirty="0">
                <a:solidFill>
                  <a:schemeClr val="bg1"/>
                </a:solidFill>
              </a:rPr>
              <a:t>Continued monitoring of Bitcoin’s energy mix.</a:t>
            </a:r>
          </a:p>
          <a:p>
            <a:r>
              <a:rPr lang="en-US" sz="1800" dirty="0">
                <a:solidFill>
                  <a:schemeClr val="bg1"/>
                </a:solidFill>
              </a:rPr>
              <a:t>Further research on the impact of regulatory changes.</a:t>
            </a:r>
          </a:p>
          <a:p>
            <a:r>
              <a:rPr lang="en-US" sz="1800" dirty="0">
                <a:solidFill>
                  <a:schemeClr val="bg1"/>
                </a:solidFill>
              </a:rPr>
              <a:t>Exploration of technology’s role in reducing environmental impact.</a:t>
            </a:r>
          </a:p>
        </p:txBody>
      </p:sp>
    </p:spTree>
    <p:extLst>
      <p:ext uri="{BB962C8B-B14F-4D97-AF65-F5344CB8AC3E}">
        <p14:creationId xmlns:p14="http://schemas.microsoft.com/office/powerpoint/2010/main" val="1654892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old coin with a bitcoin logo and a black smoke coming out of it&#10;&#10;Description automatically generated">
            <a:extLst>
              <a:ext uri="{FF2B5EF4-FFF2-40B4-BE49-F238E27FC236}">
                <a16:creationId xmlns:a16="http://schemas.microsoft.com/office/drawing/2014/main" id="{C669FE55-347C-A4BF-DE8A-2781530D0BDE}"/>
              </a:ext>
            </a:extLst>
          </p:cNvPr>
          <p:cNvPicPr>
            <a:picLocks noChangeAspect="1"/>
          </p:cNvPicPr>
          <p:nvPr/>
        </p:nvPicPr>
        <p:blipFill rotWithShape="1">
          <a:blip r:embed="rId3"/>
          <a:srcRect l="9007" t="9091" r="8546"/>
          <a:stretch/>
        </p:blipFill>
        <p:spPr>
          <a:xfrm>
            <a:off x="20" y="10"/>
            <a:ext cx="8668492" cy="6857990"/>
          </a:xfrm>
          <a:prstGeom prst="rect">
            <a:avLst/>
          </a:prstGeom>
        </p:spPr>
      </p:pic>
      <p:sp>
        <p:nvSpPr>
          <p:cNvPr id="14" name="Rectangle 13">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tx1"/>
              </a:gs>
              <a:gs pos="35000">
                <a:schemeClr val="tx1">
                  <a:alpha val="76000"/>
                </a:schemeClr>
              </a:gs>
              <a:gs pos="19000">
                <a:schemeClr val="tx1">
                  <a:alpha val="40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D53ED3-6E58-5C1A-DEE9-60D526574E00}"/>
              </a:ext>
            </a:extLst>
          </p:cNvPr>
          <p:cNvSpPr>
            <a:spLocks noGrp="1"/>
          </p:cNvSpPr>
          <p:nvPr>
            <p:ph type="title"/>
          </p:nvPr>
        </p:nvSpPr>
        <p:spPr>
          <a:xfrm>
            <a:off x="8343290" y="1197854"/>
            <a:ext cx="3438144" cy="1124712"/>
          </a:xfrm>
        </p:spPr>
        <p:txBody>
          <a:bodyPr anchor="b">
            <a:normAutofit/>
          </a:bodyPr>
          <a:lstStyle/>
          <a:p>
            <a:r>
              <a:rPr lang="en-US" sz="2800" dirty="0">
                <a:solidFill>
                  <a:schemeClr val="bg1"/>
                </a:solidFill>
              </a:rPr>
              <a:t>Questions?</a:t>
            </a: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FDBB8858-B974-FB35-A739-FDF958C18D12}"/>
              </a:ext>
            </a:extLst>
          </p:cNvPr>
          <p:cNvSpPr>
            <a:spLocks noGrp="1"/>
          </p:cNvSpPr>
          <p:nvPr>
            <p:ph idx="1"/>
          </p:nvPr>
        </p:nvSpPr>
        <p:spPr>
          <a:xfrm>
            <a:off x="8917953" y="3976698"/>
            <a:ext cx="3438906" cy="3207258"/>
          </a:xfrm>
        </p:spPr>
        <p:txBody>
          <a:bodyPr anchor="t">
            <a:normAutofit/>
          </a:bodyPr>
          <a:lstStyle/>
          <a:p>
            <a:pPr marL="0" indent="0">
              <a:buNone/>
            </a:pPr>
            <a:r>
              <a:rPr lang="en-US" dirty="0">
                <a:solidFill>
                  <a:schemeClr val="bg1"/>
                </a:solidFill>
              </a:rPr>
              <a:t>Thank You</a:t>
            </a:r>
          </a:p>
        </p:txBody>
      </p:sp>
    </p:spTree>
    <p:extLst>
      <p:ext uri="{BB962C8B-B14F-4D97-AF65-F5344CB8AC3E}">
        <p14:creationId xmlns:p14="http://schemas.microsoft.com/office/powerpoint/2010/main" val="4095817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erson standing next to a round object with a bitcoin sign&#10;&#10;Description automatically generated">
            <a:extLst>
              <a:ext uri="{FF2B5EF4-FFF2-40B4-BE49-F238E27FC236}">
                <a16:creationId xmlns:a16="http://schemas.microsoft.com/office/drawing/2014/main" id="{87FE8427-C25D-6781-37E5-74D1B2B0F388}"/>
              </a:ext>
            </a:extLst>
          </p:cNvPr>
          <p:cNvPicPr>
            <a:picLocks noChangeAspect="1"/>
          </p:cNvPicPr>
          <p:nvPr/>
        </p:nvPicPr>
        <p:blipFill rotWithShape="1">
          <a:blip r:embed="rId3">
            <a:alphaModFix amt="50000"/>
          </a:blip>
          <a:srcRect l="10639" t="8191" r="24076" b="-1"/>
          <a:stretch/>
        </p:blipFill>
        <p:spPr>
          <a:xfrm>
            <a:off x="3522468" y="10"/>
            <a:ext cx="8669532" cy="6857990"/>
          </a:xfrm>
          <a:prstGeom prst="rect">
            <a:avLst/>
          </a:prstGeom>
        </p:spPr>
      </p:pic>
      <p:sp>
        <p:nvSpPr>
          <p:cNvPr id="28" name="Rectangle 27">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CCB9E5-D5E4-B5B0-B947-F0B691A9408A}"/>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a:solidFill>
                  <a:schemeClr val="bg1"/>
                </a:solidFill>
              </a:rPr>
              <a:t>Introduction to Bitcoin</a:t>
            </a:r>
          </a:p>
        </p:txBody>
      </p:sp>
      <p:sp>
        <p:nvSpPr>
          <p:cNvPr id="31" name="Rectangle 3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E8970B0-53DA-9F25-AEE6-2933C4A26D10}"/>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a:solidFill>
                  <a:schemeClr val="bg1"/>
                </a:solidFill>
              </a:rPr>
              <a:t>Peer to Peer transactions – no intermediate banks.</a:t>
            </a:r>
          </a:p>
          <a:p>
            <a:pPr marL="285750" indent="-228600">
              <a:lnSpc>
                <a:spcPct val="90000"/>
              </a:lnSpc>
              <a:spcAft>
                <a:spcPts val="600"/>
              </a:spcAft>
              <a:buFont typeface="Arial" panose="020B0604020202020204" pitchFamily="34" charset="0"/>
              <a:buChar char="•"/>
            </a:pPr>
            <a:r>
              <a:rPr lang="en-US" sz="1700">
                <a:solidFill>
                  <a:schemeClr val="bg1"/>
                </a:solidFill>
              </a:rPr>
              <a:t>Technology - blockchain (records transactions across a network</a:t>
            </a:r>
          </a:p>
        </p:txBody>
      </p:sp>
    </p:spTree>
    <p:extLst>
      <p:ext uri="{BB962C8B-B14F-4D97-AF65-F5344CB8AC3E}">
        <p14:creationId xmlns:p14="http://schemas.microsoft.com/office/powerpoint/2010/main" val="262486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standing next to a round object with a bitcoin sign&#10;&#10;Description automatically generated">
            <a:extLst>
              <a:ext uri="{FF2B5EF4-FFF2-40B4-BE49-F238E27FC236}">
                <a16:creationId xmlns:a16="http://schemas.microsoft.com/office/drawing/2014/main" id="{6AB90F56-2087-3B3B-E8A3-64C671EDB2D4}"/>
              </a:ext>
            </a:extLst>
          </p:cNvPr>
          <p:cNvPicPr>
            <a:picLocks noChangeAspect="1"/>
          </p:cNvPicPr>
          <p:nvPr/>
        </p:nvPicPr>
        <p:blipFill rotWithShape="1">
          <a:blip r:embed="rId3">
            <a:alphaModFix amt="20000"/>
          </a:blip>
          <a:srcRect l="10639" t="8191" r="24076" b="-1"/>
          <a:stretch/>
        </p:blipFill>
        <p:spPr>
          <a:xfrm>
            <a:off x="3522468" y="10"/>
            <a:ext cx="8669532" cy="6857990"/>
          </a:xfrm>
          <a:prstGeom prst="rect">
            <a:avLst/>
          </a:prstGeom>
        </p:spPr>
      </p:pic>
      <p:sp>
        <p:nvSpPr>
          <p:cNvPr id="39" name="Rectangle 38">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5522AF-7B70-EBC8-CDAF-BC87FF80B517}"/>
              </a:ext>
            </a:extLst>
          </p:cNvPr>
          <p:cNvSpPr>
            <a:spLocks noGrp="1"/>
          </p:cNvSpPr>
          <p:nvPr>
            <p:ph type="title"/>
          </p:nvPr>
        </p:nvSpPr>
        <p:spPr>
          <a:xfrm>
            <a:off x="371093" y="1161288"/>
            <a:ext cx="4096403" cy="1124712"/>
          </a:xfrm>
        </p:spPr>
        <p:txBody>
          <a:bodyPr vert="horz" lIns="91440" tIns="45720" rIns="91440" bIns="45720" rtlCol="0" anchor="b">
            <a:normAutofit/>
          </a:bodyPr>
          <a:lstStyle/>
          <a:p>
            <a:r>
              <a:rPr lang="en-US" sz="2800" dirty="0">
                <a:solidFill>
                  <a:schemeClr val="bg1"/>
                </a:solidFill>
              </a:rPr>
              <a:t>Description : Bitcoin and the environment</a:t>
            </a:r>
          </a:p>
        </p:txBody>
      </p:sp>
      <p:sp>
        <p:nvSpPr>
          <p:cNvPr id="41" name="Rectangle 4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3" name="Rectangle 4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F051132-3FB1-0BA4-591B-50A7B2383111}"/>
              </a:ext>
            </a:extLst>
          </p:cNvPr>
          <p:cNvSpPr txBox="1"/>
          <p:nvPr/>
        </p:nvSpPr>
        <p:spPr>
          <a:xfrm>
            <a:off x="371094" y="2718054"/>
            <a:ext cx="3438906" cy="3207258"/>
          </a:xfrm>
          <a:prstGeom prst="rect">
            <a:avLst/>
          </a:prstGeom>
        </p:spPr>
        <p:txBody>
          <a:bodyPr vert="horz" lIns="91440" tIns="45720" rIns="91440" bIns="45720" rtlCol="0" anchor="t">
            <a:normAutofit/>
          </a:bodyPr>
          <a:lstStyle/>
          <a:p>
            <a:pPr>
              <a:lnSpc>
                <a:spcPct val="90000"/>
              </a:lnSpc>
              <a:spcAft>
                <a:spcPts val="600"/>
              </a:spcAft>
            </a:pPr>
            <a:r>
              <a:rPr lang="en-US" sz="1700" b="1" dirty="0">
                <a:solidFill>
                  <a:schemeClr val="bg1"/>
                </a:solidFill>
              </a:rPr>
              <a:t>Energy Mix in Bitcoin Mining:</a:t>
            </a:r>
          </a:p>
          <a:p>
            <a:pPr marL="285750" indent="-228600">
              <a:lnSpc>
                <a:spcPct val="90000"/>
              </a:lnSpc>
              <a:spcAft>
                <a:spcPts val="600"/>
              </a:spcAft>
              <a:buFont typeface="Arial" panose="020B0604020202020204" pitchFamily="34" charset="0"/>
              <a:buChar char="•"/>
            </a:pPr>
            <a:r>
              <a:rPr lang="en-US" sz="1700" dirty="0">
                <a:solidFill>
                  <a:schemeClr val="bg1"/>
                </a:solidFill>
              </a:rPr>
              <a:t>45% of Bitcoin mining energy from coal.</a:t>
            </a:r>
          </a:p>
          <a:p>
            <a:pPr marL="285750" indent="-228600">
              <a:lnSpc>
                <a:spcPct val="90000"/>
              </a:lnSpc>
              <a:spcAft>
                <a:spcPts val="600"/>
              </a:spcAft>
              <a:buFont typeface="Arial" panose="020B0604020202020204" pitchFamily="34" charset="0"/>
              <a:buChar char="•"/>
            </a:pPr>
            <a:r>
              <a:rPr lang="en-US" sz="1700" dirty="0">
                <a:solidFill>
                  <a:schemeClr val="bg1"/>
                </a:solidFill>
              </a:rPr>
              <a:t>Renewables showing increased use.</a:t>
            </a:r>
          </a:p>
          <a:p>
            <a:pPr>
              <a:lnSpc>
                <a:spcPct val="90000"/>
              </a:lnSpc>
              <a:spcAft>
                <a:spcPts val="600"/>
              </a:spcAft>
            </a:pPr>
            <a:r>
              <a:rPr lang="en-US" sz="1700" b="1" dirty="0">
                <a:solidFill>
                  <a:schemeClr val="bg1"/>
                </a:solidFill>
              </a:rPr>
              <a:t>Sustainability Outlook:</a:t>
            </a:r>
          </a:p>
          <a:p>
            <a:pPr marL="285750" indent="-228600">
              <a:lnSpc>
                <a:spcPct val="90000"/>
              </a:lnSpc>
              <a:spcAft>
                <a:spcPts val="600"/>
              </a:spcAft>
              <a:buFont typeface="Arial" panose="020B0604020202020204" pitchFamily="34" charset="0"/>
              <a:buChar char="•"/>
            </a:pPr>
            <a:r>
              <a:rPr lang="en-US" sz="1700" dirty="0">
                <a:solidFill>
                  <a:schemeClr val="bg1"/>
                </a:solidFill>
              </a:rPr>
              <a:t>Need for greener practices.</a:t>
            </a:r>
          </a:p>
          <a:p>
            <a:pPr marL="285750" indent="-228600">
              <a:lnSpc>
                <a:spcPct val="90000"/>
              </a:lnSpc>
              <a:spcAft>
                <a:spcPts val="600"/>
              </a:spcAft>
              <a:buFont typeface="Arial" panose="020B0604020202020204" pitchFamily="34" charset="0"/>
              <a:buChar char="•"/>
            </a:pPr>
            <a:r>
              <a:rPr lang="en-US" sz="1700" dirty="0">
                <a:solidFill>
                  <a:schemeClr val="bg1"/>
                </a:solidFill>
              </a:rPr>
              <a:t>Renewables can reduce carbon footprint.</a:t>
            </a:r>
          </a:p>
        </p:txBody>
      </p:sp>
      <p:pic>
        <p:nvPicPr>
          <p:cNvPr id="3" name="Content Placeholder 7" descr="A diagram of a bitcoin mining industry&#10;&#10;Description automatically generated">
            <a:extLst>
              <a:ext uri="{FF2B5EF4-FFF2-40B4-BE49-F238E27FC236}">
                <a16:creationId xmlns:a16="http://schemas.microsoft.com/office/drawing/2014/main" id="{5AC419F9-A641-1121-2C3E-2E32A8FBFEC6}"/>
              </a:ext>
            </a:extLst>
          </p:cNvPr>
          <p:cNvPicPr>
            <a:picLocks noGrp="1" noChangeAspect="1"/>
          </p:cNvPicPr>
          <p:nvPr>
            <p:ph idx="1"/>
          </p:nvPr>
        </p:nvPicPr>
        <p:blipFill>
          <a:blip r:embed="rId4">
            <a:alphaModFix/>
          </a:blip>
          <a:stretch>
            <a:fillRect/>
          </a:stretch>
        </p:blipFill>
        <p:spPr>
          <a:xfrm>
            <a:off x="5317474" y="880110"/>
            <a:ext cx="6290600" cy="5246744"/>
          </a:xfrm>
        </p:spPr>
      </p:pic>
    </p:spTree>
    <p:extLst>
      <p:ext uri="{BB962C8B-B14F-4D97-AF65-F5344CB8AC3E}">
        <p14:creationId xmlns:p14="http://schemas.microsoft.com/office/powerpoint/2010/main" val="51718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standing next to a round object with a bitcoin sign&#10;&#10;Description automatically generated">
            <a:extLst>
              <a:ext uri="{FF2B5EF4-FFF2-40B4-BE49-F238E27FC236}">
                <a16:creationId xmlns:a16="http://schemas.microsoft.com/office/drawing/2014/main" id="{6AB90F56-2087-3B3B-E8A3-64C671EDB2D4}"/>
              </a:ext>
            </a:extLst>
          </p:cNvPr>
          <p:cNvPicPr>
            <a:picLocks noChangeAspect="1"/>
          </p:cNvPicPr>
          <p:nvPr/>
        </p:nvPicPr>
        <p:blipFill rotWithShape="1">
          <a:blip r:embed="rId3">
            <a:alphaModFix amt="20000"/>
          </a:blip>
          <a:srcRect l="10639" t="8191" r="24076" b="-1"/>
          <a:stretch/>
        </p:blipFill>
        <p:spPr>
          <a:xfrm>
            <a:off x="3522468" y="10"/>
            <a:ext cx="8669532" cy="6857990"/>
          </a:xfrm>
          <a:prstGeom prst="rect">
            <a:avLst/>
          </a:prstGeom>
        </p:spPr>
      </p:pic>
      <p:sp>
        <p:nvSpPr>
          <p:cNvPr id="39" name="Rectangle 38">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5522AF-7B70-EBC8-CDAF-BC87FF80B517}"/>
              </a:ext>
            </a:extLst>
          </p:cNvPr>
          <p:cNvSpPr>
            <a:spLocks noGrp="1"/>
          </p:cNvSpPr>
          <p:nvPr>
            <p:ph type="title"/>
          </p:nvPr>
        </p:nvSpPr>
        <p:spPr>
          <a:xfrm>
            <a:off x="371094" y="1014985"/>
            <a:ext cx="3998595" cy="1124712"/>
          </a:xfrm>
        </p:spPr>
        <p:txBody>
          <a:bodyPr vert="horz" lIns="91440" tIns="45720" rIns="91440" bIns="45720" rtlCol="0" anchor="b">
            <a:normAutofit/>
          </a:bodyPr>
          <a:lstStyle/>
          <a:p>
            <a:r>
              <a:rPr lang="en-US" sz="3200" dirty="0">
                <a:solidFill>
                  <a:schemeClr val="bg1"/>
                </a:solidFill>
              </a:rPr>
              <a:t>Objective </a:t>
            </a:r>
          </a:p>
        </p:txBody>
      </p:sp>
      <p:sp>
        <p:nvSpPr>
          <p:cNvPr id="41" name="Rectangle 4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3" name="Rectangle 4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F051132-3FB1-0BA4-591B-50A7B2383111}"/>
              </a:ext>
            </a:extLst>
          </p:cNvPr>
          <p:cNvSpPr txBox="1"/>
          <p:nvPr/>
        </p:nvSpPr>
        <p:spPr>
          <a:xfrm>
            <a:off x="371094" y="2550922"/>
            <a:ext cx="6841236" cy="3463544"/>
          </a:xfrm>
          <a:prstGeom prst="rect">
            <a:avLst/>
          </a:prstGeom>
        </p:spPr>
        <p:txBody>
          <a:bodyPr vert="horz" lIns="91440" tIns="45720" rIns="91440" bIns="45720" rtlCol="0" anchor="t">
            <a:normAutofit/>
          </a:bodyPr>
          <a:lstStyle/>
          <a:p>
            <a:pPr>
              <a:lnSpc>
                <a:spcPct val="90000"/>
              </a:lnSpc>
              <a:spcAft>
                <a:spcPts val="600"/>
              </a:spcAft>
            </a:pPr>
            <a:r>
              <a:rPr lang="en-US" b="0" i="0" dirty="0">
                <a:solidFill>
                  <a:schemeClr val="bg1"/>
                </a:solidFill>
                <a:effectLst/>
                <a:cs typeface="Calibri" panose="020F0502020204030204" pitchFamily="34" charset="0"/>
              </a:rPr>
              <a:t>The objective of the project is to critically examine and analyze the </a:t>
            </a:r>
            <a:r>
              <a:rPr lang="en-US" dirty="0">
                <a:solidFill>
                  <a:schemeClr val="bg1"/>
                </a:solidFill>
                <a:cs typeface="Calibri" panose="020F0502020204030204" pitchFamily="34" charset="0"/>
              </a:rPr>
              <a:t>environmental</a:t>
            </a:r>
            <a:r>
              <a:rPr lang="en-US" b="0" i="0" dirty="0">
                <a:solidFill>
                  <a:schemeClr val="bg1"/>
                </a:solidFill>
                <a:effectLst/>
                <a:cs typeface="Calibri" panose="020F0502020204030204" pitchFamily="34" charset="0"/>
              </a:rPr>
              <a:t> impact of Bitcoin, with a specific focus on its energy consumption and associated carbon footprint.</a:t>
            </a:r>
          </a:p>
          <a:p>
            <a:pPr>
              <a:lnSpc>
                <a:spcPct val="90000"/>
              </a:lnSpc>
              <a:spcAft>
                <a:spcPts val="600"/>
              </a:spcAft>
            </a:pPr>
            <a:endParaRPr lang="en-US" b="0" i="0" dirty="0">
              <a:solidFill>
                <a:schemeClr val="bg1"/>
              </a:solidFill>
              <a:effectLst/>
              <a:cs typeface="Calibri" panose="020F0502020204030204" pitchFamily="34" charset="0"/>
            </a:endParaRPr>
          </a:p>
          <a:p>
            <a:pPr marL="285750" indent="-285750">
              <a:lnSpc>
                <a:spcPct val="90000"/>
              </a:lnSpc>
              <a:spcAft>
                <a:spcPts val="600"/>
              </a:spcAft>
              <a:buFont typeface="Arial" panose="020B0604020202020204" pitchFamily="34" charset="0"/>
              <a:buChar char="•"/>
            </a:pPr>
            <a:r>
              <a:rPr lang="en-US" dirty="0">
                <a:solidFill>
                  <a:schemeClr val="bg1"/>
                </a:solidFill>
                <a:cs typeface="Calibri" panose="020F0502020204030204" pitchFamily="34" charset="0"/>
              </a:rPr>
              <a:t>Access Bitcoin’s Energy consumption</a:t>
            </a:r>
          </a:p>
          <a:p>
            <a:pPr marL="285750" indent="-285750">
              <a:lnSpc>
                <a:spcPct val="90000"/>
              </a:lnSpc>
              <a:spcAft>
                <a:spcPts val="600"/>
              </a:spcAft>
              <a:buFont typeface="Arial" panose="020B0604020202020204" pitchFamily="34" charset="0"/>
              <a:buChar char="•"/>
            </a:pPr>
            <a:r>
              <a:rPr lang="en-US" i="0" dirty="0">
                <a:solidFill>
                  <a:schemeClr val="bg1"/>
                </a:solidFill>
                <a:effectLst/>
              </a:rPr>
              <a:t>Exploration of Technological Solutions</a:t>
            </a:r>
          </a:p>
          <a:p>
            <a:pPr marL="285750" indent="-285750">
              <a:lnSpc>
                <a:spcPct val="90000"/>
              </a:lnSpc>
              <a:spcAft>
                <a:spcPts val="600"/>
              </a:spcAft>
              <a:buFont typeface="Arial" panose="020B0604020202020204" pitchFamily="34" charset="0"/>
              <a:buChar char="•"/>
            </a:pPr>
            <a:r>
              <a:rPr lang="en-US" i="0" dirty="0">
                <a:solidFill>
                  <a:schemeClr val="bg1"/>
                </a:solidFill>
                <a:effectLst/>
              </a:rPr>
              <a:t>Identification of Future Research Directions</a:t>
            </a:r>
          </a:p>
          <a:p>
            <a:pPr marL="285750" indent="-285750">
              <a:lnSpc>
                <a:spcPct val="90000"/>
              </a:lnSpc>
              <a:spcAft>
                <a:spcPts val="600"/>
              </a:spcAft>
              <a:buFont typeface="Arial" panose="020B0604020202020204" pitchFamily="34" charset="0"/>
              <a:buChar char="•"/>
            </a:pPr>
            <a:r>
              <a:rPr lang="en-US" i="0" dirty="0">
                <a:solidFill>
                  <a:schemeClr val="bg1"/>
                </a:solidFill>
                <a:effectLst/>
              </a:rPr>
              <a:t>Communication of Findings</a:t>
            </a:r>
          </a:p>
          <a:p>
            <a:pPr marL="285750" indent="-285750">
              <a:lnSpc>
                <a:spcPct val="90000"/>
              </a:lnSpc>
              <a:spcAft>
                <a:spcPts val="600"/>
              </a:spcAft>
              <a:buFont typeface="Arial" panose="020B0604020202020204" pitchFamily="34" charset="0"/>
              <a:buChar char="•"/>
            </a:pPr>
            <a:r>
              <a:rPr lang="en-US" dirty="0">
                <a:solidFill>
                  <a:schemeClr val="bg1"/>
                </a:solidFill>
              </a:rPr>
              <a:t>Promotion of Sustainable Practices</a:t>
            </a:r>
            <a:endParaRPr lang="en-US" i="0" dirty="0">
              <a:solidFill>
                <a:schemeClr val="bg1"/>
              </a:solidFill>
              <a:effectLst/>
            </a:endParaRPr>
          </a:p>
          <a:p>
            <a:pPr marL="285750" indent="-285750">
              <a:lnSpc>
                <a:spcPct val="90000"/>
              </a:lnSpc>
              <a:spcAft>
                <a:spcPts val="600"/>
              </a:spcAft>
              <a:buFont typeface="Arial" panose="020B0604020202020204" pitchFamily="34" charset="0"/>
              <a:buChar char="•"/>
            </a:pPr>
            <a:endParaRPr lang="en-US" dirty="0">
              <a:solidFill>
                <a:schemeClr val="bg1"/>
              </a:solidFill>
              <a:cs typeface="Calibri" panose="020F0502020204030204" pitchFamily="34" charset="0"/>
            </a:endParaRPr>
          </a:p>
        </p:txBody>
      </p:sp>
    </p:spTree>
    <p:extLst>
      <p:ext uri="{BB962C8B-B14F-4D97-AF65-F5344CB8AC3E}">
        <p14:creationId xmlns:p14="http://schemas.microsoft.com/office/powerpoint/2010/main" val="217851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1BC9E4-DAAD-D542-CC10-7D48DE2B2C02}"/>
              </a:ext>
            </a:extLst>
          </p:cNvPr>
          <p:cNvSpPr>
            <a:spLocks noGrp="1"/>
          </p:cNvSpPr>
          <p:nvPr>
            <p:ph type="title"/>
          </p:nvPr>
        </p:nvSpPr>
        <p:spPr>
          <a:xfrm>
            <a:off x="371094" y="1161288"/>
            <a:ext cx="3438144" cy="1124712"/>
          </a:xfrm>
        </p:spPr>
        <p:txBody>
          <a:bodyPr anchor="b">
            <a:normAutofit/>
          </a:bodyPr>
          <a:lstStyle/>
          <a:p>
            <a:r>
              <a:rPr lang="en-US" sz="2800">
                <a:solidFill>
                  <a:schemeClr val="bg1"/>
                </a:solidFill>
              </a:rPr>
              <a:t>Data Overview</a:t>
            </a: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321F824C-19F7-DB61-14EB-5A3B193DAAF6}"/>
              </a:ext>
            </a:extLst>
          </p:cNvPr>
          <p:cNvSpPr>
            <a:spLocks noGrp="1"/>
          </p:cNvSpPr>
          <p:nvPr>
            <p:ph idx="1"/>
          </p:nvPr>
        </p:nvSpPr>
        <p:spPr>
          <a:xfrm>
            <a:off x="371094" y="2718054"/>
            <a:ext cx="3438906" cy="3207258"/>
          </a:xfrm>
        </p:spPr>
        <p:txBody>
          <a:bodyPr anchor="t">
            <a:normAutofit/>
          </a:bodyPr>
          <a:lstStyle/>
          <a:p>
            <a:pPr marL="0" indent="0">
              <a:buNone/>
            </a:pPr>
            <a:r>
              <a:rPr lang="en-US" sz="1600" dirty="0">
                <a:solidFill>
                  <a:schemeClr val="bg1"/>
                </a:solidFill>
              </a:rPr>
              <a:t>Dataset 1: Historical BTC Prices</a:t>
            </a:r>
          </a:p>
          <a:p>
            <a:r>
              <a:rPr lang="en-US" sz="1400" dirty="0">
                <a:solidFill>
                  <a:schemeClr val="bg1"/>
                </a:solidFill>
              </a:rPr>
              <a:t>Covers BTC-USD prices from April 2013 to January 2024.</a:t>
            </a:r>
          </a:p>
          <a:p>
            <a:r>
              <a:rPr lang="en-US" sz="1400" dirty="0">
                <a:solidFill>
                  <a:schemeClr val="bg1"/>
                </a:solidFill>
              </a:rPr>
              <a:t>Includes high, low, open, close, and volume.</a:t>
            </a:r>
          </a:p>
          <a:p>
            <a:pPr marL="0" indent="0">
              <a:buNone/>
            </a:pPr>
            <a:r>
              <a:rPr lang="en-US" sz="1600" dirty="0">
                <a:solidFill>
                  <a:schemeClr val="bg1"/>
                </a:solidFill>
              </a:rPr>
              <a:t>Dataset 2: BTC Environmental Footprint</a:t>
            </a:r>
          </a:p>
          <a:p>
            <a:r>
              <a:rPr lang="en-US" sz="1400" dirty="0">
                <a:solidFill>
                  <a:schemeClr val="bg1"/>
                </a:solidFill>
              </a:rPr>
              <a:t>Tracks energy consumption and sources from 2017 to 2023.</a:t>
            </a:r>
          </a:p>
          <a:p>
            <a:r>
              <a:rPr lang="en-US" sz="1400" dirty="0">
                <a:solidFill>
                  <a:schemeClr val="bg1"/>
                </a:solidFill>
              </a:rPr>
              <a:t>Details on energy mix and estimated CO2 emissions.</a:t>
            </a:r>
          </a:p>
          <a:p>
            <a:endParaRPr lang="en-US" sz="1400" dirty="0">
              <a:solidFill>
                <a:schemeClr val="bg1"/>
              </a:solidFill>
            </a:endParaRPr>
          </a:p>
          <a:p>
            <a:endParaRPr lang="en-US" sz="1400" dirty="0">
              <a:solidFill>
                <a:schemeClr val="bg1"/>
              </a:solidFill>
            </a:endParaRPr>
          </a:p>
        </p:txBody>
      </p:sp>
      <p:pic>
        <p:nvPicPr>
          <p:cNvPr id="7" name="Picture 6" descr="A screenshot of a computer screen&#10;&#10;Description automatically generated">
            <a:extLst>
              <a:ext uri="{FF2B5EF4-FFF2-40B4-BE49-F238E27FC236}">
                <a16:creationId xmlns:a16="http://schemas.microsoft.com/office/drawing/2014/main" id="{A356E78D-2B3E-9F45-64A4-821F912D9370}"/>
              </a:ext>
            </a:extLst>
          </p:cNvPr>
          <p:cNvPicPr>
            <a:picLocks noChangeAspect="1"/>
          </p:cNvPicPr>
          <p:nvPr/>
        </p:nvPicPr>
        <p:blipFill>
          <a:blip r:embed="rId3">
            <a:alphaModFix amt="20000"/>
          </a:blip>
          <a:stretch>
            <a:fillRect/>
          </a:stretch>
        </p:blipFill>
        <p:spPr>
          <a:xfrm>
            <a:off x="0" y="-196496"/>
            <a:ext cx="12191998" cy="7054496"/>
          </a:xfrm>
          <a:prstGeom prst="rect">
            <a:avLst/>
          </a:prstGeom>
        </p:spPr>
      </p:pic>
    </p:spTree>
    <p:extLst>
      <p:ext uri="{BB962C8B-B14F-4D97-AF65-F5344CB8AC3E}">
        <p14:creationId xmlns:p14="http://schemas.microsoft.com/office/powerpoint/2010/main" val="3806141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standing next to a round object with a bitcoin sign&#10;&#10;Description automatically generated">
            <a:extLst>
              <a:ext uri="{FF2B5EF4-FFF2-40B4-BE49-F238E27FC236}">
                <a16:creationId xmlns:a16="http://schemas.microsoft.com/office/drawing/2014/main" id="{DF9E070D-8DA3-D625-5A89-899E732042AE}"/>
              </a:ext>
            </a:extLst>
          </p:cNvPr>
          <p:cNvPicPr>
            <a:picLocks noChangeAspect="1"/>
          </p:cNvPicPr>
          <p:nvPr/>
        </p:nvPicPr>
        <p:blipFill rotWithShape="1">
          <a:blip r:embed="rId3">
            <a:alphaModFix amt="50000"/>
          </a:blip>
          <a:srcRect l="10639" t="8191" r="24076" b="-1"/>
          <a:stretch/>
        </p:blipFill>
        <p:spPr>
          <a:xfrm>
            <a:off x="3522468" y="10"/>
            <a:ext cx="8669532" cy="6857990"/>
          </a:xfrm>
          <a:prstGeom prst="rect">
            <a:avLst/>
          </a:prstGeom>
        </p:spPr>
      </p:pic>
      <p:sp>
        <p:nvSpPr>
          <p:cNvPr id="34" name="Rectangle 33">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F23677-1F56-43F0-A84C-D4E43CCD2D74}"/>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a:solidFill>
                  <a:schemeClr val="bg1"/>
                </a:solidFill>
              </a:rPr>
              <a:t>Research Questions</a:t>
            </a:r>
          </a:p>
        </p:txBody>
      </p:sp>
      <p:sp>
        <p:nvSpPr>
          <p:cNvPr id="36" name="Rectangle 3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 name="Rectangle 3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0F1721AC-A5E3-F801-53DC-0D4FE0B74BB5}"/>
              </a:ext>
            </a:extLst>
          </p:cNvPr>
          <p:cNvSpPr txBox="1"/>
          <p:nvPr/>
        </p:nvSpPr>
        <p:spPr>
          <a:xfrm>
            <a:off x="371093" y="2718054"/>
            <a:ext cx="5076117" cy="3207258"/>
          </a:xfrm>
          <a:prstGeom prst="rect">
            <a:avLst/>
          </a:prstGeom>
        </p:spPr>
        <p:txBody>
          <a:bodyPr vert="horz" lIns="91440" tIns="45720" rIns="91440" bIns="45720" rtlCol="0" anchor="t">
            <a:noAutofit/>
          </a:bodyPr>
          <a:lstStyle/>
          <a:p>
            <a:pPr>
              <a:lnSpc>
                <a:spcPct val="90000"/>
              </a:lnSpc>
              <a:spcAft>
                <a:spcPts val="600"/>
              </a:spcAft>
            </a:pPr>
            <a:r>
              <a:rPr lang="en-US" b="1" dirty="0">
                <a:solidFill>
                  <a:schemeClr val="bg1"/>
                </a:solidFill>
              </a:rPr>
              <a:t>Connecting Dots Between Market and Environment.</a:t>
            </a:r>
          </a:p>
          <a:p>
            <a:pPr marL="285750" indent="-285750">
              <a:lnSpc>
                <a:spcPct val="90000"/>
              </a:lnSpc>
              <a:spcAft>
                <a:spcPts val="600"/>
              </a:spcAft>
              <a:buFont typeface="Arial" panose="020B0604020202020204" pitchFamily="34" charset="0"/>
              <a:buChar char="•"/>
            </a:pPr>
            <a:r>
              <a:rPr lang="en-US" b="1" dirty="0">
                <a:solidFill>
                  <a:schemeClr val="bg1"/>
                </a:solidFill>
              </a:rPr>
              <a:t>Null Hypothesis (H0): </a:t>
            </a:r>
            <a:r>
              <a:rPr lang="en-US" dirty="0">
                <a:solidFill>
                  <a:schemeClr val="bg1"/>
                </a:solidFill>
              </a:rPr>
              <a:t>There is no correlation between Bitcoin's market dynamics (price, trading volume) and its environmental impact (energy consumption).</a:t>
            </a:r>
          </a:p>
          <a:p>
            <a:pPr marL="285750" indent="-285750">
              <a:lnSpc>
                <a:spcPct val="90000"/>
              </a:lnSpc>
              <a:spcAft>
                <a:spcPts val="600"/>
              </a:spcAft>
              <a:buFont typeface="Arial" panose="020B0604020202020204" pitchFamily="34" charset="0"/>
              <a:buChar char="•"/>
            </a:pPr>
            <a:r>
              <a:rPr lang="en-US" b="1" dirty="0">
                <a:solidFill>
                  <a:schemeClr val="bg1"/>
                </a:solidFill>
              </a:rPr>
              <a:t>Alternative Hypothesis (H1): </a:t>
            </a:r>
            <a:r>
              <a:rPr lang="en-US" dirty="0">
                <a:solidFill>
                  <a:schemeClr val="bg1"/>
                </a:solidFill>
              </a:rPr>
              <a:t>There is a significant correlation between Bitcoin's market dynamics (price, trading volume) and its environmental impact (energy consumption).</a:t>
            </a:r>
          </a:p>
          <a:p>
            <a:pPr>
              <a:lnSpc>
                <a:spcPct val="90000"/>
              </a:lnSpc>
              <a:spcAft>
                <a:spcPts val="600"/>
              </a:spcAft>
            </a:pPr>
            <a:endParaRPr lang="en-US" dirty="0">
              <a:solidFill>
                <a:schemeClr val="bg1"/>
              </a:solidFill>
            </a:endParaRPr>
          </a:p>
        </p:txBody>
      </p:sp>
    </p:spTree>
    <p:extLst>
      <p:ext uri="{BB962C8B-B14F-4D97-AF65-F5344CB8AC3E}">
        <p14:creationId xmlns:p14="http://schemas.microsoft.com/office/powerpoint/2010/main" val="3525444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standing next to a round object with a bitcoin sign&#10;&#10;Description automatically generated">
            <a:extLst>
              <a:ext uri="{FF2B5EF4-FFF2-40B4-BE49-F238E27FC236}">
                <a16:creationId xmlns:a16="http://schemas.microsoft.com/office/drawing/2014/main" id="{7D5BB303-E395-B55B-CD84-E8DE102F46DE}"/>
              </a:ext>
            </a:extLst>
          </p:cNvPr>
          <p:cNvPicPr>
            <a:picLocks noChangeAspect="1"/>
          </p:cNvPicPr>
          <p:nvPr/>
        </p:nvPicPr>
        <p:blipFill rotWithShape="1">
          <a:blip r:embed="rId3">
            <a:alphaModFix amt="50000"/>
          </a:blip>
          <a:srcRect l="10639" t="8191" r="24076" b="-1"/>
          <a:stretch/>
        </p:blipFill>
        <p:spPr>
          <a:xfrm>
            <a:off x="3522468" y="10"/>
            <a:ext cx="8669532" cy="6857990"/>
          </a:xfrm>
          <a:prstGeom prst="rect">
            <a:avLst/>
          </a:prstGeom>
        </p:spPr>
      </p:pic>
      <p:sp>
        <p:nvSpPr>
          <p:cNvPr id="25" name="Rectangle 24">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1C83A8-6711-D08D-82EA-6EF7D9FD00A1}"/>
              </a:ext>
            </a:extLst>
          </p:cNvPr>
          <p:cNvSpPr>
            <a:spLocks noGrp="1"/>
          </p:cNvSpPr>
          <p:nvPr>
            <p:ph type="title"/>
          </p:nvPr>
        </p:nvSpPr>
        <p:spPr>
          <a:xfrm>
            <a:off x="371094" y="1161288"/>
            <a:ext cx="3438144" cy="1124712"/>
          </a:xfrm>
        </p:spPr>
        <p:txBody>
          <a:bodyPr anchor="b">
            <a:normAutofit/>
          </a:bodyPr>
          <a:lstStyle/>
          <a:p>
            <a:r>
              <a:rPr lang="en-US" sz="2800" dirty="0">
                <a:solidFill>
                  <a:schemeClr val="bg1"/>
                </a:solidFill>
              </a:rPr>
              <a:t>Research Questions</a:t>
            </a:r>
          </a:p>
        </p:txBody>
      </p:sp>
      <p:sp>
        <p:nvSpPr>
          <p:cNvPr id="27" name="Rectangle 2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6B83C4F5-39C9-CDF8-CC61-6F04B5B5EAFA}"/>
              </a:ext>
            </a:extLst>
          </p:cNvPr>
          <p:cNvSpPr>
            <a:spLocks noGrp="1"/>
          </p:cNvSpPr>
          <p:nvPr>
            <p:ph idx="1"/>
          </p:nvPr>
        </p:nvSpPr>
        <p:spPr>
          <a:xfrm>
            <a:off x="371093" y="2718054"/>
            <a:ext cx="6199523" cy="3207258"/>
          </a:xfrm>
        </p:spPr>
        <p:txBody>
          <a:bodyPr anchor="t">
            <a:normAutofit/>
          </a:bodyPr>
          <a:lstStyle/>
          <a:p>
            <a:pPr marL="0" indent="0">
              <a:buNone/>
            </a:pPr>
            <a:r>
              <a:rPr lang="en-US" sz="1800" b="1" i="0" u="none" strike="noStrike" dirty="0">
                <a:solidFill>
                  <a:srgbClr val="ECECEC"/>
                </a:solidFill>
                <a:effectLst/>
              </a:rPr>
              <a:t>The Impact of Technological Advancements and Market Trends on Bitcoin Mining Efficiency.</a:t>
            </a:r>
          </a:p>
          <a:p>
            <a:r>
              <a:rPr lang="en-US" sz="1800" b="1" dirty="0">
                <a:solidFill>
                  <a:schemeClr val="bg1"/>
                </a:solidFill>
              </a:rPr>
              <a:t>Null Hypothesis (H0): </a:t>
            </a:r>
            <a:r>
              <a:rPr lang="en-US" sz="1800" dirty="0">
                <a:solidFill>
                  <a:schemeClr val="bg1"/>
                </a:solidFill>
              </a:rPr>
              <a:t>Technological advancements in Bitcoin mining have not led to significant improvements in energy efficiency.</a:t>
            </a:r>
          </a:p>
          <a:p>
            <a:r>
              <a:rPr lang="en-US" sz="1800" b="1" dirty="0">
                <a:solidFill>
                  <a:schemeClr val="bg1"/>
                </a:solidFill>
              </a:rPr>
              <a:t>Alternative Hypothesis (H1): </a:t>
            </a:r>
            <a:r>
              <a:rPr lang="en-US" sz="1800" dirty="0">
                <a:solidFill>
                  <a:schemeClr val="bg1"/>
                </a:solidFill>
              </a:rPr>
              <a:t>Technological advancements in Bitcoin mining have significantly improved the energy efficiency, thereby reducing the environmental impact of Bitcoin mining.</a:t>
            </a:r>
          </a:p>
        </p:txBody>
      </p:sp>
    </p:spTree>
    <p:extLst>
      <p:ext uri="{BB962C8B-B14F-4D97-AF65-F5344CB8AC3E}">
        <p14:creationId xmlns:p14="http://schemas.microsoft.com/office/powerpoint/2010/main" val="17262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erson standing next to a round object with a bitcoin sign&#10;&#10;Description automatically generated">
            <a:extLst>
              <a:ext uri="{FF2B5EF4-FFF2-40B4-BE49-F238E27FC236}">
                <a16:creationId xmlns:a16="http://schemas.microsoft.com/office/drawing/2014/main" id="{C25B575C-59E4-3C95-5B1B-6F769C255B21}"/>
              </a:ext>
            </a:extLst>
          </p:cNvPr>
          <p:cNvPicPr>
            <a:picLocks noChangeAspect="1"/>
          </p:cNvPicPr>
          <p:nvPr/>
        </p:nvPicPr>
        <p:blipFill rotWithShape="1">
          <a:blip r:embed="rId3">
            <a:alphaModFix amt="50000"/>
          </a:blip>
          <a:srcRect l="10639" t="8191" r="24076" b="-1"/>
          <a:stretch/>
        </p:blipFill>
        <p:spPr>
          <a:xfrm>
            <a:off x="4234050" y="10"/>
            <a:ext cx="7957949" cy="6857990"/>
          </a:xfrm>
          <a:prstGeom prst="rect">
            <a:avLst/>
          </a:prstGeom>
        </p:spPr>
      </p:pic>
      <p:sp>
        <p:nvSpPr>
          <p:cNvPr id="14" name="Rectangle 13">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82295A-8597-ABEB-1071-50B9457F0B6D}"/>
              </a:ext>
            </a:extLst>
          </p:cNvPr>
          <p:cNvSpPr>
            <a:spLocks noGrp="1"/>
          </p:cNvSpPr>
          <p:nvPr>
            <p:ph type="title"/>
          </p:nvPr>
        </p:nvSpPr>
        <p:spPr>
          <a:xfrm>
            <a:off x="371094" y="1161288"/>
            <a:ext cx="3438144" cy="1124712"/>
          </a:xfrm>
        </p:spPr>
        <p:txBody>
          <a:bodyPr anchor="b">
            <a:normAutofit/>
          </a:bodyPr>
          <a:lstStyle/>
          <a:p>
            <a:r>
              <a:rPr lang="en-US" sz="2800">
                <a:solidFill>
                  <a:schemeClr val="bg1"/>
                </a:solidFill>
              </a:rPr>
              <a:t>Literature Review</a:t>
            </a: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99163EF3-6026-AAAF-EBF9-B957DBA42CEC}"/>
              </a:ext>
            </a:extLst>
          </p:cNvPr>
          <p:cNvSpPr>
            <a:spLocks noGrp="1"/>
          </p:cNvSpPr>
          <p:nvPr>
            <p:ph idx="1"/>
          </p:nvPr>
        </p:nvSpPr>
        <p:spPr>
          <a:xfrm>
            <a:off x="371093" y="2718054"/>
            <a:ext cx="3862955" cy="3207258"/>
          </a:xfrm>
        </p:spPr>
        <p:txBody>
          <a:bodyPr anchor="t">
            <a:noAutofit/>
          </a:bodyPr>
          <a:lstStyle/>
          <a:p>
            <a:r>
              <a:rPr lang="en-US" sz="1200" dirty="0">
                <a:solidFill>
                  <a:schemeClr val="bg1"/>
                </a:solidFill>
              </a:rPr>
              <a:t>Elharony, A. (2024, February 10). The Greening of Crypto: a revolution in the making 🌿💡🔗. </a:t>
            </a:r>
            <a:r>
              <a:rPr lang="en-US" sz="1200" dirty="0">
                <a:solidFill>
                  <a:schemeClr val="bg1"/>
                </a:solidFill>
                <a:hlinkClick r:id="rId4"/>
              </a:rPr>
              <a:t>https://www.linkedin.com/pulse/greening-crypto-revolution-making-amr-elharony-v6rof/</a:t>
            </a:r>
            <a:r>
              <a:rPr lang="en-US" sz="1200" dirty="0">
                <a:solidFill>
                  <a:schemeClr val="bg1"/>
                </a:solidFill>
              </a:rPr>
              <a:t>  </a:t>
            </a:r>
          </a:p>
          <a:p>
            <a:r>
              <a:rPr lang="en-US" sz="1200" dirty="0">
                <a:solidFill>
                  <a:schemeClr val="bg1"/>
                </a:solidFill>
              </a:rPr>
              <a:t>Khosravi, A., &amp; Säämäki, F. (2023). Beyond Bitcoin: Evaluating Energy Consumption and Environmental Impact across Cryptocurrency Projects. Energies, 16(18), 6610. </a:t>
            </a:r>
            <a:r>
              <a:rPr lang="en-US" sz="1200" dirty="0">
                <a:solidFill>
                  <a:schemeClr val="bg1"/>
                </a:solidFill>
                <a:hlinkClick r:id="rId5"/>
              </a:rPr>
              <a:t>https://doi.org/10.3390/en16186610</a:t>
            </a:r>
            <a:r>
              <a:rPr lang="en-US" sz="1200" dirty="0">
                <a:solidFill>
                  <a:schemeClr val="bg1"/>
                </a:solidFill>
              </a:rPr>
              <a:t>  </a:t>
            </a:r>
          </a:p>
          <a:p>
            <a:r>
              <a:rPr lang="en-US" sz="1200" dirty="0">
                <a:solidFill>
                  <a:schemeClr val="bg1"/>
                </a:solidFill>
              </a:rPr>
              <a:t>Köhler, S., &amp; Pizzol, M. (2019). Life cycle assessment of Bitcoin mining. Environmental Science &amp; Technology, 53(23), 13598–13606. </a:t>
            </a:r>
            <a:r>
              <a:rPr lang="en-US" sz="1200" dirty="0">
                <a:solidFill>
                  <a:schemeClr val="bg1"/>
                </a:solidFill>
                <a:hlinkClick r:id="rId6"/>
              </a:rPr>
              <a:t>https://doi.org/10.1021/acs.est.9b05687</a:t>
            </a:r>
            <a:r>
              <a:rPr lang="en-US" sz="1200" dirty="0">
                <a:solidFill>
                  <a:schemeClr val="bg1"/>
                </a:solidFill>
              </a:rPr>
              <a:t>  </a:t>
            </a:r>
          </a:p>
          <a:p>
            <a:r>
              <a:rPr lang="en-US" sz="1200" dirty="0">
                <a:solidFill>
                  <a:schemeClr val="bg1"/>
                </a:solidFill>
              </a:rPr>
              <a:t>Sarkodıe, S. A., &amp; Owusu, P. A. (2022). Dataset on bitcoin carbon footprint and energy consumption. Data in Brief, 42, 108252. </a:t>
            </a:r>
            <a:r>
              <a:rPr lang="en-US" sz="1200" dirty="0">
                <a:solidFill>
                  <a:schemeClr val="bg1"/>
                </a:solidFill>
                <a:hlinkClick r:id="rId7"/>
              </a:rPr>
              <a:t>https://doi.org/10.1016/j.dib.2022.108252</a:t>
            </a:r>
            <a:r>
              <a:rPr lang="en-US" sz="1200" dirty="0">
                <a:solidFill>
                  <a:schemeClr val="bg1"/>
                </a:solidFill>
              </a:rPr>
              <a:t>   </a:t>
            </a:r>
          </a:p>
          <a:p>
            <a:r>
              <a:rPr lang="en-US" sz="1200" dirty="0">
                <a:solidFill>
                  <a:schemeClr val="bg1"/>
                </a:solidFill>
              </a:rPr>
              <a:t>Xiao, Z., Cui, S., Xiang, L., Liu, P. J., &amp; Zhang, H. (2023). The environmental cost of cryptocurrency: Assessing carbon emissions from bitcoin mining in China. Journal of Digital Economy, 2, 119–136. </a:t>
            </a:r>
            <a:r>
              <a:rPr lang="en-US" sz="1200" dirty="0">
                <a:solidFill>
                  <a:schemeClr val="bg1"/>
                </a:solidFill>
                <a:hlinkClick r:id="rId8"/>
              </a:rPr>
              <a:t>https://doi.org/10.1016/j.jdec.2023.11.001</a:t>
            </a:r>
            <a:r>
              <a:rPr lang="en-US" sz="1200" dirty="0">
                <a:solidFill>
                  <a:schemeClr val="bg1"/>
                </a:solidFill>
              </a:rPr>
              <a:t> </a:t>
            </a:r>
          </a:p>
        </p:txBody>
      </p:sp>
    </p:spTree>
    <p:extLst>
      <p:ext uri="{BB962C8B-B14F-4D97-AF65-F5344CB8AC3E}">
        <p14:creationId xmlns:p14="http://schemas.microsoft.com/office/powerpoint/2010/main" val="271301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erson standing next to a round object with a bitcoin sign&#10;&#10;Description automatically generated">
            <a:extLst>
              <a:ext uri="{FF2B5EF4-FFF2-40B4-BE49-F238E27FC236}">
                <a16:creationId xmlns:a16="http://schemas.microsoft.com/office/drawing/2014/main" id="{8D951FB7-9B65-A8BC-DB2B-FFEEA90400BA}"/>
              </a:ext>
            </a:extLst>
          </p:cNvPr>
          <p:cNvPicPr>
            <a:picLocks noChangeAspect="1"/>
          </p:cNvPicPr>
          <p:nvPr/>
        </p:nvPicPr>
        <p:blipFill rotWithShape="1">
          <a:blip r:embed="rId3">
            <a:alphaModFix amt="50000"/>
          </a:blip>
          <a:srcRect l="10639" t="8191" r="24076" b="-1"/>
          <a:stretch/>
        </p:blipFill>
        <p:spPr>
          <a:xfrm>
            <a:off x="3522468" y="10"/>
            <a:ext cx="8669532" cy="6857990"/>
          </a:xfrm>
          <a:prstGeom prst="rect">
            <a:avLst/>
          </a:prstGeom>
        </p:spPr>
      </p:pic>
      <p:sp>
        <p:nvSpPr>
          <p:cNvPr id="14" name="Rectangle 13">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0A23CE-C7A2-1913-8287-8D7C115008C5}"/>
              </a:ext>
            </a:extLst>
          </p:cNvPr>
          <p:cNvSpPr>
            <a:spLocks noGrp="1"/>
          </p:cNvSpPr>
          <p:nvPr>
            <p:ph type="title"/>
          </p:nvPr>
        </p:nvSpPr>
        <p:spPr>
          <a:xfrm>
            <a:off x="371094" y="1161288"/>
            <a:ext cx="3438144" cy="1124712"/>
          </a:xfrm>
        </p:spPr>
        <p:txBody>
          <a:bodyPr anchor="b">
            <a:normAutofit/>
          </a:bodyPr>
          <a:lstStyle/>
          <a:p>
            <a:r>
              <a:rPr lang="en-US" sz="2800" dirty="0">
                <a:solidFill>
                  <a:schemeClr val="bg1"/>
                </a:solidFill>
              </a:rPr>
              <a:t>Issues being handled</a:t>
            </a: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00A6FA0D-2825-40B5-42D9-97168AD0DC89}"/>
              </a:ext>
            </a:extLst>
          </p:cNvPr>
          <p:cNvSpPr>
            <a:spLocks noGrp="1"/>
          </p:cNvSpPr>
          <p:nvPr>
            <p:ph idx="1"/>
          </p:nvPr>
        </p:nvSpPr>
        <p:spPr>
          <a:xfrm>
            <a:off x="371093" y="2718054"/>
            <a:ext cx="5820701" cy="3207258"/>
          </a:xfrm>
        </p:spPr>
        <p:txBody>
          <a:bodyPr anchor="t">
            <a:normAutofit/>
          </a:bodyPr>
          <a:lstStyle/>
          <a:p>
            <a:r>
              <a:rPr lang="en-US" sz="1800" dirty="0">
                <a:solidFill>
                  <a:schemeClr val="bg1"/>
                </a:solidFill>
              </a:rPr>
              <a:t>Analyzing Bitcoin's market volatility and energy consumption.</a:t>
            </a:r>
          </a:p>
          <a:p>
            <a:r>
              <a:rPr lang="en-US" sz="1800" dirty="0">
                <a:solidFill>
                  <a:schemeClr val="bg1"/>
                </a:solidFill>
              </a:rPr>
              <a:t>Assessing sustainability and carbon footprint in mining.</a:t>
            </a:r>
          </a:p>
          <a:p>
            <a:r>
              <a:rPr lang="en-US" sz="1800" dirty="0">
                <a:solidFill>
                  <a:schemeClr val="bg1"/>
                </a:solidFill>
              </a:rPr>
              <a:t>Innovations in mining technology for energy efficiency.</a:t>
            </a:r>
          </a:p>
          <a:p>
            <a:r>
              <a:rPr lang="en-US" sz="1800" dirty="0">
                <a:solidFill>
                  <a:schemeClr val="bg1"/>
                </a:solidFill>
              </a:rPr>
              <a:t>Balancing Bitcoin's growth with environmental impact.</a:t>
            </a:r>
          </a:p>
        </p:txBody>
      </p:sp>
    </p:spTree>
    <p:extLst>
      <p:ext uri="{BB962C8B-B14F-4D97-AF65-F5344CB8AC3E}">
        <p14:creationId xmlns:p14="http://schemas.microsoft.com/office/powerpoint/2010/main" val="1744006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TotalTime>
  <Words>1447</Words>
  <Application>Microsoft Macintosh PowerPoint</Application>
  <PresentationFormat>Widescreen</PresentationFormat>
  <Paragraphs>106</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Office Theme</vt:lpstr>
      <vt:lpstr>The Environmental Crossroads of Cryptocurrency: A Closer Look at Bitcoin</vt:lpstr>
      <vt:lpstr>Introduction to Bitcoin</vt:lpstr>
      <vt:lpstr>Description : Bitcoin and the environment</vt:lpstr>
      <vt:lpstr>Objective </vt:lpstr>
      <vt:lpstr>Data Overview</vt:lpstr>
      <vt:lpstr>Research Questions</vt:lpstr>
      <vt:lpstr>Research Questions</vt:lpstr>
      <vt:lpstr>Literature Review</vt:lpstr>
      <vt:lpstr>Issues being handled</vt:lpstr>
      <vt:lpstr>Methodology</vt:lpstr>
      <vt:lpstr>Potential Impacts</vt:lpstr>
      <vt:lpstr>Future Directions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Environmental Crossroads of Cryptocurrency: A Closer Look at Bitcoin</dc:title>
  <dc:creator>Rutwiz Gangadhar Gullipalli</dc:creator>
  <cp:lastModifiedBy>Rutwiz Gangadhar Gullipalli</cp:lastModifiedBy>
  <cp:revision>13</cp:revision>
  <dcterms:created xsi:type="dcterms:W3CDTF">2024-02-20T20:15:45Z</dcterms:created>
  <dcterms:modified xsi:type="dcterms:W3CDTF">2024-10-24T21:47:07Z</dcterms:modified>
</cp:coreProperties>
</file>