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10" r:id="rId2"/>
    <p:sldMasterId id="2147483822" r:id="rId3"/>
    <p:sldMasterId id="2147483834" r:id="rId4"/>
    <p:sldMasterId id="2147483846" r:id="rId5"/>
  </p:sldMasterIdLst>
  <p:notesMasterIdLst>
    <p:notesMasterId r:id="rId21"/>
  </p:notesMasterIdLst>
  <p:sldIdLst>
    <p:sldId id="267" r:id="rId6"/>
    <p:sldId id="268" r:id="rId7"/>
    <p:sldId id="269" r:id="rId8"/>
    <p:sldId id="270" r:id="rId9"/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D77A9-8403-4525-9CB4-2A533A8941AE}" type="datetimeFigureOut">
              <a:rPr lang="nl-NL"/>
              <a:t>23-3-2015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7BAE6-288A-4099-BB8D-BA077845B252}" type="slidenum">
              <a:rPr lang="nl-NL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9370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7BAE6-288A-4099-BB8D-BA077845B252}" type="slidenum">
              <a:rPr lang="nl-NL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4072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A953BDC-9EAE-49FE-9892-958C9F845175}" type="datetimeFigureOut">
              <a:rPr lang="de-DE" smtClean="0"/>
              <a:t>23.03.2015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90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23.03.2015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74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23.03.2015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629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23.03.2015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648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23.03.2015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874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23.03.2015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69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23.03.2015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450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23.03.2015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283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23.03.2015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6746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CEDB-AB53-45A5-940D-8456921AA844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23-3-2015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BE2A-5729-4F76-A3F2-FD2B45D7721F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7966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CEDB-AB53-45A5-940D-8456921AA844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23-3-2015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BE2A-5729-4F76-A3F2-FD2B45D7721F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68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23.03.2015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0140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CEDB-AB53-45A5-940D-8456921AA844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23-3-2015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BE2A-5729-4F76-A3F2-FD2B45D7721F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8247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CEDB-AB53-45A5-940D-8456921AA844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23-3-2015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BE2A-5729-4F76-A3F2-FD2B45D7721F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7036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CEDB-AB53-45A5-940D-8456921AA844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23-3-2015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BE2A-5729-4F76-A3F2-FD2B45D7721F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3671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CEDB-AB53-45A5-940D-8456921AA844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23-3-2015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BE2A-5729-4F76-A3F2-FD2B45D7721F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4278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CEDB-AB53-45A5-940D-8456921AA844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23-3-2015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BE2A-5729-4F76-A3F2-FD2B45D7721F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2003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CEDB-AB53-45A5-940D-8456921AA844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23-3-2015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BE2A-5729-4F76-A3F2-FD2B45D7721F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5335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CEDB-AB53-45A5-940D-8456921AA844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23-3-2015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BE2A-5729-4F76-A3F2-FD2B45D7721F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6249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CEDB-AB53-45A5-940D-8456921AA844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23-3-2015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BE2A-5729-4F76-A3F2-FD2B45D7721F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5694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CEDB-AB53-45A5-940D-8456921AA844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23-3-2015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BE2A-5729-4F76-A3F2-FD2B45D7721F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7329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0FB1-C115-4CC1-A3F2-0AA0A8155CE9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23-3-2015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D585-DED4-4DD0-901D-4F38F7C80727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51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23.03.2015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2695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0FB1-C115-4CC1-A3F2-0AA0A8155CE9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23-3-2015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D585-DED4-4DD0-901D-4F38F7C80727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2951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0FB1-C115-4CC1-A3F2-0AA0A8155CE9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23-3-2015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D585-DED4-4DD0-901D-4F38F7C80727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2538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0FB1-C115-4CC1-A3F2-0AA0A8155CE9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23-3-2015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D585-DED4-4DD0-901D-4F38F7C80727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553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0FB1-C115-4CC1-A3F2-0AA0A8155CE9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23-3-2015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D585-DED4-4DD0-901D-4F38F7C80727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0021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0FB1-C115-4CC1-A3F2-0AA0A8155CE9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23-3-2015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D585-DED4-4DD0-901D-4F38F7C80727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3835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0FB1-C115-4CC1-A3F2-0AA0A8155CE9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23-3-2015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D585-DED4-4DD0-901D-4F38F7C80727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1241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0FB1-C115-4CC1-A3F2-0AA0A8155CE9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23-3-2015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D585-DED4-4DD0-901D-4F38F7C80727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2472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0FB1-C115-4CC1-A3F2-0AA0A8155CE9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23-3-2015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D585-DED4-4DD0-901D-4F38F7C80727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3898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0FB1-C115-4CC1-A3F2-0AA0A8155CE9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23-3-2015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D585-DED4-4DD0-901D-4F38F7C80727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5284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0FB1-C115-4CC1-A3F2-0AA0A8155CE9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23-3-2015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D585-DED4-4DD0-901D-4F38F7C80727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92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23.03.2015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1112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99A81-36B2-4450-87B5-3E378DCC41D2}" type="datetimeFigureOut">
              <a:rPr lang="nl-NL" smtClean="0"/>
              <a:pPr/>
              <a:t>23-3-2015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A831-A7FB-4C73-8F41-D66E58E4F6D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7190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99A81-36B2-4450-87B5-3E378DCC41D2}" type="datetimeFigureOut">
              <a:rPr lang="nl-NL" smtClean="0"/>
              <a:pPr/>
              <a:t>23-3-2015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A831-A7FB-4C73-8F41-D66E58E4F6D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54253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99A81-36B2-4450-87B5-3E378DCC41D2}" type="datetimeFigureOut">
              <a:rPr lang="nl-NL" smtClean="0"/>
              <a:pPr/>
              <a:t>23-3-2015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A831-A7FB-4C73-8F41-D66E58E4F6D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5634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99A81-36B2-4450-87B5-3E378DCC41D2}" type="datetimeFigureOut">
              <a:rPr lang="nl-NL" smtClean="0"/>
              <a:pPr/>
              <a:t>23-3-2015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A831-A7FB-4C73-8F41-D66E58E4F6DF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358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99A81-36B2-4450-87B5-3E378DCC41D2}" type="datetimeFigureOut">
              <a:rPr lang="nl-NL" smtClean="0"/>
              <a:pPr/>
              <a:t>23-3-2015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A831-A7FB-4C73-8F41-D66E58E4F6D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69835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99A81-36B2-4450-87B5-3E378DCC41D2}" type="datetimeFigureOut">
              <a:rPr lang="nl-NL" smtClean="0"/>
              <a:pPr/>
              <a:t>23-3-2015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A831-A7FB-4C73-8F41-D66E58E4F6D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60238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99A81-36B2-4450-87B5-3E378DCC41D2}" type="datetimeFigureOut">
              <a:rPr lang="nl-NL" smtClean="0"/>
              <a:pPr/>
              <a:t>23-3-2015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A831-A7FB-4C73-8F41-D66E58E4F6D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50633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99A81-36B2-4450-87B5-3E378DCC41D2}" type="datetimeFigureOut">
              <a:rPr lang="nl-NL" smtClean="0"/>
              <a:pPr/>
              <a:t>23-3-2015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63A831-A7FB-4C73-8F41-D66E58E4F6DF}" type="slidenum">
              <a:rPr lang="nl-NL" smtClean="0">
                <a:solidFill>
                  <a:srgbClr val="434342"/>
                </a:solidFill>
              </a:rPr>
              <a:pPr/>
              <a:t>‹nr.›</a:t>
            </a:fld>
            <a:endParaRPr lang="nl-NL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06045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99A81-36B2-4450-87B5-3E378DCC41D2}" type="datetimeFigureOut">
              <a:rPr lang="nl-NL" smtClean="0"/>
              <a:pPr/>
              <a:t>23-3-2015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A831-A7FB-4C73-8F41-D66E58E4F6D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82548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99A81-36B2-4450-87B5-3E378DCC41D2}" type="datetimeFigureOut">
              <a:rPr lang="nl-NL" smtClean="0"/>
              <a:pPr/>
              <a:t>23-3-2015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A831-A7FB-4C73-8F41-D66E58E4F6D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005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23.03.2015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1836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99A81-36B2-4450-87B5-3E378DCC41D2}" type="datetimeFigureOut">
              <a:rPr lang="nl-NL" smtClean="0"/>
              <a:pPr/>
              <a:t>23-3-2015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A831-A7FB-4C73-8F41-D66E58E4F6D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572114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55DFB-F057-4AA4-87EC-34CBD6A7025A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23-3-2015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39003-43E8-4483-9D0A-6FBF736DE024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7728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55DFB-F057-4AA4-87EC-34CBD6A7025A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23-3-2015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39003-43E8-4483-9D0A-6FBF736DE024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41012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55DFB-F057-4AA4-87EC-34CBD6A7025A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23-3-2015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39003-43E8-4483-9D0A-6FBF736DE024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90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55DFB-F057-4AA4-87EC-34CBD6A7025A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23-3-2015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39003-43E8-4483-9D0A-6FBF736DE024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47148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55DFB-F057-4AA4-87EC-34CBD6A7025A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23-3-2015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39003-43E8-4483-9D0A-6FBF736DE024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14659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55DFB-F057-4AA4-87EC-34CBD6A7025A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23-3-2015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39003-43E8-4483-9D0A-6FBF736DE024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9365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55DFB-F057-4AA4-87EC-34CBD6A7025A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23-3-2015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39003-43E8-4483-9D0A-6FBF736DE024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0974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55DFB-F057-4AA4-87EC-34CBD6A7025A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23-3-2015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39003-43E8-4483-9D0A-6FBF736DE024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31660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55DFB-F057-4AA4-87EC-34CBD6A7025A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23-3-2015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39003-43E8-4483-9D0A-6FBF736DE024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86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23.03.2015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41198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55DFB-F057-4AA4-87EC-34CBD6A7025A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23-3-2015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39003-43E8-4483-9D0A-6FBF736DE024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70099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55DFB-F057-4AA4-87EC-34CBD6A7025A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23-3-2015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39003-43E8-4483-9D0A-6FBF736DE024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6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23.03.2015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350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23.03.2015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03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23.03.2015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15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953BDC-9EAE-49FE-9892-958C9F845175}" type="datetimeFigureOut">
              <a:rPr lang="de-DE" smtClean="0"/>
              <a:t>23.03.2015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06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1CEDB-AB53-45A5-940D-8456921AA844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23-3-2015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7BE2A-5729-4F76-A3F2-FD2B45D7721F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25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0FB1-C115-4CC1-A3F2-0AA0A8155CE9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23-3-2015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3D585-DED4-4DD0-901D-4F38F7C80727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14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6599A81-36B2-4450-87B5-3E378DCC41D2}" type="datetimeFigureOut">
              <a:rPr lang="nl-NL" smtClean="0"/>
              <a:pPr/>
              <a:t>23-3-2015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EF63A831-A7FB-4C73-8F41-D66E58E4F6D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488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55DFB-F057-4AA4-87EC-34CBD6A7025A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23-3-2015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39003-43E8-4483-9D0A-6FBF736DE024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74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			subcultuur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dirty="0" smtClean="0"/>
              <a:t>Definitie </a:t>
            </a:r>
            <a:r>
              <a:rPr lang="nl-NL" dirty="0" smtClean="0">
                <a:sym typeface="Wingdings" panose="05000000000000000000" pitchFamily="2" charset="2"/>
              </a:rPr>
              <a:t> groep met afwijkende cultuurkenmerken dan de dominante groep (andere waarden &amp; normen). Vaak te zien aan uiterlijke kenmerken.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 smtClean="0">
                <a:sym typeface="Wingdings" panose="05000000000000000000" pitchFamily="2" charset="2"/>
              </a:rPr>
              <a:t>Voorbeeld  gabbercultuur.</a:t>
            </a:r>
          </a:p>
          <a:p>
            <a:pPr marL="0" indent="0"/>
            <a:r>
              <a:rPr lang="nl-NL" dirty="0" smtClean="0">
                <a:solidFill>
                  <a:schemeClr val="accent3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De gabbercultuur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>
                <a:sym typeface="Wingdings" panose="05000000000000000000" pitchFamily="2" charset="2"/>
              </a:rPr>
              <a:t>Begonnen in Rotterdam.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ym typeface="Wingdings" panose="05000000000000000000" pitchFamily="2" charset="2"/>
              </a:rPr>
              <a:t>	</a:t>
            </a:r>
            <a:endParaRPr lang="nl-NL" dirty="0" smtClean="0">
              <a:sym typeface="Wingdings" panose="05000000000000000000" pitchFamily="2" charset="2"/>
            </a:endParaRPr>
          </a:p>
        </p:txBody>
      </p:sp>
      <p:pic>
        <p:nvPicPr>
          <p:cNvPr id="1026" name="Picture 2" descr="http://www.stoerejongenzzz.nl/wp-content/uploads/Aussi-trainingspa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3052179"/>
            <a:ext cx="1288286" cy="99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el 5"/>
          <p:cNvGraphicFramePr>
            <a:graphicFrameLocks noGrp="1"/>
          </p:cNvGraphicFramePr>
          <p:nvPr>
            <p:extLst/>
          </p:nvPr>
        </p:nvGraphicFramePr>
        <p:xfrm>
          <a:off x="2855640" y="2979591"/>
          <a:ext cx="5328592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/>
                <a:gridCol w="2808312"/>
              </a:tblGrid>
              <a:tr h="261029">
                <a:tc>
                  <a:txBody>
                    <a:bodyPr/>
                    <a:lstStyle/>
                    <a:p>
                      <a:r>
                        <a:rPr lang="nl-NL" dirty="0" smtClean="0"/>
                        <a:t>Uiterlijk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Gedrag</a:t>
                      </a:r>
                      <a:endParaRPr lang="nl-NL" dirty="0"/>
                    </a:p>
                  </a:txBody>
                  <a:tcPr/>
                </a:tc>
              </a:tr>
              <a:tr h="261029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Aussie’s</a:t>
                      </a:r>
                      <a:r>
                        <a:rPr lang="nl-NL" dirty="0" smtClean="0"/>
                        <a:t> (</a:t>
                      </a:r>
                      <a:r>
                        <a:rPr lang="nl-NL" dirty="0" err="1" smtClean="0"/>
                        <a:t>Australian</a:t>
                      </a:r>
                      <a:r>
                        <a:rPr lang="nl-NL" dirty="0" smtClean="0"/>
                        <a:t>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Slikken</a:t>
                      </a:r>
                      <a:endParaRPr lang="nl-NL" dirty="0"/>
                    </a:p>
                  </a:txBody>
                  <a:tcPr/>
                </a:tc>
              </a:tr>
              <a:tr h="261029">
                <a:tc>
                  <a:txBody>
                    <a:bodyPr/>
                    <a:lstStyle/>
                    <a:p>
                      <a:r>
                        <a:rPr lang="nl-NL" dirty="0" smtClean="0"/>
                        <a:t>Kaal of opgeschoren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Snuiven</a:t>
                      </a:r>
                      <a:endParaRPr lang="nl-NL" dirty="0"/>
                    </a:p>
                  </a:txBody>
                  <a:tcPr/>
                </a:tc>
              </a:tr>
              <a:tr h="261029">
                <a:tc>
                  <a:txBody>
                    <a:bodyPr/>
                    <a:lstStyle/>
                    <a:p>
                      <a:r>
                        <a:rPr lang="nl-NL" dirty="0" smtClean="0"/>
                        <a:t>Tattoo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Roken</a:t>
                      </a:r>
                      <a:endParaRPr lang="nl-NL" dirty="0"/>
                    </a:p>
                  </a:txBody>
                  <a:tcPr/>
                </a:tc>
              </a:tr>
              <a:tr h="261029">
                <a:tc>
                  <a:txBody>
                    <a:bodyPr/>
                    <a:lstStyle/>
                    <a:p>
                      <a:r>
                        <a:rPr lang="nl-NL" dirty="0" smtClean="0"/>
                        <a:t>Gymschoenen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Hakken</a:t>
                      </a:r>
                      <a:endParaRPr lang="nl-NL" dirty="0"/>
                    </a:p>
                  </a:txBody>
                  <a:tcPr/>
                </a:tc>
              </a:tr>
              <a:tr h="261029">
                <a:tc>
                  <a:txBody>
                    <a:bodyPr/>
                    <a:lstStyle/>
                    <a:p>
                      <a:r>
                        <a:rPr lang="nl-NL" dirty="0" smtClean="0"/>
                        <a:t>Oorbellen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‘Soort</a:t>
                      </a:r>
                      <a:r>
                        <a:rPr lang="nl-NL" baseline="0" dirty="0" smtClean="0"/>
                        <a:t> verslaving’</a:t>
                      </a:r>
                      <a:endParaRPr lang="nl-NL" dirty="0"/>
                    </a:p>
                  </a:txBody>
                  <a:tcPr/>
                </a:tc>
              </a:tr>
              <a:tr h="261029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‘Lekker stuiteren’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8" name="Picture 4" descr="http://www.htbackdrops.org/v2/albums/userpics/10779/orig_Gabber_Pie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48" y="3645024"/>
            <a:ext cx="2016224" cy="113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partyflock.nl/images/news/25854_original_32324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48" y="2299928"/>
            <a:ext cx="2016224" cy="134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82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Jongerencultuur: eigen </a:t>
            </a:r>
            <a:r>
              <a:rPr lang="nl-NL" b="1" dirty="0" smtClean="0"/>
              <a:t>kleding</a:t>
            </a:r>
            <a:r>
              <a:rPr lang="nl-NL" dirty="0" smtClean="0"/>
              <a:t> en </a:t>
            </a:r>
            <a:r>
              <a:rPr lang="nl-NL" b="1" dirty="0" smtClean="0"/>
              <a:t>muziek</a:t>
            </a:r>
            <a:r>
              <a:rPr lang="nl-NL" dirty="0" smtClean="0"/>
              <a:t> die steeds meer voor jongeren bedoelt was.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Voorbeeld uit de film: gabbers waren vaak </a:t>
            </a:r>
            <a:r>
              <a:rPr lang="nl-NL" b="1" dirty="0" smtClean="0"/>
              <a:t>kaal</a:t>
            </a:r>
            <a:r>
              <a:rPr lang="nl-NL" dirty="0" smtClean="0"/>
              <a:t> met </a:t>
            </a:r>
            <a:r>
              <a:rPr lang="nl-NL" b="1" dirty="0" smtClean="0"/>
              <a:t>trainingspakken</a:t>
            </a:r>
            <a:r>
              <a:rPr lang="nl-NL" dirty="0" smtClean="0"/>
              <a:t> en hadden een eigen muziekstijl, </a:t>
            </a:r>
            <a:r>
              <a:rPr lang="nl-NL" b="1" dirty="0" err="1" smtClean="0"/>
              <a:t>hardstyle</a:t>
            </a:r>
            <a:r>
              <a:rPr lang="nl-NL" dirty="0" smtClean="0"/>
              <a:t>.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16864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al 5"/>
          <p:cNvSpPr/>
          <p:nvPr/>
        </p:nvSpPr>
        <p:spPr>
          <a:xfrm>
            <a:off x="4151784" y="2359834"/>
            <a:ext cx="4176464" cy="200527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prstClr val="white"/>
              </a:solidFill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4295800" y="2564903"/>
            <a:ext cx="38884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600" b="1" dirty="0">
                <a:solidFill>
                  <a:prstClr val="white"/>
                </a:solidFill>
              </a:rPr>
              <a:t>Collectief</a:t>
            </a:r>
          </a:p>
          <a:p>
            <a:pPr algn="ctr"/>
            <a:r>
              <a:rPr lang="nl-NL" sz="3600" b="1" dirty="0">
                <a:solidFill>
                  <a:prstClr val="white"/>
                </a:solidFill>
              </a:rPr>
              <a:t>Gedragspatroon</a:t>
            </a:r>
          </a:p>
          <a:p>
            <a:pPr algn="ctr"/>
            <a:endParaRPr lang="nl-NL" sz="1000" b="1" dirty="0">
              <a:solidFill>
                <a:prstClr val="white"/>
              </a:solidFill>
            </a:endParaRPr>
          </a:p>
          <a:p>
            <a:pPr algn="ctr"/>
            <a:r>
              <a:rPr lang="nl-NL" sz="1400" b="1" dirty="0">
                <a:solidFill>
                  <a:prstClr val="white"/>
                </a:solidFill>
              </a:rPr>
              <a:t>(Kenmerken van groepsgedrag)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2171564" y="695757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prstClr val="white"/>
                </a:solidFill>
              </a:rPr>
              <a:t>Waar:</a:t>
            </a:r>
          </a:p>
          <a:p>
            <a:pPr marL="285750" indent="-285750">
              <a:buFontTx/>
              <a:buChar char="-"/>
            </a:pPr>
            <a:r>
              <a:rPr lang="nl-NL" dirty="0">
                <a:solidFill>
                  <a:prstClr val="white"/>
                </a:solidFill>
              </a:rPr>
              <a:t>De kluisjes op Rotterdam Centraal</a:t>
            </a:r>
          </a:p>
          <a:p>
            <a:pPr marL="285750" indent="-285750">
              <a:buFontTx/>
              <a:buChar char="-"/>
            </a:pPr>
            <a:r>
              <a:rPr lang="nl-NL" dirty="0">
                <a:solidFill>
                  <a:prstClr val="white"/>
                </a:solidFill>
              </a:rPr>
              <a:t>De energiehal</a:t>
            </a:r>
          </a:p>
          <a:p>
            <a:pPr marL="285750" indent="-285750">
              <a:buFontTx/>
              <a:buChar char="-"/>
            </a:pPr>
            <a:r>
              <a:rPr lang="nl-NL" dirty="0">
                <a:solidFill>
                  <a:prstClr val="white"/>
                </a:solidFill>
              </a:rPr>
              <a:t>Parkzicht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8472264" y="1295921"/>
            <a:ext cx="2448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prstClr val="white"/>
                </a:solidFill>
              </a:rPr>
              <a:t>Wat:</a:t>
            </a:r>
          </a:p>
          <a:p>
            <a:pPr marL="285750" indent="-285750">
              <a:buFontTx/>
              <a:buChar char="-"/>
            </a:pPr>
            <a:r>
              <a:rPr lang="nl-NL" dirty="0">
                <a:solidFill>
                  <a:prstClr val="white"/>
                </a:solidFill>
              </a:rPr>
              <a:t>Rondjes lopen</a:t>
            </a:r>
          </a:p>
          <a:p>
            <a:pPr marL="285750" indent="-285750">
              <a:buFontTx/>
              <a:buChar char="-"/>
            </a:pPr>
            <a:r>
              <a:rPr lang="nl-NL" dirty="0">
                <a:solidFill>
                  <a:prstClr val="white"/>
                </a:solidFill>
              </a:rPr>
              <a:t>Nachtje losgaan, alles vergeten</a:t>
            </a:r>
          </a:p>
          <a:p>
            <a:pPr marL="285750" indent="-285750">
              <a:buFontTx/>
              <a:buChar char="-"/>
            </a:pPr>
            <a:r>
              <a:rPr lang="nl-NL" dirty="0">
                <a:solidFill>
                  <a:prstClr val="white"/>
                </a:solidFill>
              </a:rPr>
              <a:t>Gabbermuziek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2435491" y="4797152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prstClr val="white"/>
                </a:solidFill>
              </a:rPr>
              <a:t>Uiterlijk:</a:t>
            </a:r>
          </a:p>
          <a:p>
            <a:pPr marL="285750" indent="-285750">
              <a:buFontTx/>
              <a:buChar char="-"/>
            </a:pPr>
            <a:r>
              <a:rPr lang="nl-NL" dirty="0" err="1">
                <a:solidFill>
                  <a:prstClr val="white"/>
                </a:solidFill>
              </a:rPr>
              <a:t>Opscheer</a:t>
            </a:r>
            <a:r>
              <a:rPr lang="nl-NL" dirty="0">
                <a:solidFill>
                  <a:prstClr val="white"/>
                </a:solidFill>
              </a:rPr>
              <a:t>/kaal</a:t>
            </a:r>
          </a:p>
          <a:p>
            <a:pPr marL="285750" indent="-285750">
              <a:buFontTx/>
              <a:buChar char="-"/>
            </a:pPr>
            <a:r>
              <a:rPr lang="nl-NL" dirty="0">
                <a:solidFill>
                  <a:prstClr val="white"/>
                </a:solidFill>
              </a:rPr>
              <a:t>Gympen</a:t>
            </a:r>
          </a:p>
          <a:p>
            <a:pPr marL="285750" indent="-285750">
              <a:buFontTx/>
              <a:buChar char="-"/>
            </a:pPr>
            <a:r>
              <a:rPr lang="nl-NL" dirty="0" err="1">
                <a:solidFill>
                  <a:prstClr val="white"/>
                </a:solidFill>
              </a:rPr>
              <a:t>Bomberjack</a:t>
            </a:r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7896200" y="5258816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prstClr val="white"/>
                </a:solidFill>
              </a:rPr>
              <a:t>Vooroordelen:</a:t>
            </a:r>
          </a:p>
          <a:p>
            <a:pPr marL="285750" indent="-285750">
              <a:buFontTx/>
              <a:buChar char="-"/>
            </a:pPr>
            <a:r>
              <a:rPr lang="nl-NL" dirty="0">
                <a:solidFill>
                  <a:prstClr val="white"/>
                </a:solidFill>
              </a:rPr>
              <a:t>Drugs</a:t>
            </a:r>
          </a:p>
          <a:p>
            <a:pPr marL="285750" indent="-285750">
              <a:buFontTx/>
              <a:buChar char="-"/>
            </a:pPr>
            <a:r>
              <a:rPr lang="nl-NL" dirty="0">
                <a:solidFill>
                  <a:prstClr val="white"/>
                </a:solidFill>
              </a:rPr>
              <a:t>Criminaliteit</a:t>
            </a:r>
          </a:p>
        </p:txBody>
      </p:sp>
      <p:cxnSp>
        <p:nvCxnSpPr>
          <p:cNvPr id="12" name="Rechte verbindingslijn met pijl 11"/>
          <p:cNvCxnSpPr/>
          <p:nvPr/>
        </p:nvCxnSpPr>
        <p:spPr>
          <a:xfrm flipV="1">
            <a:off x="7716620" y="2034585"/>
            <a:ext cx="611629" cy="6023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/>
          <p:cNvCxnSpPr/>
          <p:nvPr/>
        </p:nvCxnSpPr>
        <p:spPr>
          <a:xfrm flipH="1" flipV="1">
            <a:off x="4079776" y="1700809"/>
            <a:ext cx="936104" cy="86409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/>
          <p:cNvCxnSpPr/>
          <p:nvPr/>
        </p:nvCxnSpPr>
        <p:spPr>
          <a:xfrm flipH="1">
            <a:off x="4079776" y="4071439"/>
            <a:ext cx="576064" cy="72571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/>
          <p:cNvCxnSpPr>
            <a:stCxn id="6" idx="5"/>
          </p:cNvCxnSpPr>
          <p:nvPr/>
        </p:nvCxnSpPr>
        <p:spPr>
          <a:xfrm>
            <a:off x="7716620" y="4071440"/>
            <a:ext cx="755645" cy="101374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886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2279576" y="1916833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Affectieve binding= Een emotionele band tussen mensen: vriendengroep, sportclub, kerk gemeenschap</a:t>
            </a: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4894413" y="3356992"/>
            <a:ext cx="468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Economische binding= financiële afhankelijkheid. Via het werk maar ook via het uitgeven van geld.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2451313" y="4953635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Politieke binding= machtsverhouding: afhankelijkheid van overheid, politie en pensioenen. 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2060374" y="476672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/>
              <a:t>Definities</a:t>
            </a:r>
            <a:r>
              <a:rPr lang="nl-NL" dirty="0"/>
              <a:t> 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6888088" y="609329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Cindy Verheijen &amp; Dian Vesters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60279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1919536" y="404664"/>
            <a:ext cx="3528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/>
              <a:t>Voorbeelden</a:t>
            </a:r>
            <a:endParaRPr lang="nl-NL" sz="4000" b="1" dirty="0"/>
          </a:p>
        </p:txBody>
      </p:sp>
      <p:sp>
        <p:nvSpPr>
          <p:cNvPr id="5" name="Tekstvak 4"/>
          <p:cNvSpPr txBox="1"/>
          <p:nvPr/>
        </p:nvSpPr>
        <p:spPr>
          <a:xfrm>
            <a:off x="1919536" y="1484785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Affectieve binding: Gabber zijn geeft: een familiegevoel, kracht en identiteit.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4943872" y="310409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Economische binding: Gabbers geven geld uit aan kleding, drugs, drank en kaatjes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1919536" y="4682753"/>
            <a:ext cx="568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Politieke binding: Gabbers mochten niet overal naar binnen. Omdat ze eruit zagen als criminelen. Bij Parkzicht mochten ze wel naar binnen.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7176120" y="623731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Cindy Verheijen &amp; Dian Vesters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88883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35560" y="476673"/>
            <a:ext cx="7772400" cy="1470025"/>
          </a:xfrm>
        </p:spPr>
        <p:txBody>
          <a:bodyPr/>
          <a:lstStyle/>
          <a:p>
            <a:r>
              <a:rPr lang="nl-NL" b="1" dirty="0" smtClean="0"/>
              <a:t>Socialiserende instituties</a:t>
            </a:r>
            <a:endParaRPr lang="nl-NL" b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927648" y="4149080"/>
            <a:ext cx="6400800" cy="1752600"/>
          </a:xfrm>
        </p:spPr>
        <p:txBody>
          <a:bodyPr>
            <a:normAutofit fontScale="92500" lnSpcReduction="10000"/>
          </a:bodyPr>
          <a:lstStyle/>
          <a:p>
            <a:r>
              <a:rPr lang="nl-NL" dirty="0" smtClean="0">
                <a:solidFill>
                  <a:schemeClr val="tx1"/>
                </a:solidFill>
              </a:rPr>
              <a:t>Dit zijn instellingen, organisaties en collectieve gedragspatronen waarmee de cultuuroverdracht in een samenleving plaatsvindt.</a:t>
            </a: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915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 smtClean="0">
              <a:solidFill>
                <a:schemeClr val="tx1"/>
              </a:solidFill>
            </a:endParaRPr>
          </a:p>
          <a:p>
            <a:r>
              <a:rPr lang="nl-NL" dirty="0" smtClean="0">
                <a:solidFill>
                  <a:schemeClr val="tx1"/>
                </a:solidFill>
              </a:rPr>
              <a:t>Een voorbeeld uit de documentaire is de energiehal.</a:t>
            </a: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476672"/>
            <a:ext cx="5631910" cy="3587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6406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346960" y="1100628"/>
            <a:ext cx="7520940" cy="4200580"/>
          </a:xfrm>
        </p:spPr>
        <p:txBody>
          <a:bodyPr>
            <a:normAutofit/>
          </a:bodyPr>
          <a:lstStyle/>
          <a:p>
            <a:r>
              <a:rPr lang="nl-NL" dirty="0" smtClean="0"/>
              <a:t>Gewoontes van de subcultuur</a:t>
            </a:r>
          </a:p>
          <a:p>
            <a:pPr>
              <a:buFont typeface="Arial" pitchFamily="34" charset="0"/>
              <a:buChar char="•"/>
            </a:pPr>
            <a:r>
              <a:rPr lang="nl-NL" b="0" dirty="0" smtClean="0"/>
              <a:t>Verzamelen op één punt voor het uit gaan. Bv: bij de kluisjes op het station.</a:t>
            </a:r>
          </a:p>
          <a:p>
            <a:pPr>
              <a:buFont typeface="Arial" pitchFamily="34" charset="0"/>
              <a:buChar char="•"/>
            </a:pPr>
            <a:r>
              <a:rPr lang="nl-NL" b="0" dirty="0" smtClean="0"/>
              <a:t>Iedereen heeft zijn eigen danspasjes, eigen manier van hakken</a:t>
            </a:r>
          </a:p>
          <a:p>
            <a:pPr>
              <a:buFont typeface="Arial" pitchFamily="34" charset="0"/>
              <a:buChar char="•"/>
            </a:pPr>
            <a:r>
              <a:rPr lang="nl-NL" b="0" dirty="0" smtClean="0"/>
              <a:t>Elke gabber houd van iets anders in de muziek, de een van de bass, de andere van de hoge tonen en weer een ander houd meer van de snelheid. </a:t>
            </a:r>
          </a:p>
          <a:p>
            <a:pPr>
              <a:buFont typeface="Arial" pitchFamily="34" charset="0"/>
              <a:buChar char="•"/>
            </a:pPr>
            <a:r>
              <a:rPr lang="nl-NL" b="0" dirty="0" smtClean="0"/>
              <a:t>Gabbers voelen zich ook meer met elkaar verbonden, de sfeer was anders dan wanneer je nu in een discotheek komt.</a:t>
            </a:r>
          </a:p>
          <a:p>
            <a:pPr>
              <a:buFont typeface="Arial" pitchFamily="34" charset="0"/>
              <a:buChar char="•"/>
            </a:pPr>
            <a:endParaRPr lang="nl-NL" b="0" dirty="0"/>
          </a:p>
          <a:p>
            <a:pPr marL="0" indent="0"/>
            <a:r>
              <a:rPr lang="nl-NL" dirty="0" smtClean="0"/>
              <a:t>Uitspraken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b="0" dirty="0" smtClean="0"/>
              <a:t>‘hardcore </a:t>
            </a:r>
            <a:r>
              <a:rPr lang="nl-NL" b="0" dirty="0" err="1" smtClean="0"/>
              <a:t>for</a:t>
            </a:r>
            <a:r>
              <a:rPr lang="nl-NL" b="0" dirty="0" smtClean="0"/>
              <a:t> live’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b="0" dirty="0" smtClean="0"/>
              <a:t>‘de gabber is dood, maar de muziek is er nog’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b="0" dirty="0" smtClean="0"/>
              <a:t>‘trots op jezelf als gabber ‘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			subcultuur</a:t>
            </a: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7" t="37535" r="47243" b="27240"/>
          <a:stretch/>
        </p:blipFill>
        <p:spPr bwMode="auto">
          <a:xfrm>
            <a:off x="7896201" y="3284984"/>
            <a:ext cx="2664481" cy="1584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2" t="37759" r="45669" b="27739"/>
          <a:stretch/>
        </p:blipFill>
        <p:spPr bwMode="auto">
          <a:xfrm>
            <a:off x="5879977" y="4941169"/>
            <a:ext cx="2726851" cy="1412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678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534572" y="618978"/>
            <a:ext cx="1142296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>
                <a:solidFill>
                  <a:prstClr val="black"/>
                </a:solidFill>
              </a:rPr>
              <a:t>Tegencultuur</a:t>
            </a:r>
            <a:r>
              <a:rPr lang="en-US" sz="4400" b="1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4400" b="1" dirty="0">
                <a:solidFill>
                  <a:prstClr val="black"/>
                </a:solidFill>
              </a:rPr>
              <a:t>	</a:t>
            </a:r>
            <a:endParaRPr lang="en-US" sz="4400" b="1" dirty="0" smtClean="0">
              <a:solidFill>
                <a:prstClr val="black"/>
              </a:solidFill>
            </a:endParaRPr>
          </a:p>
          <a:p>
            <a:r>
              <a:rPr lang="en-US" sz="2400" dirty="0" err="1" smtClean="0">
                <a:solidFill>
                  <a:prstClr val="black"/>
                </a:solidFill>
              </a:rPr>
              <a:t>Een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groep</a:t>
            </a:r>
            <a:r>
              <a:rPr lang="en-US" sz="2400" dirty="0" smtClean="0">
                <a:solidFill>
                  <a:prstClr val="black"/>
                </a:solidFill>
              </a:rPr>
              <a:t> die </a:t>
            </a:r>
            <a:r>
              <a:rPr lang="en-US" sz="2400" dirty="0" err="1" smtClean="0">
                <a:solidFill>
                  <a:prstClr val="black"/>
                </a:solidFill>
              </a:rPr>
              <a:t>strijdig</a:t>
            </a:r>
            <a:r>
              <a:rPr lang="en-US" sz="2400" dirty="0" smtClean="0">
                <a:solidFill>
                  <a:prstClr val="black"/>
                </a:solidFill>
              </a:rPr>
              <a:t> is met de </a:t>
            </a:r>
            <a:r>
              <a:rPr lang="en-US" sz="2400" dirty="0" err="1" smtClean="0">
                <a:solidFill>
                  <a:prstClr val="black"/>
                </a:solidFill>
              </a:rPr>
              <a:t>dominante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cultuur</a:t>
            </a:r>
            <a:r>
              <a:rPr lang="en-US" sz="2400" dirty="0" smtClean="0">
                <a:solidFill>
                  <a:prstClr val="black"/>
                </a:solidFill>
              </a:rPr>
              <a:t>, </a:t>
            </a:r>
            <a:r>
              <a:rPr lang="en-US" sz="2400" dirty="0" err="1" smtClean="0">
                <a:solidFill>
                  <a:prstClr val="black"/>
                </a:solidFill>
              </a:rPr>
              <a:t>ze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verzetten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zich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er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tegen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en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kunnen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zelfs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een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bedreiging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voor</a:t>
            </a:r>
            <a:r>
              <a:rPr lang="en-US" sz="2400" dirty="0" smtClean="0">
                <a:solidFill>
                  <a:prstClr val="black"/>
                </a:solidFill>
              </a:rPr>
              <a:t> de </a:t>
            </a:r>
            <a:r>
              <a:rPr lang="en-US" sz="2400" dirty="0" err="1" smtClean="0">
                <a:solidFill>
                  <a:prstClr val="black"/>
                </a:solidFill>
              </a:rPr>
              <a:t>dominante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cultuur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vormen</a:t>
            </a:r>
            <a:r>
              <a:rPr lang="en-US" sz="2400" dirty="0" smtClean="0">
                <a:solidFill>
                  <a:prstClr val="black"/>
                </a:solidFill>
              </a:rPr>
              <a:t>.</a:t>
            </a:r>
            <a:endParaRPr lang="nl-NL" sz="6000" b="1" dirty="0">
              <a:solidFill>
                <a:prstClr val="black"/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846" y="3296896"/>
            <a:ext cx="38100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4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Tegenstellingen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met de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dominante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cultuur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nl-N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900557"/>
            <a:ext cx="10515600" cy="4351338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Andere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kleren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Andere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begroeting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handje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drukken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Ze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zeggen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zelf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; ‘’de gabber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cultuur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is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aparte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cultuur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’’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Eigen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moves;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hakken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ieder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zijn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eigen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pasje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Andere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muziek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4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Openbaar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overlast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door drank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drugs</a:t>
            </a:r>
          </a:p>
          <a:p>
            <a:pPr lvl="4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Tuig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over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straat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vandalisme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838200" y="1899138"/>
            <a:ext cx="10964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u="sng" dirty="0" err="1" smtClean="0">
                <a:solidFill>
                  <a:prstClr val="black"/>
                </a:solidFill>
              </a:rPr>
              <a:t>Bijvoorbeeld</a:t>
            </a:r>
            <a:r>
              <a:rPr lang="en-US" sz="3600" b="1" i="1" u="sng" dirty="0" smtClean="0">
                <a:solidFill>
                  <a:prstClr val="black"/>
                </a:solidFill>
              </a:rPr>
              <a:t> de gabber </a:t>
            </a:r>
            <a:r>
              <a:rPr lang="en-US" sz="3600" b="1" i="1" u="sng" dirty="0" err="1" smtClean="0">
                <a:solidFill>
                  <a:prstClr val="black"/>
                </a:solidFill>
              </a:rPr>
              <a:t>cultuur</a:t>
            </a:r>
            <a:endParaRPr lang="nl-NL" sz="3600" b="1" i="1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68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652463"/>
            <a:ext cx="9144000" cy="744845"/>
          </a:xfrm>
        </p:spPr>
        <p:txBody>
          <a:bodyPr>
            <a:normAutofit/>
          </a:bodyPr>
          <a:lstStyle/>
          <a:p>
            <a:r>
              <a:rPr lang="nl-NL" sz="2400" b="1" u="sng" dirty="0">
                <a:latin typeface="Segoe UI Light"/>
                <a:cs typeface="Segoe UI Light"/>
              </a:rPr>
              <a:t>Gevolgen van de sociale en culturele revolutie van de jaren 60</a:t>
            </a:r>
            <a:endParaRPr lang="de-DE" sz="2400" b="1" u="sng" dirty="0">
              <a:latin typeface="Segoe UI Light"/>
              <a:cs typeface="Segoe UI Light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493963" y="1606550"/>
            <a:ext cx="7599362" cy="4422683"/>
          </a:xfrm>
        </p:spPr>
        <p:txBody>
          <a:bodyPr>
            <a:normAutofit lnSpcReduction="10000"/>
          </a:bodyPr>
          <a:lstStyle/>
          <a:p>
            <a:pPr algn="l"/>
            <a:r>
              <a:rPr lang="de-DE" sz="2000">
                <a:latin typeface="Segoe UI Light"/>
                <a:cs typeface="Segoe UI Light"/>
              </a:rPr>
              <a:t>1) </a:t>
            </a:r>
            <a:r>
              <a:rPr lang="de-DE" sz="2000" b="1">
                <a:latin typeface="Segoe UI Light"/>
                <a:cs typeface="Segoe UI Light"/>
              </a:rPr>
              <a:t>Individuele ontplooiing</a:t>
            </a:r>
            <a:r>
              <a:rPr lang="nl-NL" sz="2000">
                <a:latin typeface="Segoe UI Light"/>
                <a:cs typeface="Segoe UI Light"/>
              </a:rPr>
              <a:t>: mensen wilden </a:t>
            </a:r>
            <a:r>
              <a:rPr lang="de-DE" sz="2000">
                <a:latin typeface="Segoe UI Light"/>
                <a:cs typeface="Segoe UI Light"/>
              </a:rPr>
              <a:t>als </a:t>
            </a:r>
            <a:r>
              <a:rPr lang="nl-NL" sz="2000">
                <a:latin typeface="Segoe UI Light"/>
                <a:cs typeface="Segoe UI Light"/>
              </a:rPr>
              <a:t>individu worden gezien. Eigen</a:t>
            </a:r>
            <a:r>
              <a:rPr lang="de-DE" sz="2000">
                <a:latin typeface="Segoe UI Light"/>
                <a:cs typeface="Segoe UI Light"/>
              </a:rPr>
              <a:t> kleding, woning enz.</a:t>
            </a:r>
          </a:p>
          <a:p>
            <a:pPr algn="l"/>
            <a:r>
              <a:rPr lang="de-DE" sz="2000"/>
              <a:t> </a:t>
            </a:r>
            <a:r>
              <a:rPr lang="de-DE" sz="2000">
                <a:latin typeface="Segoe UI Light"/>
                <a:cs typeface="Segoe UI Light"/>
              </a:rPr>
              <a:t>vb1: Gabbers </a:t>
            </a:r>
            <a:r>
              <a:rPr lang="nl-NL" sz="2000">
                <a:latin typeface="Segoe UI Light"/>
                <a:cs typeface="Segoe UI Light"/>
              </a:rPr>
              <a:t>als groep </a:t>
            </a:r>
            <a:r>
              <a:rPr lang="de-DE" sz="2000">
                <a:latin typeface="Segoe UI Light"/>
                <a:cs typeface="Segoe UI Light"/>
              </a:rPr>
              <a:t>hadden </a:t>
            </a:r>
            <a:r>
              <a:rPr lang="nl-NL" sz="2000">
                <a:latin typeface="Segoe UI Light"/>
                <a:cs typeface="Segoe UI Light"/>
              </a:rPr>
              <a:t>aparte kledingstijl maar toch had niemand precies </a:t>
            </a:r>
            <a:r>
              <a:rPr lang="de-DE" sz="2000">
                <a:latin typeface="Segoe UI Light"/>
                <a:cs typeface="Segoe UI Light"/>
              </a:rPr>
              <a:t>dezelfde kleren aan. Gabbers hadden ook </a:t>
            </a:r>
            <a:r>
              <a:rPr lang="nl-NL" sz="2000">
                <a:latin typeface="Segoe UI Light"/>
                <a:cs typeface="Segoe UI Light"/>
              </a:rPr>
              <a:t>hun hoofd kaal/half kaal </a:t>
            </a:r>
            <a:r>
              <a:rPr lang="de-DE" sz="2000">
                <a:latin typeface="Segoe UI Light"/>
                <a:cs typeface="Segoe UI Light"/>
              </a:rPr>
              <a:t>geschoren maar </a:t>
            </a:r>
            <a:r>
              <a:rPr lang="nl-NL" sz="2000">
                <a:latin typeface="Segoe UI Light"/>
                <a:cs typeface="Segoe UI Light"/>
              </a:rPr>
              <a:t>het was niet erg als je dat niet </a:t>
            </a:r>
            <a:r>
              <a:rPr lang="de-DE" sz="2000">
                <a:latin typeface="Segoe UI Light"/>
                <a:cs typeface="Segoe UI Light"/>
              </a:rPr>
              <a:t>had</a:t>
            </a:r>
            <a:r>
              <a:rPr lang="nl-NL" sz="2000">
                <a:latin typeface="Segoe UI Light"/>
                <a:cs typeface="Segoe UI Light"/>
              </a:rPr>
              <a:t>. </a:t>
            </a:r>
            <a:r>
              <a:rPr lang="de-DE" sz="2000">
                <a:latin typeface="Segoe UI Light"/>
                <a:cs typeface="Segoe UI Light"/>
              </a:rPr>
              <a:t>Ze deden </a:t>
            </a:r>
            <a:r>
              <a:rPr lang="nl-NL" sz="2000">
                <a:latin typeface="Segoe UI Light"/>
                <a:cs typeface="Segoe UI Light"/>
              </a:rPr>
              <a:t>hakken maar iedereen had zijn eigen pas.</a:t>
            </a:r>
          </a:p>
          <a:p>
            <a:pPr algn="l"/>
            <a:endParaRPr lang="nl-NL"/>
          </a:p>
          <a:p>
            <a:pPr algn="l"/>
            <a:r>
              <a:rPr lang="nl-NL" sz="2000">
                <a:latin typeface="Segoe UI Light"/>
                <a:cs typeface="Segoe UI Light"/>
              </a:rPr>
              <a:t>2)</a:t>
            </a:r>
            <a:r>
              <a:rPr lang="nl-NL" sz="2000"/>
              <a:t> </a:t>
            </a:r>
            <a:r>
              <a:rPr lang="nl-NL" sz="2000" b="1">
                <a:latin typeface="Segoe UI Light"/>
                <a:cs typeface="Segoe UI Light"/>
              </a:rPr>
              <a:t>Feministische actiegroep</a:t>
            </a:r>
            <a:r>
              <a:rPr lang="nl-NL" sz="2000">
                <a:latin typeface="Segoe UI Light"/>
                <a:cs typeface="Segoe UI Light"/>
              </a:rPr>
              <a:t>: vrouwen willen zelfde rechten als mannen.</a:t>
            </a:r>
          </a:p>
          <a:p>
            <a:pPr algn="l"/>
            <a:r>
              <a:rPr lang="de-DE" sz="2000">
                <a:latin typeface="Segoe UI Light"/>
                <a:cs typeface="Segoe UI Light"/>
              </a:rPr>
              <a:t>vb2: Bij Gabbers mocht iedereen </a:t>
            </a:r>
            <a:r>
              <a:rPr lang="nl-NL" sz="2000">
                <a:latin typeface="Segoe UI Light"/>
                <a:cs typeface="Segoe UI Light"/>
              </a:rPr>
              <a:t>meedoen. Er werd geen onderscheiding gemaakt tussen mannen en vrouwen.</a:t>
            </a:r>
            <a:r>
              <a:rPr lang="nl-NL" sz="2000"/>
              <a:t> </a:t>
            </a:r>
          </a:p>
          <a:p>
            <a:pPr algn="l"/>
            <a:r>
              <a:rPr lang="de-D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63552" y="332657"/>
            <a:ext cx="7772400" cy="1470025"/>
          </a:xfrm>
        </p:spPr>
        <p:txBody>
          <a:bodyPr/>
          <a:lstStyle/>
          <a:p>
            <a:r>
              <a:rPr lang="nl-NL" dirty="0" smtClean="0"/>
              <a:t>Cultuurkenmerken van de gabber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701490" y="4247162"/>
            <a:ext cx="6400800" cy="1752600"/>
          </a:xfrm>
        </p:spPr>
        <p:txBody>
          <a:bodyPr/>
          <a:lstStyle/>
          <a:p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1685926"/>
            <a:ext cx="3160419" cy="2103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361" y="1609726"/>
            <a:ext cx="3595751" cy="261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222" y="4530837"/>
            <a:ext cx="243840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024" y="3479291"/>
            <a:ext cx="3908991" cy="292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129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zijn cultuurkenmerken?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2348881"/>
            <a:ext cx="2232248" cy="3272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864" y="1256184"/>
            <a:ext cx="2304256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0" y="1052736"/>
            <a:ext cx="2160240" cy="317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319" y="4343400"/>
            <a:ext cx="2438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4893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30482" y="135227"/>
            <a:ext cx="9144000" cy="1298718"/>
          </a:xfrm>
        </p:spPr>
        <p:txBody>
          <a:bodyPr/>
          <a:lstStyle/>
          <a:p>
            <a:r>
              <a:rPr lang="nl-NL" b="1" dirty="0" smtClean="0"/>
              <a:t>Normen en waarden</a:t>
            </a:r>
            <a:endParaRPr lang="nl-NL" b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26473" y="1600199"/>
            <a:ext cx="10952018" cy="5257801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nl-NL" dirty="0" smtClean="0"/>
              <a:t>Normen:	Opvattingen over hoe je je op grond van een bepaalde waarde behoort 		te gedragen.</a:t>
            </a:r>
          </a:p>
          <a:p>
            <a:pPr algn="l"/>
            <a:r>
              <a:rPr lang="nl-NL" dirty="0" smtClean="0"/>
              <a:t>Waarden: 	Uitgangspunt of principe dat mensen belangrijk vinden in hun leven 		</a:t>
            </a:r>
            <a:r>
              <a:rPr lang="nl-NL" dirty="0" smtClean="0"/>
              <a:t>(altijd een </a:t>
            </a:r>
            <a:r>
              <a:rPr lang="nl-NL" dirty="0" smtClean="0"/>
              <a:t>woord: eerlijkheid).</a:t>
            </a:r>
          </a:p>
          <a:p>
            <a:pPr algn="l"/>
            <a:endParaRPr lang="nl-NL" dirty="0"/>
          </a:p>
          <a:p>
            <a:pPr algn="l"/>
            <a:r>
              <a:rPr lang="nl-NL" dirty="0" smtClean="0"/>
              <a:t>		</a:t>
            </a:r>
            <a:r>
              <a:rPr lang="nl-NL" b="1" dirty="0" smtClean="0"/>
              <a:t>Normen en waarden bij de gabbers</a:t>
            </a:r>
            <a:endParaRPr lang="nl-NL" b="1" dirty="0"/>
          </a:p>
          <a:p>
            <a:pPr algn="l"/>
            <a:r>
              <a:rPr lang="nl-NL" dirty="0" smtClean="0"/>
              <a:t>Normen:	Bij gabbers gelden ook normen waar je je naar behoort te gedragen.</a:t>
            </a:r>
            <a:br>
              <a:rPr lang="nl-NL" dirty="0" smtClean="0"/>
            </a:br>
            <a:r>
              <a:rPr lang="nl-NL" dirty="0"/>
              <a:t>	</a:t>
            </a:r>
            <a:r>
              <a:rPr lang="nl-NL" dirty="0" smtClean="0"/>
              <a:t>	Zo is het bij de gabbers niet gewenst om politiek bij hun subcultuur te</a:t>
            </a:r>
            <a:br>
              <a:rPr lang="nl-NL" dirty="0" smtClean="0"/>
            </a:br>
            <a:r>
              <a:rPr lang="nl-NL" dirty="0" smtClean="0"/>
              <a:t>		betrekken.</a:t>
            </a:r>
            <a:br>
              <a:rPr lang="nl-NL" dirty="0" smtClean="0"/>
            </a:br>
            <a:r>
              <a:rPr lang="nl-NL" dirty="0" smtClean="0"/>
              <a:t>Waarden:	De waarden bij gabbers is vooral een kernwoord: plezier.</a:t>
            </a:r>
            <a:br>
              <a:rPr lang="nl-NL" dirty="0" smtClean="0"/>
            </a:br>
            <a:r>
              <a:rPr lang="nl-NL" dirty="0" smtClean="0"/>
              <a:t>		Gabbers vinden het belangrijk dat iedereen in hun subcultuur plezier 		heeft en plezier maakt.</a:t>
            </a:r>
          </a:p>
          <a:p>
            <a:pPr algn="l"/>
            <a:r>
              <a:rPr lang="nl-NL" dirty="0" smtClean="0"/>
              <a:t>		</a:t>
            </a:r>
            <a:br>
              <a:rPr lang="nl-NL" dirty="0" smtClean="0"/>
            </a:br>
            <a:r>
              <a:rPr lang="nl-NL" dirty="0" smtClean="0"/>
              <a:t>									</a:t>
            </a:r>
            <a:br>
              <a:rPr lang="nl-NL" dirty="0" smtClean="0"/>
            </a:br>
            <a:r>
              <a:rPr lang="nl-NL" dirty="0" smtClean="0"/>
              <a:t>									Rody en Kelly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988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775520" y="1340768"/>
            <a:ext cx="8712968" cy="151216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nl-NL" sz="4000" dirty="0">
                <a:solidFill>
                  <a:schemeClr val="tx1"/>
                </a:solidFill>
                <a:latin typeface="Century Gothic" pitchFamily="34" charset="0"/>
              </a:rPr>
              <a:t>Mensen met een</a:t>
            </a:r>
          </a:p>
          <a:p>
            <a:pPr>
              <a:spcBef>
                <a:spcPts val="0"/>
              </a:spcBef>
            </a:pPr>
            <a:r>
              <a:rPr lang="nl-NL" sz="4000" dirty="0">
                <a:solidFill>
                  <a:schemeClr val="tx1"/>
                </a:solidFill>
                <a:latin typeface="Century Gothic" pitchFamily="34" charset="0"/>
              </a:rPr>
              <a:t>gemeenschappelijke cultuur</a:t>
            </a:r>
            <a:endParaRPr lang="nl-NL" sz="40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2783632" y="116632"/>
            <a:ext cx="6408712" cy="1080120"/>
          </a:xfrm>
        </p:spPr>
        <p:txBody>
          <a:bodyPr>
            <a:noAutofit/>
          </a:bodyPr>
          <a:lstStyle/>
          <a:p>
            <a:r>
              <a:rPr lang="nl-NL" sz="7500" dirty="0">
                <a:latin typeface="Century Gothic" pitchFamily="34" charset="0"/>
              </a:rPr>
              <a:t>Cultuurgroep</a:t>
            </a:r>
            <a:endParaRPr lang="nl-NL" sz="7500" dirty="0">
              <a:latin typeface="Century Gothic" pitchFamily="34" charset="0"/>
            </a:endParaRPr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1919536" y="3140968"/>
            <a:ext cx="3898776" cy="2620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dirty="0">
                <a:solidFill>
                  <a:schemeClr val="tx1"/>
                </a:solidFill>
                <a:latin typeface="Century Gothic" pitchFamily="34" charset="0"/>
              </a:rPr>
              <a:t>Gabbers:</a:t>
            </a:r>
          </a:p>
          <a:p>
            <a:pPr algn="l"/>
            <a:r>
              <a:rPr lang="nl-NL" dirty="0">
                <a:solidFill>
                  <a:schemeClr val="tx1"/>
                </a:solidFill>
                <a:latin typeface="Century Gothic" pitchFamily="34" charset="0"/>
              </a:rPr>
              <a:t>-zelfde kledingstijl</a:t>
            </a:r>
          </a:p>
          <a:p>
            <a:pPr algn="l"/>
            <a:r>
              <a:rPr lang="nl-NL" dirty="0">
                <a:solidFill>
                  <a:schemeClr val="tx1"/>
                </a:solidFill>
                <a:latin typeface="Century Gothic" pitchFamily="34" charset="0"/>
              </a:rPr>
              <a:t>-zelfde muziekstijl</a:t>
            </a:r>
          </a:p>
          <a:p>
            <a:pPr algn="l"/>
            <a:r>
              <a:rPr lang="nl-NL" dirty="0">
                <a:solidFill>
                  <a:schemeClr val="tx1"/>
                </a:solidFill>
                <a:latin typeface="Century Gothic" pitchFamily="34" charset="0"/>
              </a:rPr>
              <a:t>-zelfde haarstijl</a:t>
            </a:r>
            <a:endParaRPr lang="nl-NL" dirty="0">
              <a:solidFill>
                <a:schemeClr val="tx1"/>
              </a:solidFill>
              <a:latin typeface="Century Gothic" pitchFamily="34" charset="0"/>
            </a:endParaRPr>
          </a:p>
        </p:txBody>
      </p:sp>
      <p:pic>
        <p:nvPicPr>
          <p:cNvPr id="1026" name="Picture 2" descr="https://groepje5.files.wordpress.com/2010/09/gabber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1"/>
          <a:stretch/>
        </p:blipFill>
        <p:spPr bwMode="auto">
          <a:xfrm>
            <a:off x="5818312" y="3484802"/>
            <a:ext cx="2247900" cy="227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groepje5.files.wordpress.com/2010/09/gabber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5"/>
          <a:stretch/>
        </p:blipFill>
        <p:spPr bwMode="auto">
          <a:xfrm>
            <a:off x="8040217" y="3484802"/>
            <a:ext cx="2371725" cy="227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/>
          <p:cNvSpPr txBox="1"/>
          <p:nvPr/>
        </p:nvSpPr>
        <p:spPr>
          <a:xfrm>
            <a:off x="9426370" y="6237312"/>
            <a:ext cx="972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latin typeface="Century Gothic" pitchFamily="34" charset="0"/>
              </a:rPr>
              <a:t>Elke Kanters</a:t>
            </a:r>
          </a:p>
          <a:p>
            <a:r>
              <a:rPr lang="nl-NL" sz="1000" dirty="0">
                <a:latin typeface="Century Gothic" pitchFamily="34" charset="0"/>
              </a:rPr>
              <a:t>Anne Bekx</a:t>
            </a:r>
            <a:endParaRPr lang="nl-NL" sz="10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60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Organisch">
  <a:themeElements>
    <a:clrScheme name="Organisch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sch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c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Hoeken">
  <a:themeElements>
    <a:clrScheme name="Hoeken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Hoeken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eke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</TotalTime>
  <Words>573</Words>
  <Application>Microsoft Office PowerPoint</Application>
  <PresentationFormat>Breedbeeld</PresentationFormat>
  <Paragraphs>105</Paragraphs>
  <Slides>15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10</vt:i4>
      </vt:variant>
      <vt:variant>
        <vt:lpstr>Thema</vt:lpstr>
      </vt:variant>
      <vt:variant>
        <vt:i4>5</vt:i4>
      </vt:variant>
      <vt:variant>
        <vt:lpstr>Diatitels</vt:lpstr>
      </vt:variant>
      <vt:variant>
        <vt:i4>15</vt:i4>
      </vt:variant>
    </vt:vector>
  </HeadingPairs>
  <TitlesOfParts>
    <vt:vector size="30" baseType="lpstr">
      <vt:lpstr>Arial</vt:lpstr>
      <vt:lpstr>Calibri</vt:lpstr>
      <vt:lpstr>Calibri Light</vt:lpstr>
      <vt:lpstr>Century Gothic</vt:lpstr>
      <vt:lpstr>Franklin Gothic Book</vt:lpstr>
      <vt:lpstr>Franklin Gothic Medium</vt:lpstr>
      <vt:lpstr>Garamond</vt:lpstr>
      <vt:lpstr>Segoe UI Light</vt:lpstr>
      <vt:lpstr>Tunga</vt:lpstr>
      <vt:lpstr>Wingdings</vt:lpstr>
      <vt:lpstr>Organisch</vt:lpstr>
      <vt:lpstr>Kantoorthema</vt:lpstr>
      <vt:lpstr>1_Kantoorthema</vt:lpstr>
      <vt:lpstr>Hoeken</vt:lpstr>
      <vt:lpstr>2_Kantoorthema</vt:lpstr>
      <vt:lpstr>   subcultuur</vt:lpstr>
      <vt:lpstr>   subcultuur</vt:lpstr>
      <vt:lpstr>PowerPoint-presentatie</vt:lpstr>
      <vt:lpstr>Tegenstellingen met de dominante cultuur:</vt:lpstr>
      <vt:lpstr>Gevolgen van de sociale en culturele revolutie van de jaren 60</vt:lpstr>
      <vt:lpstr>Cultuurkenmerken van de gabber</vt:lpstr>
      <vt:lpstr>Wat zijn cultuurkenmerken?</vt:lpstr>
      <vt:lpstr>Normen en waarden</vt:lpstr>
      <vt:lpstr>Cultuurgroep</vt:lpstr>
      <vt:lpstr>PowerPoint-presentatie</vt:lpstr>
      <vt:lpstr>PowerPoint-presentatie</vt:lpstr>
      <vt:lpstr>PowerPoint-presentatie</vt:lpstr>
      <vt:lpstr>PowerPoint-presentatie</vt:lpstr>
      <vt:lpstr>Socialiserende instituties</vt:lpstr>
      <vt:lpstr>PowerPoint-presentatie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Gevolgen van de sociale en culturele revolutie</dc:title>
  <dc:creator>Ruud Klomp</dc:creator>
  <cp:lastModifiedBy>Ruud Klomp</cp:lastModifiedBy>
  <cp:revision>6</cp:revision>
  <dcterms:created xsi:type="dcterms:W3CDTF">2012-07-30T23:35:21Z</dcterms:created>
  <dcterms:modified xsi:type="dcterms:W3CDTF">2015-03-23T07:44:22Z</dcterms:modified>
</cp:coreProperties>
</file>