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A01CB1-AACE-70F9-DBCF-75F168864BCC}" v="2" dt="2023-11-21T14:17:04.908"/>
    <p1510:client id="{CBD97BE4-0DF9-4CD9-9E1C-476CFF985CC6}" v="28" dt="2023-11-21T18:45:33.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3A54DA-E728-4567-A1C5-6ED561717945}" type="datetimeFigureOut">
              <a:rPr lang="en-US" smtClean="0"/>
              <a:t>11/22/2023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58B4E-2D68-4399-A479-AD3A63FBBF6C}" type="slidenum">
              <a:rPr lang="en-US" smtClean="0"/>
              <a:t>‹#›</a:t>
            </a:fld>
            <a:endParaRPr lang="en-US"/>
          </a:p>
        </p:txBody>
      </p:sp>
    </p:spTree>
    <p:extLst>
      <p:ext uri="{BB962C8B-B14F-4D97-AF65-F5344CB8AC3E}">
        <p14:creationId xmlns:p14="http://schemas.microsoft.com/office/powerpoint/2010/main" val="2340146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F58B4E-2D68-4399-A479-AD3A63FBBF6C}" type="slidenum">
              <a:rPr lang="en-US" smtClean="0"/>
              <a:t>5</a:t>
            </a:fld>
            <a:endParaRPr lang="en-US"/>
          </a:p>
        </p:txBody>
      </p:sp>
    </p:spTree>
    <p:extLst>
      <p:ext uri="{BB962C8B-B14F-4D97-AF65-F5344CB8AC3E}">
        <p14:creationId xmlns:p14="http://schemas.microsoft.com/office/powerpoint/2010/main" val="4264286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19D64-EC39-98EF-BE66-A48279F4D7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1386CB-48A9-D532-0E8A-411174EAB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7AE158-8506-17F0-B99E-3C5090B21D61}"/>
              </a:ext>
            </a:extLst>
          </p:cNvPr>
          <p:cNvSpPr>
            <a:spLocks noGrp="1"/>
          </p:cNvSpPr>
          <p:nvPr>
            <p:ph type="dt" sz="half" idx="10"/>
          </p:nvPr>
        </p:nvSpPr>
        <p:spPr/>
        <p:txBody>
          <a:bodyPr/>
          <a:lstStyle/>
          <a:p>
            <a:fld id="{08847357-EDFD-4A00-AA2E-6413EF3111C6}" type="datetime1">
              <a:rPr lang="en-US" smtClean="0"/>
              <a:t>11/22/2023</a:t>
            </a:fld>
            <a:endParaRPr lang="en-US"/>
          </a:p>
        </p:txBody>
      </p:sp>
      <p:sp>
        <p:nvSpPr>
          <p:cNvPr id="5" name="Footer Placeholder 4">
            <a:extLst>
              <a:ext uri="{FF2B5EF4-FFF2-40B4-BE49-F238E27FC236}">
                <a16:creationId xmlns:a16="http://schemas.microsoft.com/office/drawing/2014/main" id="{6FB0B261-3E5E-67B3-AD9E-8684D97D251F}"/>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EBD5C538-E228-1A88-1C85-6A38BAE78C40}"/>
              </a:ext>
            </a:extLst>
          </p:cNvPr>
          <p:cNvSpPr>
            <a:spLocks noGrp="1"/>
          </p:cNvSpPr>
          <p:nvPr>
            <p:ph type="sldNum" sz="quarter" idx="12"/>
          </p:nvPr>
        </p:nvSpPr>
        <p:spPr/>
        <p:txBody>
          <a:bodyPr/>
          <a:lstStyle/>
          <a:p>
            <a:fld id="{28DB11D1-82A0-4A3E-9D51-95CAB3A715E2}" type="slidenum">
              <a:rPr lang="en-US" smtClean="0"/>
              <a:t>‹#›</a:t>
            </a:fld>
            <a:endParaRPr lang="en-US"/>
          </a:p>
        </p:txBody>
      </p:sp>
    </p:spTree>
    <p:extLst>
      <p:ext uri="{BB962C8B-B14F-4D97-AF65-F5344CB8AC3E}">
        <p14:creationId xmlns:p14="http://schemas.microsoft.com/office/powerpoint/2010/main" val="2230380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98251-EA5C-C770-F1E4-0872A873AA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1FFB3F-FF24-61AD-44CE-3E544B5ABB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A0DC1-C0F6-B7F9-59AB-854636A56AF2}"/>
              </a:ext>
            </a:extLst>
          </p:cNvPr>
          <p:cNvSpPr>
            <a:spLocks noGrp="1"/>
          </p:cNvSpPr>
          <p:nvPr>
            <p:ph type="dt" sz="half" idx="10"/>
          </p:nvPr>
        </p:nvSpPr>
        <p:spPr/>
        <p:txBody>
          <a:bodyPr/>
          <a:lstStyle/>
          <a:p>
            <a:fld id="{2AE2FFE0-EBFB-421C-8486-AB395EFBDCBB}" type="datetime1">
              <a:rPr lang="en-US" smtClean="0"/>
              <a:t>11/22/2023</a:t>
            </a:fld>
            <a:endParaRPr lang="en-US"/>
          </a:p>
        </p:txBody>
      </p:sp>
      <p:sp>
        <p:nvSpPr>
          <p:cNvPr id="5" name="Footer Placeholder 4">
            <a:extLst>
              <a:ext uri="{FF2B5EF4-FFF2-40B4-BE49-F238E27FC236}">
                <a16:creationId xmlns:a16="http://schemas.microsoft.com/office/drawing/2014/main" id="{8F4A36AD-2FEF-2FDE-5BF2-A7EC0C6749A8}"/>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318DA13B-8C29-2362-0E07-AA384B9E03EC}"/>
              </a:ext>
            </a:extLst>
          </p:cNvPr>
          <p:cNvSpPr>
            <a:spLocks noGrp="1"/>
          </p:cNvSpPr>
          <p:nvPr>
            <p:ph type="sldNum" sz="quarter" idx="12"/>
          </p:nvPr>
        </p:nvSpPr>
        <p:spPr/>
        <p:txBody>
          <a:bodyPr/>
          <a:lstStyle/>
          <a:p>
            <a:fld id="{28DB11D1-82A0-4A3E-9D51-95CAB3A715E2}" type="slidenum">
              <a:rPr lang="en-US" smtClean="0"/>
              <a:t>‹#›</a:t>
            </a:fld>
            <a:endParaRPr lang="en-US"/>
          </a:p>
        </p:txBody>
      </p:sp>
    </p:spTree>
    <p:extLst>
      <p:ext uri="{BB962C8B-B14F-4D97-AF65-F5344CB8AC3E}">
        <p14:creationId xmlns:p14="http://schemas.microsoft.com/office/powerpoint/2010/main" val="571117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BE695-EFD3-D429-ACC1-CE5E5FFDA0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C6A151-EFEA-2A52-9405-15FBE707B4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B4EC6-6F1D-B2AB-F33B-D32C80657D45}"/>
              </a:ext>
            </a:extLst>
          </p:cNvPr>
          <p:cNvSpPr>
            <a:spLocks noGrp="1"/>
          </p:cNvSpPr>
          <p:nvPr>
            <p:ph type="dt" sz="half" idx="10"/>
          </p:nvPr>
        </p:nvSpPr>
        <p:spPr/>
        <p:txBody>
          <a:bodyPr/>
          <a:lstStyle/>
          <a:p>
            <a:fld id="{4AD785A6-8913-4717-8BD5-9B4A9F8173E9}" type="datetime1">
              <a:rPr lang="en-US" smtClean="0"/>
              <a:t>11/22/2023</a:t>
            </a:fld>
            <a:endParaRPr lang="en-US"/>
          </a:p>
        </p:txBody>
      </p:sp>
      <p:sp>
        <p:nvSpPr>
          <p:cNvPr id="5" name="Footer Placeholder 4">
            <a:extLst>
              <a:ext uri="{FF2B5EF4-FFF2-40B4-BE49-F238E27FC236}">
                <a16:creationId xmlns:a16="http://schemas.microsoft.com/office/drawing/2014/main" id="{D747F290-0AD7-54E8-362C-07806CA84B0B}"/>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DF9FB988-6499-743F-3B1B-5AE1293C0C1A}"/>
              </a:ext>
            </a:extLst>
          </p:cNvPr>
          <p:cNvSpPr>
            <a:spLocks noGrp="1"/>
          </p:cNvSpPr>
          <p:nvPr>
            <p:ph type="sldNum" sz="quarter" idx="12"/>
          </p:nvPr>
        </p:nvSpPr>
        <p:spPr/>
        <p:txBody>
          <a:bodyPr/>
          <a:lstStyle/>
          <a:p>
            <a:fld id="{28DB11D1-82A0-4A3E-9D51-95CAB3A715E2}" type="slidenum">
              <a:rPr lang="en-US" smtClean="0"/>
              <a:t>‹#›</a:t>
            </a:fld>
            <a:endParaRPr lang="en-US"/>
          </a:p>
        </p:txBody>
      </p:sp>
    </p:spTree>
    <p:extLst>
      <p:ext uri="{BB962C8B-B14F-4D97-AF65-F5344CB8AC3E}">
        <p14:creationId xmlns:p14="http://schemas.microsoft.com/office/powerpoint/2010/main" val="1994472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D59F0-206C-10F5-A207-C10D09CAB5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E323D7-A051-D363-8BC9-2BE77F4117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34CB60-7972-C8D3-1B34-79766C96228A}"/>
              </a:ext>
            </a:extLst>
          </p:cNvPr>
          <p:cNvSpPr>
            <a:spLocks noGrp="1"/>
          </p:cNvSpPr>
          <p:nvPr>
            <p:ph type="dt" sz="half" idx="10"/>
          </p:nvPr>
        </p:nvSpPr>
        <p:spPr/>
        <p:txBody>
          <a:bodyPr/>
          <a:lstStyle/>
          <a:p>
            <a:fld id="{9C31C982-9005-4240-8A79-CB3A1E043B36}" type="datetime1">
              <a:rPr lang="en-US" smtClean="0"/>
              <a:t>11/22/2023</a:t>
            </a:fld>
            <a:endParaRPr lang="en-US"/>
          </a:p>
        </p:txBody>
      </p:sp>
      <p:sp>
        <p:nvSpPr>
          <p:cNvPr id="5" name="Footer Placeholder 4">
            <a:extLst>
              <a:ext uri="{FF2B5EF4-FFF2-40B4-BE49-F238E27FC236}">
                <a16:creationId xmlns:a16="http://schemas.microsoft.com/office/drawing/2014/main" id="{7EA71B95-A221-89AF-0194-8CCF7F695A2E}"/>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19FF9283-D934-3993-6DC8-BDB7CFBB090B}"/>
              </a:ext>
            </a:extLst>
          </p:cNvPr>
          <p:cNvSpPr>
            <a:spLocks noGrp="1"/>
          </p:cNvSpPr>
          <p:nvPr>
            <p:ph type="sldNum" sz="quarter" idx="12"/>
          </p:nvPr>
        </p:nvSpPr>
        <p:spPr/>
        <p:txBody>
          <a:bodyPr/>
          <a:lstStyle/>
          <a:p>
            <a:fld id="{28DB11D1-82A0-4A3E-9D51-95CAB3A715E2}" type="slidenum">
              <a:rPr lang="en-US" smtClean="0"/>
              <a:t>‹#›</a:t>
            </a:fld>
            <a:endParaRPr lang="en-US"/>
          </a:p>
        </p:txBody>
      </p:sp>
    </p:spTree>
    <p:extLst>
      <p:ext uri="{BB962C8B-B14F-4D97-AF65-F5344CB8AC3E}">
        <p14:creationId xmlns:p14="http://schemas.microsoft.com/office/powerpoint/2010/main" val="383945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2625-4C0A-6E64-E18E-7467AADAC0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F9255C-D4EB-D095-C329-7F67677874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FF3E3D-0406-7812-B706-0C049C31BCC1}"/>
              </a:ext>
            </a:extLst>
          </p:cNvPr>
          <p:cNvSpPr>
            <a:spLocks noGrp="1"/>
          </p:cNvSpPr>
          <p:nvPr>
            <p:ph type="dt" sz="half" idx="10"/>
          </p:nvPr>
        </p:nvSpPr>
        <p:spPr/>
        <p:txBody>
          <a:bodyPr/>
          <a:lstStyle/>
          <a:p>
            <a:fld id="{C0B7434C-2B4A-468C-A9C1-1F191A886009}" type="datetime1">
              <a:rPr lang="en-US" smtClean="0"/>
              <a:t>11/22/2023</a:t>
            </a:fld>
            <a:endParaRPr lang="en-US"/>
          </a:p>
        </p:txBody>
      </p:sp>
      <p:sp>
        <p:nvSpPr>
          <p:cNvPr id="5" name="Footer Placeholder 4">
            <a:extLst>
              <a:ext uri="{FF2B5EF4-FFF2-40B4-BE49-F238E27FC236}">
                <a16:creationId xmlns:a16="http://schemas.microsoft.com/office/drawing/2014/main" id="{1DDB3C84-DA3D-2A08-4328-A9653FB11C2C}"/>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1D4BF662-692F-BD6A-EF64-AB4DA238A85F}"/>
              </a:ext>
            </a:extLst>
          </p:cNvPr>
          <p:cNvSpPr>
            <a:spLocks noGrp="1"/>
          </p:cNvSpPr>
          <p:nvPr>
            <p:ph type="sldNum" sz="quarter" idx="12"/>
          </p:nvPr>
        </p:nvSpPr>
        <p:spPr/>
        <p:txBody>
          <a:bodyPr/>
          <a:lstStyle/>
          <a:p>
            <a:fld id="{28DB11D1-82A0-4A3E-9D51-95CAB3A715E2}" type="slidenum">
              <a:rPr lang="en-US" smtClean="0"/>
              <a:t>‹#›</a:t>
            </a:fld>
            <a:endParaRPr lang="en-US"/>
          </a:p>
        </p:txBody>
      </p:sp>
    </p:spTree>
    <p:extLst>
      <p:ext uri="{BB962C8B-B14F-4D97-AF65-F5344CB8AC3E}">
        <p14:creationId xmlns:p14="http://schemas.microsoft.com/office/powerpoint/2010/main" val="2654560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D6B76-F4FF-D3C1-DF43-99F1FB9903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5EB51D-F413-8B42-65D1-17BD5BFF89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5D8FC9-7F80-F45A-E3EF-AB546F3C3B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B16786-4959-FD47-0370-E1B9274F1284}"/>
              </a:ext>
            </a:extLst>
          </p:cNvPr>
          <p:cNvSpPr>
            <a:spLocks noGrp="1"/>
          </p:cNvSpPr>
          <p:nvPr>
            <p:ph type="dt" sz="half" idx="10"/>
          </p:nvPr>
        </p:nvSpPr>
        <p:spPr/>
        <p:txBody>
          <a:bodyPr/>
          <a:lstStyle/>
          <a:p>
            <a:fld id="{1B84697E-3D13-464F-A74A-484685586368}" type="datetime1">
              <a:rPr lang="en-US" smtClean="0"/>
              <a:t>11/22/2023</a:t>
            </a:fld>
            <a:endParaRPr lang="en-US"/>
          </a:p>
        </p:txBody>
      </p:sp>
      <p:sp>
        <p:nvSpPr>
          <p:cNvPr id="6" name="Footer Placeholder 5">
            <a:extLst>
              <a:ext uri="{FF2B5EF4-FFF2-40B4-BE49-F238E27FC236}">
                <a16:creationId xmlns:a16="http://schemas.microsoft.com/office/drawing/2014/main" id="{C0625237-8717-A069-E39D-E2553ED24CEB}"/>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46E70E08-7B72-2D0D-D12D-E0B54BDB5D46}"/>
              </a:ext>
            </a:extLst>
          </p:cNvPr>
          <p:cNvSpPr>
            <a:spLocks noGrp="1"/>
          </p:cNvSpPr>
          <p:nvPr>
            <p:ph type="sldNum" sz="quarter" idx="12"/>
          </p:nvPr>
        </p:nvSpPr>
        <p:spPr/>
        <p:txBody>
          <a:bodyPr/>
          <a:lstStyle/>
          <a:p>
            <a:fld id="{28DB11D1-82A0-4A3E-9D51-95CAB3A715E2}" type="slidenum">
              <a:rPr lang="en-US" smtClean="0"/>
              <a:t>‹#›</a:t>
            </a:fld>
            <a:endParaRPr lang="en-US"/>
          </a:p>
        </p:txBody>
      </p:sp>
    </p:spTree>
    <p:extLst>
      <p:ext uri="{BB962C8B-B14F-4D97-AF65-F5344CB8AC3E}">
        <p14:creationId xmlns:p14="http://schemas.microsoft.com/office/powerpoint/2010/main" val="1518619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0E45-FB5E-0C15-F1A9-D4DD43FA11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C8A5EE-C785-C8C6-8FF7-5C09870CD3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343290-6142-150C-FB87-99799C31D2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7C904F-F025-60EA-AB91-9851BB2E81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40E6B7-F3C9-49A3-D3AE-8A6EDC20A4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16AB3B-93E8-C054-06B6-4227EFA27A99}"/>
              </a:ext>
            </a:extLst>
          </p:cNvPr>
          <p:cNvSpPr>
            <a:spLocks noGrp="1"/>
          </p:cNvSpPr>
          <p:nvPr>
            <p:ph type="dt" sz="half" idx="10"/>
          </p:nvPr>
        </p:nvSpPr>
        <p:spPr/>
        <p:txBody>
          <a:bodyPr/>
          <a:lstStyle/>
          <a:p>
            <a:fld id="{30C6E4DA-A0CF-46A8-AEB1-8259D605A3FC}" type="datetime1">
              <a:rPr lang="en-US" smtClean="0"/>
              <a:t>11/22/2023</a:t>
            </a:fld>
            <a:endParaRPr lang="en-US"/>
          </a:p>
        </p:txBody>
      </p:sp>
      <p:sp>
        <p:nvSpPr>
          <p:cNvPr id="8" name="Footer Placeholder 7">
            <a:extLst>
              <a:ext uri="{FF2B5EF4-FFF2-40B4-BE49-F238E27FC236}">
                <a16:creationId xmlns:a16="http://schemas.microsoft.com/office/drawing/2014/main" id="{8D0D4B84-D106-D9B4-35FC-9308DFBDBA80}"/>
              </a:ext>
            </a:extLst>
          </p:cNvPr>
          <p:cNvSpPr>
            <a:spLocks noGrp="1"/>
          </p:cNvSpPr>
          <p:nvPr>
            <p:ph type="ftr" sz="quarter" idx="11"/>
          </p:nvPr>
        </p:nvSpPr>
        <p:spPr/>
        <p:txBody>
          <a:bodyPr/>
          <a:lstStyle/>
          <a:p>
            <a:r>
              <a:rPr lang="en-US"/>
              <a:t>1</a:t>
            </a:r>
          </a:p>
        </p:txBody>
      </p:sp>
      <p:sp>
        <p:nvSpPr>
          <p:cNvPr id="9" name="Slide Number Placeholder 8">
            <a:extLst>
              <a:ext uri="{FF2B5EF4-FFF2-40B4-BE49-F238E27FC236}">
                <a16:creationId xmlns:a16="http://schemas.microsoft.com/office/drawing/2014/main" id="{B3677190-7ACB-3456-473F-0D6F9A2C724F}"/>
              </a:ext>
            </a:extLst>
          </p:cNvPr>
          <p:cNvSpPr>
            <a:spLocks noGrp="1"/>
          </p:cNvSpPr>
          <p:nvPr>
            <p:ph type="sldNum" sz="quarter" idx="12"/>
          </p:nvPr>
        </p:nvSpPr>
        <p:spPr/>
        <p:txBody>
          <a:bodyPr/>
          <a:lstStyle/>
          <a:p>
            <a:fld id="{28DB11D1-82A0-4A3E-9D51-95CAB3A715E2}" type="slidenum">
              <a:rPr lang="en-US" smtClean="0"/>
              <a:t>‹#›</a:t>
            </a:fld>
            <a:endParaRPr lang="en-US"/>
          </a:p>
        </p:txBody>
      </p:sp>
    </p:spTree>
    <p:extLst>
      <p:ext uri="{BB962C8B-B14F-4D97-AF65-F5344CB8AC3E}">
        <p14:creationId xmlns:p14="http://schemas.microsoft.com/office/powerpoint/2010/main" val="1958767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00DD-6607-EA5C-A3AF-64854E09D9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0CB1F7-AF4A-3ECD-04C6-70CEBC79E1C4}"/>
              </a:ext>
            </a:extLst>
          </p:cNvPr>
          <p:cNvSpPr>
            <a:spLocks noGrp="1"/>
          </p:cNvSpPr>
          <p:nvPr>
            <p:ph type="dt" sz="half" idx="10"/>
          </p:nvPr>
        </p:nvSpPr>
        <p:spPr/>
        <p:txBody>
          <a:bodyPr/>
          <a:lstStyle/>
          <a:p>
            <a:fld id="{7A60F075-E9DE-49BA-B057-A917F7C600BD}" type="datetime1">
              <a:rPr lang="en-US" smtClean="0"/>
              <a:t>11/22/2023</a:t>
            </a:fld>
            <a:endParaRPr lang="en-US"/>
          </a:p>
        </p:txBody>
      </p:sp>
      <p:sp>
        <p:nvSpPr>
          <p:cNvPr id="4" name="Footer Placeholder 3">
            <a:extLst>
              <a:ext uri="{FF2B5EF4-FFF2-40B4-BE49-F238E27FC236}">
                <a16:creationId xmlns:a16="http://schemas.microsoft.com/office/drawing/2014/main" id="{A5417A0F-02CB-FD53-7162-A1D31C9B7957}"/>
              </a:ext>
            </a:extLst>
          </p:cNvPr>
          <p:cNvSpPr>
            <a:spLocks noGrp="1"/>
          </p:cNvSpPr>
          <p:nvPr>
            <p:ph type="ftr" sz="quarter" idx="11"/>
          </p:nvPr>
        </p:nvSpPr>
        <p:spPr/>
        <p:txBody>
          <a:bodyPr/>
          <a:lstStyle/>
          <a:p>
            <a:r>
              <a:rPr lang="en-US"/>
              <a:t>1</a:t>
            </a:r>
          </a:p>
        </p:txBody>
      </p:sp>
      <p:sp>
        <p:nvSpPr>
          <p:cNvPr id="5" name="Slide Number Placeholder 4">
            <a:extLst>
              <a:ext uri="{FF2B5EF4-FFF2-40B4-BE49-F238E27FC236}">
                <a16:creationId xmlns:a16="http://schemas.microsoft.com/office/drawing/2014/main" id="{7053BF9D-9E9B-735A-2274-78C7786CFD73}"/>
              </a:ext>
            </a:extLst>
          </p:cNvPr>
          <p:cNvSpPr>
            <a:spLocks noGrp="1"/>
          </p:cNvSpPr>
          <p:nvPr>
            <p:ph type="sldNum" sz="quarter" idx="12"/>
          </p:nvPr>
        </p:nvSpPr>
        <p:spPr/>
        <p:txBody>
          <a:bodyPr/>
          <a:lstStyle/>
          <a:p>
            <a:fld id="{28DB11D1-82A0-4A3E-9D51-95CAB3A715E2}" type="slidenum">
              <a:rPr lang="en-US" smtClean="0"/>
              <a:t>‹#›</a:t>
            </a:fld>
            <a:endParaRPr lang="en-US"/>
          </a:p>
        </p:txBody>
      </p:sp>
    </p:spTree>
    <p:extLst>
      <p:ext uri="{BB962C8B-B14F-4D97-AF65-F5344CB8AC3E}">
        <p14:creationId xmlns:p14="http://schemas.microsoft.com/office/powerpoint/2010/main" val="2819154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1FFF1B-BEAF-E7CC-826F-C9C7D9EFF3B6}"/>
              </a:ext>
            </a:extLst>
          </p:cNvPr>
          <p:cNvSpPr>
            <a:spLocks noGrp="1"/>
          </p:cNvSpPr>
          <p:nvPr>
            <p:ph type="dt" sz="half" idx="10"/>
          </p:nvPr>
        </p:nvSpPr>
        <p:spPr/>
        <p:txBody>
          <a:bodyPr/>
          <a:lstStyle/>
          <a:p>
            <a:fld id="{1AF3C277-FFF8-4429-9432-74784856CC28}" type="datetime1">
              <a:rPr lang="en-US" smtClean="0"/>
              <a:t>11/22/2023</a:t>
            </a:fld>
            <a:endParaRPr lang="en-US"/>
          </a:p>
        </p:txBody>
      </p:sp>
      <p:sp>
        <p:nvSpPr>
          <p:cNvPr id="3" name="Footer Placeholder 2">
            <a:extLst>
              <a:ext uri="{FF2B5EF4-FFF2-40B4-BE49-F238E27FC236}">
                <a16:creationId xmlns:a16="http://schemas.microsoft.com/office/drawing/2014/main" id="{08AF0794-AE3D-3644-C1AE-AAAA86169141}"/>
              </a:ext>
            </a:extLst>
          </p:cNvPr>
          <p:cNvSpPr>
            <a:spLocks noGrp="1"/>
          </p:cNvSpPr>
          <p:nvPr>
            <p:ph type="ftr" sz="quarter" idx="11"/>
          </p:nvPr>
        </p:nvSpPr>
        <p:spPr/>
        <p:txBody>
          <a:bodyPr/>
          <a:lstStyle/>
          <a:p>
            <a:r>
              <a:rPr lang="en-US"/>
              <a:t>1</a:t>
            </a:r>
          </a:p>
        </p:txBody>
      </p:sp>
      <p:sp>
        <p:nvSpPr>
          <p:cNvPr id="4" name="Slide Number Placeholder 3">
            <a:extLst>
              <a:ext uri="{FF2B5EF4-FFF2-40B4-BE49-F238E27FC236}">
                <a16:creationId xmlns:a16="http://schemas.microsoft.com/office/drawing/2014/main" id="{30705A88-365A-97BD-17AC-C84218555847}"/>
              </a:ext>
            </a:extLst>
          </p:cNvPr>
          <p:cNvSpPr>
            <a:spLocks noGrp="1"/>
          </p:cNvSpPr>
          <p:nvPr>
            <p:ph type="sldNum" sz="quarter" idx="12"/>
          </p:nvPr>
        </p:nvSpPr>
        <p:spPr/>
        <p:txBody>
          <a:bodyPr/>
          <a:lstStyle/>
          <a:p>
            <a:fld id="{28DB11D1-82A0-4A3E-9D51-95CAB3A715E2}" type="slidenum">
              <a:rPr lang="en-US" smtClean="0"/>
              <a:t>‹#›</a:t>
            </a:fld>
            <a:endParaRPr lang="en-US"/>
          </a:p>
        </p:txBody>
      </p:sp>
    </p:spTree>
    <p:extLst>
      <p:ext uri="{BB962C8B-B14F-4D97-AF65-F5344CB8AC3E}">
        <p14:creationId xmlns:p14="http://schemas.microsoft.com/office/powerpoint/2010/main" val="1934137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BA18-9DCE-59D1-DB41-71375DD684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5090A1-5D4E-D919-6B38-FA7B7F9699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93AC88-94BE-D537-FBB7-8F466066D5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1A38F3-B5A9-1407-2E26-93ACF2947FE9}"/>
              </a:ext>
            </a:extLst>
          </p:cNvPr>
          <p:cNvSpPr>
            <a:spLocks noGrp="1"/>
          </p:cNvSpPr>
          <p:nvPr>
            <p:ph type="dt" sz="half" idx="10"/>
          </p:nvPr>
        </p:nvSpPr>
        <p:spPr/>
        <p:txBody>
          <a:bodyPr/>
          <a:lstStyle/>
          <a:p>
            <a:fld id="{33C4E516-BDEC-4D1D-B709-7F3DA3375D0F}" type="datetime1">
              <a:rPr lang="en-US" smtClean="0"/>
              <a:t>11/22/2023</a:t>
            </a:fld>
            <a:endParaRPr lang="en-US"/>
          </a:p>
        </p:txBody>
      </p:sp>
      <p:sp>
        <p:nvSpPr>
          <p:cNvPr id="6" name="Footer Placeholder 5">
            <a:extLst>
              <a:ext uri="{FF2B5EF4-FFF2-40B4-BE49-F238E27FC236}">
                <a16:creationId xmlns:a16="http://schemas.microsoft.com/office/drawing/2014/main" id="{9C3A4E8E-E826-256C-A4F5-840EB9F23E14}"/>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82D353E7-B682-5950-8C1A-9C2704067D50}"/>
              </a:ext>
            </a:extLst>
          </p:cNvPr>
          <p:cNvSpPr>
            <a:spLocks noGrp="1"/>
          </p:cNvSpPr>
          <p:nvPr>
            <p:ph type="sldNum" sz="quarter" idx="12"/>
          </p:nvPr>
        </p:nvSpPr>
        <p:spPr/>
        <p:txBody>
          <a:bodyPr/>
          <a:lstStyle/>
          <a:p>
            <a:fld id="{28DB11D1-82A0-4A3E-9D51-95CAB3A715E2}" type="slidenum">
              <a:rPr lang="en-US" smtClean="0"/>
              <a:t>‹#›</a:t>
            </a:fld>
            <a:endParaRPr lang="en-US"/>
          </a:p>
        </p:txBody>
      </p:sp>
    </p:spTree>
    <p:extLst>
      <p:ext uri="{BB962C8B-B14F-4D97-AF65-F5344CB8AC3E}">
        <p14:creationId xmlns:p14="http://schemas.microsoft.com/office/powerpoint/2010/main" val="392553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01B7-E3DB-2AE7-7E2F-7EAD3A3853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D9E507-68DF-D77B-76B2-8F753396BE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757B1A-C5E3-53F7-0B09-5F0D5A8E9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C7921-84EA-E154-BEA9-FB3680353EBE}"/>
              </a:ext>
            </a:extLst>
          </p:cNvPr>
          <p:cNvSpPr>
            <a:spLocks noGrp="1"/>
          </p:cNvSpPr>
          <p:nvPr>
            <p:ph type="dt" sz="half" idx="10"/>
          </p:nvPr>
        </p:nvSpPr>
        <p:spPr/>
        <p:txBody>
          <a:bodyPr/>
          <a:lstStyle/>
          <a:p>
            <a:fld id="{A8E16E64-EF62-45C2-B46A-376921686267}" type="datetime1">
              <a:rPr lang="en-US" smtClean="0"/>
              <a:t>11/22/2023</a:t>
            </a:fld>
            <a:endParaRPr lang="en-US"/>
          </a:p>
        </p:txBody>
      </p:sp>
      <p:sp>
        <p:nvSpPr>
          <p:cNvPr id="6" name="Footer Placeholder 5">
            <a:extLst>
              <a:ext uri="{FF2B5EF4-FFF2-40B4-BE49-F238E27FC236}">
                <a16:creationId xmlns:a16="http://schemas.microsoft.com/office/drawing/2014/main" id="{C090C359-76D4-27B9-A1B1-5D07B6889C5B}"/>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287ED3BC-8E51-AB12-F862-AFF21B05D248}"/>
              </a:ext>
            </a:extLst>
          </p:cNvPr>
          <p:cNvSpPr>
            <a:spLocks noGrp="1"/>
          </p:cNvSpPr>
          <p:nvPr>
            <p:ph type="sldNum" sz="quarter" idx="12"/>
          </p:nvPr>
        </p:nvSpPr>
        <p:spPr/>
        <p:txBody>
          <a:bodyPr/>
          <a:lstStyle/>
          <a:p>
            <a:fld id="{28DB11D1-82A0-4A3E-9D51-95CAB3A715E2}" type="slidenum">
              <a:rPr lang="en-US" smtClean="0"/>
              <a:t>‹#›</a:t>
            </a:fld>
            <a:endParaRPr lang="en-US"/>
          </a:p>
        </p:txBody>
      </p:sp>
    </p:spTree>
    <p:extLst>
      <p:ext uri="{BB962C8B-B14F-4D97-AF65-F5344CB8AC3E}">
        <p14:creationId xmlns:p14="http://schemas.microsoft.com/office/powerpoint/2010/main" val="397055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46E42C-DE99-3716-8B68-6D2F47F689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54C470-200C-6BA9-9265-54D14511FF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8DFF12-EDBF-5FB4-3850-48AA1AE034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C320A-3321-4C16-B1C5-77EC2C59F027}" type="datetime1">
              <a:rPr lang="en-US" smtClean="0"/>
              <a:t>11/22/2023</a:t>
            </a:fld>
            <a:endParaRPr lang="en-US"/>
          </a:p>
        </p:txBody>
      </p:sp>
      <p:sp>
        <p:nvSpPr>
          <p:cNvPr id="5" name="Footer Placeholder 4">
            <a:extLst>
              <a:ext uri="{FF2B5EF4-FFF2-40B4-BE49-F238E27FC236}">
                <a16:creationId xmlns:a16="http://schemas.microsoft.com/office/drawing/2014/main" id="{86D3AF13-A260-E749-D58D-4C1EE8DB0A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a:t>
            </a:r>
          </a:p>
        </p:txBody>
      </p:sp>
      <p:sp>
        <p:nvSpPr>
          <p:cNvPr id="6" name="Slide Number Placeholder 5">
            <a:extLst>
              <a:ext uri="{FF2B5EF4-FFF2-40B4-BE49-F238E27FC236}">
                <a16:creationId xmlns:a16="http://schemas.microsoft.com/office/drawing/2014/main" id="{3776E8AA-2133-A459-DFB8-B66651A8AC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DB11D1-82A0-4A3E-9D51-95CAB3A715E2}" type="slidenum">
              <a:rPr lang="en-US" smtClean="0"/>
              <a:t>‹#›</a:t>
            </a:fld>
            <a:endParaRPr lang="en-US"/>
          </a:p>
        </p:txBody>
      </p:sp>
    </p:spTree>
    <p:extLst>
      <p:ext uri="{BB962C8B-B14F-4D97-AF65-F5344CB8AC3E}">
        <p14:creationId xmlns:p14="http://schemas.microsoft.com/office/powerpoint/2010/main" val="3499026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BCF1C6-D8EF-F8CB-5B61-58A9FB1CA191}"/>
              </a:ext>
            </a:extLst>
          </p:cNvPr>
          <p:cNvSpPr txBox="1"/>
          <p:nvPr/>
        </p:nvSpPr>
        <p:spPr>
          <a:xfrm>
            <a:off x="526536" y="2607070"/>
            <a:ext cx="10970792" cy="1384995"/>
          </a:xfrm>
          <a:prstGeom prst="rect">
            <a:avLst/>
          </a:prstGeom>
          <a:noFill/>
        </p:spPr>
        <p:txBody>
          <a:bodyPr wrap="square" rtlCol="0">
            <a:spAutoFit/>
          </a:bodyPr>
          <a:lstStyle/>
          <a:p>
            <a:pPr algn="ctr"/>
            <a:r>
              <a:rPr lang="en-US" sz="2800" b="1" dirty="0">
                <a:solidFill>
                  <a:schemeClr val="accent2">
                    <a:lumMod val="50000"/>
                  </a:schemeClr>
                </a:solidFill>
                <a:latin typeface="Rockwell" panose="02060603020205020403" pitchFamily="18" charset="0"/>
              </a:rPr>
              <a:t>RELATIVE ANALYSIS OF OUT OF SCHOOL RATE IN LOWER SECONDARY EDUCATION BETWEEN EASTERN AND WESTERN AFRICA (SDG 4.1.4)</a:t>
            </a:r>
          </a:p>
        </p:txBody>
      </p:sp>
      <p:sp>
        <p:nvSpPr>
          <p:cNvPr id="5" name="TextBox 4">
            <a:extLst>
              <a:ext uri="{FF2B5EF4-FFF2-40B4-BE49-F238E27FC236}">
                <a16:creationId xmlns:a16="http://schemas.microsoft.com/office/drawing/2014/main" id="{710917CB-A43C-80D3-0369-87EDB1ABABB6}"/>
              </a:ext>
            </a:extLst>
          </p:cNvPr>
          <p:cNvSpPr txBox="1"/>
          <p:nvPr/>
        </p:nvSpPr>
        <p:spPr>
          <a:xfrm>
            <a:off x="1373458" y="5030296"/>
            <a:ext cx="9445083" cy="830997"/>
          </a:xfrm>
          <a:prstGeom prst="rect">
            <a:avLst/>
          </a:prstGeom>
          <a:noFill/>
        </p:spPr>
        <p:txBody>
          <a:bodyPr wrap="square" rtlCol="0">
            <a:spAutoFit/>
          </a:bodyPr>
          <a:lstStyle/>
          <a:p>
            <a:pPr algn="ctr"/>
            <a:r>
              <a:rPr lang="en-US" sz="2400" b="1" dirty="0" err="1">
                <a:solidFill>
                  <a:schemeClr val="accent2">
                    <a:lumMod val="50000"/>
                  </a:schemeClr>
                </a:solidFill>
                <a:latin typeface="Rockwell" panose="02060603020205020403" pitchFamily="18" charset="0"/>
              </a:rPr>
              <a:t>HerAnalyticsHub</a:t>
            </a:r>
            <a:endParaRPr lang="en-US" sz="2400" b="1" dirty="0">
              <a:solidFill>
                <a:schemeClr val="accent2">
                  <a:lumMod val="50000"/>
                </a:schemeClr>
              </a:solidFill>
              <a:latin typeface="Rockwell" panose="02060603020205020403" pitchFamily="18" charset="0"/>
            </a:endParaRPr>
          </a:p>
          <a:p>
            <a:pPr algn="ctr"/>
            <a:r>
              <a:rPr lang="en-US" sz="2400" b="1" dirty="0">
                <a:solidFill>
                  <a:schemeClr val="accent2">
                    <a:lumMod val="50000"/>
                  </a:schemeClr>
                </a:solidFill>
                <a:latin typeface="Rockwell" panose="02060603020205020403" pitchFamily="18" charset="0"/>
              </a:rPr>
              <a:t>GROUP 2</a:t>
            </a:r>
          </a:p>
        </p:txBody>
      </p:sp>
      <p:sp>
        <p:nvSpPr>
          <p:cNvPr id="6" name="TextBox 5">
            <a:extLst>
              <a:ext uri="{FF2B5EF4-FFF2-40B4-BE49-F238E27FC236}">
                <a16:creationId xmlns:a16="http://schemas.microsoft.com/office/drawing/2014/main" id="{68E97BB8-17CB-49A3-DCDC-F9E93B49CB20}"/>
              </a:ext>
            </a:extLst>
          </p:cNvPr>
          <p:cNvSpPr txBox="1"/>
          <p:nvPr/>
        </p:nvSpPr>
        <p:spPr>
          <a:xfrm>
            <a:off x="9835376" y="5687122"/>
            <a:ext cx="184731" cy="369332"/>
          </a:xfrm>
          <a:prstGeom prst="rect">
            <a:avLst/>
          </a:prstGeom>
          <a:noFill/>
        </p:spPr>
        <p:txBody>
          <a:bodyPr wrap="none" rtlCol="0">
            <a:spAutoFit/>
          </a:bodyPr>
          <a:lstStyle/>
          <a:p>
            <a:endParaRPr lang="en-US"/>
          </a:p>
        </p:txBody>
      </p:sp>
      <p:sp>
        <p:nvSpPr>
          <p:cNvPr id="9" name="Diamond 8">
            <a:extLst>
              <a:ext uri="{FF2B5EF4-FFF2-40B4-BE49-F238E27FC236}">
                <a16:creationId xmlns:a16="http://schemas.microsoft.com/office/drawing/2014/main" id="{5FBF2DC4-1141-6DF5-10F2-2422CAA5B270}"/>
              </a:ext>
            </a:extLst>
          </p:cNvPr>
          <p:cNvSpPr/>
          <p:nvPr/>
        </p:nvSpPr>
        <p:spPr>
          <a:xfrm>
            <a:off x="4643025" y="234471"/>
            <a:ext cx="2421924" cy="1779373"/>
          </a:xfrm>
          <a:prstGeom prst="diamond">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50000"/>
                </a:schemeClr>
              </a:solidFill>
            </a:endParaRPr>
          </a:p>
        </p:txBody>
      </p:sp>
      <p:sp>
        <p:nvSpPr>
          <p:cNvPr id="10" name="Diamond 9">
            <a:extLst>
              <a:ext uri="{FF2B5EF4-FFF2-40B4-BE49-F238E27FC236}">
                <a16:creationId xmlns:a16="http://schemas.microsoft.com/office/drawing/2014/main" id="{AF77EE32-2127-4393-C20A-BD85239BFADB}"/>
              </a:ext>
            </a:extLst>
          </p:cNvPr>
          <p:cNvSpPr/>
          <p:nvPr/>
        </p:nvSpPr>
        <p:spPr>
          <a:xfrm>
            <a:off x="4643025" y="11969"/>
            <a:ext cx="2421924" cy="1779373"/>
          </a:xfrm>
          <a:prstGeom prst="diamond">
            <a:avLst/>
          </a:prstGeom>
          <a:no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D720CF-E853-EEC5-F0D3-E14029A27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230" y="629651"/>
            <a:ext cx="813579" cy="679777"/>
          </a:xfrm>
          <a:prstGeom prst="rect">
            <a:avLst/>
          </a:prstGeom>
        </p:spPr>
      </p:pic>
      <p:sp>
        <p:nvSpPr>
          <p:cNvPr id="2" name="Slide Number Placeholder 1"/>
          <p:cNvSpPr>
            <a:spLocks noGrp="1"/>
          </p:cNvSpPr>
          <p:nvPr>
            <p:ph type="sldNum" sz="quarter" idx="12"/>
          </p:nvPr>
        </p:nvSpPr>
        <p:spPr>
          <a:xfrm>
            <a:off x="6011932" y="6522053"/>
            <a:ext cx="216877" cy="226890"/>
          </a:xfrm>
        </p:spPr>
        <p:txBody>
          <a:bodyPr/>
          <a:lstStyle/>
          <a:p>
            <a:fld id="{28DB11D1-82A0-4A3E-9D51-95CAB3A715E2}" type="slidenum">
              <a:rPr lang="en-US" b="1" smtClean="0">
                <a:solidFill>
                  <a:srgbClr val="000000"/>
                </a:solidFill>
                <a:latin typeface="Rockwell" panose="02060603020205020403" pitchFamily="18" charset="0"/>
              </a:rPr>
              <a:t>1</a:t>
            </a:fld>
            <a:endParaRPr lang="en-US" b="1" dirty="0">
              <a:solidFill>
                <a:srgbClr val="000000"/>
              </a:solidFill>
              <a:latin typeface="Rockwell" panose="02060603020205020403" pitchFamily="18" charset="0"/>
            </a:endParaRPr>
          </a:p>
        </p:txBody>
      </p:sp>
    </p:spTree>
    <p:extLst>
      <p:ext uri="{BB962C8B-B14F-4D97-AF65-F5344CB8AC3E}">
        <p14:creationId xmlns:p14="http://schemas.microsoft.com/office/powerpoint/2010/main" val="4041928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C352732-37A4-9260-414F-50678CDE61D4}"/>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DD717858-2955-7A47-3205-B15A816AB5B2}"/>
              </a:ext>
            </a:extLst>
          </p:cNvPr>
          <p:cNvSpPr txBox="1">
            <a:spLocks/>
          </p:cNvSpPr>
          <p:nvPr/>
        </p:nvSpPr>
        <p:spPr>
          <a:xfrm>
            <a:off x="228600" y="31223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accent2">
                    <a:lumMod val="50000"/>
                  </a:schemeClr>
                </a:solidFill>
                <a:latin typeface="Rockwell" panose="02060603020205020403" pitchFamily="18" charset="0"/>
              </a:rPr>
              <a:t>Project Outline</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8" name="Straight Connector 7">
            <a:extLst>
              <a:ext uri="{FF2B5EF4-FFF2-40B4-BE49-F238E27FC236}">
                <a16:creationId xmlns:a16="http://schemas.microsoft.com/office/drawing/2014/main" id="{D74AFBB0-AA22-1B1F-9EEA-4F5418A3E69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rapezoid 8">
            <a:extLst>
              <a:ext uri="{FF2B5EF4-FFF2-40B4-BE49-F238E27FC236}">
                <a16:creationId xmlns:a16="http://schemas.microsoft.com/office/drawing/2014/main" id="{7AEFE0D9-FE25-DFB0-E22C-490D819D4AFA}"/>
              </a:ext>
              <a:ext uri="{C183D7F6-B498-43B3-948B-1728B52AA6E4}">
                <adec:decorative xmlns:adec="http://schemas.microsoft.com/office/drawing/2017/decorative" val="1"/>
              </a:ext>
            </a:extLst>
          </p:cNvPr>
          <p:cNvSpPr/>
          <p:nvPr/>
        </p:nvSpPr>
        <p:spPr>
          <a:xfrm rot="5400000">
            <a:off x="497010" y="2931265"/>
            <a:ext cx="4336142" cy="2044685"/>
          </a:xfrm>
          <a:prstGeom prst="trapezoid">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highlight>
                <a:srgbClr val="FFFFFF"/>
              </a:highlight>
            </a:endParaRPr>
          </a:p>
        </p:txBody>
      </p:sp>
      <p:sp>
        <p:nvSpPr>
          <p:cNvPr id="11" name="Trapezoid 10">
            <a:extLst>
              <a:ext uri="{FF2B5EF4-FFF2-40B4-BE49-F238E27FC236}">
                <a16:creationId xmlns:a16="http://schemas.microsoft.com/office/drawing/2014/main" id="{7FEC1365-2E1A-E490-9C0A-F104BF462588}"/>
              </a:ext>
              <a:ext uri="{C183D7F6-B498-43B3-948B-1728B52AA6E4}">
                <adec:decorative xmlns:adec="http://schemas.microsoft.com/office/drawing/2017/decorative" val="1"/>
              </a:ext>
            </a:extLst>
          </p:cNvPr>
          <p:cNvSpPr/>
          <p:nvPr/>
        </p:nvSpPr>
        <p:spPr>
          <a:xfrm rot="5400000">
            <a:off x="2715322" y="2931265"/>
            <a:ext cx="4336142" cy="2044685"/>
          </a:xfrm>
          <a:prstGeom prst="trapezoid">
            <a:avLst/>
          </a:prstGeom>
          <a:solidFill>
            <a:schemeClr val="tx2">
              <a:lumMod val="5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B4D3166D-6F90-A3D1-8070-93D4E8B80397}"/>
              </a:ext>
              <a:ext uri="{C183D7F6-B498-43B3-948B-1728B52AA6E4}">
                <adec:decorative xmlns:adec="http://schemas.microsoft.com/office/drawing/2017/decorative" val="1"/>
              </a:ext>
            </a:extLst>
          </p:cNvPr>
          <p:cNvSpPr/>
          <p:nvPr/>
        </p:nvSpPr>
        <p:spPr>
          <a:xfrm rot="5400000">
            <a:off x="4933633" y="2781798"/>
            <a:ext cx="4336142" cy="2044685"/>
          </a:xfrm>
          <a:prstGeom prst="trapezoid">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apezoid 12">
            <a:extLst>
              <a:ext uri="{FF2B5EF4-FFF2-40B4-BE49-F238E27FC236}">
                <a16:creationId xmlns:a16="http://schemas.microsoft.com/office/drawing/2014/main" id="{87AD455F-C4A2-C884-E074-C0269F68D691}"/>
              </a:ext>
              <a:ext uri="{C183D7F6-B498-43B3-948B-1728B52AA6E4}">
                <adec:decorative xmlns:adec="http://schemas.microsoft.com/office/drawing/2017/decorative" val="1"/>
              </a:ext>
            </a:extLst>
          </p:cNvPr>
          <p:cNvSpPr/>
          <p:nvPr/>
        </p:nvSpPr>
        <p:spPr>
          <a:xfrm rot="5400000">
            <a:off x="7151943" y="2831620"/>
            <a:ext cx="4336142" cy="2044685"/>
          </a:xfrm>
          <a:prstGeom prst="trapezoid">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solidFill>
                <a:srgbClr val="FFFFFF"/>
              </a:solidFill>
            </a:endParaRPr>
          </a:p>
        </p:txBody>
      </p:sp>
      <p:sp>
        <p:nvSpPr>
          <p:cNvPr id="15" name="TextBox 14">
            <a:extLst>
              <a:ext uri="{FF2B5EF4-FFF2-40B4-BE49-F238E27FC236}">
                <a16:creationId xmlns:a16="http://schemas.microsoft.com/office/drawing/2014/main" id="{FA4ED571-9DB8-27B0-B703-124DCF2BDE6C}"/>
              </a:ext>
            </a:extLst>
          </p:cNvPr>
          <p:cNvSpPr txBox="1"/>
          <p:nvPr/>
        </p:nvSpPr>
        <p:spPr>
          <a:xfrm>
            <a:off x="1660745" y="3604846"/>
            <a:ext cx="2200303" cy="461665"/>
          </a:xfrm>
          <a:prstGeom prst="rect">
            <a:avLst/>
          </a:prstGeom>
          <a:noFill/>
        </p:spPr>
        <p:txBody>
          <a:bodyPr wrap="square" rtlCol="0">
            <a:spAutoFit/>
          </a:bodyPr>
          <a:lstStyle/>
          <a:p>
            <a:r>
              <a:rPr lang="en-US" sz="2400" b="1">
                <a:solidFill>
                  <a:srgbClr val="FFFFFF"/>
                </a:solidFill>
                <a:latin typeface="Rockwell" panose="02060603020205020403" pitchFamily="18" charset="0"/>
              </a:rPr>
              <a:t>Introduction</a:t>
            </a:r>
          </a:p>
        </p:txBody>
      </p:sp>
      <p:sp>
        <p:nvSpPr>
          <p:cNvPr id="16" name="TextBox 15">
            <a:extLst>
              <a:ext uri="{FF2B5EF4-FFF2-40B4-BE49-F238E27FC236}">
                <a16:creationId xmlns:a16="http://schemas.microsoft.com/office/drawing/2014/main" id="{7710039E-C053-F648-E39F-8AF7DDD35677}"/>
              </a:ext>
            </a:extLst>
          </p:cNvPr>
          <p:cNvSpPr txBox="1"/>
          <p:nvPr/>
        </p:nvSpPr>
        <p:spPr>
          <a:xfrm>
            <a:off x="4032759" y="3604846"/>
            <a:ext cx="2200303" cy="461665"/>
          </a:xfrm>
          <a:prstGeom prst="rect">
            <a:avLst/>
          </a:prstGeom>
          <a:noFill/>
        </p:spPr>
        <p:txBody>
          <a:bodyPr wrap="square" rtlCol="0">
            <a:spAutoFit/>
          </a:bodyPr>
          <a:lstStyle/>
          <a:p>
            <a:r>
              <a:rPr lang="en-US" sz="2400" b="1" dirty="0">
                <a:solidFill>
                  <a:srgbClr val="FFFFFF"/>
                </a:solidFill>
                <a:latin typeface="Rockwell" panose="02060603020205020403" pitchFamily="18" charset="0"/>
              </a:rPr>
              <a:t>Dashboard</a:t>
            </a:r>
          </a:p>
        </p:txBody>
      </p:sp>
      <p:sp>
        <p:nvSpPr>
          <p:cNvPr id="17" name="TextBox 16">
            <a:extLst>
              <a:ext uri="{FF2B5EF4-FFF2-40B4-BE49-F238E27FC236}">
                <a16:creationId xmlns:a16="http://schemas.microsoft.com/office/drawing/2014/main" id="{30708B42-5893-5D24-E518-37B6574AAE53}"/>
              </a:ext>
            </a:extLst>
          </p:cNvPr>
          <p:cNvSpPr txBox="1"/>
          <p:nvPr/>
        </p:nvSpPr>
        <p:spPr>
          <a:xfrm>
            <a:off x="6424696" y="3604846"/>
            <a:ext cx="1413815" cy="461665"/>
          </a:xfrm>
          <a:prstGeom prst="rect">
            <a:avLst/>
          </a:prstGeom>
          <a:noFill/>
        </p:spPr>
        <p:txBody>
          <a:bodyPr wrap="square" rtlCol="0">
            <a:spAutoFit/>
          </a:bodyPr>
          <a:lstStyle/>
          <a:p>
            <a:r>
              <a:rPr lang="en-US" sz="2400" b="1" dirty="0">
                <a:solidFill>
                  <a:srgbClr val="FFFFFF"/>
                </a:solidFill>
                <a:latin typeface="Rockwell" panose="02060603020205020403" pitchFamily="18" charset="0"/>
              </a:rPr>
              <a:t>Insights</a:t>
            </a:r>
          </a:p>
        </p:txBody>
      </p:sp>
      <p:sp>
        <p:nvSpPr>
          <p:cNvPr id="18" name="TextBox 17">
            <a:extLst>
              <a:ext uri="{FF2B5EF4-FFF2-40B4-BE49-F238E27FC236}">
                <a16:creationId xmlns:a16="http://schemas.microsoft.com/office/drawing/2014/main" id="{8359AD80-B8B8-8781-9648-BC20954483BD}"/>
              </a:ext>
            </a:extLst>
          </p:cNvPr>
          <p:cNvSpPr txBox="1"/>
          <p:nvPr/>
        </p:nvSpPr>
        <p:spPr>
          <a:xfrm>
            <a:off x="8353626" y="3604845"/>
            <a:ext cx="1932775" cy="461665"/>
          </a:xfrm>
          <a:prstGeom prst="rect">
            <a:avLst/>
          </a:prstGeom>
          <a:noFill/>
        </p:spPr>
        <p:txBody>
          <a:bodyPr wrap="square" rtlCol="0">
            <a:spAutoFit/>
          </a:bodyPr>
          <a:lstStyle/>
          <a:p>
            <a:r>
              <a:rPr lang="en-US" sz="2400" b="1" dirty="0">
                <a:solidFill>
                  <a:srgbClr val="FFFFFF"/>
                </a:solidFill>
                <a:latin typeface="Rockwell" panose="02060603020205020403" pitchFamily="18" charset="0"/>
              </a:rPr>
              <a:t>Conclusion</a:t>
            </a:r>
          </a:p>
        </p:txBody>
      </p:sp>
      <p:sp>
        <p:nvSpPr>
          <p:cNvPr id="2" name="Slide Number Placeholder 1"/>
          <p:cNvSpPr>
            <a:spLocks noGrp="1"/>
          </p:cNvSpPr>
          <p:nvPr>
            <p:ph type="sldNum" sz="quarter" idx="12"/>
          </p:nvPr>
        </p:nvSpPr>
        <p:spPr>
          <a:xfrm>
            <a:off x="5773615" y="6611437"/>
            <a:ext cx="322385" cy="175710"/>
          </a:xfrm>
        </p:spPr>
        <p:txBody>
          <a:bodyPr/>
          <a:lstStyle/>
          <a:p>
            <a:fld id="{28DB11D1-82A0-4A3E-9D51-95CAB3A715E2}" type="slidenum">
              <a:rPr lang="en-US" b="1" smtClean="0">
                <a:solidFill>
                  <a:srgbClr val="000000"/>
                </a:solidFill>
                <a:latin typeface="Rockwell" panose="02060603020205020403" pitchFamily="18" charset="0"/>
              </a:rPr>
              <a:t>2</a:t>
            </a:fld>
            <a:endParaRPr lang="en-US" b="1" dirty="0">
              <a:solidFill>
                <a:srgbClr val="000000"/>
              </a:solidFill>
              <a:latin typeface="Rockwell" panose="02060603020205020403" pitchFamily="18" charset="0"/>
            </a:endParaRPr>
          </a:p>
        </p:txBody>
      </p:sp>
    </p:spTree>
    <p:extLst>
      <p:ext uri="{BB962C8B-B14F-4D97-AF65-F5344CB8AC3E}">
        <p14:creationId xmlns:p14="http://schemas.microsoft.com/office/powerpoint/2010/main" val="696775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E29D43-2448-9907-3763-73C06437E08C}"/>
              </a:ext>
            </a:extLst>
          </p:cNvPr>
          <p:cNvSpPr txBox="1"/>
          <p:nvPr/>
        </p:nvSpPr>
        <p:spPr>
          <a:xfrm>
            <a:off x="533400" y="1106774"/>
            <a:ext cx="10521462" cy="5693866"/>
          </a:xfrm>
          <a:prstGeom prst="rect">
            <a:avLst/>
          </a:prstGeom>
          <a:noFill/>
        </p:spPr>
        <p:txBody>
          <a:bodyPr wrap="square" rtlCol="0">
            <a:spAutoFit/>
          </a:bodyPr>
          <a:lstStyle/>
          <a:p>
            <a:pPr marL="342900" indent="-342900" algn="just" rtl="0">
              <a:buFont typeface="Wingdings" panose="05000000000000000000" pitchFamily="2" charset="2"/>
              <a:buChar char="§"/>
            </a:pPr>
            <a:r>
              <a:rPr lang="en-US" sz="2000" b="1" dirty="0">
                <a:solidFill>
                  <a:schemeClr val="tx2">
                    <a:lumMod val="25000"/>
                  </a:schemeClr>
                </a:solidFill>
                <a:effectLst/>
                <a:latin typeface="Rockwell" panose="02060603020205020403" pitchFamily="18" charset="0"/>
              </a:rPr>
              <a:t>Sustainable Development Goal 4 (Quality Education) is one of the 17 Sustainable development goals established by the United Nations in September 2015. </a:t>
            </a:r>
          </a:p>
          <a:p>
            <a:pPr marL="342900" indent="-342900" algn="just" rtl="0">
              <a:buFont typeface="Wingdings" panose="05000000000000000000" pitchFamily="2" charset="2"/>
              <a:buChar char="§"/>
            </a:pPr>
            <a:endParaRPr lang="en-US" sz="2000" b="1" dirty="0">
              <a:solidFill>
                <a:schemeClr val="tx2">
                  <a:lumMod val="25000"/>
                </a:schemeClr>
              </a:solidFill>
              <a:latin typeface="Rockwell" panose="02060603020205020403" pitchFamily="18" charset="0"/>
            </a:endParaRPr>
          </a:p>
          <a:p>
            <a:pPr marL="342900" indent="-342900" algn="just" rtl="0">
              <a:buFont typeface="Wingdings" panose="05000000000000000000" pitchFamily="2" charset="2"/>
              <a:buChar char="§"/>
            </a:pPr>
            <a:r>
              <a:rPr lang="en-US" sz="2000" b="1" dirty="0">
                <a:solidFill>
                  <a:schemeClr val="tx2">
                    <a:lumMod val="25000"/>
                  </a:schemeClr>
                </a:solidFill>
                <a:effectLst/>
                <a:latin typeface="Rockwell" panose="02060603020205020403" pitchFamily="18" charset="0"/>
              </a:rPr>
              <a:t>It aims at ensuring inclusive and equitable quality education and promotes lifelong learning opportunities for all. </a:t>
            </a:r>
          </a:p>
          <a:p>
            <a:pPr marL="342900" indent="-342900" algn="just" rtl="0">
              <a:buFont typeface="Wingdings" panose="05000000000000000000" pitchFamily="2" charset="2"/>
              <a:buChar char="§"/>
            </a:pPr>
            <a:endParaRPr lang="en-US" sz="2000" b="1" dirty="0">
              <a:solidFill>
                <a:schemeClr val="tx2">
                  <a:lumMod val="25000"/>
                </a:schemeClr>
              </a:solidFill>
              <a:latin typeface="Rockwell" panose="02060603020205020403" pitchFamily="18" charset="0"/>
            </a:endParaRPr>
          </a:p>
          <a:p>
            <a:pPr marL="342900" indent="-342900" algn="just" rtl="0">
              <a:buFont typeface="Wingdings" panose="05000000000000000000" pitchFamily="2" charset="2"/>
              <a:buChar char="§"/>
            </a:pPr>
            <a:r>
              <a:rPr lang="en-US" sz="2000" b="1" dirty="0">
                <a:solidFill>
                  <a:schemeClr val="tx2">
                    <a:lumMod val="25000"/>
                  </a:schemeClr>
                </a:solidFill>
                <a:effectLst/>
                <a:latin typeface="Rockwell" panose="02060603020205020403" pitchFamily="18" charset="0"/>
              </a:rPr>
              <a:t>Out-of-school rate (Lower secondary education) which is the SDG goal 4.1.4 is the percentage of children or young people who are not attending lower secondary.</a:t>
            </a:r>
            <a:endParaRPr lang="en-US" sz="2000" b="1" dirty="0">
              <a:solidFill>
                <a:schemeClr val="tx2">
                  <a:lumMod val="25000"/>
                </a:schemeClr>
              </a:solidFill>
              <a:latin typeface="Rockwell" panose="02060603020205020403" pitchFamily="18" charset="0"/>
            </a:endParaRPr>
          </a:p>
          <a:p>
            <a:pPr algn="just" rtl="0"/>
            <a:endParaRPr lang="en-US" sz="2000" b="1" dirty="0">
              <a:solidFill>
                <a:schemeClr val="tx2">
                  <a:lumMod val="25000"/>
                </a:schemeClr>
              </a:solidFill>
              <a:latin typeface="Rockwell" panose="02060603020205020403" pitchFamily="18" charset="0"/>
            </a:endParaRPr>
          </a:p>
          <a:p>
            <a:pPr marL="342900" indent="-342900" algn="just" rtl="0">
              <a:buFont typeface="Wingdings" panose="05000000000000000000" pitchFamily="2" charset="2"/>
              <a:buChar char="§"/>
            </a:pPr>
            <a:r>
              <a:rPr lang="en-US" sz="2000" b="1" dirty="0">
                <a:solidFill>
                  <a:schemeClr val="tx2">
                    <a:lumMod val="25000"/>
                  </a:schemeClr>
                </a:solidFill>
                <a:latin typeface="Rockwell" panose="02060603020205020403" pitchFamily="18" charset="0"/>
              </a:rPr>
              <a:t>Through this comparative analysis, our goal is to look into the unique educational challenges faced in ten African countries across the Eastern and Western Africa.</a:t>
            </a:r>
          </a:p>
          <a:p>
            <a:pPr marL="342900" indent="-342900" algn="just" rtl="0">
              <a:buFont typeface="Wingdings" panose="05000000000000000000" pitchFamily="2" charset="2"/>
              <a:buChar char="§"/>
            </a:pPr>
            <a:endParaRPr lang="en-US" sz="2000" b="1" dirty="0">
              <a:solidFill>
                <a:schemeClr val="tx2">
                  <a:lumMod val="25000"/>
                </a:schemeClr>
              </a:solidFill>
              <a:latin typeface="Rockwell" panose="02060603020205020403" pitchFamily="18" charset="0"/>
            </a:endParaRPr>
          </a:p>
          <a:p>
            <a:pPr marL="342900" indent="-342900" algn="just" rtl="0">
              <a:buFont typeface="Wingdings" panose="05000000000000000000" pitchFamily="2" charset="2"/>
              <a:buChar char="§"/>
            </a:pPr>
            <a:r>
              <a:rPr lang="en-US" sz="2000" b="1" dirty="0">
                <a:solidFill>
                  <a:schemeClr val="tx2">
                    <a:lumMod val="25000"/>
                  </a:schemeClr>
                </a:solidFill>
                <a:latin typeface="Rockwell" panose="02060603020205020403" pitchFamily="18" charset="0"/>
              </a:rPr>
              <a:t>Our study will focus on these ten countries which are: Benin, Ethiopia, Ghana, Kenya, Nigeria, Rwanda, Senegal, Togo, Uganda, Zambia.</a:t>
            </a:r>
          </a:p>
          <a:p>
            <a:pPr marL="342900" indent="-342900" algn="just" rtl="0">
              <a:buFont typeface="Wingdings" panose="05000000000000000000" pitchFamily="2" charset="2"/>
              <a:buChar char="§"/>
            </a:pPr>
            <a:endParaRPr lang="en-US" sz="2000" b="1" dirty="0">
              <a:solidFill>
                <a:schemeClr val="tx2">
                  <a:lumMod val="25000"/>
                </a:schemeClr>
              </a:solidFill>
              <a:latin typeface="Rockwell" panose="02060603020205020403" pitchFamily="18" charset="0"/>
            </a:endParaRPr>
          </a:p>
          <a:p>
            <a:pPr marL="342900" indent="-342900" algn="just" rtl="0">
              <a:buFont typeface="Wingdings" panose="05000000000000000000" pitchFamily="2" charset="2"/>
              <a:buChar char="§"/>
            </a:pPr>
            <a:endParaRPr lang="en-US" sz="2400" dirty="0"/>
          </a:p>
        </p:txBody>
      </p:sp>
      <p:cxnSp>
        <p:nvCxnSpPr>
          <p:cNvPr id="4" name="Straight Connector 3">
            <a:extLst>
              <a:ext uri="{FF2B5EF4-FFF2-40B4-BE49-F238E27FC236}">
                <a16:creationId xmlns:a16="http://schemas.microsoft.com/office/drawing/2014/main" id="{D4E24B4E-EFA9-71D3-4C9A-8C22753AF87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73FC3D59-861F-1A2D-7CB9-3207397E19EC}"/>
              </a:ext>
            </a:extLst>
          </p:cNvPr>
          <p:cNvSpPr txBox="1">
            <a:spLocks/>
          </p:cNvSpPr>
          <p:nvPr/>
        </p:nvSpPr>
        <p:spPr>
          <a:xfrm>
            <a:off x="228600" y="331177"/>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accent2">
                    <a:lumMod val="50000"/>
                  </a:schemeClr>
                </a:solidFill>
                <a:latin typeface="Rockwell" panose="02060603020205020403" pitchFamily="18" charset="0"/>
              </a:rPr>
              <a:t>Introduction</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7650A4EC-1D45-9C05-DD0F-E73EBA33AA6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5652453" y="6613071"/>
            <a:ext cx="283355" cy="187569"/>
          </a:xfrm>
        </p:spPr>
        <p:txBody>
          <a:bodyPr/>
          <a:lstStyle/>
          <a:p>
            <a:fld id="{28DB11D1-82A0-4A3E-9D51-95CAB3A715E2}" type="slidenum">
              <a:rPr lang="en-US" b="1" smtClean="0">
                <a:solidFill>
                  <a:srgbClr val="000000"/>
                </a:solidFill>
                <a:latin typeface="Rockwell" panose="02060603020205020403" pitchFamily="18" charset="0"/>
              </a:rPr>
              <a:t>3</a:t>
            </a:fld>
            <a:endParaRPr lang="en-US" b="1" dirty="0">
              <a:solidFill>
                <a:srgbClr val="000000"/>
              </a:solidFill>
              <a:latin typeface="Rockwell" panose="02060603020205020403" pitchFamily="18" charset="0"/>
            </a:endParaRPr>
          </a:p>
        </p:txBody>
      </p:sp>
    </p:spTree>
    <p:extLst>
      <p:ext uri="{BB962C8B-B14F-4D97-AF65-F5344CB8AC3E}">
        <p14:creationId xmlns:p14="http://schemas.microsoft.com/office/powerpoint/2010/main" val="3025632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0E4653-4C47-05CB-FBD0-1BD90278D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96" y="772330"/>
            <a:ext cx="11247207" cy="5523316"/>
          </a:xfrm>
          <a:prstGeom prst="rect">
            <a:avLst/>
          </a:prstGeom>
        </p:spPr>
      </p:pic>
      <p:cxnSp>
        <p:nvCxnSpPr>
          <p:cNvPr id="2" name="Straight Connector 1">
            <a:extLst>
              <a:ext uri="{FF2B5EF4-FFF2-40B4-BE49-F238E27FC236}">
                <a16:creationId xmlns:a16="http://schemas.microsoft.com/office/drawing/2014/main" id="{26C642E8-A13B-4951-1C5F-A0A9AFDD7891}"/>
              </a:ext>
              <a:ext uri="{C183D7F6-B498-43B3-948B-1728B52AA6E4}">
                <adec:decorative xmlns:adec="http://schemas.microsoft.com/office/drawing/2017/decorative" val="1"/>
              </a:ext>
            </a:extLst>
          </p:cNvPr>
          <p:cNvCxnSpPr>
            <a:cxnSpLocks/>
          </p:cNvCxnSpPr>
          <p:nvPr/>
        </p:nvCxnSpPr>
        <p:spPr>
          <a:xfrm>
            <a:off x="8111638" y="433401"/>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7F335E1D-5C12-F45B-B3C2-8E0AC095ED20}"/>
              </a:ext>
            </a:extLst>
          </p:cNvPr>
          <p:cNvSpPr txBox="1">
            <a:spLocks/>
          </p:cNvSpPr>
          <p:nvPr/>
        </p:nvSpPr>
        <p:spPr>
          <a:xfrm>
            <a:off x="234463" y="22273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accent2">
                    <a:lumMod val="50000"/>
                  </a:schemeClr>
                </a:solidFill>
                <a:latin typeface="Rockwell" panose="02060603020205020403" pitchFamily="18" charset="0"/>
              </a:rPr>
              <a:t>Dashboard</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27DBFE58-DFB5-4B0C-67DF-DECD65563023}"/>
              </a:ext>
              <a:ext uri="{C183D7F6-B498-43B3-948B-1728B52AA6E4}">
                <adec:decorative xmlns:adec="http://schemas.microsoft.com/office/drawing/2017/decorative" val="1"/>
              </a:ext>
            </a:extLst>
          </p:cNvPr>
          <p:cNvCxnSpPr>
            <a:cxnSpLocks/>
          </p:cNvCxnSpPr>
          <p:nvPr/>
        </p:nvCxnSpPr>
        <p:spPr>
          <a:xfrm>
            <a:off x="5863" y="433401"/>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5911360" y="6634574"/>
            <a:ext cx="369277" cy="151545"/>
          </a:xfrm>
        </p:spPr>
        <p:txBody>
          <a:bodyPr/>
          <a:lstStyle/>
          <a:p>
            <a:fld id="{28DB11D1-82A0-4A3E-9D51-95CAB3A715E2}" type="slidenum">
              <a:rPr lang="en-US" b="1" smtClean="0">
                <a:solidFill>
                  <a:srgbClr val="000000"/>
                </a:solidFill>
                <a:latin typeface="Rockwell" panose="02060603020205020403" pitchFamily="18" charset="0"/>
              </a:rPr>
              <a:t>4</a:t>
            </a:fld>
            <a:endParaRPr lang="en-US" b="1" dirty="0">
              <a:solidFill>
                <a:srgbClr val="000000"/>
              </a:solidFill>
              <a:latin typeface="Rockwell" panose="02060603020205020403" pitchFamily="18" charset="0"/>
            </a:endParaRPr>
          </a:p>
        </p:txBody>
      </p:sp>
    </p:spTree>
    <p:extLst>
      <p:ext uri="{BB962C8B-B14F-4D97-AF65-F5344CB8AC3E}">
        <p14:creationId xmlns:p14="http://schemas.microsoft.com/office/powerpoint/2010/main" val="432186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D8B50E9-CA8A-33C5-E7F9-A3D9458BAAFB}"/>
              </a:ext>
            </a:extLst>
          </p:cNvPr>
          <p:cNvSpPr txBox="1"/>
          <p:nvPr/>
        </p:nvSpPr>
        <p:spPr>
          <a:xfrm>
            <a:off x="148855" y="698957"/>
            <a:ext cx="4985853" cy="338554"/>
          </a:xfrm>
          <a:prstGeom prst="rect">
            <a:avLst/>
          </a:prstGeom>
          <a:noFill/>
        </p:spPr>
        <p:txBody>
          <a:bodyPr wrap="square" rtlCol="0">
            <a:spAutoFit/>
          </a:bodyPr>
          <a:lstStyle/>
          <a:p>
            <a:pPr algn="ctr"/>
            <a:r>
              <a:rPr lang="en-US" sz="1600" b="1" dirty="0">
                <a:solidFill>
                  <a:schemeClr val="tx2">
                    <a:lumMod val="25000"/>
                  </a:schemeClr>
                </a:solidFill>
                <a:latin typeface="Rockwell" panose="02060603020205020403" pitchFamily="18" charset="0"/>
              </a:rPr>
              <a:t>Out-of-school rate across different Countries</a:t>
            </a:r>
          </a:p>
        </p:txBody>
      </p:sp>
      <p:pic>
        <p:nvPicPr>
          <p:cNvPr id="10" name="Picture 9">
            <a:extLst>
              <a:ext uri="{FF2B5EF4-FFF2-40B4-BE49-F238E27FC236}">
                <a16:creationId xmlns:a16="http://schemas.microsoft.com/office/drawing/2014/main" id="{3AF5F229-5674-3E54-E70A-63F58277C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55" y="1146578"/>
            <a:ext cx="5828414" cy="3724795"/>
          </a:xfrm>
          <a:prstGeom prst="rect">
            <a:avLst/>
          </a:prstGeom>
        </p:spPr>
      </p:pic>
      <p:sp>
        <p:nvSpPr>
          <p:cNvPr id="11" name="TextBox 10">
            <a:extLst>
              <a:ext uri="{FF2B5EF4-FFF2-40B4-BE49-F238E27FC236}">
                <a16:creationId xmlns:a16="http://schemas.microsoft.com/office/drawing/2014/main" id="{50334B2D-E67A-794B-F844-B2FDB014CF86}"/>
              </a:ext>
            </a:extLst>
          </p:cNvPr>
          <p:cNvSpPr txBox="1"/>
          <p:nvPr/>
        </p:nvSpPr>
        <p:spPr>
          <a:xfrm>
            <a:off x="6775939" y="698957"/>
            <a:ext cx="4876800" cy="338554"/>
          </a:xfrm>
          <a:prstGeom prst="rect">
            <a:avLst/>
          </a:prstGeom>
          <a:noFill/>
        </p:spPr>
        <p:txBody>
          <a:bodyPr wrap="square" rtlCol="0">
            <a:spAutoFit/>
          </a:bodyPr>
          <a:lstStyle/>
          <a:p>
            <a:pPr algn="ctr"/>
            <a:r>
              <a:rPr lang="en-US" sz="1600" b="1" dirty="0">
                <a:solidFill>
                  <a:schemeClr val="tx2">
                    <a:lumMod val="25000"/>
                  </a:schemeClr>
                </a:solidFill>
                <a:latin typeface="Rockwell" panose="02060603020205020403" pitchFamily="18" charset="0"/>
              </a:rPr>
              <a:t>Out of school rate: Rural vs Urban Residence</a:t>
            </a:r>
          </a:p>
        </p:txBody>
      </p:sp>
      <p:pic>
        <p:nvPicPr>
          <p:cNvPr id="13" name="Picture 12">
            <a:extLst>
              <a:ext uri="{FF2B5EF4-FFF2-40B4-BE49-F238E27FC236}">
                <a16:creationId xmlns:a16="http://schemas.microsoft.com/office/drawing/2014/main" id="{7A2BC03F-5867-83DE-7FEB-25C07FC1E8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4730" y="1167059"/>
            <a:ext cx="5828414" cy="3724796"/>
          </a:xfrm>
          <a:prstGeom prst="rect">
            <a:avLst/>
          </a:prstGeom>
        </p:spPr>
      </p:pic>
      <p:sp>
        <p:nvSpPr>
          <p:cNvPr id="14" name="TextBox 13">
            <a:extLst>
              <a:ext uri="{FF2B5EF4-FFF2-40B4-BE49-F238E27FC236}">
                <a16:creationId xmlns:a16="http://schemas.microsoft.com/office/drawing/2014/main" id="{49DCE5B4-86C3-D274-0B50-3192FF2FFBEE}"/>
              </a:ext>
            </a:extLst>
          </p:cNvPr>
          <p:cNvSpPr txBox="1"/>
          <p:nvPr/>
        </p:nvSpPr>
        <p:spPr>
          <a:xfrm>
            <a:off x="482311" y="4976806"/>
            <a:ext cx="1582015" cy="369332"/>
          </a:xfrm>
          <a:prstGeom prst="rect">
            <a:avLst/>
          </a:prstGeom>
          <a:noFill/>
        </p:spPr>
        <p:txBody>
          <a:bodyPr wrap="square" lIns="91440" tIns="45720" rIns="91440" bIns="45720" rtlCol="0" anchor="t">
            <a:spAutoFit/>
          </a:bodyPr>
          <a:lstStyle/>
          <a:p>
            <a:r>
              <a:rPr lang="en-US" b="1" dirty="0">
                <a:solidFill>
                  <a:schemeClr val="tx2">
                    <a:lumMod val="25000"/>
                  </a:schemeClr>
                </a:solidFill>
                <a:latin typeface="Rockwell"/>
                <a:ea typeface="+mn-lt"/>
                <a:cs typeface="+mn-lt"/>
              </a:rPr>
              <a:t>Comment </a:t>
            </a:r>
            <a:endParaRPr lang="en-US" dirty="0">
              <a:solidFill>
                <a:schemeClr val="tx2">
                  <a:lumMod val="25000"/>
                </a:schemeClr>
              </a:solidFill>
            </a:endParaRPr>
          </a:p>
        </p:txBody>
      </p:sp>
      <p:cxnSp>
        <p:nvCxnSpPr>
          <p:cNvPr id="4" name="Straight Connector 3">
            <a:extLst>
              <a:ext uri="{FF2B5EF4-FFF2-40B4-BE49-F238E27FC236}">
                <a16:creationId xmlns:a16="http://schemas.microsoft.com/office/drawing/2014/main" id="{2E0CB568-9BE3-A77C-6EA5-2D2C7BCA55B0}"/>
              </a:ext>
              <a:ext uri="{C183D7F6-B498-43B3-948B-1728B52AA6E4}">
                <adec:decorative xmlns:adec="http://schemas.microsoft.com/office/drawing/2017/decorative" val="1"/>
              </a:ext>
            </a:extLst>
          </p:cNvPr>
          <p:cNvCxnSpPr>
            <a:cxnSpLocks/>
          </p:cNvCxnSpPr>
          <p:nvPr/>
        </p:nvCxnSpPr>
        <p:spPr>
          <a:xfrm>
            <a:off x="8026030" y="29348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4C033484-D9AD-8DBC-7EC1-976FCF55D58E}"/>
              </a:ext>
            </a:extLst>
          </p:cNvPr>
          <p:cNvSpPr txBox="1">
            <a:spLocks/>
          </p:cNvSpPr>
          <p:nvPr/>
        </p:nvSpPr>
        <p:spPr>
          <a:xfrm>
            <a:off x="148855" y="110563"/>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2">
                    <a:lumMod val="50000"/>
                  </a:schemeClr>
                </a:solidFill>
                <a:latin typeface="Rockwell" panose="02060603020205020403" pitchFamily="18" charset="0"/>
              </a:rPr>
              <a:t>Project Insight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B39EC6F1-5DC8-8980-AADD-DA3D2EE4DE1E}"/>
              </a:ext>
              <a:ext uri="{C183D7F6-B498-43B3-948B-1728B52AA6E4}">
                <adec:decorative xmlns:adec="http://schemas.microsoft.com/office/drawing/2017/decorative" val="1"/>
              </a:ext>
            </a:extLst>
          </p:cNvPr>
          <p:cNvCxnSpPr>
            <a:cxnSpLocks/>
          </p:cNvCxnSpPr>
          <p:nvPr/>
        </p:nvCxnSpPr>
        <p:spPr>
          <a:xfrm>
            <a:off x="-79745" y="29348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6FEF728-464F-F967-BE47-FA237E6C09A7}"/>
              </a:ext>
            </a:extLst>
          </p:cNvPr>
          <p:cNvSpPr txBox="1"/>
          <p:nvPr/>
        </p:nvSpPr>
        <p:spPr>
          <a:xfrm>
            <a:off x="6572759" y="4976806"/>
            <a:ext cx="1530060" cy="369332"/>
          </a:xfrm>
          <a:prstGeom prst="rect">
            <a:avLst/>
          </a:prstGeom>
          <a:noFill/>
        </p:spPr>
        <p:txBody>
          <a:bodyPr wrap="square" rtlCol="0">
            <a:spAutoFit/>
          </a:bodyPr>
          <a:lstStyle/>
          <a:p>
            <a:r>
              <a:rPr lang="en-US" b="1">
                <a:solidFill>
                  <a:schemeClr val="tx2">
                    <a:lumMod val="25000"/>
                  </a:schemeClr>
                </a:solidFill>
                <a:latin typeface="Rockwell" panose="02060603020205020403" pitchFamily="18" charset="0"/>
              </a:rPr>
              <a:t>Comment </a:t>
            </a:r>
          </a:p>
        </p:txBody>
      </p:sp>
      <p:sp>
        <p:nvSpPr>
          <p:cNvPr id="2" name="TextBox 1">
            <a:extLst>
              <a:ext uri="{FF2B5EF4-FFF2-40B4-BE49-F238E27FC236}">
                <a16:creationId xmlns:a16="http://schemas.microsoft.com/office/drawing/2014/main" id="{354191CB-4473-D94B-F3C4-C0093AE7BEE1}"/>
              </a:ext>
            </a:extLst>
          </p:cNvPr>
          <p:cNvSpPr txBox="1"/>
          <p:nvPr/>
        </p:nvSpPr>
        <p:spPr>
          <a:xfrm>
            <a:off x="692727" y="5455227"/>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3" name="TextBox 2">
            <a:extLst>
              <a:ext uri="{FF2B5EF4-FFF2-40B4-BE49-F238E27FC236}">
                <a16:creationId xmlns:a16="http://schemas.microsoft.com/office/drawing/2014/main" id="{E5D44811-6E9C-19B4-3D0B-A34EFD26368B}"/>
              </a:ext>
            </a:extLst>
          </p:cNvPr>
          <p:cNvSpPr txBox="1"/>
          <p:nvPr/>
        </p:nvSpPr>
        <p:spPr>
          <a:xfrm>
            <a:off x="1904999" y="5247409"/>
            <a:ext cx="329045" cy="692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2" name="TextBox 11"/>
          <p:cNvSpPr txBox="1"/>
          <p:nvPr/>
        </p:nvSpPr>
        <p:spPr>
          <a:xfrm>
            <a:off x="148855" y="5316681"/>
            <a:ext cx="5373440" cy="523220"/>
          </a:xfrm>
          <a:prstGeom prst="rect">
            <a:avLst/>
          </a:prstGeom>
          <a:noFill/>
        </p:spPr>
        <p:txBody>
          <a:bodyPr wrap="square" rtlCol="0">
            <a:spAutoFit/>
          </a:bodyPr>
          <a:lstStyle/>
          <a:p>
            <a:r>
              <a:rPr lang="en-GB" sz="1400" dirty="0">
                <a:solidFill>
                  <a:schemeClr val="tx1">
                    <a:lumMod val="25000"/>
                  </a:schemeClr>
                </a:solidFill>
                <a:latin typeface="Rockwell" panose="02060603020205020403" pitchFamily="18" charset="0"/>
              </a:rPr>
              <a:t>The highest percentage of out of school is 41% in Benin while Kenya recorded lowest at 3% . </a:t>
            </a:r>
          </a:p>
        </p:txBody>
      </p:sp>
      <p:sp>
        <p:nvSpPr>
          <p:cNvPr id="16" name="TextBox 15"/>
          <p:cNvSpPr txBox="1"/>
          <p:nvPr/>
        </p:nvSpPr>
        <p:spPr>
          <a:xfrm>
            <a:off x="6169728" y="5346138"/>
            <a:ext cx="6022272" cy="954107"/>
          </a:xfrm>
          <a:prstGeom prst="rect">
            <a:avLst/>
          </a:prstGeom>
          <a:noFill/>
        </p:spPr>
        <p:txBody>
          <a:bodyPr wrap="square" rtlCol="0">
            <a:spAutoFit/>
          </a:bodyPr>
          <a:lstStyle/>
          <a:p>
            <a:r>
              <a:rPr lang="en-GB" sz="1400" dirty="0">
                <a:solidFill>
                  <a:schemeClr val="tx1">
                    <a:lumMod val="25000"/>
                  </a:schemeClr>
                </a:solidFill>
                <a:latin typeface="Rockwell" panose="02060603020205020403" pitchFamily="18" charset="0"/>
              </a:rPr>
              <a:t>Rural areas face a higher out-of-school rate than urban areas, posing a significant challenge for children's education in both regions. </a:t>
            </a:r>
          </a:p>
          <a:p>
            <a:r>
              <a:rPr lang="en-US" sz="1400" dirty="0">
                <a:solidFill>
                  <a:schemeClr val="tx1">
                    <a:lumMod val="25000"/>
                  </a:schemeClr>
                </a:solidFill>
                <a:latin typeface="Rockwell" panose="02060603020205020403" pitchFamily="18" charset="0"/>
              </a:rPr>
              <a:t>Conversely, the urban out-of-school rate in Uganda is higher than the rural out-of-school rate.</a:t>
            </a:r>
            <a:endParaRPr lang="en-GB" sz="1400" dirty="0">
              <a:solidFill>
                <a:schemeClr val="tx1">
                  <a:lumMod val="25000"/>
                </a:schemeClr>
              </a:solidFill>
              <a:latin typeface="Rockwell" panose="02060603020205020403" pitchFamily="18" charset="0"/>
            </a:endParaRPr>
          </a:p>
        </p:txBody>
      </p:sp>
      <p:sp>
        <p:nvSpPr>
          <p:cNvPr id="21" name="Title 1">
            <a:extLst>
              <a:ext uri="{FF2B5EF4-FFF2-40B4-BE49-F238E27FC236}">
                <a16:creationId xmlns:a16="http://schemas.microsoft.com/office/drawing/2014/main" id="{4C033484-D9AD-8DBC-7EC1-976FCF55D58E}"/>
              </a:ext>
            </a:extLst>
          </p:cNvPr>
          <p:cNvSpPr txBox="1">
            <a:spLocks/>
          </p:cNvSpPr>
          <p:nvPr/>
        </p:nvSpPr>
        <p:spPr>
          <a:xfrm>
            <a:off x="148855" y="108377"/>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2">
                    <a:lumMod val="50000"/>
                  </a:schemeClr>
                </a:solidFill>
                <a:latin typeface="Rockwell" panose="02060603020205020403" pitchFamily="18" charset="0"/>
              </a:rPr>
              <a:t>Project Insight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22" name="Straight Connector 21">
            <a:extLst>
              <a:ext uri="{FF2B5EF4-FFF2-40B4-BE49-F238E27FC236}">
                <a16:creationId xmlns:a16="http://schemas.microsoft.com/office/drawing/2014/main" id="{B39EC6F1-5DC8-8980-AADD-DA3D2EE4DE1E}"/>
              </a:ext>
              <a:ext uri="{C183D7F6-B498-43B3-948B-1728B52AA6E4}">
                <adec:decorative xmlns:adec="http://schemas.microsoft.com/office/drawing/2017/decorative" val="1"/>
              </a:ext>
            </a:extLst>
          </p:cNvPr>
          <p:cNvCxnSpPr>
            <a:cxnSpLocks/>
          </p:cNvCxnSpPr>
          <p:nvPr/>
        </p:nvCxnSpPr>
        <p:spPr>
          <a:xfrm>
            <a:off x="-79745" y="291302"/>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3" name="Slide Number Placeholder 22"/>
          <p:cNvSpPr>
            <a:spLocks noGrp="1"/>
          </p:cNvSpPr>
          <p:nvPr>
            <p:ph type="sldNum" sz="quarter" idx="12"/>
          </p:nvPr>
        </p:nvSpPr>
        <p:spPr>
          <a:xfrm>
            <a:off x="5890232" y="6648678"/>
            <a:ext cx="252046" cy="156963"/>
          </a:xfrm>
        </p:spPr>
        <p:txBody>
          <a:bodyPr/>
          <a:lstStyle/>
          <a:p>
            <a:fld id="{28DB11D1-82A0-4A3E-9D51-95CAB3A715E2}" type="slidenum">
              <a:rPr lang="en-US" b="1" smtClean="0">
                <a:solidFill>
                  <a:srgbClr val="000000"/>
                </a:solidFill>
                <a:latin typeface="Rockwell" panose="02060603020205020403" pitchFamily="18" charset="0"/>
              </a:rPr>
              <a:t>5</a:t>
            </a:fld>
            <a:endParaRPr lang="en-US" b="1" dirty="0">
              <a:solidFill>
                <a:srgbClr val="000000"/>
              </a:solidFill>
              <a:latin typeface="Rockwell" panose="02060603020205020403" pitchFamily="18" charset="0"/>
            </a:endParaRPr>
          </a:p>
        </p:txBody>
      </p:sp>
    </p:spTree>
    <p:extLst>
      <p:ext uri="{BB962C8B-B14F-4D97-AF65-F5344CB8AC3E}">
        <p14:creationId xmlns:p14="http://schemas.microsoft.com/office/powerpoint/2010/main" val="1049093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70341D-CEE2-D91B-7BBA-EEEBEFC9C9FA}"/>
              </a:ext>
            </a:extLst>
          </p:cNvPr>
          <p:cNvSpPr txBox="1"/>
          <p:nvPr/>
        </p:nvSpPr>
        <p:spPr>
          <a:xfrm>
            <a:off x="5346405" y="255181"/>
            <a:ext cx="1499190" cy="369332"/>
          </a:xfrm>
          <a:prstGeom prst="rect">
            <a:avLst/>
          </a:prstGeom>
          <a:noFill/>
        </p:spPr>
        <p:txBody>
          <a:bodyPr wrap="square" rtlCol="0">
            <a:spAutoFit/>
          </a:bodyPr>
          <a:lstStyle/>
          <a:p>
            <a:pPr algn="ctr"/>
            <a:r>
              <a:rPr lang="en-US"/>
              <a:t>INSIGHTS</a:t>
            </a:r>
          </a:p>
        </p:txBody>
      </p:sp>
      <p:sp>
        <p:nvSpPr>
          <p:cNvPr id="3" name="TextBox 2">
            <a:extLst>
              <a:ext uri="{FF2B5EF4-FFF2-40B4-BE49-F238E27FC236}">
                <a16:creationId xmlns:a16="http://schemas.microsoft.com/office/drawing/2014/main" id="{37E33E47-2E20-1C11-544C-8B9B6F82D274}"/>
              </a:ext>
            </a:extLst>
          </p:cNvPr>
          <p:cNvSpPr txBox="1"/>
          <p:nvPr/>
        </p:nvSpPr>
        <p:spPr>
          <a:xfrm>
            <a:off x="272902" y="676331"/>
            <a:ext cx="4429743" cy="338554"/>
          </a:xfrm>
          <a:prstGeom prst="rect">
            <a:avLst/>
          </a:prstGeom>
          <a:noFill/>
        </p:spPr>
        <p:txBody>
          <a:bodyPr wrap="square" rtlCol="0">
            <a:spAutoFit/>
          </a:bodyPr>
          <a:lstStyle/>
          <a:p>
            <a:pPr algn="ctr"/>
            <a:r>
              <a:rPr lang="en-US" sz="1600" b="1" dirty="0">
                <a:solidFill>
                  <a:schemeClr val="tx2">
                    <a:lumMod val="25000"/>
                  </a:schemeClr>
                </a:solidFill>
                <a:latin typeface="Rockwell" panose="02060603020205020403" pitchFamily="18" charset="0"/>
              </a:rPr>
              <a:t> Pattern of out of school rate by Gender</a:t>
            </a:r>
          </a:p>
        </p:txBody>
      </p:sp>
      <p:sp>
        <p:nvSpPr>
          <p:cNvPr id="4" name="TextBox 3">
            <a:extLst>
              <a:ext uri="{FF2B5EF4-FFF2-40B4-BE49-F238E27FC236}">
                <a16:creationId xmlns:a16="http://schemas.microsoft.com/office/drawing/2014/main" id="{E635BB30-F02C-B907-D95D-59F896A808D9}"/>
              </a:ext>
            </a:extLst>
          </p:cNvPr>
          <p:cNvSpPr txBox="1"/>
          <p:nvPr/>
        </p:nvSpPr>
        <p:spPr>
          <a:xfrm>
            <a:off x="5733227" y="692753"/>
            <a:ext cx="6345166" cy="584775"/>
          </a:xfrm>
          <a:prstGeom prst="rect">
            <a:avLst/>
          </a:prstGeom>
          <a:noFill/>
        </p:spPr>
        <p:txBody>
          <a:bodyPr wrap="square" rtlCol="0">
            <a:spAutoFit/>
          </a:bodyPr>
          <a:lstStyle/>
          <a:p>
            <a:pPr algn="ctr"/>
            <a:r>
              <a:rPr lang="en-US" sz="1600" b="1" dirty="0">
                <a:solidFill>
                  <a:schemeClr val="tx2">
                    <a:lumMod val="25000"/>
                  </a:schemeClr>
                </a:solidFill>
                <a:latin typeface="Rockwell" panose="02060603020205020403" pitchFamily="18" charset="0"/>
              </a:rPr>
              <a:t>Correlation between economic status (wealth quintile)</a:t>
            </a:r>
          </a:p>
          <a:p>
            <a:pPr algn="ctr"/>
            <a:r>
              <a:rPr lang="en-US" sz="1600" b="1" dirty="0">
                <a:solidFill>
                  <a:schemeClr val="tx2">
                    <a:lumMod val="25000"/>
                  </a:schemeClr>
                </a:solidFill>
                <a:latin typeface="Rockwell" panose="02060603020205020403" pitchFamily="18" charset="0"/>
              </a:rPr>
              <a:t>and out of school rate</a:t>
            </a:r>
          </a:p>
        </p:txBody>
      </p:sp>
      <p:pic>
        <p:nvPicPr>
          <p:cNvPr id="6" name="Picture 5">
            <a:extLst>
              <a:ext uri="{FF2B5EF4-FFF2-40B4-BE49-F238E27FC236}">
                <a16:creationId xmlns:a16="http://schemas.microsoft.com/office/drawing/2014/main" id="{A3BE07D9-9A87-B208-4E2B-2D36BD3F8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55" y="1280641"/>
            <a:ext cx="5784112" cy="3839111"/>
          </a:xfrm>
          <a:prstGeom prst="rect">
            <a:avLst/>
          </a:prstGeom>
        </p:spPr>
      </p:pic>
      <p:pic>
        <p:nvPicPr>
          <p:cNvPr id="8" name="Picture 7">
            <a:extLst>
              <a:ext uri="{FF2B5EF4-FFF2-40B4-BE49-F238E27FC236}">
                <a16:creationId xmlns:a16="http://schemas.microsoft.com/office/drawing/2014/main" id="{0AB0E121-8BF8-F7A0-EDCA-535DC1862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987" y="1280641"/>
            <a:ext cx="5784111" cy="3839112"/>
          </a:xfrm>
          <a:prstGeom prst="rect">
            <a:avLst/>
          </a:prstGeom>
        </p:spPr>
      </p:pic>
      <p:sp>
        <p:nvSpPr>
          <p:cNvPr id="5" name="TextBox 4">
            <a:extLst>
              <a:ext uri="{FF2B5EF4-FFF2-40B4-BE49-F238E27FC236}">
                <a16:creationId xmlns:a16="http://schemas.microsoft.com/office/drawing/2014/main" id="{911DF5F4-4F9C-A401-0F3A-2C476254B88B}"/>
              </a:ext>
            </a:extLst>
          </p:cNvPr>
          <p:cNvSpPr txBox="1"/>
          <p:nvPr/>
        </p:nvSpPr>
        <p:spPr>
          <a:xfrm>
            <a:off x="272902" y="5191678"/>
            <a:ext cx="1356879" cy="369332"/>
          </a:xfrm>
          <a:prstGeom prst="rect">
            <a:avLst/>
          </a:prstGeom>
          <a:noFill/>
        </p:spPr>
        <p:txBody>
          <a:bodyPr wrap="square" rtlCol="0">
            <a:spAutoFit/>
          </a:bodyPr>
          <a:lstStyle/>
          <a:p>
            <a:r>
              <a:rPr lang="en-US" b="1" dirty="0">
                <a:solidFill>
                  <a:schemeClr val="tx2">
                    <a:lumMod val="25000"/>
                  </a:schemeClr>
                </a:solidFill>
                <a:latin typeface="Rockwell" panose="02060603020205020403" pitchFamily="18" charset="0"/>
              </a:rPr>
              <a:t>Comment </a:t>
            </a:r>
          </a:p>
        </p:txBody>
      </p:sp>
      <p:sp>
        <p:nvSpPr>
          <p:cNvPr id="7" name="TextBox 6">
            <a:extLst>
              <a:ext uri="{FF2B5EF4-FFF2-40B4-BE49-F238E27FC236}">
                <a16:creationId xmlns:a16="http://schemas.microsoft.com/office/drawing/2014/main" id="{AFA04F9A-7B1B-E1F0-93BF-47399E297E2E}"/>
              </a:ext>
            </a:extLst>
          </p:cNvPr>
          <p:cNvSpPr txBox="1"/>
          <p:nvPr/>
        </p:nvSpPr>
        <p:spPr>
          <a:xfrm>
            <a:off x="6096000" y="5119752"/>
            <a:ext cx="1356879" cy="369332"/>
          </a:xfrm>
          <a:prstGeom prst="rect">
            <a:avLst/>
          </a:prstGeom>
          <a:noFill/>
        </p:spPr>
        <p:txBody>
          <a:bodyPr wrap="square" rtlCol="0">
            <a:spAutoFit/>
          </a:bodyPr>
          <a:lstStyle/>
          <a:p>
            <a:r>
              <a:rPr lang="en-US" b="1" dirty="0">
                <a:solidFill>
                  <a:schemeClr val="tx2">
                    <a:lumMod val="25000"/>
                  </a:schemeClr>
                </a:solidFill>
                <a:latin typeface="Rockwell" panose="02060603020205020403" pitchFamily="18" charset="0"/>
              </a:rPr>
              <a:t>Comment </a:t>
            </a:r>
          </a:p>
        </p:txBody>
      </p:sp>
      <p:sp>
        <p:nvSpPr>
          <p:cNvPr id="13" name="TextBox 12"/>
          <p:cNvSpPr txBox="1"/>
          <p:nvPr/>
        </p:nvSpPr>
        <p:spPr>
          <a:xfrm>
            <a:off x="6003689" y="5489084"/>
            <a:ext cx="6074704" cy="954107"/>
          </a:xfrm>
          <a:prstGeom prst="rect">
            <a:avLst/>
          </a:prstGeom>
          <a:noFill/>
        </p:spPr>
        <p:txBody>
          <a:bodyPr wrap="square" rtlCol="0">
            <a:spAutoFit/>
          </a:bodyPr>
          <a:lstStyle/>
          <a:p>
            <a:r>
              <a:rPr lang="en-GB" sz="1400" dirty="0">
                <a:solidFill>
                  <a:schemeClr val="tx1">
                    <a:lumMod val="25000"/>
                  </a:schemeClr>
                </a:solidFill>
                <a:latin typeface="Rockwell" panose="02060603020205020403" pitchFamily="18" charset="0"/>
              </a:rPr>
              <a:t>Nigeria has the highest out-of-school rates among the poorest, Benin leads in the middle wealth quantile, and Uganda tops the richest. In Kenya and Rwanda, out-of-school rates differ significantly only among the poorest, contrasting with Zambia, Ethiopia, Senegal, and Nigeria.</a:t>
            </a:r>
          </a:p>
        </p:txBody>
      </p:sp>
      <p:cxnSp>
        <p:nvCxnSpPr>
          <p:cNvPr id="14" name="Straight Connector 13">
            <a:extLst>
              <a:ext uri="{FF2B5EF4-FFF2-40B4-BE49-F238E27FC236}">
                <a16:creationId xmlns:a16="http://schemas.microsoft.com/office/drawing/2014/main" id="{2E0CB568-9BE3-A77C-6EA5-2D2C7BCA55B0}"/>
              </a:ext>
              <a:ext uri="{C183D7F6-B498-43B3-948B-1728B52AA6E4}">
                <adec:decorative xmlns:adec="http://schemas.microsoft.com/office/drawing/2017/decorative" val="1"/>
              </a:ext>
            </a:extLst>
          </p:cNvPr>
          <p:cNvCxnSpPr>
            <a:cxnSpLocks/>
          </p:cNvCxnSpPr>
          <p:nvPr/>
        </p:nvCxnSpPr>
        <p:spPr>
          <a:xfrm>
            <a:off x="8026030" y="29348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4C033484-D9AD-8DBC-7EC1-976FCF55D58E}"/>
              </a:ext>
            </a:extLst>
          </p:cNvPr>
          <p:cNvSpPr txBox="1">
            <a:spLocks/>
          </p:cNvSpPr>
          <p:nvPr/>
        </p:nvSpPr>
        <p:spPr>
          <a:xfrm>
            <a:off x="65567" y="17979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2">
                    <a:lumMod val="50000"/>
                  </a:schemeClr>
                </a:solidFill>
                <a:latin typeface="Rockwell" panose="02060603020205020403" pitchFamily="18" charset="0"/>
              </a:rPr>
              <a:t>Project Insights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6" name="Straight Connector 15">
            <a:extLst>
              <a:ext uri="{FF2B5EF4-FFF2-40B4-BE49-F238E27FC236}">
                <a16:creationId xmlns:a16="http://schemas.microsoft.com/office/drawing/2014/main" id="{B39EC6F1-5DC8-8980-AADD-DA3D2EE4DE1E}"/>
              </a:ext>
              <a:ext uri="{C183D7F6-B498-43B3-948B-1728B52AA6E4}">
                <adec:decorative xmlns:adec="http://schemas.microsoft.com/office/drawing/2017/decorative" val="1"/>
              </a:ext>
            </a:extLst>
          </p:cNvPr>
          <p:cNvCxnSpPr>
            <a:cxnSpLocks/>
          </p:cNvCxnSpPr>
          <p:nvPr/>
        </p:nvCxnSpPr>
        <p:spPr>
          <a:xfrm>
            <a:off x="-79745" y="291302"/>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8856" y="5489084"/>
            <a:ext cx="5584371" cy="954107"/>
          </a:xfrm>
          <a:prstGeom prst="rect">
            <a:avLst/>
          </a:prstGeom>
          <a:noFill/>
        </p:spPr>
        <p:txBody>
          <a:bodyPr wrap="square" rtlCol="0">
            <a:spAutoFit/>
          </a:bodyPr>
          <a:lstStyle/>
          <a:p>
            <a:r>
              <a:rPr lang="en-GB" sz="1400" dirty="0">
                <a:solidFill>
                  <a:schemeClr val="tx1">
                    <a:lumMod val="25000"/>
                  </a:schemeClr>
                </a:solidFill>
                <a:latin typeface="Rockwell" panose="02060603020205020403" pitchFamily="18" charset="0"/>
              </a:rPr>
              <a:t>Benin has the highest out-of-school rate among females, while Senegal tops in males. In contrast, Rwanda and Kenya exhibit equal numbers of males and females facing out-of-school challenges. </a:t>
            </a:r>
          </a:p>
        </p:txBody>
      </p:sp>
      <p:sp>
        <p:nvSpPr>
          <p:cNvPr id="18" name="Slide Number Placeholder 17"/>
          <p:cNvSpPr>
            <a:spLocks noGrp="1"/>
          </p:cNvSpPr>
          <p:nvPr>
            <p:ph type="sldNum" sz="quarter" idx="12"/>
          </p:nvPr>
        </p:nvSpPr>
        <p:spPr>
          <a:xfrm>
            <a:off x="5733227" y="6700916"/>
            <a:ext cx="270462" cy="137779"/>
          </a:xfrm>
        </p:spPr>
        <p:txBody>
          <a:bodyPr/>
          <a:lstStyle/>
          <a:p>
            <a:fld id="{28DB11D1-82A0-4A3E-9D51-95CAB3A715E2}" type="slidenum">
              <a:rPr lang="en-US" b="1" smtClean="0">
                <a:solidFill>
                  <a:srgbClr val="000000"/>
                </a:solidFill>
                <a:latin typeface="Rockwell" panose="02060603020205020403" pitchFamily="18" charset="0"/>
              </a:rPr>
              <a:t>6</a:t>
            </a:fld>
            <a:endParaRPr lang="en-US" b="1" dirty="0">
              <a:solidFill>
                <a:srgbClr val="000000"/>
              </a:solidFill>
              <a:latin typeface="Rockwell" panose="02060603020205020403" pitchFamily="18" charset="0"/>
            </a:endParaRPr>
          </a:p>
        </p:txBody>
      </p:sp>
    </p:spTree>
    <p:extLst>
      <p:ext uri="{BB962C8B-B14F-4D97-AF65-F5344CB8AC3E}">
        <p14:creationId xmlns:p14="http://schemas.microsoft.com/office/powerpoint/2010/main" val="177419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ED5734-0976-B910-F83D-90C4303E574D}"/>
              </a:ext>
            </a:extLst>
          </p:cNvPr>
          <p:cNvSpPr txBox="1"/>
          <p:nvPr/>
        </p:nvSpPr>
        <p:spPr>
          <a:xfrm>
            <a:off x="5346405" y="255181"/>
            <a:ext cx="1499190" cy="369332"/>
          </a:xfrm>
          <a:prstGeom prst="rect">
            <a:avLst/>
          </a:prstGeom>
          <a:noFill/>
        </p:spPr>
        <p:txBody>
          <a:bodyPr wrap="square" rtlCol="0">
            <a:spAutoFit/>
          </a:bodyPr>
          <a:lstStyle/>
          <a:p>
            <a:pPr algn="ctr"/>
            <a:r>
              <a:rPr lang="en-US"/>
              <a:t>INSIGHTS</a:t>
            </a:r>
          </a:p>
        </p:txBody>
      </p:sp>
      <p:sp>
        <p:nvSpPr>
          <p:cNvPr id="3" name="TextBox 2">
            <a:extLst>
              <a:ext uri="{FF2B5EF4-FFF2-40B4-BE49-F238E27FC236}">
                <a16:creationId xmlns:a16="http://schemas.microsoft.com/office/drawing/2014/main" id="{A328D69E-DEA2-0CD6-F009-7B8D7AC43E69}"/>
              </a:ext>
            </a:extLst>
          </p:cNvPr>
          <p:cNvSpPr txBox="1"/>
          <p:nvPr/>
        </p:nvSpPr>
        <p:spPr>
          <a:xfrm>
            <a:off x="227614" y="562958"/>
            <a:ext cx="4697617" cy="338554"/>
          </a:xfrm>
          <a:prstGeom prst="rect">
            <a:avLst/>
          </a:prstGeom>
          <a:noFill/>
        </p:spPr>
        <p:txBody>
          <a:bodyPr wrap="square" rtlCol="0">
            <a:spAutoFit/>
          </a:bodyPr>
          <a:lstStyle/>
          <a:p>
            <a:pPr algn="ctr"/>
            <a:r>
              <a:rPr lang="en-US" sz="1600" b="1" dirty="0">
                <a:solidFill>
                  <a:schemeClr val="tx1">
                    <a:lumMod val="25000"/>
                  </a:schemeClr>
                </a:solidFill>
                <a:latin typeface="Rockwell" panose="02060603020205020403" pitchFamily="18" charset="0"/>
              </a:rPr>
              <a:t>  Out of school rate by Development Levels</a:t>
            </a:r>
          </a:p>
        </p:txBody>
      </p:sp>
      <p:sp>
        <p:nvSpPr>
          <p:cNvPr id="4" name="TextBox 3">
            <a:extLst>
              <a:ext uri="{FF2B5EF4-FFF2-40B4-BE49-F238E27FC236}">
                <a16:creationId xmlns:a16="http://schemas.microsoft.com/office/drawing/2014/main" id="{29781764-2F25-B799-FD24-7A850446A3FB}"/>
              </a:ext>
            </a:extLst>
          </p:cNvPr>
          <p:cNvSpPr txBox="1"/>
          <p:nvPr/>
        </p:nvSpPr>
        <p:spPr>
          <a:xfrm>
            <a:off x="6259035" y="624513"/>
            <a:ext cx="5932966" cy="307777"/>
          </a:xfrm>
          <a:prstGeom prst="rect">
            <a:avLst/>
          </a:prstGeom>
          <a:noFill/>
        </p:spPr>
        <p:txBody>
          <a:bodyPr wrap="square" rtlCol="0">
            <a:spAutoFit/>
          </a:bodyPr>
          <a:lstStyle/>
          <a:p>
            <a:pPr algn="ctr"/>
            <a:r>
              <a:rPr lang="en-US" sz="1400" b="1"/>
              <a:t>Correlation between economic status, and out of school rate (wealth quintile)</a:t>
            </a:r>
          </a:p>
        </p:txBody>
      </p:sp>
      <p:pic>
        <p:nvPicPr>
          <p:cNvPr id="6" name="Picture 5">
            <a:extLst>
              <a:ext uri="{FF2B5EF4-FFF2-40B4-BE49-F238E27FC236}">
                <a16:creationId xmlns:a16="http://schemas.microsoft.com/office/drawing/2014/main" id="{BF43414B-7544-CD91-F579-9683518C8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14" y="932289"/>
            <a:ext cx="5868386" cy="4460121"/>
          </a:xfrm>
          <a:prstGeom prst="rect">
            <a:avLst/>
          </a:prstGeom>
        </p:spPr>
      </p:pic>
      <p:sp>
        <p:nvSpPr>
          <p:cNvPr id="5" name="TextBox 4"/>
          <p:cNvSpPr txBox="1"/>
          <p:nvPr/>
        </p:nvSpPr>
        <p:spPr>
          <a:xfrm>
            <a:off x="227614" y="5452243"/>
            <a:ext cx="1983571" cy="369332"/>
          </a:xfrm>
          <a:prstGeom prst="rect">
            <a:avLst/>
          </a:prstGeom>
          <a:noFill/>
        </p:spPr>
        <p:txBody>
          <a:bodyPr wrap="square" rtlCol="0">
            <a:spAutoFit/>
          </a:bodyPr>
          <a:lstStyle/>
          <a:p>
            <a:r>
              <a:rPr lang="en-US" b="1" dirty="0">
                <a:solidFill>
                  <a:schemeClr val="tx1">
                    <a:lumMod val="25000"/>
                  </a:schemeClr>
                </a:solidFill>
                <a:latin typeface="Rockwell" panose="02060603020205020403" pitchFamily="18" charset="0"/>
              </a:rPr>
              <a:t>Comment</a:t>
            </a:r>
            <a:endParaRPr lang="en-GB" b="1" dirty="0">
              <a:solidFill>
                <a:schemeClr val="tx1">
                  <a:lumMod val="25000"/>
                </a:schemeClr>
              </a:solidFill>
              <a:latin typeface="Rockwell" panose="02060603020205020403" pitchFamily="18" charset="0"/>
            </a:endParaRPr>
          </a:p>
        </p:txBody>
      </p:sp>
      <p:sp>
        <p:nvSpPr>
          <p:cNvPr id="7" name="TextBox 6"/>
          <p:cNvSpPr txBox="1"/>
          <p:nvPr/>
        </p:nvSpPr>
        <p:spPr>
          <a:xfrm>
            <a:off x="148855" y="5771822"/>
            <a:ext cx="5035663" cy="523220"/>
          </a:xfrm>
          <a:prstGeom prst="rect">
            <a:avLst/>
          </a:prstGeom>
          <a:noFill/>
        </p:spPr>
        <p:txBody>
          <a:bodyPr wrap="square" rtlCol="0">
            <a:spAutoFit/>
          </a:bodyPr>
          <a:lstStyle/>
          <a:p>
            <a:r>
              <a:rPr lang="en-GB" sz="1400" dirty="0">
                <a:solidFill>
                  <a:schemeClr val="tx1">
                    <a:lumMod val="25000"/>
                  </a:schemeClr>
                </a:solidFill>
                <a:latin typeface="Rockwell" panose="02060603020205020403" pitchFamily="18" charset="0"/>
              </a:rPr>
              <a:t>Despite Nigeria being less developed, its out-of-school rate is higher than Uganda, Zambia, and Togo.</a:t>
            </a:r>
          </a:p>
        </p:txBody>
      </p:sp>
      <p:cxnSp>
        <p:nvCxnSpPr>
          <p:cNvPr id="8" name="Straight Connector 7">
            <a:extLst>
              <a:ext uri="{FF2B5EF4-FFF2-40B4-BE49-F238E27FC236}">
                <a16:creationId xmlns:a16="http://schemas.microsoft.com/office/drawing/2014/main" id="{2E0CB568-9BE3-A77C-6EA5-2D2C7BCA55B0}"/>
              </a:ext>
              <a:ext uri="{C183D7F6-B498-43B3-948B-1728B52AA6E4}">
                <adec:decorative xmlns:adec="http://schemas.microsoft.com/office/drawing/2017/decorative" val="1"/>
              </a:ext>
            </a:extLst>
          </p:cNvPr>
          <p:cNvCxnSpPr>
            <a:cxnSpLocks/>
          </p:cNvCxnSpPr>
          <p:nvPr/>
        </p:nvCxnSpPr>
        <p:spPr>
          <a:xfrm>
            <a:off x="8026030" y="29348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4C033484-D9AD-8DBC-7EC1-976FCF55D58E}"/>
              </a:ext>
            </a:extLst>
          </p:cNvPr>
          <p:cNvSpPr txBox="1">
            <a:spLocks/>
          </p:cNvSpPr>
          <p:nvPr/>
        </p:nvSpPr>
        <p:spPr>
          <a:xfrm>
            <a:off x="148855" y="108377"/>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2">
                    <a:lumMod val="50000"/>
                  </a:schemeClr>
                </a:solidFill>
                <a:latin typeface="Rockwell" panose="02060603020205020403" pitchFamily="18" charset="0"/>
              </a:rPr>
              <a:t>Project Insights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0" name="Straight Connector 9">
            <a:extLst>
              <a:ext uri="{FF2B5EF4-FFF2-40B4-BE49-F238E27FC236}">
                <a16:creationId xmlns:a16="http://schemas.microsoft.com/office/drawing/2014/main" id="{B39EC6F1-5DC8-8980-AADD-DA3D2EE4DE1E}"/>
              </a:ext>
              <a:ext uri="{C183D7F6-B498-43B3-948B-1728B52AA6E4}">
                <adec:decorative xmlns:adec="http://schemas.microsoft.com/office/drawing/2017/decorative" val="1"/>
              </a:ext>
            </a:extLst>
          </p:cNvPr>
          <p:cNvCxnSpPr>
            <a:cxnSpLocks/>
          </p:cNvCxnSpPr>
          <p:nvPr/>
        </p:nvCxnSpPr>
        <p:spPr>
          <a:xfrm>
            <a:off x="-79745" y="291302"/>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a:xfrm>
            <a:off x="5911361" y="6602819"/>
            <a:ext cx="369277" cy="182562"/>
          </a:xfrm>
        </p:spPr>
        <p:txBody>
          <a:bodyPr/>
          <a:lstStyle/>
          <a:p>
            <a:fld id="{28DB11D1-82A0-4A3E-9D51-95CAB3A715E2}" type="slidenum">
              <a:rPr lang="en-US" b="1" smtClean="0">
                <a:solidFill>
                  <a:srgbClr val="000000"/>
                </a:solidFill>
                <a:latin typeface="Rockwell" panose="02060603020205020403" pitchFamily="18" charset="0"/>
              </a:rPr>
              <a:t>7</a:t>
            </a:fld>
            <a:endParaRPr lang="en-US" b="1" dirty="0">
              <a:solidFill>
                <a:srgbClr val="000000"/>
              </a:solidFill>
              <a:latin typeface="Rockwell" panose="02060603020205020403" pitchFamily="18" charset="0"/>
            </a:endParaRPr>
          </a:p>
        </p:txBody>
      </p:sp>
      <p:sp>
        <p:nvSpPr>
          <p:cNvPr id="12" name="TextBox 11">
            <a:extLst>
              <a:ext uri="{FF2B5EF4-FFF2-40B4-BE49-F238E27FC236}">
                <a16:creationId xmlns:a16="http://schemas.microsoft.com/office/drawing/2014/main" id="{1AD15714-AD0F-C3B9-3A59-72C2C0B0215D}"/>
              </a:ext>
            </a:extLst>
          </p:cNvPr>
          <p:cNvSpPr txBox="1"/>
          <p:nvPr/>
        </p:nvSpPr>
        <p:spPr>
          <a:xfrm>
            <a:off x="6845595" y="562958"/>
            <a:ext cx="4656507" cy="338554"/>
          </a:xfrm>
          <a:prstGeom prst="rect">
            <a:avLst/>
          </a:prstGeom>
          <a:noFill/>
        </p:spPr>
        <p:txBody>
          <a:bodyPr wrap="square" rtlCol="0">
            <a:spAutoFit/>
          </a:bodyPr>
          <a:lstStyle/>
          <a:p>
            <a:pPr algn="ctr"/>
            <a:r>
              <a:rPr lang="en-US" sz="1600" b="1" dirty="0">
                <a:solidFill>
                  <a:schemeClr val="tx1">
                    <a:lumMod val="25000"/>
                  </a:schemeClr>
                </a:solidFill>
                <a:latin typeface="Rockwell" panose="02060603020205020403" pitchFamily="18" charset="0"/>
              </a:rPr>
              <a:t>  Map of countries Used for the analysis</a:t>
            </a:r>
          </a:p>
        </p:txBody>
      </p:sp>
      <p:pic>
        <p:nvPicPr>
          <p:cNvPr id="18" name="Picture 17">
            <a:extLst>
              <a:ext uri="{FF2B5EF4-FFF2-40B4-BE49-F238E27FC236}">
                <a16:creationId xmlns:a16="http://schemas.microsoft.com/office/drawing/2014/main" id="{814E439C-52E6-DE91-B4DF-C100ECC49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3877" y="901512"/>
            <a:ext cx="5270509" cy="5475842"/>
          </a:xfrm>
          <a:prstGeom prst="rect">
            <a:avLst/>
          </a:prstGeom>
        </p:spPr>
      </p:pic>
    </p:spTree>
    <p:extLst>
      <p:ext uri="{BB962C8B-B14F-4D97-AF65-F5344CB8AC3E}">
        <p14:creationId xmlns:p14="http://schemas.microsoft.com/office/powerpoint/2010/main" val="3864101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465" y="1184031"/>
            <a:ext cx="11344203" cy="5016758"/>
          </a:xfrm>
          <a:prstGeom prst="rect">
            <a:avLst/>
          </a:prstGeom>
          <a:noFill/>
        </p:spPr>
        <p:txBody>
          <a:bodyPr wrap="square" rtlCol="0">
            <a:spAutoFit/>
          </a:bodyPr>
          <a:lstStyle/>
          <a:p>
            <a:pPr marL="342900" indent="-342900">
              <a:buAutoNum type="arabicPeriod"/>
            </a:pPr>
            <a:r>
              <a:rPr lang="en-GB" sz="2000" dirty="0">
                <a:solidFill>
                  <a:schemeClr val="tx1">
                    <a:lumMod val="25000"/>
                  </a:schemeClr>
                </a:solidFill>
                <a:latin typeface="Rockwell" panose="02060603020205020403" pitchFamily="18" charset="0"/>
              </a:rPr>
              <a:t>Benin's 41% out-of-school rate highlights the need for tailored national strategies, Implement insights from successful models like Kenya to reduce rates.</a:t>
            </a:r>
          </a:p>
          <a:p>
            <a:pPr marL="342900" indent="-342900">
              <a:buAutoNum type="arabicPeriod"/>
            </a:pPr>
            <a:endParaRPr lang="en-GB" sz="2000" dirty="0">
              <a:solidFill>
                <a:schemeClr val="tx1">
                  <a:lumMod val="25000"/>
                </a:schemeClr>
              </a:solidFill>
              <a:latin typeface="Rockwell" panose="02060603020205020403" pitchFamily="18" charset="0"/>
            </a:endParaRPr>
          </a:p>
          <a:p>
            <a:pPr marL="342900" indent="-342900">
              <a:buAutoNum type="arabicPeriod"/>
            </a:pPr>
            <a:r>
              <a:rPr lang="en-GB" sz="2000" dirty="0">
                <a:solidFill>
                  <a:schemeClr val="tx1">
                    <a:lumMod val="25000"/>
                  </a:schemeClr>
                </a:solidFill>
                <a:latin typeface="Rockwell" panose="02060603020205020403" pitchFamily="18" charset="0"/>
              </a:rPr>
              <a:t>The urban-rural gap in out-of-school rates, especially in Uganda, calls for region-specific approaches ensuring equitable education access.</a:t>
            </a:r>
          </a:p>
          <a:p>
            <a:pPr marL="342900" indent="-342900">
              <a:buAutoNum type="arabicPeriod"/>
            </a:pPr>
            <a:endParaRPr lang="en-GB" sz="2000" dirty="0">
              <a:solidFill>
                <a:schemeClr val="tx1">
                  <a:lumMod val="25000"/>
                </a:schemeClr>
              </a:solidFill>
              <a:latin typeface="Rockwell" panose="02060603020205020403" pitchFamily="18" charset="0"/>
            </a:endParaRPr>
          </a:p>
          <a:p>
            <a:pPr marL="342900" indent="-342900">
              <a:buAutoNum type="arabicPeriod"/>
            </a:pPr>
            <a:r>
              <a:rPr lang="en-GB" sz="2000" dirty="0">
                <a:solidFill>
                  <a:schemeClr val="tx1">
                    <a:lumMod val="25000"/>
                  </a:schemeClr>
                </a:solidFill>
                <a:latin typeface="Rockwell" panose="02060603020205020403" pitchFamily="18" charset="0"/>
              </a:rPr>
              <a:t>Most countries face higher female out-of-school rates, except Senegal and Ghana with more males affected. Implement targeted programs for equal gender access, addressing country-specific challenges.</a:t>
            </a:r>
          </a:p>
          <a:p>
            <a:pPr marL="342900" indent="-342900">
              <a:buAutoNum type="arabicPeriod"/>
            </a:pPr>
            <a:endParaRPr lang="en-GB" sz="2000" dirty="0">
              <a:solidFill>
                <a:schemeClr val="tx1">
                  <a:lumMod val="25000"/>
                </a:schemeClr>
              </a:solidFill>
              <a:latin typeface="Rockwell" panose="02060603020205020403" pitchFamily="18" charset="0"/>
            </a:endParaRPr>
          </a:p>
          <a:p>
            <a:pPr marL="342900" indent="-342900">
              <a:buAutoNum type="arabicPeriod"/>
            </a:pPr>
            <a:r>
              <a:rPr lang="en-GB" sz="2000" dirty="0">
                <a:solidFill>
                  <a:schemeClr val="tx1">
                    <a:lumMod val="25000"/>
                  </a:schemeClr>
                </a:solidFill>
                <a:latin typeface="Rockwell" panose="02060603020205020403" pitchFamily="18" charset="0"/>
              </a:rPr>
              <a:t>Nigeria has the highest rates among the poorest, Benin leads in the middle wealth, and Uganda tops the richest. Intervention based on wealth, prioritizing the unique challenges of the poorest while ensuring inclusivity.</a:t>
            </a:r>
          </a:p>
          <a:p>
            <a:pPr marL="342900" indent="-342900">
              <a:buAutoNum type="arabicPeriod"/>
            </a:pPr>
            <a:endParaRPr lang="en-GB" sz="2000" dirty="0">
              <a:solidFill>
                <a:schemeClr val="tx1">
                  <a:lumMod val="25000"/>
                </a:schemeClr>
              </a:solidFill>
              <a:latin typeface="Rockwell" panose="02060603020205020403" pitchFamily="18" charset="0"/>
            </a:endParaRPr>
          </a:p>
          <a:p>
            <a:pPr marL="342900" indent="-342900">
              <a:buAutoNum type="arabicPeriod"/>
            </a:pPr>
            <a:r>
              <a:rPr lang="en-GB" sz="2000" dirty="0">
                <a:solidFill>
                  <a:schemeClr val="tx1">
                    <a:lumMod val="25000"/>
                  </a:schemeClr>
                </a:solidFill>
                <a:latin typeface="Rockwell" panose="02060603020205020403" pitchFamily="18" charset="0"/>
              </a:rPr>
              <a:t>Despite lower development, Nigeria has higher out-of-school rates than Uganda, Zambia, and Togo, there should be demand for </a:t>
            </a:r>
            <a:r>
              <a:rPr lang="en-GB" sz="2000">
                <a:solidFill>
                  <a:schemeClr val="tx1">
                    <a:lumMod val="25000"/>
                  </a:schemeClr>
                </a:solidFill>
                <a:latin typeface="Rockwell" panose="02060603020205020403" pitchFamily="18" charset="0"/>
              </a:rPr>
              <a:t>strategic development, </a:t>
            </a:r>
            <a:r>
              <a:rPr lang="en-GB" sz="2000" dirty="0">
                <a:solidFill>
                  <a:schemeClr val="tx1">
                    <a:lumMod val="25000"/>
                  </a:schemeClr>
                </a:solidFill>
                <a:latin typeface="Rockwell" panose="02060603020205020403" pitchFamily="18" charset="0"/>
              </a:rPr>
              <a:t>particularly in Nigeria.</a:t>
            </a:r>
            <a:endParaRPr lang="en-GB" sz="2400" dirty="0">
              <a:solidFill>
                <a:schemeClr val="tx1">
                  <a:lumMod val="25000"/>
                </a:schemeClr>
              </a:solidFill>
              <a:latin typeface="Rockwell" panose="02060603020205020403" pitchFamily="18" charset="0"/>
            </a:endParaRPr>
          </a:p>
        </p:txBody>
      </p:sp>
      <p:cxnSp>
        <p:nvCxnSpPr>
          <p:cNvPr id="6" name="Straight Connector 5">
            <a:extLst>
              <a:ext uri="{FF2B5EF4-FFF2-40B4-BE49-F238E27FC236}">
                <a16:creationId xmlns:a16="http://schemas.microsoft.com/office/drawing/2014/main" id="{2E0CB568-9BE3-A77C-6EA5-2D2C7BCA55B0}"/>
              </a:ext>
              <a:ext uri="{C183D7F6-B498-43B3-948B-1728B52AA6E4}">
                <adec:decorative xmlns:adec="http://schemas.microsoft.com/office/drawing/2017/decorative" val="1"/>
              </a:ext>
            </a:extLst>
          </p:cNvPr>
          <p:cNvCxnSpPr>
            <a:cxnSpLocks/>
          </p:cNvCxnSpPr>
          <p:nvPr/>
        </p:nvCxnSpPr>
        <p:spPr>
          <a:xfrm>
            <a:off x="9624646" y="393489"/>
            <a:ext cx="243318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4C033484-D9AD-8DBC-7EC1-976FCF55D58E}"/>
              </a:ext>
            </a:extLst>
          </p:cNvPr>
          <p:cNvSpPr txBox="1">
            <a:spLocks/>
          </p:cNvSpPr>
          <p:nvPr/>
        </p:nvSpPr>
        <p:spPr>
          <a:xfrm>
            <a:off x="228600" y="19935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2">
                    <a:lumMod val="50000"/>
                  </a:schemeClr>
                </a:solidFill>
                <a:latin typeface="Rockwell" panose="02060603020205020403" pitchFamily="18" charset="0"/>
              </a:rPr>
              <a:t>Conclusion and Recommendations</a:t>
            </a:r>
            <a:endParaRPr lang="en-US" sz="2800" dirty="0">
              <a:solidFill>
                <a:schemeClr val="tx1">
                  <a:lumMod val="75000"/>
                  <a:lumOff val="25000"/>
                </a:schemeClr>
              </a:solidFill>
            </a:endParaRPr>
          </a:p>
        </p:txBody>
      </p:sp>
      <p:cxnSp>
        <p:nvCxnSpPr>
          <p:cNvPr id="8" name="Straight Connector 7">
            <a:extLst>
              <a:ext uri="{FF2B5EF4-FFF2-40B4-BE49-F238E27FC236}">
                <a16:creationId xmlns:a16="http://schemas.microsoft.com/office/drawing/2014/main" id="{B39EC6F1-5DC8-8980-AADD-DA3D2EE4DE1E}"/>
              </a:ext>
              <a:ext uri="{C183D7F6-B498-43B3-948B-1728B52AA6E4}">
                <adec:decorative xmlns:adec="http://schemas.microsoft.com/office/drawing/2017/decorative" val="1"/>
              </a:ext>
            </a:extLst>
          </p:cNvPr>
          <p:cNvCxnSpPr>
            <a:cxnSpLocks/>
          </p:cNvCxnSpPr>
          <p:nvPr/>
        </p:nvCxnSpPr>
        <p:spPr>
          <a:xfrm>
            <a:off x="148855" y="413657"/>
            <a:ext cx="246539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a:xfrm>
            <a:off x="6064567" y="6601036"/>
            <a:ext cx="263769" cy="256964"/>
          </a:xfrm>
        </p:spPr>
        <p:txBody>
          <a:bodyPr/>
          <a:lstStyle/>
          <a:p>
            <a:fld id="{28DB11D1-82A0-4A3E-9D51-95CAB3A715E2}" type="slidenum">
              <a:rPr lang="en-US" b="1" smtClean="0">
                <a:solidFill>
                  <a:srgbClr val="000000"/>
                </a:solidFill>
                <a:latin typeface="Rockwell" panose="02060603020205020403" pitchFamily="18" charset="0"/>
              </a:rPr>
              <a:t>8</a:t>
            </a:fld>
            <a:endParaRPr lang="en-US" b="1">
              <a:solidFill>
                <a:srgbClr val="000000"/>
              </a:solidFill>
              <a:latin typeface="Rockwell" panose="02060603020205020403" pitchFamily="18" charset="0"/>
            </a:endParaRPr>
          </a:p>
        </p:txBody>
      </p:sp>
    </p:spTree>
    <p:extLst>
      <p:ext uri="{BB962C8B-B14F-4D97-AF65-F5344CB8AC3E}">
        <p14:creationId xmlns:p14="http://schemas.microsoft.com/office/powerpoint/2010/main" val="119160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F991C9-CC56-D2D6-AA43-15282B238058}"/>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D8BE4829-8AFB-FAA9-1491-43EF4E77008C}"/>
              </a:ext>
            </a:extLst>
          </p:cNvPr>
          <p:cNvSpPr>
            <a:spLocks noGrp="1"/>
          </p:cNvSpPr>
          <p:nvPr>
            <p:ph type="sldNum" sz="quarter" idx="12"/>
          </p:nvPr>
        </p:nvSpPr>
        <p:spPr/>
        <p:txBody>
          <a:bodyPr/>
          <a:lstStyle/>
          <a:p>
            <a:fld id="{28DB11D1-82A0-4A3E-9D51-95CAB3A715E2}" type="slidenum">
              <a:rPr lang="en-US" smtClean="0"/>
              <a:t>9</a:t>
            </a:fld>
            <a:endParaRPr lang="en-US"/>
          </a:p>
        </p:txBody>
      </p:sp>
      <p:sp>
        <p:nvSpPr>
          <p:cNvPr id="4" name="TextBox 3">
            <a:extLst>
              <a:ext uri="{FF2B5EF4-FFF2-40B4-BE49-F238E27FC236}">
                <a16:creationId xmlns:a16="http://schemas.microsoft.com/office/drawing/2014/main" id="{E3DCF310-9765-36EF-DBE5-0948ACD81BDD}"/>
              </a:ext>
            </a:extLst>
          </p:cNvPr>
          <p:cNvSpPr txBox="1"/>
          <p:nvPr/>
        </p:nvSpPr>
        <p:spPr>
          <a:xfrm>
            <a:off x="958362" y="2644170"/>
            <a:ext cx="10275276" cy="1569660"/>
          </a:xfrm>
          <a:prstGeom prst="rect">
            <a:avLst/>
          </a:prstGeom>
          <a:noFill/>
        </p:spPr>
        <p:txBody>
          <a:bodyPr wrap="square" rtlCol="0">
            <a:spAutoFit/>
          </a:bodyPr>
          <a:lstStyle/>
          <a:p>
            <a:r>
              <a:rPr lang="en-US" sz="9600" b="1" dirty="0">
                <a:solidFill>
                  <a:schemeClr val="tx1">
                    <a:lumMod val="25000"/>
                  </a:schemeClr>
                </a:solidFill>
                <a:latin typeface="Rockwell" panose="02060603020205020403" pitchFamily="18" charset="0"/>
              </a:rPr>
              <a:t>THANK YOU !!!</a:t>
            </a:r>
          </a:p>
        </p:txBody>
      </p:sp>
    </p:spTree>
    <p:extLst>
      <p:ext uri="{BB962C8B-B14F-4D97-AF65-F5344CB8AC3E}">
        <p14:creationId xmlns:p14="http://schemas.microsoft.com/office/powerpoint/2010/main" val="3009716729"/>
      </p:ext>
    </p:extLst>
  </p:cSld>
  <p:clrMapOvr>
    <a:masterClrMapping/>
  </p:clrMapOvr>
</p:sld>
</file>

<file path=ppt/theme/theme1.xml><?xml version="1.0" encoding="utf-8"?>
<a:theme xmlns:a="http://schemas.openxmlformats.org/drawingml/2006/main" name="Office Theme">
  <a:themeElements>
    <a:clrScheme name="Custom 7">
      <a:dk1>
        <a:srgbClr val="FADFCD"/>
      </a:dk1>
      <a:lt1>
        <a:srgbClr val="FADFCD"/>
      </a:lt1>
      <a:dk2>
        <a:srgbClr val="FADFCD"/>
      </a:dk2>
      <a:lt2>
        <a:srgbClr val="FADFCD"/>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62D5E28A2DA924B909DF3A54FE99317" ma:contentTypeVersion="9" ma:contentTypeDescription="Create a new document." ma:contentTypeScope="" ma:versionID="7db8236b17ff823abb95b433532dabe3">
  <xsd:schema xmlns:xsd="http://www.w3.org/2001/XMLSchema" xmlns:xs="http://www.w3.org/2001/XMLSchema" xmlns:p="http://schemas.microsoft.com/office/2006/metadata/properties" xmlns:ns2="4936cb99-5471-4a4b-a756-26b81048bcca" targetNamespace="http://schemas.microsoft.com/office/2006/metadata/properties" ma:root="true" ma:fieldsID="14005614d65950553d7dcad903bbbf4b" ns2:_="">
    <xsd:import namespace="4936cb99-5471-4a4b-a756-26b81048bcca"/>
    <xsd:element name="properties">
      <xsd:complexType>
        <xsd:sequence>
          <xsd:element name="documentManagement">
            <xsd:complexType>
              <xsd:all>
                <xsd:element ref="ns2:lcf76f155ced4ddcb4097134ff3c332f"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36cb99-5471-4a4b-a756-26b81048bcca"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0d82563b-0873-4153-b60d-32ffd6f0d13b" ma:termSetId="09814cd3-568e-fe90-9814-8d621ff8fb84" ma:anchorId="fba54fb3-c3e1-fe81-a776-ca4b69148c4d" ma:open="true" ma:isKeyword="false">
      <xsd:complexType>
        <xsd:sequence>
          <xsd:element ref="pc:Terms" minOccurs="0" maxOccurs="1"/>
        </xsd:sequence>
      </xsd:complex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C068CE-2E12-4B11-BFD9-D48D9BEA7C8F}">
  <ds:schemaRefs>
    <ds:schemaRef ds:uri="http://schemas.microsoft.com/sharepoint/v3/contenttype/forms"/>
  </ds:schemaRefs>
</ds:datastoreItem>
</file>

<file path=customXml/itemProps2.xml><?xml version="1.0" encoding="utf-8"?>
<ds:datastoreItem xmlns:ds="http://schemas.openxmlformats.org/officeDocument/2006/customXml" ds:itemID="{028DD5EC-51BB-40B0-B874-9402CC6610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36cb99-5471-4a4b-a756-26b81048bc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255</TotalTime>
  <Words>562</Words>
  <Application>Microsoft Office PowerPoint</Application>
  <PresentationFormat>Widescreen</PresentationFormat>
  <Paragraphs>66</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Rockwell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Fatimah Adegbenro</dc:creator>
  <cp:lastModifiedBy>Fatimah Adegbenro</cp:lastModifiedBy>
  <cp:revision>40</cp:revision>
  <dcterms:created xsi:type="dcterms:W3CDTF">2023-11-20T20:30:59Z</dcterms:created>
  <dcterms:modified xsi:type="dcterms:W3CDTF">2023-11-22T13:08:53Z</dcterms:modified>
</cp:coreProperties>
</file>