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8" r:id="rId3"/>
    <p:sldId id="295" r:id="rId4"/>
    <p:sldId id="296" r:id="rId5"/>
    <p:sldId id="304" r:id="rId6"/>
    <p:sldId id="303" r:id="rId7"/>
    <p:sldId id="321" r:id="rId8"/>
    <p:sldId id="302" r:id="rId9"/>
    <p:sldId id="301" r:id="rId10"/>
    <p:sldId id="261" r:id="rId11"/>
    <p:sldId id="299" r:id="rId12"/>
    <p:sldId id="305" r:id="rId13"/>
    <p:sldId id="300" r:id="rId14"/>
    <p:sldId id="306" r:id="rId15"/>
    <p:sldId id="322" r:id="rId16"/>
    <p:sldId id="323" r:id="rId17"/>
    <p:sldId id="325" r:id="rId18"/>
    <p:sldId id="326" r:id="rId19"/>
    <p:sldId id="315" r:id="rId20"/>
    <p:sldId id="319" r:id="rId21"/>
    <p:sldId id="263" r:id="rId22"/>
    <p:sldId id="297" r:id="rId23"/>
    <p:sldId id="311" r:id="rId24"/>
    <p:sldId id="310" r:id="rId25"/>
    <p:sldId id="309" r:id="rId26"/>
    <p:sldId id="308" r:id="rId27"/>
    <p:sldId id="307" r:id="rId28"/>
    <p:sldId id="26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69" d="100"/>
          <a:sy n="69"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5/9/2019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restfulapi.net/content-negotia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api.example.com/inventory-management/managedentities/%7bid%7d/installscriptlocation" TargetMode="External"/><Relationship Id="rId2" Type="http://schemas.openxmlformats.org/officeDocument/2006/relationships/hyperlink" Target="http://api.example.com/device-management/managed-devices/%7bid%7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smtClean="0">
                <a:solidFill>
                  <a:schemeClr val="accent6">
                    <a:lumMod val="50000"/>
                  </a:schemeClr>
                </a:solidFill>
              </a:rPr>
              <a:t>Res</a:t>
            </a:r>
            <a:r>
              <a:rPr lang="tr-TR" sz="6600" b="1" dirty="0" smtClean="0">
                <a:solidFill>
                  <a:schemeClr val="accent6">
                    <a:lumMod val="50000"/>
                  </a:schemeClr>
                </a:solidFill>
              </a:rPr>
              <a:t>T </a:t>
            </a:r>
            <a:r>
              <a:rPr lang="en-US" sz="6600" b="1" dirty="0" smtClean="0">
                <a:solidFill>
                  <a:schemeClr val="accent6">
                    <a:lumMod val="50000"/>
                  </a:schemeClr>
                </a:solidFill>
              </a:rPr>
              <a:t>API </a:t>
            </a:r>
            <a:r>
              <a:rPr lang="en-US" sz="6600" b="1" dirty="0" err="1" smtClean="0">
                <a:solidFill>
                  <a:schemeClr val="accent6">
                    <a:lumMod val="50000"/>
                  </a:schemeClr>
                </a:solidFill>
              </a:rPr>
              <a:t>Desig</a:t>
            </a:r>
            <a:r>
              <a:rPr lang="tr-TR" sz="6600" b="1" smtClean="0">
                <a:solidFill>
                  <a:schemeClr val="accent6">
                    <a:lumMod val="50000"/>
                  </a:schemeClr>
                </a:solidFill>
              </a:rPr>
              <a:t>N</a:t>
            </a:r>
            <a:endParaRPr lang="en-US" sz="6600" b="1" dirty="0">
              <a:solidFill>
                <a:schemeClr val="accent6">
                  <a:lumMod val="50000"/>
                </a:schemeClr>
              </a:solidFill>
            </a:endParaRPr>
          </a:p>
        </p:txBody>
      </p:sp>
      <p:sp>
        <p:nvSpPr>
          <p:cNvPr id="3" name="Subtitle 2"/>
          <p:cNvSpPr>
            <a:spLocks noGrp="1"/>
          </p:cNvSpPr>
          <p:nvPr>
            <p:ph type="subTitle" idx="1"/>
          </p:nvPr>
        </p:nvSpPr>
        <p:spPr/>
        <p:txBody>
          <a:bodyPr/>
          <a:lstStyle/>
          <a:p>
            <a:endParaRPr lang="tr-TR" dirty="0" smtClean="0"/>
          </a:p>
          <a:p>
            <a:r>
              <a:rPr lang="tr-TR" dirty="0" smtClean="0"/>
              <a:t>BY SİNEM SEVDİK</a:t>
            </a:r>
          </a:p>
          <a:p>
            <a:endParaRPr lang="en-US" dirty="0"/>
          </a:p>
        </p:txBody>
      </p:sp>
    </p:spTree>
    <p:extLst>
      <p:ext uri="{BB962C8B-B14F-4D97-AF65-F5344CB8AC3E}">
        <p14:creationId xmlns:p14="http://schemas.microsoft.com/office/powerpoint/2010/main" val="2433703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272" y="226631"/>
            <a:ext cx="10364451" cy="805335"/>
          </a:xfrm>
        </p:spPr>
        <p:txBody>
          <a:bodyPr/>
          <a:lstStyle/>
          <a:p>
            <a:r>
              <a:rPr lang="tr-TR" b="1" dirty="0">
                <a:solidFill>
                  <a:schemeClr val="accent6">
                    <a:lumMod val="50000"/>
                  </a:schemeClr>
                </a:solidFill>
              </a:rPr>
              <a:t>REST API DESIGN </a:t>
            </a:r>
            <a:r>
              <a:rPr lang="tr-TR" b="1" dirty="0" err="1">
                <a:solidFill>
                  <a:schemeClr val="accent6">
                    <a:lumMod val="50000"/>
                  </a:schemeClr>
                </a:solidFill>
              </a:rPr>
              <a:t>Defınıtıons</a:t>
            </a:r>
            <a:endParaRPr lang="en-US" b="1" dirty="0">
              <a:solidFill>
                <a:schemeClr val="accent6">
                  <a:lumMod val="50000"/>
                </a:schemeClr>
              </a:solidFill>
            </a:endParaRPr>
          </a:p>
        </p:txBody>
      </p:sp>
      <p:sp>
        <p:nvSpPr>
          <p:cNvPr id="3" name="Content Placeholder 2"/>
          <p:cNvSpPr>
            <a:spLocks noGrp="1"/>
          </p:cNvSpPr>
          <p:nvPr>
            <p:ph sz="quarter" idx="13"/>
          </p:nvPr>
        </p:nvSpPr>
        <p:spPr>
          <a:xfrm>
            <a:off x="913774" y="1162593"/>
            <a:ext cx="10363826" cy="5277395"/>
          </a:xfrm>
        </p:spPr>
        <p:txBody>
          <a:bodyPr>
            <a:normAutofit/>
          </a:bodyPr>
          <a:lstStyle/>
          <a:p>
            <a:r>
              <a:rPr lang="en-US" sz="2400" cap="none" dirty="0" smtClean="0">
                <a:latin typeface="Arial" panose="020B0604020202020204" pitchFamily="34" charset="0"/>
                <a:cs typeface="Arial" panose="020B0604020202020204" pitchFamily="34" charset="0"/>
              </a:rPr>
              <a:t>Verbs</a:t>
            </a:r>
            <a:r>
              <a:rPr lang="tr-TR" sz="2400" cap="none" dirty="0" smtClean="0">
                <a:latin typeface="Arial" panose="020B0604020202020204" pitchFamily="34" charset="0"/>
                <a:cs typeface="Arial" panose="020B0604020202020204" pitchFamily="34" charset="0"/>
              </a:rPr>
              <a:t> &amp; </a:t>
            </a:r>
            <a:r>
              <a:rPr lang="en-US" sz="2400" cap="none" dirty="0" smtClean="0">
                <a:latin typeface="Arial" panose="020B0604020202020204" pitchFamily="34" charset="0"/>
                <a:cs typeface="Arial" panose="020B0604020202020204" pitchFamily="34" charset="0"/>
              </a:rPr>
              <a:t>Let </a:t>
            </a:r>
            <a:r>
              <a:rPr lang="en-US" sz="2400" cap="none" dirty="0">
                <a:latin typeface="Arial" panose="020B0604020202020204" pitchFamily="34" charset="0"/>
                <a:cs typeface="Arial" panose="020B0604020202020204" pitchFamily="34" charset="0"/>
              </a:rPr>
              <a:t>the HTTP verb define </a:t>
            </a:r>
            <a:r>
              <a:rPr lang="en-US" sz="2400" cap="none" dirty="0" smtClean="0">
                <a:latin typeface="Arial" panose="020B0604020202020204" pitchFamily="34" charset="0"/>
                <a:cs typeface="Arial" panose="020B0604020202020204" pitchFamily="34" charset="0"/>
              </a:rPr>
              <a:t>action</a:t>
            </a:r>
            <a:r>
              <a:rPr lang="tr-TR" sz="2400" cap="none" dirty="0" smtClean="0">
                <a:latin typeface="Arial" panose="020B0604020202020204" pitchFamily="34" charset="0"/>
                <a:cs typeface="Arial" panose="020B0604020202020204" pitchFamily="34" charset="0"/>
              </a:rPr>
              <a:t> &amp; </a:t>
            </a:r>
            <a:r>
              <a:rPr lang="en-US" sz="2400" cap="none" dirty="0">
                <a:latin typeface="Arial" panose="020B0604020202020204" pitchFamily="34" charset="0"/>
                <a:cs typeface="Arial" panose="020B0604020202020204" pitchFamily="34" charset="0"/>
              </a:rPr>
              <a:t>HTTP status </a:t>
            </a:r>
            <a:r>
              <a:rPr lang="en-US" sz="2400" cap="none" dirty="0" smtClean="0">
                <a:latin typeface="Arial" panose="020B0604020202020204" pitchFamily="34" charset="0"/>
                <a:cs typeface="Arial" panose="020B0604020202020204" pitchFamily="34" charset="0"/>
              </a:rPr>
              <a:t>codes</a:t>
            </a:r>
            <a:endParaRPr lang="tr-TR" sz="2400" cap="none" dirty="0">
              <a:latin typeface="Arial" panose="020B0604020202020204" pitchFamily="34" charset="0"/>
              <a:cs typeface="Arial" panose="020B0604020202020204" pitchFamily="34" charset="0"/>
            </a:endParaRPr>
          </a:p>
          <a:p>
            <a:r>
              <a:rPr lang="en-US" sz="2400" cap="none" dirty="0">
                <a:latin typeface="Arial" panose="020B0604020202020204" pitchFamily="34" charset="0"/>
                <a:cs typeface="Arial" panose="020B0604020202020204" pitchFamily="34" charset="0"/>
              </a:rPr>
              <a:t>Version your </a:t>
            </a:r>
            <a:r>
              <a:rPr lang="en-US" sz="2400" cap="none" dirty="0" err="1">
                <a:latin typeface="Arial" panose="020B0604020202020204" pitchFamily="34" charset="0"/>
                <a:cs typeface="Arial" panose="020B0604020202020204" pitchFamily="34" charset="0"/>
              </a:rPr>
              <a:t>apis</a:t>
            </a:r>
            <a:endParaRPr lang="tr-TR" sz="2400" cap="none" dirty="0">
              <a:latin typeface="Arial" panose="020B0604020202020204" pitchFamily="34" charset="0"/>
              <a:cs typeface="Arial" panose="020B0604020202020204" pitchFamily="34" charset="0"/>
            </a:endParaRPr>
          </a:p>
          <a:p>
            <a:r>
              <a:rPr lang="en-US" sz="2400" cap="none" dirty="0" smtClean="0">
                <a:latin typeface="Arial" panose="020B0604020202020204" pitchFamily="34" charset="0"/>
                <a:cs typeface="Arial" panose="020B0604020202020204" pitchFamily="34" charset="0"/>
              </a:rPr>
              <a:t>API </a:t>
            </a:r>
            <a:r>
              <a:rPr lang="en-US" sz="2400" cap="none" dirty="0">
                <a:latin typeface="Arial" panose="020B0604020202020204" pitchFamily="34" charset="0"/>
                <a:cs typeface="Arial" panose="020B0604020202020204" pitchFamily="34" charset="0"/>
              </a:rPr>
              <a:t>root URL</a:t>
            </a:r>
            <a:endParaRPr lang="tr-TR" sz="2400" cap="none" dirty="0">
              <a:latin typeface="Arial" panose="020B0604020202020204" pitchFamily="34" charset="0"/>
              <a:cs typeface="Arial" panose="020B0604020202020204" pitchFamily="34" charset="0"/>
            </a:endParaRPr>
          </a:p>
          <a:p>
            <a:r>
              <a:rPr lang="tr-TR" sz="2400" cap="none" dirty="0" err="1" smtClean="0">
                <a:latin typeface="Arial" panose="020B0604020202020204" pitchFamily="34" charset="0"/>
                <a:cs typeface="Arial" panose="020B0604020202020204" pitchFamily="34" charset="0"/>
              </a:rPr>
              <a:t>Filter</a:t>
            </a:r>
            <a:r>
              <a:rPr lang="tr-TR" sz="2400" cap="none" dirty="0" smtClean="0">
                <a:latin typeface="Arial" panose="020B0604020202020204" pitchFamily="34" charset="0"/>
                <a:cs typeface="Arial" panose="020B0604020202020204" pitchFamily="34" charset="0"/>
              </a:rPr>
              <a:t> </a:t>
            </a:r>
            <a:r>
              <a:rPr lang="tr-TR" sz="2400" cap="none" dirty="0" err="1" smtClean="0">
                <a:latin typeface="Arial" panose="020B0604020202020204" pitchFamily="34" charset="0"/>
                <a:cs typeface="Arial" panose="020B0604020202020204" pitchFamily="34" charset="0"/>
              </a:rPr>
              <a:t>and</a:t>
            </a:r>
            <a:r>
              <a:rPr lang="tr-TR" sz="2400" cap="none" dirty="0" smtClean="0">
                <a:latin typeface="Arial" panose="020B0604020202020204" pitchFamily="34" charset="0"/>
                <a:cs typeface="Arial" panose="020B0604020202020204" pitchFamily="34" charset="0"/>
              </a:rPr>
              <a:t> </a:t>
            </a:r>
            <a:r>
              <a:rPr lang="tr-TR" sz="2400" cap="none" dirty="0" err="1">
                <a:latin typeface="Arial" panose="020B0604020202020204" pitchFamily="34" charset="0"/>
                <a:cs typeface="Arial" panose="020B0604020202020204" pitchFamily="34" charset="0"/>
              </a:rPr>
              <a:t>sort</a:t>
            </a:r>
            <a:endParaRPr lang="tr-TR" sz="2400" cap="none" dirty="0">
              <a:latin typeface="Arial" panose="020B0604020202020204" pitchFamily="34" charset="0"/>
              <a:cs typeface="Arial" panose="020B0604020202020204" pitchFamily="34" charset="0"/>
            </a:endParaRPr>
          </a:p>
          <a:p>
            <a:r>
              <a:rPr lang="tr-TR" sz="2400" cap="none" dirty="0" err="1">
                <a:latin typeface="Arial" panose="020B0604020202020204" pitchFamily="34" charset="0"/>
                <a:cs typeface="Arial" panose="020B0604020202020204" pitchFamily="34" charset="0"/>
              </a:rPr>
              <a:t>Stateless</a:t>
            </a:r>
            <a:r>
              <a:rPr lang="tr-TR" sz="2400" cap="none" dirty="0">
                <a:latin typeface="Arial" panose="020B0604020202020204" pitchFamily="34" charset="0"/>
                <a:cs typeface="Arial" panose="020B0604020202020204" pitchFamily="34" charset="0"/>
              </a:rPr>
              <a:t> </a:t>
            </a:r>
            <a:r>
              <a:rPr lang="tr-TR" sz="2400" cap="none" dirty="0" err="1">
                <a:latin typeface="Arial" panose="020B0604020202020204" pitchFamily="34" charset="0"/>
                <a:cs typeface="Arial" panose="020B0604020202020204" pitchFamily="34" charset="0"/>
              </a:rPr>
              <a:t>authentication</a:t>
            </a:r>
            <a:r>
              <a:rPr lang="tr-TR" sz="2400" cap="none" dirty="0">
                <a:latin typeface="Arial" panose="020B0604020202020204" pitchFamily="34" charset="0"/>
                <a:cs typeface="Arial" panose="020B0604020202020204" pitchFamily="34" charset="0"/>
              </a:rPr>
              <a:t> &amp; </a:t>
            </a:r>
            <a:r>
              <a:rPr lang="tr-TR" sz="2400" cap="none" dirty="0" err="1">
                <a:latin typeface="Arial" panose="020B0604020202020204" pitchFamily="34" charset="0"/>
                <a:cs typeface="Arial" panose="020B0604020202020204" pitchFamily="34" charset="0"/>
              </a:rPr>
              <a:t>authorization</a:t>
            </a:r>
            <a:endParaRPr lang="tr-TR" sz="2400" cap="none" dirty="0">
              <a:latin typeface="Arial" panose="020B0604020202020204" pitchFamily="34" charset="0"/>
              <a:cs typeface="Arial" panose="020B0604020202020204" pitchFamily="34" charset="0"/>
            </a:endParaRPr>
          </a:p>
          <a:p>
            <a:r>
              <a:rPr lang="tr-TR" sz="2400" cap="none" dirty="0" smtClean="0">
                <a:latin typeface="Arial" panose="020B0604020202020204" pitchFamily="34" charset="0"/>
                <a:cs typeface="Arial" panose="020B0604020202020204" pitchFamily="34" charset="0"/>
              </a:rPr>
              <a:t>I</a:t>
            </a:r>
            <a:r>
              <a:rPr lang="en-US" sz="2400" cap="none" dirty="0" smtClean="0">
                <a:latin typeface="Arial" panose="020B0604020202020204" pitchFamily="34" charset="0"/>
                <a:cs typeface="Arial" panose="020B0604020202020204" pitchFamily="34" charset="0"/>
              </a:rPr>
              <a:t>d</a:t>
            </a:r>
            <a:r>
              <a:rPr lang="tr-TR" sz="2400" cap="none" dirty="0" err="1">
                <a:latin typeface="Arial" panose="020B0604020202020204" pitchFamily="34" charset="0"/>
                <a:cs typeface="Arial" panose="020B0604020202020204" pitchFamily="34" charset="0"/>
              </a:rPr>
              <a:t>e</a:t>
            </a:r>
            <a:r>
              <a:rPr lang="tr-TR" sz="2400" cap="none" dirty="0" err="1" smtClean="0">
                <a:latin typeface="Arial" panose="020B0604020202020204" pitchFamily="34" charset="0"/>
                <a:cs typeface="Arial" panose="020B0604020202020204" pitchFamily="34" charset="0"/>
              </a:rPr>
              <a:t>mpotency</a:t>
            </a:r>
            <a:endParaRPr lang="tr-TR" sz="2400" cap="none" dirty="0">
              <a:latin typeface="Arial" panose="020B0604020202020204" pitchFamily="34" charset="0"/>
              <a:cs typeface="Arial" panose="020B0604020202020204" pitchFamily="34" charset="0"/>
            </a:endParaRPr>
          </a:p>
          <a:p>
            <a:r>
              <a:rPr lang="en-US" sz="2400" cap="none" dirty="0" smtClean="0">
                <a:latin typeface="Arial" panose="020B0604020202020204" pitchFamily="34" charset="0"/>
                <a:cs typeface="Arial" panose="020B0604020202020204" pitchFamily="34" charset="0"/>
              </a:rPr>
              <a:t>Swagger </a:t>
            </a:r>
            <a:r>
              <a:rPr lang="en-US" sz="2400" cap="none" dirty="0">
                <a:latin typeface="Arial" panose="020B0604020202020204" pitchFamily="34" charset="0"/>
                <a:cs typeface="Arial" panose="020B0604020202020204" pitchFamily="34" charset="0"/>
              </a:rPr>
              <a:t>for </a:t>
            </a:r>
            <a:r>
              <a:rPr lang="en-US" sz="2400" cap="none" dirty="0" smtClean="0">
                <a:latin typeface="Arial" panose="020B0604020202020204" pitchFamily="34" charset="0"/>
                <a:cs typeface="Arial" panose="020B0604020202020204" pitchFamily="34" charset="0"/>
              </a:rPr>
              <a:t>documentation</a:t>
            </a:r>
            <a:endParaRPr lang="tr-TR" sz="2400" cap="none" dirty="0" smtClean="0">
              <a:latin typeface="Arial" panose="020B0604020202020204" pitchFamily="34" charset="0"/>
              <a:cs typeface="Arial" panose="020B0604020202020204" pitchFamily="34" charset="0"/>
            </a:endParaRPr>
          </a:p>
          <a:p>
            <a:r>
              <a:rPr lang="en-US" sz="2400" cap="none" dirty="0" smtClean="0">
                <a:latin typeface="Arial" panose="020B0604020202020204" pitchFamily="34" charset="0"/>
                <a:cs typeface="Arial" panose="020B0604020202020204" pitchFamily="34" charset="0"/>
              </a:rPr>
              <a:t>Caching</a:t>
            </a:r>
            <a:endParaRPr lang="tr-TR" sz="24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957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47439"/>
          </a:xfrm>
        </p:spPr>
        <p:txBody>
          <a:bodyPr/>
          <a:lstStyle/>
          <a:p>
            <a:r>
              <a:rPr lang="tr-TR" b="1" dirty="0" smtClean="0">
                <a:solidFill>
                  <a:schemeClr val="accent6">
                    <a:lumMod val="50000"/>
                  </a:schemeClr>
                </a:solidFill>
              </a:rPr>
              <a:t>VERBS - </a:t>
            </a:r>
            <a:r>
              <a:rPr lang="en-US" b="1" dirty="0" smtClean="0">
                <a:solidFill>
                  <a:schemeClr val="accent6">
                    <a:lumMod val="50000"/>
                  </a:schemeClr>
                </a:solidFill>
              </a:rPr>
              <a:t>HTTP </a:t>
            </a:r>
            <a:r>
              <a:rPr lang="en-US" b="1" dirty="0">
                <a:solidFill>
                  <a:schemeClr val="accent6">
                    <a:lumMod val="50000"/>
                  </a:schemeClr>
                </a:solidFill>
              </a:rPr>
              <a:t>Methods</a:t>
            </a:r>
          </a:p>
        </p:txBody>
      </p:sp>
      <p:sp>
        <p:nvSpPr>
          <p:cNvPr id="3" name="Content Placeholder 2"/>
          <p:cNvSpPr>
            <a:spLocks noGrp="1"/>
          </p:cNvSpPr>
          <p:nvPr>
            <p:ph sz="quarter" idx="13"/>
          </p:nvPr>
        </p:nvSpPr>
        <p:spPr>
          <a:xfrm>
            <a:off x="913774" y="1614312"/>
            <a:ext cx="10363826" cy="4176888"/>
          </a:xfrm>
        </p:spPr>
        <p:txBody>
          <a:bodyPr/>
          <a:lstStyle/>
          <a:p>
            <a:r>
              <a:rPr lang="en-US" dirty="0" smtClean="0"/>
              <a:t>HTTP </a:t>
            </a:r>
            <a:r>
              <a:rPr lang="en-US" dirty="0"/>
              <a:t>GET</a:t>
            </a:r>
          </a:p>
          <a:p>
            <a:r>
              <a:rPr lang="en-US" dirty="0" smtClean="0"/>
              <a:t>HTTP </a:t>
            </a:r>
            <a:r>
              <a:rPr lang="en-US" dirty="0"/>
              <a:t>POST</a:t>
            </a:r>
          </a:p>
          <a:p>
            <a:r>
              <a:rPr lang="en-US" dirty="0" smtClean="0"/>
              <a:t>HTTP </a:t>
            </a:r>
            <a:r>
              <a:rPr lang="en-US" dirty="0"/>
              <a:t>PUT</a:t>
            </a:r>
          </a:p>
          <a:p>
            <a:r>
              <a:rPr lang="en-US" dirty="0" smtClean="0"/>
              <a:t>HTTP </a:t>
            </a:r>
            <a:r>
              <a:rPr lang="en-US" dirty="0"/>
              <a:t>DELETE</a:t>
            </a:r>
          </a:p>
          <a:p>
            <a:r>
              <a:rPr lang="en-US" dirty="0" smtClean="0"/>
              <a:t>HTTP PATCH</a:t>
            </a:r>
            <a:endParaRPr lang="tr-TR" dirty="0" smtClean="0"/>
          </a:p>
          <a:p>
            <a:r>
              <a:rPr lang="tr-TR" dirty="0" smtClean="0"/>
              <a:t>OPTIONS</a:t>
            </a:r>
            <a:endParaRPr lang="en-US" dirty="0"/>
          </a:p>
        </p:txBody>
      </p:sp>
    </p:spTree>
    <p:extLst>
      <p:ext uri="{BB962C8B-B14F-4D97-AF65-F5344CB8AC3E}">
        <p14:creationId xmlns:p14="http://schemas.microsoft.com/office/powerpoint/2010/main" val="1471405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99146" y="1052513"/>
            <a:ext cx="6993708" cy="5321300"/>
          </a:xfrm>
        </p:spPr>
      </p:pic>
    </p:spTree>
    <p:extLst>
      <p:ext uri="{BB962C8B-B14F-4D97-AF65-F5344CB8AC3E}">
        <p14:creationId xmlns:p14="http://schemas.microsoft.com/office/powerpoint/2010/main" val="3483288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94194"/>
          </a:xfrm>
        </p:spPr>
        <p:txBody>
          <a:bodyPr/>
          <a:lstStyle/>
          <a:p>
            <a:r>
              <a:rPr lang="en-US" b="1" dirty="0">
                <a:solidFill>
                  <a:schemeClr val="accent6">
                    <a:lumMod val="50000"/>
                  </a:schemeClr>
                </a:solidFill>
              </a:rPr>
              <a:t>HTTP Status Codes</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90044" y="1975556"/>
            <a:ext cx="7597423" cy="3973687"/>
          </a:xfrm>
        </p:spPr>
      </p:pic>
    </p:spTree>
    <p:extLst>
      <p:ext uri="{BB962C8B-B14F-4D97-AF65-F5344CB8AC3E}">
        <p14:creationId xmlns:p14="http://schemas.microsoft.com/office/powerpoint/2010/main" val="3684872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762001"/>
            <a:ext cx="10363826" cy="5985164"/>
          </a:xfrm>
        </p:spPr>
        <p:txBody>
          <a:bodyPr>
            <a:normAutofit fontScale="77500" lnSpcReduction="20000"/>
          </a:bodyPr>
          <a:lstStyle/>
          <a:p>
            <a:pPr marL="0" indent="0">
              <a:buNone/>
            </a:pPr>
            <a:r>
              <a:rPr lang="en-US" b="1" cap="none" dirty="0">
                <a:latin typeface="Arial" panose="020B0604020202020204" pitchFamily="34" charset="0"/>
                <a:cs typeface="Arial" panose="020B0604020202020204" pitchFamily="34" charset="0"/>
              </a:rPr>
              <a:t>2xx success</a:t>
            </a:r>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200 OK: returned by a successful GET or DELETE operation. PUT or POST can also use this, if the service does not want to return a resource back to the client after creation or modification.</a:t>
            </a:r>
          </a:p>
          <a:p>
            <a:r>
              <a:rPr lang="en-US" cap="none" dirty="0">
                <a:latin typeface="Arial" panose="020B0604020202020204" pitchFamily="34" charset="0"/>
                <a:cs typeface="Arial" panose="020B0604020202020204" pitchFamily="34" charset="0"/>
              </a:rPr>
              <a:t>201 created: response for a successful resource creation by a post request.</a:t>
            </a:r>
          </a:p>
          <a:p>
            <a:pPr marL="0" indent="0">
              <a:buNone/>
            </a:pPr>
            <a:r>
              <a:rPr lang="en-US" b="1" cap="none" dirty="0">
                <a:latin typeface="Arial" panose="020B0604020202020204" pitchFamily="34" charset="0"/>
                <a:cs typeface="Arial" panose="020B0604020202020204" pitchFamily="34" charset="0"/>
              </a:rPr>
              <a:t>3xx redirection</a:t>
            </a:r>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304 not modified: used if HTTP caching header is implemented.</a:t>
            </a:r>
          </a:p>
          <a:p>
            <a:pPr marL="0" indent="0">
              <a:buNone/>
            </a:pPr>
            <a:r>
              <a:rPr lang="en-US" b="1" cap="none" dirty="0">
                <a:latin typeface="Arial" panose="020B0604020202020204" pitchFamily="34" charset="0"/>
                <a:cs typeface="Arial" panose="020B0604020202020204" pitchFamily="34" charset="0"/>
              </a:rPr>
              <a:t>4xx client errors</a:t>
            </a:r>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400 bad request: when an HTTP request body can’t be parsed. For example, if an API is expecting a body in a JSON format for a POST request, but the body of the request is malformed.</a:t>
            </a:r>
          </a:p>
          <a:p>
            <a:r>
              <a:rPr lang="en-US" cap="none" dirty="0">
                <a:latin typeface="Arial" panose="020B0604020202020204" pitchFamily="34" charset="0"/>
                <a:cs typeface="Arial" panose="020B0604020202020204" pitchFamily="34" charset="0"/>
              </a:rPr>
              <a:t>401 unauthorized: authentication is unsuccessful (or credentials have not been provided) while accessing the </a:t>
            </a:r>
            <a:r>
              <a:rPr lang="en-US" cap="none" dirty="0" err="1">
                <a:latin typeface="Arial" panose="020B0604020202020204" pitchFamily="34" charset="0"/>
                <a:cs typeface="Arial" panose="020B0604020202020204" pitchFamily="34" charset="0"/>
              </a:rPr>
              <a:t>api</a:t>
            </a:r>
            <a:r>
              <a:rPr lang="en-US" cap="none" dirty="0">
                <a:latin typeface="Arial" panose="020B0604020202020204" pitchFamily="34" charset="0"/>
                <a:cs typeface="Arial" panose="020B0604020202020204" pitchFamily="34" charset="0"/>
              </a:rPr>
              <a:t>.</a:t>
            </a:r>
          </a:p>
          <a:p>
            <a:r>
              <a:rPr lang="en-US" cap="none" dirty="0">
                <a:latin typeface="Arial" panose="020B0604020202020204" pitchFamily="34" charset="0"/>
                <a:cs typeface="Arial" panose="020B0604020202020204" pitchFamily="34" charset="0"/>
              </a:rPr>
              <a:t>403 forbidden: if a user is not authorized to perform an action although authentication information is correct.</a:t>
            </a:r>
          </a:p>
          <a:p>
            <a:r>
              <a:rPr lang="en-US" cap="none" dirty="0">
                <a:latin typeface="Arial" panose="020B0604020202020204" pitchFamily="34" charset="0"/>
                <a:cs typeface="Arial" panose="020B0604020202020204" pitchFamily="34" charset="0"/>
              </a:rPr>
              <a:t>404 not found: if the requested resource is not available on the server.</a:t>
            </a:r>
          </a:p>
          <a:p>
            <a:r>
              <a:rPr lang="en-US" cap="none" dirty="0">
                <a:latin typeface="Arial" panose="020B0604020202020204" pitchFamily="34" charset="0"/>
                <a:cs typeface="Arial" panose="020B0604020202020204" pitchFamily="34" charset="0"/>
              </a:rPr>
              <a:t>405 method not allowed: if the user is trying to violate an </a:t>
            </a:r>
            <a:r>
              <a:rPr lang="en-US" cap="none" dirty="0" err="1">
                <a:latin typeface="Arial" panose="020B0604020202020204" pitchFamily="34" charset="0"/>
                <a:cs typeface="Arial" panose="020B0604020202020204" pitchFamily="34" charset="0"/>
              </a:rPr>
              <a:t>api</a:t>
            </a:r>
            <a:r>
              <a:rPr lang="en-US" cap="none" dirty="0">
                <a:latin typeface="Arial" panose="020B0604020202020204" pitchFamily="34" charset="0"/>
                <a:cs typeface="Arial" panose="020B0604020202020204" pitchFamily="34" charset="0"/>
              </a:rPr>
              <a:t> contract, for example, trying to update a resource by using a post method.</a:t>
            </a:r>
          </a:p>
          <a:p>
            <a:pPr marL="0" indent="0">
              <a:buNone/>
            </a:pPr>
            <a:r>
              <a:rPr lang="en-US" b="1" cap="none" dirty="0">
                <a:latin typeface="Arial" panose="020B0604020202020204" pitchFamily="34" charset="0"/>
                <a:cs typeface="Arial" panose="020B0604020202020204" pitchFamily="34" charset="0"/>
              </a:rPr>
              <a:t>5xx server errors</a:t>
            </a:r>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These errors occur due to server failures or issues with the underlying infrastructure.</a:t>
            </a:r>
          </a:p>
          <a:p>
            <a:endParaRPr lang="en-US" dirty="0"/>
          </a:p>
        </p:txBody>
      </p:sp>
    </p:spTree>
    <p:extLst>
      <p:ext uri="{BB962C8B-B14F-4D97-AF65-F5344CB8AC3E}">
        <p14:creationId xmlns:p14="http://schemas.microsoft.com/office/powerpoint/2010/main" val="1407541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24554"/>
            <a:ext cx="10364451" cy="544076"/>
          </a:xfrm>
        </p:spPr>
        <p:txBody>
          <a:bodyPr>
            <a:normAutofit fontScale="90000"/>
          </a:bodyPr>
          <a:lstStyle/>
          <a:p>
            <a:r>
              <a:rPr lang="en-US" b="1" dirty="0">
                <a:solidFill>
                  <a:schemeClr val="accent6">
                    <a:lumMod val="50000"/>
                  </a:schemeClr>
                </a:solidFill>
              </a:rPr>
              <a:t>Version Your APIs</a:t>
            </a:r>
            <a:endParaRPr lang="en-US" dirty="0"/>
          </a:p>
        </p:txBody>
      </p:sp>
      <p:sp>
        <p:nvSpPr>
          <p:cNvPr id="3" name="Content Placeholder 2"/>
          <p:cNvSpPr>
            <a:spLocks noGrp="1"/>
          </p:cNvSpPr>
          <p:nvPr>
            <p:ph sz="quarter" idx="13"/>
          </p:nvPr>
        </p:nvSpPr>
        <p:spPr>
          <a:xfrm>
            <a:off x="913774" y="1162594"/>
            <a:ext cx="10363826" cy="5598424"/>
          </a:xfrm>
        </p:spPr>
        <p:txBody>
          <a:bodyPr>
            <a:normAutofit fontScale="85000" lnSpcReduction="20000"/>
          </a:bodyPr>
          <a:lstStyle/>
          <a:p>
            <a:pPr marL="0" indent="0">
              <a:buNone/>
            </a:pPr>
            <a:r>
              <a:rPr lang="en-US" cap="none" dirty="0" err="1"/>
              <a:t>Apis</a:t>
            </a:r>
            <a:r>
              <a:rPr lang="en-US" cap="none" dirty="0"/>
              <a:t> only need to be up-versioned when a breaking change is made. Breaking changes include:</a:t>
            </a:r>
            <a:endParaRPr lang="tr-TR" cap="none" dirty="0"/>
          </a:p>
          <a:p>
            <a:r>
              <a:rPr lang="en-US" cap="none" dirty="0"/>
              <a:t>A change in the format of the response data for one or more calls</a:t>
            </a:r>
          </a:p>
          <a:p>
            <a:r>
              <a:rPr lang="en-US" cap="none" dirty="0"/>
              <a:t>A change in the response type (</a:t>
            </a:r>
            <a:r>
              <a:rPr lang="en-US" cap="none" dirty="0" err="1"/>
              <a:t>i.E.</a:t>
            </a:r>
            <a:r>
              <a:rPr lang="en-US" cap="none" dirty="0"/>
              <a:t> Changing an integer to a float)</a:t>
            </a:r>
          </a:p>
          <a:p>
            <a:r>
              <a:rPr lang="en-US" cap="none" dirty="0"/>
              <a:t>Removing any part of the API.</a:t>
            </a:r>
          </a:p>
          <a:p>
            <a:pPr marL="0" indent="0">
              <a:buNone/>
            </a:pPr>
            <a:r>
              <a:rPr lang="en-US" b="1" dirty="0">
                <a:solidFill>
                  <a:schemeClr val="accent1">
                    <a:lumMod val="75000"/>
                  </a:schemeClr>
                </a:solidFill>
              </a:rPr>
              <a:t>How to Version</a:t>
            </a:r>
            <a:r>
              <a:rPr lang="tr-TR" b="1" dirty="0">
                <a:solidFill>
                  <a:schemeClr val="accent1">
                    <a:lumMod val="75000"/>
                  </a:schemeClr>
                </a:solidFill>
              </a:rPr>
              <a:t>?</a:t>
            </a:r>
          </a:p>
          <a:p>
            <a:r>
              <a:rPr lang="en-US" cap="none" dirty="0"/>
              <a:t>URI Versioning</a:t>
            </a:r>
          </a:p>
          <a:p>
            <a:pPr marL="0" indent="0">
              <a:buNone/>
            </a:pPr>
            <a:r>
              <a:rPr lang="en-US" u="sng" cap="none" dirty="0">
                <a:solidFill>
                  <a:schemeClr val="accent1">
                    <a:lumMod val="75000"/>
                  </a:schemeClr>
                </a:solidFill>
              </a:rPr>
              <a:t>http://api.example.com/v1</a:t>
            </a:r>
          </a:p>
          <a:p>
            <a:pPr marL="0" indent="0">
              <a:buNone/>
            </a:pPr>
            <a:r>
              <a:rPr lang="en-US" u="sng" cap="none" dirty="0">
                <a:solidFill>
                  <a:schemeClr val="accent1">
                    <a:lumMod val="75000"/>
                  </a:schemeClr>
                </a:solidFill>
              </a:rPr>
              <a:t>http://apiv1.example.com</a:t>
            </a:r>
          </a:p>
          <a:p>
            <a:r>
              <a:rPr lang="en-US" cap="none" dirty="0"/>
              <a:t>Versioning using Custom Request Header</a:t>
            </a:r>
            <a:endParaRPr lang="tr-TR" cap="none" dirty="0"/>
          </a:p>
          <a:p>
            <a:pPr marL="0" indent="0">
              <a:buNone/>
            </a:pPr>
            <a:r>
              <a:rPr lang="en-US" cap="none" dirty="0">
                <a:solidFill>
                  <a:schemeClr val="accent1">
                    <a:lumMod val="75000"/>
                  </a:schemeClr>
                </a:solidFill>
              </a:rPr>
              <a:t>Accept-version: v1</a:t>
            </a:r>
          </a:p>
          <a:p>
            <a:pPr marL="0" indent="0">
              <a:buNone/>
            </a:pPr>
            <a:r>
              <a:rPr lang="en-US" cap="none" dirty="0">
                <a:solidFill>
                  <a:schemeClr val="accent1">
                    <a:lumMod val="75000"/>
                  </a:schemeClr>
                </a:solidFill>
              </a:rPr>
              <a:t>Accept-version: v2</a:t>
            </a:r>
          </a:p>
          <a:p>
            <a:r>
              <a:rPr lang="en-US" cap="none" dirty="0"/>
              <a:t>Versioning using Accept header</a:t>
            </a:r>
            <a:endParaRPr lang="tr-TR" cap="none" dirty="0"/>
          </a:p>
          <a:p>
            <a:pPr marL="0" indent="0">
              <a:buNone/>
            </a:pPr>
            <a:r>
              <a:rPr lang="en-US" cap="none" dirty="0">
                <a:solidFill>
                  <a:schemeClr val="accent1">
                    <a:lumMod val="75000"/>
                  </a:schemeClr>
                </a:solidFill>
              </a:rPr>
              <a:t>Accept: application/vnd.example.v1+json</a:t>
            </a:r>
          </a:p>
          <a:p>
            <a:pPr marL="0" indent="0">
              <a:buNone/>
            </a:pPr>
            <a:r>
              <a:rPr lang="en-US" cap="none" dirty="0">
                <a:solidFill>
                  <a:schemeClr val="accent1">
                    <a:lumMod val="75000"/>
                  </a:schemeClr>
                </a:solidFill>
              </a:rPr>
              <a:t>Accept: application/</a:t>
            </a:r>
            <a:r>
              <a:rPr lang="en-US" cap="none" dirty="0" err="1">
                <a:solidFill>
                  <a:schemeClr val="accent1">
                    <a:lumMod val="75000"/>
                  </a:schemeClr>
                </a:solidFill>
              </a:rPr>
              <a:t>vnd.example+json;version</a:t>
            </a:r>
            <a:r>
              <a:rPr lang="en-US" cap="none" dirty="0">
                <a:solidFill>
                  <a:schemeClr val="accent1">
                    <a:lumMod val="75000"/>
                  </a:schemeClr>
                </a:solidFill>
              </a:rPr>
              <a:t>=1.0</a:t>
            </a:r>
          </a:p>
          <a:p>
            <a:pPr marL="0" indent="0">
              <a:buNone/>
            </a:pPr>
            <a:endParaRPr lang="en-US" b="1" dirty="0">
              <a:solidFill>
                <a:schemeClr val="accent1">
                  <a:lumMod val="75000"/>
                </a:schemeClr>
              </a:solidFill>
            </a:endParaRPr>
          </a:p>
          <a:p>
            <a:pPr marL="0" indent="0">
              <a:buNone/>
            </a:pPr>
            <a:endParaRPr lang="en-US" b="1" dirty="0">
              <a:solidFill>
                <a:schemeClr val="accent1">
                  <a:lumMod val="75000"/>
                </a:schemeClr>
              </a:solidFill>
            </a:endParaRPr>
          </a:p>
          <a:p>
            <a:endParaRPr lang="en-US" dirty="0"/>
          </a:p>
          <a:p>
            <a:endParaRPr lang="en-US" dirty="0"/>
          </a:p>
        </p:txBody>
      </p:sp>
    </p:spTree>
    <p:extLst>
      <p:ext uri="{BB962C8B-B14F-4D97-AF65-F5344CB8AC3E}">
        <p14:creationId xmlns:p14="http://schemas.microsoft.com/office/powerpoint/2010/main" val="55689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05009"/>
            <a:ext cx="10364451" cy="517952"/>
          </a:xfrm>
        </p:spPr>
        <p:txBody>
          <a:bodyPr>
            <a:normAutofit fontScale="90000"/>
          </a:bodyPr>
          <a:lstStyle/>
          <a:p>
            <a:r>
              <a:rPr lang="en-US" b="1" dirty="0">
                <a:solidFill>
                  <a:schemeClr val="accent6">
                    <a:lumMod val="50000"/>
                  </a:schemeClr>
                </a:solidFill>
              </a:rPr>
              <a:t>API Root URL</a:t>
            </a:r>
            <a:endParaRPr lang="en-US" dirty="0"/>
          </a:p>
        </p:txBody>
      </p:sp>
      <p:sp>
        <p:nvSpPr>
          <p:cNvPr id="3" name="Content Placeholder 2"/>
          <p:cNvSpPr>
            <a:spLocks noGrp="1"/>
          </p:cNvSpPr>
          <p:nvPr>
            <p:ph sz="quarter" idx="13"/>
          </p:nvPr>
        </p:nvSpPr>
        <p:spPr>
          <a:xfrm>
            <a:off x="913774" y="1084217"/>
            <a:ext cx="10363826" cy="5603965"/>
          </a:xfrm>
        </p:spPr>
        <p:txBody>
          <a:bodyPr>
            <a:normAutofit lnSpcReduction="10000"/>
          </a:bodyPr>
          <a:lstStyle/>
          <a:p>
            <a:pPr marL="0" indent="0">
              <a:buNone/>
            </a:pPr>
            <a:r>
              <a:rPr lang="en-US" sz="2400" cap="none" dirty="0">
                <a:latin typeface="Arial" panose="020B0604020202020204" pitchFamily="34" charset="0"/>
                <a:cs typeface="Arial" panose="020B0604020202020204" pitchFamily="34" charset="0"/>
              </a:rPr>
              <a:t>When a developer (read as code archaeologist) inherits an old project using your API and needs to build new features, they may not know about your service at all. Perhaps all they know is a list of </a:t>
            </a:r>
            <a:r>
              <a:rPr lang="en-US" sz="2400" cap="none" dirty="0" err="1">
                <a:latin typeface="Arial" panose="020B0604020202020204" pitchFamily="34" charset="0"/>
                <a:cs typeface="Arial" panose="020B0604020202020204" pitchFamily="34" charset="0"/>
              </a:rPr>
              <a:t>urls</a:t>
            </a:r>
            <a:r>
              <a:rPr lang="en-US" sz="2400" cap="none" dirty="0">
                <a:latin typeface="Arial" panose="020B0604020202020204" pitchFamily="34" charset="0"/>
                <a:cs typeface="Arial" panose="020B0604020202020204" pitchFamily="34" charset="0"/>
              </a:rPr>
              <a:t> which the consumer calls out to. It’s important that the root entry point into your API is as simple as possible, as a long complex URL will appear daunting and can turn developers away.</a:t>
            </a:r>
          </a:p>
          <a:p>
            <a:pPr marL="0" indent="0">
              <a:buNone/>
            </a:pPr>
            <a:r>
              <a:rPr lang="en-US" sz="2400" cap="none" dirty="0">
                <a:latin typeface="Arial" panose="020B0604020202020204" pitchFamily="34" charset="0"/>
                <a:cs typeface="Arial" panose="020B0604020202020204" pitchFamily="34" charset="0"/>
              </a:rPr>
              <a:t>Here are two common </a:t>
            </a:r>
            <a:r>
              <a:rPr lang="en-US" sz="2400" cap="none" dirty="0" err="1">
                <a:latin typeface="Arial" panose="020B0604020202020204" pitchFamily="34" charset="0"/>
                <a:cs typeface="Arial" panose="020B0604020202020204" pitchFamily="34" charset="0"/>
              </a:rPr>
              <a:t>url</a:t>
            </a:r>
            <a:r>
              <a:rPr lang="en-US" sz="2400" cap="none" dirty="0">
                <a:latin typeface="Arial" panose="020B0604020202020204" pitchFamily="34" charset="0"/>
                <a:cs typeface="Arial" panose="020B0604020202020204" pitchFamily="34" charset="0"/>
              </a:rPr>
              <a:t> roots:</a:t>
            </a:r>
          </a:p>
          <a:p>
            <a:r>
              <a:rPr lang="en-US" sz="2400" cap="none" dirty="0">
                <a:latin typeface="Arial" panose="020B0604020202020204" pitchFamily="34" charset="0"/>
                <a:cs typeface="Arial" panose="020B0604020202020204" pitchFamily="34" charset="0"/>
              </a:rPr>
              <a:t>Https://example.</a:t>
            </a:r>
            <a:r>
              <a:rPr lang="tr-TR" sz="2400" cap="none" dirty="0">
                <a:latin typeface="Arial" panose="020B0604020202020204" pitchFamily="34" charset="0"/>
                <a:cs typeface="Arial" panose="020B0604020202020204" pitchFamily="34" charset="0"/>
              </a:rPr>
              <a:t>o</a:t>
            </a:r>
            <a:r>
              <a:rPr lang="en-US" sz="2400" cap="none" dirty="0" err="1">
                <a:latin typeface="Arial" panose="020B0604020202020204" pitchFamily="34" charset="0"/>
                <a:cs typeface="Arial" panose="020B0604020202020204" pitchFamily="34" charset="0"/>
              </a:rPr>
              <a:t>rg</a:t>
            </a:r>
            <a:r>
              <a:rPr lang="en-US" sz="2400" cap="none" dirty="0">
                <a:latin typeface="Arial" panose="020B0604020202020204" pitchFamily="34" charset="0"/>
                <a:cs typeface="Arial" panose="020B0604020202020204" pitchFamily="34" charset="0"/>
              </a:rPr>
              <a:t>/</a:t>
            </a:r>
            <a:r>
              <a:rPr lang="en-US" sz="2400" cap="none" dirty="0" err="1">
                <a:latin typeface="Arial" panose="020B0604020202020204" pitchFamily="34" charset="0"/>
                <a:cs typeface="Arial" panose="020B0604020202020204" pitchFamily="34" charset="0"/>
              </a:rPr>
              <a:t>api</a:t>
            </a:r>
            <a:r>
              <a:rPr lang="en-US" sz="2400" cap="none" dirty="0">
                <a:latin typeface="Arial" panose="020B0604020202020204" pitchFamily="34" charset="0"/>
                <a:cs typeface="Arial" panose="020B0604020202020204" pitchFamily="34" charset="0"/>
              </a:rPr>
              <a:t>/v1/*</a:t>
            </a:r>
          </a:p>
          <a:p>
            <a:r>
              <a:rPr lang="en-US" sz="2400" cap="none" dirty="0">
                <a:latin typeface="Arial" panose="020B0604020202020204" pitchFamily="34" charset="0"/>
                <a:cs typeface="Arial" panose="020B0604020202020204" pitchFamily="34" charset="0"/>
              </a:rPr>
              <a:t>Https://api.</a:t>
            </a:r>
            <a:r>
              <a:rPr lang="tr-TR" sz="2400" cap="none" dirty="0">
                <a:latin typeface="Arial" panose="020B0604020202020204" pitchFamily="34" charset="0"/>
                <a:cs typeface="Arial" panose="020B0604020202020204" pitchFamily="34" charset="0"/>
              </a:rPr>
              <a:t>e</a:t>
            </a:r>
            <a:r>
              <a:rPr lang="en-US" sz="2400" cap="none" dirty="0" err="1">
                <a:latin typeface="Arial" panose="020B0604020202020204" pitchFamily="34" charset="0"/>
                <a:cs typeface="Arial" panose="020B0604020202020204" pitchFamily="34" charset="0"/>
              </a:rPr>
              <a:t>xample</a:t>
            </a:r>
            <a:r>
              <a:rPr lang="en-US" sz="2400" cap="none" dirty="0">
                <a:latin typeface="Arial" panose="020B0604020202020204" pitchFamily="34" charset="0"/>
                <a:cs typeface="Arial" panose="020B0604020202020204" pitchFamily="34" charset="0"/>
              </a:rPr>
              <a:t>.</a:t>
            </a:r>
            <a:r>
              <a:rPr lang="tr-TR" sz="2400" cap="none" dirty="0">
                <a:latin typeface="Arial" panose="020B0604020202020204" pitchFamily="34" charset="0"/>
                <a:cs typeface="Arial" panose="020B0604020202020204" pitchFamily="34" charset="0"/>
              </a:rPr>
              <a:t>c</a:t>
            </a:r>
            <a:r>
              <a:rPr lang="en-US" sz="2400" cap="none" dirty="0">
                <a:latin typeface="Arial" panose="020B0604020202020204" pitchFamily="34" charset="0"/>
                <a:cs typeface="Arial" panose="020B0604020202020204" pitchFamily="34" charset="0"/>
              </a:rPr>
              <a:t>om/v1/*</a:t>
            </a:r>
          </a:p>
          <a:p>
            <a:pPr marL="0" indent="0">
              <a:buNone/>
            </a:pPr>
            <a:r>
              <a:rPr lang="en-US" sz="2400" cap="none" dirty="0">
                <a:latin typeface="Arial" panose="020B0604020202020204" pitchFamily="34" charset="0"/>
                <a:cs typeface="Arial" panose="020B0604020202020204" pitchFamily="34" charset="0"/>
              </a:rPr>
              <a:t>If your application is huge, or you anticipate it becoming huge, putting the API on its own subdomain (</a:t>
            </a:r>
            <a:r>
              <a:rPr lang="en-US" sz="2400" cap="none" dirty="0" err="1">
                <a:latin typeface="Arial" panose="020B0604020202020204" pitchFamily="34" charset="0"/>
                <a:cs typeface="Arial" panose="020B0604020202020204" pitchFamily="34" charset="0"/>
              </a:rPr>
              <a:t>e.G.</a:t>
            </a:r>
            <a:r>
              <a:rPr lang="en-US" sz="2400" cap="none" dirty="0">
                <a:latin typeface="Arial" panose="020B0604020202020204" pitchFamily="34" charset="0"/>
                <a:cs typeface="Arial" panose="020B0604020202020204" pitchFamily="34" charset="0"/>
              </a:rPr>
              <a:t> </a:t>
            </a:r>
            <a:r>
              <a:rPr lang="en-US" sz="2400" cap="none" dirty="0" err="1">
                <a:latin typeface="Arial" panose="020B0604020202020204" pitchFamily="34" charset="0"/>
                <a:cs typeface="Arial" panose="020B0604020202020204" pitchFamily="34" charset="0"/>
              </a:rPr>
              <a:t>Api</a:t>
            </a:r>
            <a:r>
              <a:rPr lang="en-US" sz="2400" cap="none" dirty="0">
                <a:latin typeface="Arial" panose="020B0604020202020204" pitchFamily="34" charset="0"/>
                <a:cs typeface="Arial" panose="020B0604020202020204" pitchFamily="34" charset="0"/>
              </a:rPr>
              <a:t>.) Is a good choice. This can allow for some more flexible scalability down the road.</a:t>
            </a:r>
          </a:p>
          <a:p>
            <a:endParaRPr lang="en-US" dirty="0"/>
          </a:p>
        </p:txBody>
      </p:sp>
    </p:spTree>
    <p:extLst>
      <p:ext uri="{BB962C8B-B14F-4D97-AF65-F5344CB8AC3E}">
        <p14:creationId xmlns:p14="http://schemas.microsoft.com/office/powerpoint/2010/main" val="4165550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422575"/>
            <a:ext cx="10364451" cy="413448"/>
          </a:xfrm>
        </p:spPr>
        <p:txBody>
          <a:bodyPr>
            <a:normAutofit fontScale="90000"/>
          </a:bodyPr>
          <a:lstStyle/>
          <a:p>
            <a:r>
              <a:rPr lang="en-US" b="1" dirty="0" smtClean="0">
                <a:solidFill>
                  <a:schemeClr val="accent6">
                    <a:lumMod val="50000"/>
                  </a:schemeClr>
                </a:solidFill>
              </a:rPr>
              <a:t>Filter</a:t>
            </a:r>
            <a:r>
              <a:rPr lang="tr-TR" b="1" dirty="0" smtClean="0">
                <a:solidFill>
                  <a:schemeClr val="accent6">
                    <a:lumMod val="50000"/>
                  </a:schemeClr>
                </a:solidFill>
              </a:rPr>
              <a:t> </a:t>
            </a:r>
            <a:r>
              <a:rPr lang="en-US" b="1" dirty="0" smtClean="0">
                <a:solidFill>
                  <a:schemeClr val="accent6">
                    <a:lumMod val="50000"/>
                  </a:schemeClr>
                </a:solidFill>
              </a:rPr>
              <a:t>and Sort</a:t>
            </a:r>
            <a:endParaRPr lang="en-US" dirty="0"/>
          </a:p>
        </p:txBody>
      </p:sp>
      <p:sp>
        <p:nvSpPr>
          <p:cNvPr id="3" name="Content Placeholder 2"/>
          <p:cNvSpPr>
            <a:spLocks noGrp="1"/>
          </p:cNvSpPr>
          <p:nvPr>
            <p:ph sz="quarter" idx="13"/>
          </p:nvPr>
        </p:nvSpPr>
        <p:spPr>
          <a:xfrm>
            <a:off x="913774" y="1123406"/>
            <a:ext cx="10363826" cy="5590903"/>
          </a:xfrm>
        </p:spPr>
        <p:txBody>
          <a:bodyPr>
            <a:normAutofit/>
          </a:bodyPr>
          <a:lstStyle/>
          <a:p>
            <a:pPr marL="0" indent="0">
              <a:buNone/>
            </a:pPr>
            <a:r>
              <a:rPr lang="en-US" cap="none" dirty="0">
                <a:latin typeface="Arial" panose="020B0604020202020204" pitchFamily="34" charset="0"/>
                <a:cs typeface="Arial" panose="020B0604020202020204" pitchFamily="34" charset="0"/>
              </a:rPr>
              <a:t>Don’t create different </a:t>
            </a:r>
            <a:r>
              <a:rPr lang="en-US" cap="none" dirty="0" err="1">
                <a:latin typeface="Arial" panose="020B0604020202020204" pitchFamily="34" charset="0"/>
                <a:cs typeface="Arial" panose="020B0604020202020204" pitchFamily="34" charset="0"/>
              </a:rPr>
              <a:t>uris</a:t>
            </a:r>
            <a:r>
              <a:rPr lang="en-US" cap="none" dirty="0">
                <a:latin typeface="Arial" panose="020B0604020202020204" pitchFamily="34" charset="0"/>
                <a:cs typeface="Arial" panose="020B0604020202020204" pitchFamily="34" charset="0"/>
              </a:rPr>
              <a:t> for fetching resources with filtering, searching, or sorting parameters. Try to keep the URI simple, and add query parameters to depict parameters or criteria to fetch a resource (single type of resource)</a:t>
            </a:r>
          </a:p>
          <a:p>
            <a:pPr marL="0" indent="0">
              <a:buNone/>
            </a:pPr>
            <a:r>
              <a:rPr lang="en-US" b="1" cap="none" dirty="0">
                <a:latin typeface="Arial" panose="020B0604020202020204" pitchFamily="34" charset="0"/>
                <a:cs typeface="Arial" panose="020B0604020202020204" pitchFamily="34" charset="0"/>
              </a:rPr>
              <a:t>Filtering:</a:t>
            </a:r>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Use query parameters defined in URL for filtering a resource from server. For example, if we would like to fetch all published posts by user you can design an API such as:</a:t>
            </a:r>
          </a:p>
          <a:p>
            <a:r>
              <a:rPr lang="en-US" cap="none" dirty="0">
                <a:latin typeface="Arial" panose="020B0604020202020204" pitchFamily="34" charset="0"/>
                <a:cs typeface="Arial" panose="020B0604020202020204" pitchFamily="34" charset="0"/>
              </a:rPr>
              <a:t>Get /users/123/posts?</a:t>
            </a:r>
            <a:r>
              <a:rPr lang="tr-TR" cap="none" dirty="0">
                <a:latin typeface="Arial" panose="020B0604020202020204" pitchFamily="34" charset="0"/>
                <a:cs typeface="Arial" panose="020B0604020202020204" pitchFamily="34" charset="0"/>
              </a:rPr>
              <a:t>s</a:t>
            </a:r>
            <a:r>
              <a:rPr lang="en-US" cap="none" dirty="0" err="1">
                <a:latin typeface="Arial" panose="020B0604020202020204" pitchFamily="34" charset="0"/>
                <a:cs typeface="Arial" panose="020B0604020202020204" pitchFamily="34" charset="0"/>
              </a:rPr>
              <a:t>tate</a:t>
            </a:r>
            <a:r>
              <a:rPr lang="en-US" cap="none" dirty="0">
                <a:latin typeface="Arial" panose="020B0604020202020204" pitchFamily="34" charset="0"/>
                <a:cs typeface="Arial" panose="020B0604020202020204" pitchFamily="34" charset="0"/>
              </a:rPr>
              <a:t>=</a:t>
            </a:r>
            <a:r>
              <a:rPr lang="en-US" cap="none" dirty="0" err="1">
                <a:latin typeface="Arial" panose="020B0604020202020204" pitchFamily="34" charset="0"/>
                <a:cs typeface="Arial" panose="020B0604020202020204" pitchFamily="34" charset="0"/>
              </a:rPr>
              <a:t>published&amp;ta</a:t>
            </a:r>
            <a:r>
              <a:rPr lang="en-US" cap="none" dirty="0">
                <a:latin typeface="Arial" panose="020B0604020202020204" pitchFamily="34" charset="0"/>
                <a:cs typeface="Arial" panose="020B0604020202020204" pitchFamily="34" charset="0"/>
              </a:rPr>
              <a:t>=</a:t>
            </a:r>
            <a:r>
              <a:rPr lang="en-US" cap="none" dirty="0" err="1">
                <a:latin typeface="Arial" panose="020B0604020202020204" pitchFamily="34" charset="0"/>
                <a:cs typeface="Arial" panose="020B0604020202020204" pitchFamily="34" charset="0"/>
              </a:rPr>
              <a:t>scala</a:t>
            </a:r>
            <a:endParaRPr lang="en-US" cap="none" dirty="0">
              <a:latin typeface="Arial" panose="020B0604020202020204" pitchFamily="34" charset="0"/>
              <a:cs typeface="Arial" panose="020B0604020202020204" pitchFamily="34" charset="0"/>
            </a:endParaRPr>
          </a:p>
          <a:p>
            <a:pPr marL="0" indent="0">
              <a:buNone/>
            </a:pPr>
            <a:r>
              <a:rPr lang="en-US" b="1" cap="none" dirty="0" smtClean="0">
                <a:latin typeface="Arial" panose="020B0604020202020204" pitchFamily="34" charset="0"/>
                <a:cs typeface="Arial" panose="020B0604020202020204" pitchFamily="34" charset="0"/>
              </a:rPr>
              <a:t>Sorting</a:t>
            </a:r>
            <a:r>
              <a:rPr lang="en-US" b="1" cap="none" dirty="0">
                <a:latin typeface="Arial" panose="020B0604020202020204" pitchFamily="34" charset="0"/>
                <a:cs typeface="Arial" panose="020B0604020202020204" pitchFamily="34" charset="0"/>
              </a:rPr>
              <a:t>:</a:t>
            </a:r>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ASC and DESC sorting parameters can be passed in URL such as:</a:t>
            </a:r>
          </a:p>
          <a:p>
            <a:r>
              <a:rPr lang="en-US" cap="none" dirty="0">
                <a:latin typeface="Arial" panose="020B0604020202020204" pitchFamily="34" charset="0"/>
                <a:cs typeface="Arial" panose="020B0604020202020204" pitchFamily="34" charset="0"/>
              </a:rPr>
              <a:t>GET /users/123/posts?</a:t>
            </a:r>
            <a:r>
              <a:rPr lang="tr-TR" cap="none" dirty="0">
                <a:latin typeface="Arial" panose="020B0604020202020204" pitchFamily="34" charset="0"/>
                <a:cs typeface="Arial" panose="020B0604020202020204" pitchFamily="34" charset="0"/>
              </a:rPr>
              <a:t>s</a:t>
            </a:r>
            <a:r>
              <a:rPr lang="en-US" cap="none" dirty="0">
                <a:latin typeface="Arial" panose="020B0604020202020204" pitchFamily="34" charset="0"/>
                <a:cs typeface="Arial" panose="020B0604020202020204" pitchFamily="34" charset="0"/>
              </a:rPr>
              <a:t>ort=-</a:t>
            </a:r>
            <a:r>
              <a:rPr lang="en-US" cap="none" dirty="0" err="1" smtClean="0">
                <a:latin typeface="Arial" panose="020B0604020202020204" pitchFamily="34" charset="0"/>
                <a:cs typeface="Arial" panose="020B0604020202020204" pitchFamily="34" charset="0"/>
              </a:rPr>
              <a:t>updated_at</a:t>
            </a:r>
            <a:endParaRPr lang="en-US"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8420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448700"/>
            <a:ext cx="10364451" cy="687769"/>
          </a:xfrm>
        </p:spPr>
        <p:txBody>
          <a:bodyPr/>
          <a:lstStyle/>
          <a:p>
            <a:r>
              <a:rPr lang="en-US" b="1" dirty="0">
                <a:solidFill>
                  <a:schemeClr val="accent6">
                    <a:lumMod val="50000"/>
                  </a:schemeClr>
                </a:solidFill>
              </a:rPr>
              <a:t>Stateless Authentication &amp; Authorization</a:t>
            </a:r>
            <a:endParaRPr lang="en-US" dirty="0"/>
          </a:p>
        </p:txBody>
      </p:sp>
      <p:sp>
        <p:nvSpPr>
          <p:cNvPr id="3" name="Content Placeholder 2"/>
          <p:cNvSpPr>
            <a:spLocks noGrp="1"/>
          </p:cNvSpPr>
          <p:nvPr>
            <p:ph sz="quarter" idx="13"/>
          </p:nvPr>
        </p:nvSpPr>
        <p:spPr>
          <a:xfrm>
            <a:off x="913774" y="1410789"/>
            <a:ext cx="10363826" cy="5277393"/>
          </a:xfrm>
        </p:spPr>
        <p:txBody>
          <a:bodyPr/>
          <a:lstStyle/>
          <a:p>
            <a:r>
              <a:rPr lang="en-US" sz="2400" cap="none" dirty="0">
                <a:latin typeface="Arial" panose="020B0604020202020204" pitchFamily="34" charset="0"/>
                <a:cs typeface="Arial" panose="020B0604020202020204" pitchFamily="34" charset="0"/>
              </a:rPr>
              <a:t>REST </a:t>
            </a:r>
            <a:r>
              <a:rPr lang="en-US" sz="2400" cap="none" dirty="0" err="1">
                <a:latin typeface="Arial" panose="020B0604020202020204" pitchFamily="34" charset="0"/>
                <a:cs typeface="Arial" panose="020B0604020202020204" pitchFamily="34" charset="0"/>
              </a:rPr>
              <a:t>apis</a:t>
            </a:r>
            <a:r>
              <a:rPr lang="en-US" sz="2400" cap="none" dirty="0">
                <a:latin typeface="Arial" panose="020B0604020202020204" pitchFamily="34" charset="0"/>
                <a:cs typeface="Arial" panose="020B0604020202020204" pitchFamily="34" charset="0"/>
              </a:rPr>
              <a:t> should be stateless. Every request should be self-sufficient and must be fulfilled without knowledge of the prior request. This happens in the case of authorizing a user action.</a:t>
            </a:r>
            <a:endParaRPr lang="tr-TR" sz="2400" cap="none" dirty="0">
              <a:latin typeface="Arial" panose="020B0604020202020204" pitchFamily="34" charset="0"/>
              <a:cs typeface="Arial" panose="020B0604020202020204" pitchFamily="34" charset="0"/>
            </a:endParaRPr>
          </a:p>
          <a:p>
            <a:pPr marL="0" indent="0">
              <a:buNone/>
            </a:pPr>
            <a:endParaRPr lang="en-US" sz="2400" cap="none" dirty="0">
              <a:latin typeface="Arial" panose="020B0604020202020204" pitchFamily="34" charset="0"/>
              <a:cs typeface="Arial" panose="020B0604020202020204" pitchFamily="34" charset="0"/>
            </a:endParaRPr>
          </a:p>
          <a:p>
            <a:r>
              <a:rPr lang="en-US" sz="2400" cap="none" dirty="0">
                <a:latin typeface="Arial" panose="020B0604020202020204" pitchFamily="34" charset="0"/>
                <a:cs typeface="Arial" panose="020B0604020202020204" pitchFamily="34" charset="0"/>
              </a:rPr>
              <a:t>This doesn’t limit </a:t>
            </a:r>
            <a:r>
              <a:rPr lang="en-US" sz="2400" cap="none" dirty="0" err="1">
                <a:latin typeface="Arial" panose="020B0604020202020204" pitchFamily="34" charset="0"/>
                <a:cs typeface="Arial" panose="020B0604020202020204" pitchFamily="34" charset="0"/>
              </a:rPr>
              <a:t>apis</a:t>
            </a:r>
            <a:r>
              <a:rPr lang="en-US" sz="2400" cap="none" dirty="0">
                <a:latin typeface="Arial" panose="020B0604020202020204" pitchFamily="34" charset="0"/>
                <a:cs typeface="Arial" panose="020B0604020202020204" pitchFamily="34" charset="0"/>
              </a:rPr>
              <a:t> to a user as an authorized person, as it allows service-to-service authorization as well. For user authorization, JWT (JSON web token) with oauth2 provides a way to achieve this. Additionally, for service-to-service communication, try to have the encrypted </a:t>
            </a:r>
            <a:r>
              <a:rPr lang="en-US" sz="2400" cap="none" dirty="0" err="1">
                <a:latin typeface="Arial" panose="020B0604020202020204" pitchFamily="34" charset="0"/>
                <a:cs typeface="Arial" panose="020B0604020202020204" pitchFamily="34" charset="0"/>
              </a:rPr>
              <a:t>api</a:t>
            </a:r>
            <a:r>
              <a:rPr lang="en-US" sz="2400" cap="none" dirty="0">
                <a:latin typeface="Arial" panose="020B0604020202020204" pitchFamily="34" charset="0"/>
                <a:cs typeface="Arial" panose="020B0604020202020204" pitchFamily="34" charset="0"/>
              </a:rPr>
              <a:t>-key passed in the header.</a:t>
            </a:r>
          </a:p>
          <a:p>
            <a:pPr marL="0" indent="0">
              <a:buNone/>
            </a:pPr>
            <a:endParaRPr lang="en-US" dirty="0"/>
          </a:p>
        </p:txBody>
      </p:sp>
    </p:spTree>
    <p:extLst>
      <p:ext uri="{BB962C8B-B14F-4D97-AF65-F5344CB8AC3E}">
        <p14:creationId xmlns:p14="http://schemas.microsoft.com/office/powerpoint/2010/main" val="2384291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76045"/>
            <a:ext cx="10364451" cy="873881"/>
          </a:xfrm>
        </p:spPr>
        <p:txBody>
          <a:bodyPr>
            <a:normAutofit fontScale="90000"/>
          </a:bodyPr>
          <a:lstStyle/>
          <a:p>
            <a:r>
              <a:rPr lang="tr-TR" b="1" dirty="0" smtClean="0">
                <a:solidFill>
                  <a:schemeClr val="accent6">
                    <a:lumMod val="50000"/>
                  </a:schemeClr>
                </a:solidFill>
              </a:rPr>
              <a:t/>
            </a:r>
            <a:br>
              <a:rPr lang="tr-TR" b="1" dirty="0" smtClean="0">
                <a:solidFill>
                  <a:schemeClr val="accent6">
                    <a:lumMod val="50000"/>
                  </a:schemeClr>
                </a:solidFill>
              </a:rPr>
            </a:br>
            <a:r>
              <a:rPr lang="tr-TR" b="1" dirty="0" smtClean="0">
                <a:solidFill>
                  <a:schemeClr val="accent6">
                    <a:lumMod val="50000"/>
                  </a:schemeClr>
                </a:solidFill>
              </a:rPr>
              <a:t/>
            </a:r>
            <a:br>
              <a:rPr lang="tr-TR" b="1" dirty="0" smtClean="0">
                <a:solidFill>
                  <a:schemeClr val="accent6">
                    <a:lumMod val="50000"/>
                  </a:schemeClr>
                </a:solidFill>
              </a:rPr>
            </a:br>
            <a:r>
              <a:rPr lang="tr-TR" b="1" dirty="0" smtClean="0">
                <a:solidFill>
                  <a:schemeClr val="accent6">
                    <a:lumMod val="50000"/>
                  </a:schemeClr>
                </a:solidFill>
              </a:rPr>
              <a:t/>
            </a:r>
            <a:br>
              <a:rPr lang="tr-TR" b="1" dirty="0" smtClean="0">
                <a:solidFill>
                  <a:schemeClr val="accent6">
                    <a:lumMod val="50000"/>
                  </a:schemeClr>
                </a:solidFill>
              </a:rPr>
            </a:br>
            <a:r>
              <a:rPr lang="en-US" b="1" cap="none" dirty="0" smtClean="0">
                <a:solidFill>
                  <a:schemeClr val="accent6">
                    <a:lumMod val="50000"/>
                  </a:schemeClr>
                </a:solidFill>
              </a:rPr>
              <a:t>Idempotent REST</a:t>
            </a:r>
            <a:r>
              <a:rPr lang="tr-TR" b="1" cap="none" dirty="0" smtClean="0">
                <a:solidFill>
                  <a:schemeClr val="accent6">
                    <a:lumMod val="50000"/>
                  </a:schemeClr>
                </a:solidFill>
              </a:rPr>
              <a:t> </a:t>
            </a:r>
            <a:r>
              <a:rPr lang="tr-TR" b="1" cap="none" dirty="0" err="1" smtClean="0">
                <a:solidFill>
                  <a:schemeClr val="accent6">
                    <a:lumMod val="50000"/>
                  </a:schemeClr>
                </a:solidFill>
              </a:rPr>
              <a:t>APIs</a:t>
            </a:r>
            <a:r>
              <a:rPr lang="en-US" b="1" dirty="0">
                <a:solidFill>
                  <a:schemeClr val="accent6">
                    <a:lumMod val="50000"/>
                  </a:schemeClr>
                </a:solidFill>
              </a:rPr>
              <a:t/>
            </a:r>
            <a:br>
              <a:rPr lang="en-US" b="1" dirty="0">
                <a:solidFill>
                  <a:schemeClr val="accent6">
                    <a:lumMod val="50000"/>
                  </a:schemeClr>
                </a:solidFill>
              </a:rPr>
            </a:br>
            <a:r>
              <a:rPr lang="en-US" b="1" cap="none" dirty="0">
                <a:solidFill>
                  <a:schemeClr val="accent6">
                    <a:lumMod val="50000"/>
                  </a:schemeClr>
                </a:solidFill>
                <a:latin typeface="Arial" panose="020B0604020202020204" pitchFamily="34" charset="0"/>
                <a:cs typeface="Arial" panose="020B0604020202020204" pitchFamily="34" charset="0"/>
              </a:rPr>
              <a:t/>
            </a:r>
            <a:br>
              <a:rPr lang="en-US" b="1" cap="none" dirty="0">
                <a:solidFill>
                  <a:schemeClr val="accent6">
                    <a:lumMod val="50000"/>
                  </a:schemeClr>
                </a:solidFill>
                <a:latin typeface="Arial" panose="020B0604020202020204" pitchFamily="34" charset="0"/>
                <a:cs typeface="Arial" panose="020B0604020202020204" pitchFamily="34" charset="0"/>
              </a:rPr>
            </a:br>
            <a:endParaRPr lang="en-US" b="1" dirty="0">
              <a:solidFill>
                <a:schemeClr val="accent6">
                  <a:lumMod val="50000"/>
                </a:schemeClr>
              </a:solidFill>
            </a:endParaRPr>
          </a:p>
        </p:txBody>
      </p:sp>
      <p:sp>
        <p:nvSpPr>
          <p:cNvPr id="3" name="Content Placeholder 2"/>
          <p:cNvSpPr>
            <a:spLocks noGrp="1"/>
          </p:cNvSpPr>
          <p:nvPr>
            <p:ph sz="quarter" idx="13"/>
          </p:nvPr>
        </p:nvSpPr>
        <p:spPr>
          <a:xfrm>
            <a:off x="914400" y="1281154"/>
            <a:ext cx="10363826" cy="5355173"/>
          </a:xfrm>
        </p:spPr>
        <p:txBody>
          <a:bodyPr>
            <a:normAutofit fontScale="70000" lnSpcReduction="20000"/>
          </a:bodyPr>
          <a:lstStyle/>
          <a:p>
            <a:r>
              <a:rPr lang="en-US" cap="none" dirty="0" smtClean="0"/>
              <a:t>In the context of REST </a:t>
            </a:r>
            <a:r>
              <a:rPr lang="en-US" cap="none" dirty="0" err="1" smtClean="0"/>
              <a:t>apis</a:t>
            </a:r>
            <a:r>
              <a:rPr lang="en-US" cap="none" dirty="0" smtClean="0"/>
              <a:t>, when making multiple identical requests has the same effect as making a single request – then that REST API is called </a:t>
            </a:r>
            <a:r>
              <a:rPr lang="en-US" b="1" cap="none" dirty="0" smtClean="0"/>
              <a:t>idempotent</a:t>
            </a:r>
            <a:r>
              <a:rPr lang="en-US" cap="none" dirty="0" smtClean="0"/>
              <a:t>.</a:t>
            </a:r>
            <a:endParaRPr lang="tr-TR" cap="none" dirty="0" smtClean="0"/>
          </a:p>
          <a:p>
            <a:r>
              <a:rPr lang="en-US" cap="none" dirty="0"/>
              <a:t>If you follow REST principles in designing API, you will have automatically idempotent REST APIs for GET, PUT, DELETE, HEAD, OPTIONS </a:t>
            </a:r>
            <a:r>
              <a:rPr lang="en-US" cap="none" dirty="0" smtClean="0"/>
              <a:t>and </a:t>
            </a:r>
            <a:r>
              <a:rPr lang="en-US" cap="none" dirty="0"/>
              <a:t>TRACE HTTP methods. Only POST APIs will not be idempotent</a:t>
            </a:r>
            <a:r>
              <a:rPr lang="en-US" cap="none" dirty="0" smtClean="0"/>
              <a:t>.</a:t>
            </a:r>
            <a:endParaRPr lang="tr-TR" cap="none" dirty="0" smtClean="0"/>
          </a:p>
          <a:p>
            <a:pPr marL="0" indent="0">
              <a:buNone/>
            </a:pPr>
            <a:r>
              <a:rPr lang="en-US" cap="none" dirty="0">
                <a:solidFill>
                  <a:schemeClr val="accent1">
                    <a:lumMod val="75000"/>
                  </a:schemeClr>
                </a:solidFill>
              </a:rPr>
              <a:t>HTTP POST</a:t>
            </a:r>
          </a:p>
          <a:p>
            <a:pPr marL="0" indent="0">
              <a:buNone/>
            </a:pPr>
            <a:r>
              <a:rPr lang="en-US" cap="none" dirty="0"/>
              <a:t>Generally – not necessarily – POST APIs are used to create a new resource on server. So when you invoke the same POST request N times, </a:t>
            </a:r>
            <a:r>
              <a:rPr lang="en-US" cap="none" dirty="0" smtClean="0"/>
              <a:t>you </a:t>
            </a:r>
            <a:r>
              <a:rPr lang="en-US" cap="none" dirty="0"/>
              <a:t>will have N new resources on the server. So, POST is not idempotent</a:t>
            </a:r>
            <a:r>
              <a:rPr lang="en-US" cap="none" dirty="0" smtClean="0"/>
              <a:t>.</a:t>
            </a:r>
            <a:endParaRPr lang="en-US" cap="none" dirty="0"/>
          </a:p>
          <a:p>
            <a:pPr marL="0" indent="0">
              <a:buNone/>
            </a:pPr>
            <a:r>
              <a:rPr lang="en-US" cap="none" dirty="0">
                <a:solidFill>
                  <a:schemeClr val="accent1">
                    <a:lumMod val="75000"/>
                  </a:schemeClr>
                </a:solidFill>
              </a:rPr>
              <a:t>HTTP GET, HEAD, OPTIONS and TRACE</a:t>
            </a:r>
          </a:p>
          <a:p>
            <a:pPr marL="0" indent="0">
              <a:buNone/>
            </a:pPr>
            <a:r>
              <a:rPr lang="en-US" cap="none" dirty="0"/>
              <a:t>GET, HEAD, OPTIONS and TRACE methods NEVER change the resource state on server. They are purely for retrieving the resource representation </a:t>
            </a:r>
            <a:r>
              <a:rPr lang="en-US" cap="none" dirty="0" smtClean="0"/>
              <a:t>or </a:t>
            </a:r>
            <a:r>
              <a:rPr lang="en-US" cap="none" dirty="0"/>
              <a:t>meta data at that point of time. So invoking multiple requests will not have any write operation on server, so GET, HEAD, OPTIONS and TRACE </a:t>
            </a:r>
            <a:r>
              <a:rPr lang="en-US" cap="none" dirty="0" smtClean="0"/>
              <a:t>are </a:t>
            </a:r>
            <a:r>
              <a:rPr lang="en-US" cap="none" dirty="0"/>
              <a:t>idempotent</a:t>
            </a:r>
            <a:r>
              <a:rPr lang="en-US" cap="none" dirty="0" smtClean="0"/>
              <a:t>.</a:t>
            </a:r>
            <a:endParaRPr lang="en-US" cap="none" dirty="0"/>
          </a:p>
          <a:p>
            <a:pPr marL="0" indent="0">
              <a:buNone/>
            </a:pPr>
            <a:r>
              <a:rPr lang="en-US" cap="none" dirty="0">
                <a:solidFill>
                  <a:schemeClr val="accent1">
                    <a:lumMod val="75000"/>
                  </a:schemeClr>
                </a:solidFill>
              </a:rPr>
              <a:t>HTTP PUT</a:t>
            </a:r>
          </a:p>
          <a:p>
            <a:pPr marL="0" indent="0">
              <a:buNone/>
            </a:pPr>
            <a:r>
              <a:rPr lang="en-US" cap="none" dirty="0"/>
              <a:t>Generally – not necessarily – PUT APIs are used to update the resource state. If you invoke a PUT API N times, the very first request will </a:t>
            </a:r>
            <a:r>
              <a:rPr lang="en-US" cap="none" dirty="0" smtClean="0"/>
              <a:t>update </a:t>
            </a:r>
            <a:r>
              <a:rPr lang="en-US" cap="none" dirty="0"/>
              <a:t>the resource; then rest N-1 requests will just overwrite the same resource state again and again – effectively not changing anything. </a:t>
            </a:r>
            <a:r>
              <a:rPr lang="en-US" cap="none" dirty="0" smtClean="0"/>
              <a:t>Hence</a:t>
            </a:r>
            <a:r>
              <a:rPr lang="en-US" cap="none" dirty="0"/>
              <a:t>, PUT is idempotent</a:t>
            </a:r>
            <a:r>
              <a:rPr lang="en-US" cap="none" dirty="0" smtClean="0"/>
              <a:t>.</a:t>
            </a:r>
            <a:endParaRPr lang="en-US" cap="none" dirty="0"/>
          </a:p>
          <a:p>
            <a:pPr marL="0" indent="0">
              <a:buNone/>
            </a:pPr>
            <a:r>
              <a:rPr lang="en-US" cap="none" dirty="0">
                <a:solidFill>
                  <a:schemeClr val="accent1">
                    <a:lumMod val="75000"/>
                  </a:schemeClr>
                </a:solidFill>
              </a:rPr>
              <a:t>HTTP DELETE</a:t>
            </a:r>
          </a:p>
          <a:p>
            <a:pPr marL="0" indent="0">
              <a:buNone/>
            </a:pPr>
            <a:r>
              <a:rPr lang="en-US" cap="none" dirty="0"/>
              <a:t>When you invoke N similar DELETE requests, first request will delete the resource and response will be 200 (OK) or 204 (No Content). </a:t>
            </a:r>
            <a:r>
              <a:rPr lang="en-US" cap="none" dirty="0" smtClean="0"/>
              <a:t>Other </a:t>
            </a:r>
            <a:r>
              <a:rPr lang="en-US" cap="none" dirty="0"/>
              <a:t>N-1 requests will return 404 (Not Found). Clearly, the response is different from first request, but there is no change of state for </a:t>
            </a:r>
            <a:r>
              <a:rPr lang="en-US" cap="none" dirty="0" smtClean="0"/>
              <a:t>any </a:t>
            </a:r>
            <a:r>
              <a:rPr lang="en-US" cap="none" dirty="0"/>
              <a:t>resource on server side because original resource is already deleted. So, DELETE is idempotent.</a:t>
            </a:r>
          </a:p>
        </p:txBody>
      </p:sp>
    </p:spTree>
    <p:extLst>
      <p:ext uri="{BB962C8B-B14F-4D97-AF65-F5344CB8AC3E}">
        <p14:creationId xmlns:p14="http://schemas.microsoft.com/office/powerpoint/2010/main" val="1062509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168719"/>
          </a:xfrm>
        </p:spPr>
        <p:txBody>
          <a:bodyPr>
            <a:normAutofit/>
          </a:bodyPr>
          <a:lstStyle/>
          <a:p>
            <a:r>
              <a:rPr lang="en-US" sz="6600" b="1" dirty="0">
                <a:solidFill>
                  <a:schemeClr val="accent6">
                    <a:lumMod val="50000"/>
                  </a:schemeClr>
                </a:solidFill>
              </a:rPr>
              <a:t>Rest </a:t>
            </a:r>
            <a:r>
              <a:rPr lang="en-US" sz="6600" b="1" dirty="0" err="1">
                <a:solidFill>
                  <a:schemeClr val="accent6">
                    <a:lumMod val="50000"/>
                  </a:schemeClr>
                </a:solidFill>
              </a:rPr>
              <a:t>Api</a:t>
            </a:r>
            <a:endParaRPr lang="en-US" sz="6600" b="1" dirty="0">
              <a:solidFill>
                <a:schemeClr val="accent6">
                  <a:lumMod val="50000"/>
                </a:schemeClr>
              </a:solidFill>
            </a:endParaRPr>
          </a:p>
        </p:txBody>
      </p:sp>
      <p:sp>
        <p:nvSpPr>
          <p:cNvPr id="3" name="Content Placeholder 2"/>
          <p:cNvSpPr>
            <a:spLocks noGrp="1"/>
          </p:cNvSpPr>
          <p:nvPr>
            <p:ph sz="quarter" idx="13"/>
          </p:nvPr>
        </p:nvSpPr>
        <p:spPr>
          <a:xfrm>
            <a:off x="913774" y="2105892"/>
            <a:ext cx="10363826" cy="4350326"/>
          </a:xfrm>
        </p:spPr>
        <p:txBody>
          <a:bodyPr>
            <a:noAutofit/>
          </a:bodyPr>
          <a:lstStyle/>
          <a:p>
            <a:r>
              <a:rPr lang="en-US" sz="2800" cap="none" dirty="0">
                <a:latin typeface="Arial" panose="020B0604020202020204" pitchFamily="34" charset="0"/>
                <a:cs typeface="Arial" panose="020B0604020202020204" pitchFamily="34" charset="0"/>
              </a:rPr>
              <a:t>REST is acronym for </a:t>
            </a:r>
            <a:r>
              <a:rPr lang="en-US" sz="2800" cap="none" dirty="0" err="1">
                <a:latin typeface="Arial" panose="020B0604020202020204" pitchFamily="34" charset="0"/>
                <a:cs typeface="Arial" panose="020B0604020202020204" pitchFamily="34" charset="0"/>
              </a:rPr>
              <a:t>REpresentational</a:t>
            </a:r>
            <a:r>
              <a:rPr lang="en-US" sz="2800" cap="none" dirty="0">
                <a:latin typeface="Arial" panose="020B0604020202020204" pitchFamily="34" charset="0"/>
                <a:cs typeface="Arial" panose="020B0604020202020204" pitchFamily="34" charset="0"/>
              </a:rPr>
              <a:t> State Transfer. It is architectural style for distributed hypermedia systems and was first </a:t>
            </a:r>
            <a:r>
              <a:rPr lang="en-US" sz="2800" cap="none" dirty="0" smtClean="0">
                <a:latin typeface="Arial" panose="020B0604020202020204" pitchFamily="34" charset="0"/>
                <a:cs typeface="Arial" panose="020B0604020202020204" pitchFamily="34" charset="0"/>
              </a:rPr>
              <a:t>presented </a:t>
            </a:r>
            <a:r>
              <a:rPr lang="en-US" sz="2800" cap="none" dirty="0">
                <a:latin typeface="Arial" panose="020B0604020202020204" pitchFamily="34" charset="0"/>
                <a:cs typeface="Arial" panose="020B0604020202020204" pitchFamily="34" charset="0"/>
              </a:rPr>
              <a:t>by Roy Fielding in 2000 in his famous dissertation</a:t>
            </a:r>
            <a:r>
              <a:rPr lang="en-US" sz="2800" cap="none" dirty="0" smtClean="0">
                <a:latin typeface="Arial" panose="020B0604020202020204" pitchFamily="34" charset="0"/>
                <a:cs typeface="Arial" panose="020B0604020202020204" pitchFamily="34" charset="0"/>
              </a:rPr>
              <a:t>.</a:t>
            </a:r>
            <a:endParaRPr lang="en-US" sz="2800" cap="none" dirty="0">
              <a:latin typeface="Arial" panose="020B0604020202020204" pitchFamily="34" charset="0"/>
              <a:cs typeface="Arial" panose="020B0604020202020204" pitchFamily="34" charset="0"/>
            </a:endParaRPr>
          </a:p>
          <a:p>
            <a:r>
              <a:rPr lang="en-US" sz="2800" cap="none" dirty="0">
                <a:latin typeface="Arial" panose="020B0604020202020204" pitchFamily="34" charset="0"/>
                <a:cs typeface="Arial" panose="020B0604020202020204" pitchFamily="34" charset="0"/>
              </a:rPr>
              <a:t>Like any other architectural style, REST also does have it’s own 6 guiding constraints which must be satisfied if </a:t>
            </a:r>
            <a:r>
              <a:rPr lang="en-US" sz="2800" cap="none" dirty="0" smtClean="0">
                <a:latin typeface="Arial" panose="020B0604020202020204" pitchFamily="34" charset="0"/>
                <a:cs typeface="Arial" panose="020B0604020202020204" pitchFamily="34" charset="0"/>
              </a:rPr>
              <a:t>an</a:t>
            </a:r>
            <a:r>
              <a:rPr lang="tr-TR" sz="2800" cap="none" dirty="0" smtClean="0">
                <a:latin typeface="Arial" panose="020B0604020202020204" pitchFamily="34" charset="0"/>
                <a:cs typeface="Arial" panose="020B0604020202020204" pitchFamily="34" charset="0"/>
              </a:rPr>
              <a:t> </a:t>
            </a:r>
            <a:r>
              <a:rPr lang="en-US" sz="2800" cap="none" dirty="0" smtClean="0">
                <a:latin typeface="Arial" panose="020B0604020202020204" pitchFamily="34" charset="0"/>
                <a:cs typeface="Arial" panose="020B0604020202020204" pitchFamily="34" charset="0"/>
              </a:rPr>
              <a:t>interface </a:t>
            </a:r>
            <a:r>
              <a:rPr lang="en-US" sz="2800" cap="none" dirty="0">
                <a:latin typeface="Arial" panose="020B0604020202020204" pitchFamily="34" charset="0"/>
                <a:cs typeface="Arial" panose="020B0604020202020204" pitchFamily="34" charset="0"/>
              </a:rPr>
              <a:t>needs to be referred as RESTful. These principles are listed below.</a:t>
            </a:r>
          </a:p>
        </p:txBody>
      </p:sp>
    </p:spTree>
    <p:extLst>
      <p:ext uri="{BB962C8B-B14F-4D97-AF65-F5344CB8AC3E}">
        <p14:creationId xmlns:p14="http://schemas.microsoft.com/office/powerpoint/2010/main" val="713149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94892"/>
            <a:ext cx="10364451" cy="802256"/>
          </a:xfrm>
        </p:spPr>
        <p:txBody>
          <a:bodyPr>
            <a:normAutofit fontScale="90000"/>
          </a:bodyPr>
          <a:lstStyle/>
          <a:p>
            <a:r>
              <a:rPr lang="tr-TR" sz="3100" b="1" cap="none" dirty="0" smtClean="0">
                <a:solidFill>
                  <a:schemeClr val="accent6">
                    <a:lumMod val="50000"/>
                  </a:schemeClr>
                </a:solidFill>
                <a:latin typeface="Arial" panose="020B0604020202020204" pitchFamily="34" charset="0"/>
                <a:cs typeface="Arial" panose="020B0604020202020204" pitchFamily="34" charset="0"/>
              </a:rPr>
              <a:t/>
            </a:r>
            <a:br>
              <a:rPr lang="tr-TR" sz="3100" b="1" cap="none" dirty="0" smtClean="0">
                <a:solidFill>
                  <a:schemeClr val="accent6">
                    <a:lumMod val="50000"/>
                  </a:schemeClr>
                </a:solidFill>
                <a:latin typeface="Arial" panose="020B0604020202020204" pitchFamily="34" charset="0"/>
                <a:cs typeface="Arial" panose="020B0604020202020204" pitchFamily="34" charset="0"/>
              </a:rPr>
            </a:br>
            <a:r>
              <a:rPr lang="en-US" sz="3100" b="1" cap="none" dirty="0" smtClean="0">
                <a:solidFill>
                  <a:schemeClr val="accent6">
                    <a:lumMod val="50000"/>
                  </a:schemeClr>
                </a:solidFill>
                <a:latin typeface="Arial" panose="020B0604020202020204" pitchFamily="34" charset="0"/>
                <a:cs typeface="Arial" panose="020B0604020202020204" pitchFamily="34" charset="0"/>
              </a:rPr>
              <a:t>Caching</a:t>
            </a:r>
            <a:r>
              <a:rPr lang="tr-TR" sz="3100" b="1" cap="none" dirty="0" smtClean="0">
                <a:solidFill>
                  <a:schemeClr val="accent6">
                    <a:lumMod val="50000"/>
                  </a:schemeClr>
                </a:solidFill>
                <a:latin typeface="Arial" panose="020B0604020202020204" pitchFamily="34" charset="0"/>
                <a:cs typeface="Arial" panose="020B0604020202020204" pitchFamily="34" charset="0"/>
              </a:rPr>
              <a:t> </a:t>
            </a:r>
            <a:r>
              <a:rPr lang="en-US" sz="3100" b="1" cap="none" dirty="0" smtClean="0">
                <a:solidFill>
                  <a:schemeClr val="accent6">
                    <a:lumMod val="50000"/>
                  </a:schemeClr>
                </a:solidFill>
                <a:latin typeface="Arial" panose="020B0604020202020204" pitchFamily="34" charset="0"/>
                <a:cs typeface="Arial" panose="020B0604020202020204" pitchFamily="34" charset="0"/>
              </a:rPr>
              <a:t>REST API Response</a:t>
            </a:r>
            <a:r>
              <a:rPr lang="en-US" b="1" cap="none" dirty="0">
                <a:solidFill>
                  <a:schemeClr val="accent6">
                    <a:lumMod val="50000"/>
                  </a:schemeClr>
                </a:solidFill>
                <a:latin typeface="Arial" panose="020B0604020202020204" pitchFamily="34" charset="0"/>
                <a:cs typeface="Arial" panose="020B0604020202020204" pitchFamily="34" charset="0"/>
              </a:rPr>
              <a:t/>
            </a:r>
            <a:br>
              <a:rPr lang="en-US" b="1" cap="none" dirty="0">
                <a:solidFill>
                  <a:schemeClr val="accent6">
                    <a:lumMod val="50000"/>
                  </a:schemeClr>
                </a:solidFill>
                <a:latin typeface="Arial" panose="020B0604020202020204" pitchFamily="34" charset="0"/>
                <a:cs typeface="Arial" panose="020B0604020202020204" pitchFamily="34" charset="0"/>
              </a:rPr>
            </a:br>
            <a:endParaRPr lang="en-US" b="1" dirty="0">
              <a:solidFill>
                <a:schemeClr val="accent6">
                  <a:lumMod val="50000"/>
                </a:schemeClr>
              </a:solidFill>
            </a:endParaRPr>
          </a:p>
        </p:txBody>
      </p:sp>
      <p:sp>
        <p:nvSpPr>
          <p:cNvPr id="3" name="Content Placeholder 2"/>
          <p:cNvSpPr>
            <a:spLocks noGrp="1"/>
          </p:cNvSpPr>
          <p:nvPr>
            <p:ph sz="quarter" idx="13"/>
          </p:nvPr>
        </p:nvSpPr>
        <p:spPr>
          <a:xfrm>
            <a:off x="913774" y="992038"/>
            <a:ext cx="10363826" cy="5747429"/>
          </a:xfrm>
        </p:spPr>
        <p:txBody>
          <a:bodyPr>
            <a:normAutofit fontScale="92500" lnSpcReduction="20000"/>
          </a:bodyPr>
          <a:lstStyle/>
          <a:p>
            <a:pPr marL="0" indent="0">
              <a:buNone/>
            </a:pPr>
            <a:r>
              <a:rPr lang="en-US" sz="1800" cap="none" dirty="0" smtClean="0"/>
              <a:t>Optimizing the network using caching improves the overall quality-of-service in following ways:</a:t>
            </a:r>
          </a:p>
          <a:p>
            <a:r>
              <a:rPr lang="en-US" sz="1800" cap="none" dirty="0" smtClean="0"/>
              <a:t>Reduce bandwidth</a:t>
            </a:r>
          </a:p>
          <a:p>
            <a:r>
              <a:rPr lang="en-US" sz="1800" cap="none" dirty="0" smtClean="0"/>
              <a:t>Reduce latency</a:t>
            </a:r>
          </a:p>
          <a:p>
            <a:r>
              <a:rPr lang="en-US" sz="1800" cap="none" dirty="0" smtClean="0"/>
              <a:t>Reduce load on servers</a:t>
            </a:r>
          </a:p>
          <a:p>
            <a:r>
              <a:rPr lang="en-US" sz="1800" cap="none" dirty="0" smtClean="0"/>
              <a:t>Hide network failures</a:t>
            </a:r>
          </a:p>
          <a:p>
            <a:pPr marL="0" indent="0">
              <a:buNone/>
            </a:pPr>
            <a:r>
              <a:rPr lang="en-US" b="1" cap="none" dirty="0" smtClean="0"/>
              <a:t>Caching in REST </a:t>
            </a:r>
            <a:r>
              <a:rPr lang="tr-TR" b="1" cap="none" dirty="0" err="1" smtClean="0"/>
              <a:t>APIs</a:t>
            </a:r>
            <a:endParaRPr lang="en-US" b="1" cap="none" dirty="0" smtClean="0"/>
          </a:p>
          <a:p>
            <a:r>
              <a:rPr lang="en-US" sz="1800" cap="none" dirty="0" smtClean="0"/>
              <a:t>Expires</a:t>
            </a:r>
            <a:endParaRPr lang="tr-TR" sz="1800" cap="none" dirty="0" smtClean="0"/>
          </a:p>
          <a:p>
            <a:pPr marL="0" indent="0">
              <a:buNone/>
            </a:pPr>
            <a:r>
              <a:rPr lang="en-US" sz="1800" cap="none" dirty="0">
                <a:solidFill>
                  <a:schemeClr val="accent1">
                    <a:lumMod val="75000"/>
                  </a:schemeClr>
                </a:solidFill>
              </a:rPr>
              <a:t>Expires: Fri, 20 May 2016 19:20:49 IST</a:t>
            </a:r>
          </a:p>
          <a:p>
            <a:r>
              <a:rPr lang="en-US" sz="1800" cap="none" dirty="0" smtClean="0"/>
              <a:t>Cache-Control</a:t>
            </a:r>
            <a:endParaRPr lang="tr-TR" sz="1800" cap="none" dirty="0" smtClean="0"/>
          </a:p>
          <a:p>
            <a:pPr marL="0" indent="0">
              <a:buNone/>
            </a:pPr>
            <a:r>
              <a:rPr lang="en-US" sz="1800" cap="none" dirty="0">
                <a:solidFill>
                  <a:schemeClr val="accent1">
                    <a:lumMod val="75000"/>
                  </a:schemeClr>
                </a:solidFill>
              </a:rPr>
              <a:t>Cache-Control: max-age=3600</a:t>
            </a:r>
          </a:p>
          <a:p>
            <a:r>
              <a:rPr lang="en-US" sz="1800" cap="none" dirty="0" err="1" smtClean="0"/>
              <a:t>Etag</a:t>
            </a:r>
            <a:endParaRPr lang="tr-TR" sz="1800" cap="none" dirty="0" smtClean="0"/>
          </a:p>
          <a:p>
            <a:pPr marL="0" indent="0">
              <a:buNone/>
            </a:pPr>
            <a:r>
              <a:rPr lang="en-US" sz="1800" cap="none" dirty="0" err="1">
                <a:solidFill>
                  <a:schemeClr val="accent1">
                    <a:lumMod val="75000"/>
                  </a:schemeClr>
                </a:solidFill>
              </a:rPr>
              <a:t>ETag</a:t>
            </a:r>
            <a:r>
              <a:rPr lang="en-US" sz="1800" cap="none" dirty="0">
                <a:solidFill>
                  <a:schemeClr val="accent1">
                    <a:lumMod val="75000"/>
                  </a:schemeClr>
                </a:solidFill>
              </a:rPr>
              <a:t>: "abcd1234567n34jv"</a:t>
            </a:r>
          </a:p>
          <a:p>
            <a:r>
              <a:rPr lang="en-US" sz="1800" cap="none" dirty="0" smtClean="0"/>
              <a:t>Last-Modified</a:t>
            </a:r>
            <a:endParaRPr lang="tr-TR" sz="1800" cap="none" dirty="0" smtClean="0"/>
          </a:p>
          <a:p>
            <a:pPr marL="0" indent="0">
              <a:buNone/>
            </a:pPr>
            <a:r>
              <a:rPr lang="en-US" sz="1800" cap="none" dirty="0">
                <a:solidFill>
                  <a:schemeClr val="accent1">
                    <a:lumMod val="75000"/>
                  </a:schemeClr>
                </a:solidFill>
              </a:rPr>
              <a:t>Last-Modified: Fri, 10 May 2016 09:17:49 IST</a:t>
            </a:r>
          </a:p>
          <a:p>
            <a:pPr marL="0" indent="0">
              <a:buNone/>
            </a:pPr>
            <a:endParaRPr lang="tr-TR" dirty="0" smtClean="0"/>
          </a:p>
          <a:p>
            <a:pPr marL="0" indent="0">
              <a:buNone/>
            </a:pPr>
            <a:endParaRPr lang="en-US" dirty="0"/>
          </a:p>
        </p:txBody>
      </p:sp>
    </p:spTree>
    <p:extLst>
      <p:ext uri="{BB962C8B-B14F-4D97-AF65-F5344CB8AC3E}">
        <p14:creationId xmlns:p14="http://schemas.microsoft.com/office/powerpoint/2010/main" val="4065975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60901"/>
          </a:xfrm>
        </p:spPr>
        <p:txBody>
          <a:bodyPr/>
          <a:lstStyle/>
          <a:p>
            <a:r>
              <a:rPr lang="tr-TR" b="1" dirty="0" smtClean="0">
                <a:solidFill>
                  <a:schemeClr val="accent6">
                    <a:lumMod val="50000"/>
                  </a:schemeClr>
                </a:solidFill>
              </a:rPr>
              <a:t>REST API DESIGN</a:t>
            </a:r>
            <a:endParaRPr lang="en-US" b="1" dirty="0">
              <a:solidFill>
                <a:schemeClr val="accent6">
                  <a:lumMod val="50000"/>
                </a:schemeClr>
              </a:solidFill>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22764" y="1967345"/>
            <a:ext cx="7980218" cy="3519055"/>
          </a:xfrm>
        </p:spPr>
      </p:pic>
    </p:spTree>
    <p:extLst>
      <p:ext uri="{BB962C8B-B14F-4D97-AF65-F5344CB8AC3E}">
        <p14:creationId xmlns:p14="http://schemas.microsoft.com/office/powerpoint/2010/main" val="4274870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50000"/>
                  </a:schemeClr>
                </a:solidFill>
              </a:rPr>
              <a:t>How to design a REST </a:t>
            </a:r>
            <a:r>
              <a:rPr lang="en-US" b="1" dirty="0" smtClean="0">
                <a:solidFill>
                  <a:schemeClr val="accent6">
                    <a:lumMod val="50000"/>
                  </a:schemeClr>
                </a:solidFill>
              </a:rPr>
              <a:t>API</a:t>
            </a:r>
            <a:r>
              <a:rPr lang="tr-TR" b="1" dirty="0" smtClean="0">
                <a:solidFill>
                  <a:schemeClr val="accent6">
                    <a:lumMod val="50000"/>
                  </a:schemeClr>
                </a:solidFill>
              </a:rPr>
              <a:t>?</a:t>
            </a:r>
            <a:endParaRPr lang="en-US" b="1" dirty="0">
              <a:solidFill>
                <a:schemeClr val="accent6">
                  <a:lumMod val="50000"/>
                </a:schemeClr>
              </a:solidFill>
            </a:endParaRPr>
          </a:p>
        </p:txBody>
      </p:sp>
      <p:sp>
        <p:nvSpPr>
          <p:cNvPr id="3" name="Content Placeholder 2"/>
          <p:cNvSpPr>
            <a:spLocks noGrp="1"/>
          </p:cNvSpPr>
          <p:nvPr>
            <p:ph sz="quarter" idx="13"/>
          </p:nvPr>
        </p:nvSpPr>
        <p:spPr/>
        <p:txBody>
          <a:bodyPr/>
          <a:lstStyle/>
          <a:p>
            <a:pPr marL="0" indent="0">
              <a:buNone/>
            </a:pPr>
            <a:r>
              <a:rPr lang="en-US" dirty="0"/>
              <a:t>Steps in designing REST Services :</a:t>
            </a:r>
          </a:p>
          <a:p>
            <a:r>
              <a:rPr lang="en-US" dirty="0" smtClean="0"/>
              <a:t> </a:t>
            </a:r>
            <a:r>
              <a:rPr lang="en-US" dirty="0"/>
              <a:t>Identify Object Model</a:t>
            </a:r>
          </a:p>
          <a:p>
            <a:r>
              <a:rPr lang="en-US" dirty="0" smtClean="0"/>
              <a:t> </a:t>
            </a:r>
            <a:r>
              <a:rPr lang="en-US" dirty="0"/>
              <a:t>Create Model URIs</a:t>
            </a:r>
          </a:p>
          <a:p>
            <a:r>
              <a:rPr lang="en-US" dirty="0" smtClean="0"/>
              <a:t> </a:t>
            </a:r>
            <a:r>
              <a:rPr lang="en-US" dirty="0"/>
              <a:t>Determine Representations</a:t>
            </a:r>
          </a:p>
          <a:p>
            <a:r>
              <a:rPr lang="en-US" dirty="0" smtClean="0"/>
              <a:t> </a:t>
            </a:r>
            <a:r>
              <a:rPr lang="en-US" dirty="0"/>
              <a:t>Assign HTTP </a:t>
            </a:r>
            <a:r>
              <a:rPr lang="en-US" dirty="0" smtClean="0"/>
              <a:t>Methods</a:t>
            </a:r>
            <a:endParaRPr lang="en-US" dirty="0"/>
          </a:p>
        </p:txBody>
      </p:sp>
    </p:spTree>
    <p:extLst>
      <p:ext uri="{BB962C8B-B14F-4D97-AF65-F5344CB8AC3E}">
        <p14:creationId xmlns:p14="http://schemas.microsoft.com/office/powerpoint/2010/main" val="3173309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04800"/>
            <a:ext cx="10364451" cy="789710"/>
          </a:xfrm>
        </p:spPr>
        <p:txBody>
          <a:bodyPr>
            <a:normAutofit fontScale="90000"/>
          </a:bodyPr>
          <a:lstStyle/>
          <a:p>
            <a:r>
              <a:rPr lang="tr-TR" b="1" dirty="0" smtClean="0">
                <a:solidFill>
                  <a:schemeClr val="accent6">
                    <a:lumMod val="50000"/>
                  </a:schemeClr>
                </a:solidFill>
              </a:rPr>
              <a:t/>
            </a:r>
            <a:br>
              <a:rPr lang="tr-TR" b="1" dirty="0" smtClean="0">
                <a:solidFill>
                  <a:schemeClr val="accent6">
                    <a:lumMod val="50000"/>
                  </a:schemeClr>
                </a:solidFill>
              </a:rPr>
            </a:br>
            <a:r>
              <a:rPr lang="en-US" b="1" dirty="0" smtClean="0">
                <a:solidFill>
                  <a:schemeClr val="accent6">
                    <a:lumMod val="50000"/>
                  </a:schemeClr>
                </a:solidFill>
              </a:rPr>
              <a:t>Identify </a:t>
            </a:r>
            <a:r>
              <a:rPr lang="en-US" b="1" dirty="0">
                <a:solidFill>
                  <a:schemeClr val="accent6">
                    <a:lumMod val="50000"/>
                  </a:schemeClr>
                </a:solidFill>
              </a:rPr>
              <a:t>Object Model</a:t>
            </a:r>
            <a:br>
              <a:rPr lang="en-US" b="1" dirty="0">
                <a:solidFill>
                  <a:schemeClr val="accent6">
                    <a:lumMod val="50000"/>
                  </a:schemeClr>
                </a:solidFill>
              </a:rPr>
            </a:br>
            <a:endParaRPr lang="en-US" dirty="0">
              <a:solidFill>
                <a:schemeClr val="accent6">
                  <a:lumMod val="50000"/>
                </a:schemeClr>
              </a:solidFill>
            </a:endParaRPr>
          </a:p>
        </p:txBody>
      </p:sp>
      <p:sp>
        <p:nvSpPr>
          <p:cNvPr id="3" name="Content Placeholder 2"/>
          <p:cNvSpPr>
            <a:spLocks noGrp="1"/>
          </p:cNvSpPr>
          <p:nvPr>
            <p:ph sz="quarter" idx="13"/>
          </p:nvPr>
        </p:nvSpPr>
        <p:spPr>
          <a:xfrm>
            <a:off x="913774" y="1330036"/>
            <a:ext cx="10363826" cy="5278582"/>
          </a:xfrm>
        </p:spPr>
        <p:txBody>
          <a:bodyPr>
            <a:noAutofit/>
          </a:bodyPr>
          <a:lstStyle/>
          <a:p>
            <a:r>
              <a:rPr lang="en-US" sz="2400" cap="none" dirty="0" smtClean="0"/>
              <a:t>The very first step in designing a REST API based application is – identifying the objects which will be presented as </a:t>
            </a:r>
            <a:r>
              <a:rPr lang="en-US" sz="2400" b="1" cap="none" dirty="0" smtClean="0"/>
              <a:t>resources</a:t>
            </a:r>
            <a:r>
              <a:rPr lang="en-US" sz="2400" cap="none" dirty="0" smtClean="0"/>
              <a:t>.</a:t>
            </a:r>
          </a:p>
          <a:p>
            <a:r>
              <a:rPr lang="en-US" sz="2400" cap="none" dirty="0" smtClean="0"/>
              <a:t>For a network based application, object modeling is pretty much simpler. There can be many things such as devices, managed entities, routers, modems etc. For simplicity sake, we will consider only two resources </a:t>
            </a:r>
            <a:r>
              <a:rPr lang="en-US" sz="2400" cap="none" dirty="0" err="1" smtClean="0"/>
              <a:t>i.E.</a:t>
            </a:r>
            <a:endParaRPr lang="tr-TR" sz="2400" dirty="0" smtClean="0"/>
          </a:p>
          <a:p>
            <a:pPr lvl="1"/>
            <a:r>
              <a:rPr lang="en-US" sz="2400" cap="none" dirty="0" smtClean="0"/>
              <a:t>Devices</a:t>
            </a:r>
          </a:p>
          <a:p>
            <a:pPr lvl="1"/>
            <a:r>
              <a:rPr lang="en-US" sz="2400" cap="none" dirty="0" smtClean="0"/>
              <a:t>Configurations</a:t>
            </a:r>
          </a:p>
          <a:p>
            <a:r>
              <a:rPr lang="en-US" sz="2400" cap="none" dirty="0" smtClean="0"/>
              <a:t>Here configuration is sub-resource of a device. A device can have many configuration options.</a:t>
            </a:r>
          </a:p>
          <a:p>
            <a:pPr marL="0" indent="0">
              <a:buNone/>
            </a:pPr>
            <a:r>
              <a:rPr lang="en-US" sz="2400" dirty="0"/>
              <a:t/>
            </a:r>
            <a:br>
              <a:rPr lang="en-US" sz="2400" dirty="0"/>
            </a:br>
            <a:endParaRPr lang="en-US" sz="2400" cap="none" dirty="0"/>
          </a:p>
        </p:txBody>
      </p:sp>
    </p:spTree>
    <p:extLst>
      <p:ext uri="{BB962C8B-B14F-4D97-AF65-F5344CB8AC3E}">
        <p14:creationId xmlns:p14="http://schemas.microsoft.com/office/powerpoint/2010/main" val="3569630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90946"/>
            <a:ext cx="10364451" cy="692728"/>
          </a:xfrm>
        </p:spPr>
        <p:txBody>
          <a:bodyPr>
            <a:normAutofit fontScale="90000"/>
          </a:bodyPr>
          <a:lstStyle/>
          <a:p>
            <a:r>
              <a:rPr lang="tr-TR" b="1" dirty="0" smtClean="0">
                <a:solidFill>
                  <a:schemeClr val="accent6">
                    <a:lumMod val="50000"/>
                  </a:schemeClr>
                </a:solidFill>
              </a:rPr>
              <a:t/>
            </a:r>
            <a:br>
              <a:rPr lang="tr-TR" b="1" dirty="0" smtClean="0">
                <a:solidFill>
                  <a:schemeClr val="accent6">
                    <a:lumMod val="50000"/>
                  </a:schemeClr>
                </a:solidFill>
              </a:rPr>
            </a:br>
            <a:r>
              <a:rPr lang="en-US" b="1" dirty="0" smtClean="0">
                <a:solidFill>
                  <a:schemeClr val="accent6">
                    <a:lumMod val="50000"/>
                  </a:schemeClr>
                </a:solidFill>
              </a:rPr>
              <a:t>Create </a:t>
            </a:r>
            <a:r>
              <a:rPr lang="en-US" b="1" dirty="0">
                <a:solidFill>
                  <a:schemeClr val="accent6">
                    <a:lumMod val="50000"/>
                  </a:schemeClr>
                </a:solidFill>
              </a:rPr>
              <a:t>Model URIs</a:t>
            </a:r>
            <a:br>
              <a:rPr lang="en-US" b="1" dirty="0">
                <a:solidFill>
                  <a:schemeClr val="accent6">
                    <a:lumMod val="50000"/>
                  </a:schemeClr>
                </a:solidFill>
              </a:rPr>
            </a:br>
            <a:endParaRPr lang="en-US" dirty="0">
              <a:solidFill>
                <a:schemeClr val="accent6">
                  <a:lumMod val="50000"/>
                </a:schemeClr>
              </a:solidFill>
            </a:endParaRPr>
          </a:p>
        </p:txBody>
      </p:sp>
      <p:sp>
        <p:nvSpPr>
          <p:cNvPr id="3" name="Content Placeholder 2"/>
          <p:cNvSpPr>
            <a:spLocks noGrp="1"/>
          </p:cNvSpPr>
          <p:nvPr>
            <p:ph sz="quarter" idx="13"/>
          </p:nvPr>
        </p:nvSpPr>
        <p:spPr>
          <a:xfrm>
            <a:off x="913774" y="1205345"/>
            <a:ext cx="10363826" cy="5486399"/>
          </a:xfrm>
        </p:spPr>
        <p:txBody>
          <a:bodyPr>
            <a:normAutofit/>
          </a:bodyPr>
          <a:lstStyle/>
          <a:p>
            <a:pPr marL="0" indent="0">
              <a:buNone/>
            </a:pPr>
            <a:r>
              <a:rPr lang="en-US" sz="2400" cap="none" dirty="0" smtClean="0"/>
              <a:t>In our application, a device is a top-level resource. And configuration is sub-resource under device. Let’s write down the </a:t>
            </a:r>
            <a:r>
              <a:rPr lang="en-US" sz="2400" cap="none" dirty="0" err="1" smtClean="0"/>
              <a:t>uris</a:t>
            </a:r>
            <a:r>
              <a:rPr lang="en-US" sz="2400" cap="none" dirty="0" smtClean="0"/>
              <a:t>.</a:t>
            </a:r>
            <a:endParaRPr lang="tr-TR" sz="2400" cap="none" dirty="0" smtClean="0"/>
          </a:p>
          <a:p>
            <a:endParaRPr lang="tr-TR" sz="2400" cap="none" dirty="0" smtClean="0"/>
          </a:p>
          <a:p>
            <a:endParaRPr lang="tr-TR" sz="2400" cap="none" dirty="0"/>
          </a:p>
          <a:p>
            <a:endParaRPr lang="tr-TR" sz="2400" cap="none" dirty="0" smtClean="0"/>
          </a:p>
          <a:p>
            <a:endParaRPr lang="tr-TR" sz="2400" cap="none" dirty="0"/>
          </a:p>
          <a:p>
            <a:pPr marL="0" indent="0">
              <a:buNone/>
            </a:pPr>
            <a:endParaRPr lang="tr-TR" sz="2400" cap="none" dirty="0" smtClean="0"/>
          </a:p>
          <a:p>
            <a:pPr marL="0" indent="0">
              <a:buNone/>
            </a:pPr>
            <a:r>
              <a:rPr lang="en-US" sz="2400" cap="none" dirty="0" smtClean="0"/>
              <a:t>Notice </a:t>
            </a:r>
            <a:r>
              <a:rPr lang="en-US" sz="2400" cap="none" dirty="0"/>
              <a:t>that these URIs do not use any verb or operation. It’s very important to not include any verb in URIs. URIs should all be nouns only.</a:t>
            </a:r>
            <a:r>
              <a:rPr lang="en-US" sz="2400" dirty="0"/>
              <a:t/>
            </a:r>
            <a:br>
              <a:rPr lang="en-US" sz="2400" dirty="0"/>
            </a:b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845" y="2176787"/>
            <a:ext cx="8702428" cy="2538904"/>
          </a:xfrm>
          <a:prstGeom prst="rect">
            <a:avLst/>
          </a:prstGeom>
        </p:spPr>
      </p:pic>
    </p:spTree>
    <p:extLst>
      <p:ext uri="{BB962C8B-B14F-4D97-AF65-F5344CB8AC3E}">
        <p14:creationId xmlns:p14="http://schemas.microsoft.com/office/powerpoint/2010/main" val="38226879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63237"/>
            <a:ext cx="10364451" cy="692728"/>
          </a:xfrm>
        </p:spPr>
        <p:txBody>
          <a:bodyPr>
            <a:normAutofit fontScale="90000"/>
          </a:bodyPr>
          <a:lstStyle/>
          <a:p>
            <a:r>
              <a:rPr lang="tr-TR" b="1" dirty="0" smtClean="0">
                <a:solidFill>
                  <a:schemeClr val="accent6">
                    <a:lumMod val="50000"/>
                  </a:schemeClr>
                </a:solidFill>
              </a:rPr>
              <a:t/>
            </a:r>
            <a:br>
              <a:rPr lang="tr-TR" b="1" dirty="0" smtClean="0">
                <a:solidFill>
                  <a:schemeClr val="accent6">
                    <a:lumMod val="50000"/>
                  </a:schemeClr>
                </a:solidFill>
              </a:rPr>
            </a:br>
            <a:r>
              <a:rPr lang="en-US" b="1" dirty="0" smtClean="0">
                <a:solidFill>
                  <a:schemeClr val="accent6">
                    <a:lumMod val="50000"/>
                  </a:schemeClr>
                </a:solidFill>
              </a:rPr>
              <a:t>Determine </a:t>
            </a:r>
            <a:r>
              <a:rPr lang="en-US" b="1" dirty="0">
                <a:solidFill>
                  <a:schemeClr val="accent6">
                    <a:lumMod val="50000"/>
                  </a:schemeClr>
                </a:solidFill>
              </a:rPr>
              <a:t>Representations</a:t>
            </a:r>
            <a:br>
              <a:rPr lang="en-US" b="1" dirty="0">
                <a:solidFill>
                  <a:schemeClr val="accent6">
                    <a:lumMod val="50000"/>
                  </a:schemeClr>
                </a:solidFill>
              </a:rPr>
            </a:br>
            <a:endParaRPr lang="en-US" dirty="0">
              <a:solidFill>
                <a:schemeClr val="accent6">
                  <a:lumMod val="50000"/>
                </a:schemeClr>
              </a:solidFill>
            </a:endParaRPr>
          </a:p>
        </p:txBody>
      </p:sp>
      <p:sp>
        <p:nvSpPr>
          <p:cNvPr id="3" name="Content Placeholder 2"/>
          <p:cNvSpPr>
            <a:spLocks noGrp="1"/>
          </p:cNvSpPr>
          <p:nvPr>
            <p:ph sz="quarter" idx="13"/>
          </p:nvPr>
        </p:nvSpPr>
        <p:spPr>
          <a:xfrm>
            <a:off x="913774" y="1246910"/>
            <a:ext cx="10363826" cy="5500254"/>
          </a:xfrm>
        </p:spPr>
        <p:txBody>
          <a:bodyPr>
            <a:normAutofit/>
          </a:bodyPr>
          <a:lstStyle/>
          <a:p>
            <a:pPr marL="0" indent="0">
              <a:buNone/>
            </a:pPr>
            <a:r>
              <a:rPr lang="en-US" sz="2400" cap="none" dirty="0" smtClean="0"/>
              <a:t>Now when resource </a:t>
            </a:r>
            <a:r>
              <a:rPr lang="en-US" sz="2400" cap="none" dirty="0" err="1" smtClean="0"/>
              <a:t>uris</a:t>
            </a:r>
            <a:r>
              <a:rPr lang="en-US" sz="2400" cap="none" dirty="0" smtClean="0"/>
              <a:t> have been decided, let’s work on their representations. Mostly representations are defined in either </a:t>
            </a:r>
            <a:r>
              <a:rPr lang="en-US" sz="2400" cap="none" dirty="0" smtClean="0">
                <a:hlinkClick r:id="rId2"/>
              </a:rPr>
              <a:t>XML or JSON</a:t>
            </a:r>
            <a:r>
              <a:rPr lang="en-US" sz="2400" cap="none" dirty="0" smtClean="0"/>
              <a:t> format. </a:t>
            </a:r>
            <a:endParaRPr lang="tr-TR" sz="2400" cap="none" dirty="0"/>
          </a:p>
          <a:p>
            <a:r>
              <a:rPr lang="en-US" sz="2400" cap="none" dirty="0" smtClean="0"/>
              <a:t>Resource </a:t>
            </a:r>
            <a:r>
              <a:rPr lang="en-US" sz="2400" cap="none" dirty="0" err="1" smtClean="0"/>
              <a:t>uris</a:t>
            </a:r>
            <a:r>
              <a:rPr lang="en-US" sz="2400" cap="none" dirty="0" smtClean="0"/>
              <a:t> are all nouns.</a:t>
            </a:r>
          </a:p>
          <a:p>
            <a:r>
              <a:rPr lang="en-US" sz="2400" cap="none" dirty="0" smtClean="0"/>
              <a:t>Uris are usually in two forms – collection of resources and singular resource.</a:t>
            </a:r>
          </a:p>
          <a:p>
            <a:r>
              <a:rPr lang="en-US" sz="2400" cap="none" dirty="0" smtClean="0"/>
              <a:t>Collection may be in two forms primary collection and secondary collection. Secondary collection is sub-collection from a primary collection only.</a:t>
            </a:r>
          </a:p>
          <a:p>
            <a:r>
              <a:rPr lang="en-US" sz="2400" cap="none" dirty="0" smtClean="0"/>
              <a:t>Each resource/collection contain at least one link </a:t>
            </a:r>
            <a:r>
              <a:rPr lang="en-US" sz="2400" cap="none" dirty="0" err="1" smtClean="0"/>
              <a:t>i.E.</a:t>
            </a:r>
            <a:r>
              <a:rPr lang="en-US" sz="2400" cap="none" dirty="0" smtClean="0"/>
              <a:t> To itself.</a:t>
            </a:r>
          </a:p>
          <a:p>
            <a:r>
              <a:rPr lang="en-US" sz="2400" cap="none" dirty="0" smtClean="0"/>
              <a:t>Collections contain only most important information about resources.</a:t>
            </a:r>
          </a:p>
          <a:p>
            <a:r>
              <a:rPr lang="en-US" sz="2400" cap="none" dirty="0" smtClean="0"/>
              <a:t>To get complete information about a resource, you need to access through its specific resource </a:t>
            </a:r>
            <a:r>
              <a:rPr lang="en-US" sz="2400" cap="none" dirty="0" err="1" smtClean="0"/>
              <a:t>uri</a:t>
            </a:r>
            <a:r>
              <a:rPr lang="en-US" sz="2400" cap="none" dirty="0" smtClean="0"/>
              <a:t> only.</a:t>
            </a:r>
          </a:p>
          <a:p>
            <a:endParaRPr lang="en-US" sz="2400" cap="none" dirty="0"/>
          </a:p>
        </p:txBody>
      </p:sp>
    </p:spTree>
    <p:extLst>
      <p:ext uri="{BB962C8B-B14F-4D97-AF65-F5344CB8AC3E}">
        <p14:creationId xmlns:p14="http://schemas.microsoft.com/office/powerpoint/2010/main" val="2936895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138547"/>
            <a:ext cx="10364451" cy="429490"/>
          </a:xfrm>
        </p:spPr>
        <p:txBody>
          <a:bodyPr>
            <a:normAutofit fontScale="90000"/>
          </a:bodyPr>
          <a:lstStyle/>
          <a:p>
            <a:r>
              <a:rPr lang="en-US" b="1" dirty="0">
                <a:solidFill>
                  <a:schemeClr val="accent6">
                    <a:lumMod val="50000"/>
                  </a:schemeClr>
                </a:solidFill>
              </a:rPr>
              <a:t>Assign HTTP Methods</a:t>
            </a:r>
          </a:p>
        </p:txBody>
      </p:sp>
      <p:sp>
        <p:nvSpPr>
          <p:cNvPr id="3" name="Content Placeholder 2"/>
          <p:cNvSpPr>
            <a:spLocks noGrp="1"/>
          </p:cNvSpPr>
          <p:nvPr>
            <p:ph sz="quarter" idx="13"/>
          </p:nvPr>
        </p:nvSpPr>
        <p:spPr>
          <a:xfrm>
            <a:off x="913774" y="720436"/>
            <a:ext cx="10363826" cy="6137564"/>
          </a:xfrm>
        </p:spPr>
        <p:txBody>
          <a:bodyPr>
            <a:noAutofit/>
          </a:bodyPr>
          <a:lstStyle/>
          <a:p>
            <a:r>
              <a:rPr lang="en-US" sz="1800" b="1" cap="none" dirty="0" smtClean="0"/>
              <a:t>Browse all devices or configurations [primary collection]</a:t>
            </a:r>
            <a:endParaRPr lang="tr-TR" sz="1800" b="1" cap="none" dirty="0" smtClean="0"/>
          </a:p>
          <a:p>
            <a:pPr marL="0" indent="0">
              <a:buNone/>
            </a:pPr>
            <a:r>
              <a:rPr lang="tr-TR" sz="1800" cap="none" dirty="0" smtClean="0">
                <a:solidFill>
                  <a:schemeClr val="accent1">
                    <a:lumMod val="75000"/>
                  </a:schemeClr>
                </a:solidFill>
              </a:rPr>
              <a:t>	</a:t>
            </a:r>
            <a:r>
              <a:rPr lang="en-US" sz="1800" cap="none" dirty="0" smtClean="0">
                <a:solidFill>
                  <a:schemeClr val="accent1">
                    <a:lumMod val="75000"/>
                  </a:schemeClr>
                </a:solidFill>
              </a:rPr>
              <a:t>HTTP </a:t>
            </a:r>
            <a:r>
              <a:rPr lang="en-US" sz="1800" cap="none" dirty="0">
                <a:solidFill>
                  <a:schemeClr val="accent1">
                    <a:lumMod val="75000"/>
                  </a:schemeClr>
                </a:solidFill>
              </a:rPr>
              <a:t>GET /devices</a:t>
            </a:r>
          </a:p>
          <a:p>
            <a:pPr marL="0" indent="0">
              <a:buNone/>
            </a:pPr>
            <a:r>
              <a:rPr lang="tr-TR" sz="1800" cap="none" dirty="0" smtClean="0">
                <a:solidFill>
                  <a:schemeClr val="accent1">
                    <a:lumMod val="75000"/>
                  </a:schemeClr>
                </a:solidFill>
              </a:rPr>
              <a:t>	</a:t>
            </a:r>
            <a:r>
              <a:rPr lang="en-US" sz="1800" cap="none" dirty="0" smtClean="0">
                <a:solidFill>
                  <a:schemeClr val="accent1">
                    <a:lumMod val="75000"/>
                  </a:schemeClr>
                </a:solidFill>
              </a:rPr>
              <a:t>HTTP </a:t>
            </a:r>
            <a:r>
              <a:rPr lang="en-US" sz="1800" cap="none" dirty="0">
                <a:solidFill>
                  <a:schemeClr val="accent1">
                    <a:lumMod val="75000"/>
                  </a:schemeClr>
                </a:solidFill>
              </a:rPr>
              <a:t>GET /</a:t>
            </a:r>
            <a:r>
              <a:rPr lang="en-US" sz="1800" cap="none" dirty="0" smtClean="0">
                <a:solidFill>
                  <a:schemeClr val="accent1">
                    <a:lumMod val="75000"/>
                  </a:schemeClr>
                </a:solidFill>
              </a:rPr>
              <a:t>configurations</a:t>
            </a:r>
            <a:endParaRPr lang="tr-TR" sz="1800" cap="none" dirty="0" smtClean="0">
              <a:solidFill>
                <a:schemeClr val="accent1">
                  <a:lumMod val="75000"/>
                </a:schemeClr>
              </a:solidFill>
            </a:endParaRPr>
          </a:p>
          <a:p>
            <a:pPr marL="0" indent="0">
              <a:buNone/>
            </a:pPr>
            <a:r>
              <a:rPr lang="en-US" sz="1800" cap="none" dirty="0"/>
              <a:t>If the collection size is large, you can apply paging and filtering as well. e.g. Below requests will fetch first 20 records from collection.</a:t>
            </a:r>
          </a:p>
          <a:p>
            <a:pPr marL="0" indent="0">
              <a:buNone/>
            </a:pPr>
            <a:r>
              <a:rPr lang="tr-TR" sz="1800" cap="none" dirty="0" smtClean="0">
                <a:solidFill>
                  <a:schemeClr val="accent1">
                    <a:lumMod val="75000"/>
                  </a:schemeClr>
                </a:solidFill>
              </a:rPr>
              <a:t>	</a:t>
            </a:r>
            <a:r>
              <a:rPr lang="en-US" sz="1800" cap="none" dirty="0" smtClean="0">
                <a:solidFill>
                  <a:schemeClr val="accent1">
                    <a:lumMod val="75000"/>
                  </a:schemeClr>
                </a:solidFill>
              </a:rPr>
              <a:t>HTTP </a:t>
            </a:r>
            <a:r>
              <a:rPr lang="en-US" sz="1800" cap="none" dirty="0">
                <a:solidFill>
                  <a:schemeClr val="accent1">
                    <a:lumMod val="75000"/>
                  </a:schemeClr>
                </a:solidFill>
              </a:rPr>
              <a:t>GET /</a:t>
            </a:r>
            <a:r>
              <a:rPr lang="en-US" sz="1800" cap="none" dirty="0" err="1">
                <a:solidFill>
                  <a:schemeClr val="accent1">
                    <a:lumMod val="75000"/>
                  </a:schemeClr>
                </a:solidFill>
              </a:rPr>
              <a:t>devices?startIndex</a:t>
            </a:r>
            <a:r>
              <a:rPr lang="en-US" sz="1800" cap="none" dirty="0">
                <a:solidFill>
                  <a:schemeClr val="accent1">
                    <a:lumMod val="75000"/>
                  </a:schemeClr>
                </a:solidFill>
              </a:rPr>
              <a:t>=0&amp;size=20</a:t>
            </a:r>
          </a:p>
          <a:p>
            <a:pPr marL="0" indent="0">
              <a:buNone/>
            </a:pPr>
            <a:r>
              <a:rPr lang="tr-TR" sz="1800" cap="none" dirty="0" smtClean="0">
                <a:solidFill>
                  <a:schemeClr val="accent1">
                    <a:lumMod val="75000"/>
                  </a:schemeClr>
                </a:solidFill>
              </a:rPr>
              <a:t>	</a:t>
            </a:r>
            <a:r>
              <a:rPr lang="en-US" sz="1800" cap="none" dirty="0" smtClean="0">
                <a:solidFill>
                  <a:schemeClr val="accent1">
                    <a:lumMod val="75000"/>
                  </a:schemeClr>
                </a:solidFill>
              </a:rPr>
              <a:t>HTTP </a:t>
            </a:r>
            <a:r>
              <a:rPr lang="en-US" sz="1800" cap="none" dirty="0">
                <a:solidFill>
                  <a:schemeClr val="accent1">
                    <a:lumMod val="75000"/>
                  </a:schemeClr>
                </a:solidFill>
              </a:rPr>
              <a:t>GET /</a:t>
            </a:r>
            <a:r>
              <a:rPr lang="en-US" sz="1800" cap="none" dirty="0" err="1" smtClean="0">
                <a:solidFill>
                  <a:schemeClr val="accent1">
                    <a:lumMod val="75000"/>
                  </a:schemeClr>
                </a:solidFill>
              </a:rPr>
              <a:t>configurations?startIndex</a:t>
            </a:r>
            <a:r>
              <a:rPr lang="en-US" sz="1800" cap="none" dirty="0" smtClean="0">
                <a:solidFill>
                  <a:schemeClr val="accent1">
                    <a:lumMod val="75000"/>
                  </a:schemeClr>
                </a:solidFill>
              </a:rPr>
              <a:t>=0&amp;size=20</a:t>
            </a:r>
          </a:p>
          <a:p>
            <a:r>
              <a:rPr lang="en-US" sz="1800" b="1" cap="none" dirty="0" smtClean="0"/>
              <a:t>Browse all devices or configurations [secondary collection]</a:t>
            </a:r>
            <a:endParaRPr lang="tr-TR" sz="1800" b="1" cap="none" dirty="0" smtClean="0"/>
          </a:p>
          <a:p>
            <a:pPr marL="0" indent="0">
              <a:buNone/>
            </a:pPr>
            <a:r>
              <a:rPr lang="tr-TR" sz="1800" cap="none" dirty="0" smtClean="0">
                <a:solidFill>
                  <a:schemeClr val="accent1">
                    <a:lumMod val="75000"/>
                  </a:schemeClr>
                </a:solidFill>
              </a:rPr>
              <a:t>	</a:t>
            </a:r>
            <a:r>
              <a:rPr lang="en-US" sz="1800" cap="none" dirty="0" smtClean="0">
                <a:solidFill>
                  <a:schemeClr val="accent1">
                    <a:lumMod val="75000"/>
                  </a:schemeClr>
                </a:solidFill>
              </a:rPr>
              <a:t>HTTP </a:t>
            </a:r>
            <a:r>
              <a:rPr lang="en-US" sz="1800" cap="none" dirty="0">
                <a:solidFill>
                  <a:schemeClr val="accent1">
                    <a:lumMod val="75000"/>
                  </a:schemeClr>
                </a:solidFill>
              </a:rPr>
              <a:t>GET /devices/{id}/</a:t>
            </a:r>
            <a:r>
              <a:rPr lang="en-US" sz="1800" cap="none" dirty="0" smtClean="0">
                <a:solidFill>
                  <a:schemeClr val="accent1">
                    <a:lumMod val="75000"/>
                  </a:schemeClr>
                </a:solidFill>
              </a:rPr>
              <a:t>configurations</a:t>
            </a:r>
          </a:p>
          <a:p>
            <a:r>
              <a:rPr lang="en-US" sz="1800" b="1" cap="none" dirty="0"/>
              <a:t>Browse single device or configuration [Primary Collection</a:t>
            </a:r>
            <a:r>
              <a:rPr lang="en-US" sz="1800" b="1" cap="none" dirty="0" smtClean="0"/>
              <a:t>]</a:t>
            </a:r>
            <a:endParaRPr lang="tr-TR" sz="1800" b="1" cap="none" dirty="0" smtClean="0"/>
          </a:p>
          <a:p>
            <a:pPr marL="0" indent="0">
              <a:buNone/>
            </a:pPr>
            <a:r>
              <a:rPr lang="tr-TR" sz="1800" cap="none" dirty="0" smtClean="0">
                <a:solidFill>
                  <a:schemeClr val="accent1">
                    <a:lumMod val="75000"/>
                  </a:schemeClr>
                </a:solidFill>
              </a:rPr>
              <a:t>	</a:t>
            </a:r>
            <a:r>
              <a:rPr lang="en-US" sz="1800" cap="none" dirty="0" smtClean="0">
                <a:solidFill>
                  <a:schemeClr val="accent1">
                    <a:lumMod val="75000"/>
                  </a:schemeClr>
                </a:solidFill>
              </a:rPr>
              <a:t>HTTP </a:t>
            </a:r>
            <a:r>
              <a:rPr lang="en-US" sz="1800" cap="none" dirty="0">
                <a:solidFill>
                  <a:schemeClr val="accent1">
                    <a:lumMod val="75000"/>
                  </a:schemeClr>
                </a:solidFill>
              </a:rPr>
              <a:t>GET /devices/{id}</a:t>
            </a:r>
          </a:p>
          <a:p>
            <a:pPr marL="0" indent="0">
              <a:buNone/>
            </a:pPr>
            <a:r>
              <a:rPr lang="tr-TR" sz="1800" cap="none" dirty="0" smtClean="0">
                <a:solidFill>
                  <a:schemeClr val="accent1">
                    <a:lumMod val="75000"/>
                  </a:schemeClr>
                </a:solidFill>
              </a:rPr>
              <a:t>	</a:t>
            </a:r>
            <a:r>
              <a:rPr lang="en-US" sz="1800" cap="none" dirty="0" smtClean="0">
                <a:solidFill>
                  <a:schemeClr val="accent1">
                    <a:lumMod val="75000"/>
                  </a:schemeClr>
                </a:solidFill>
              </a:rPr>
              <a:t>HTTP </a:t>
            </a:r>
            <a:r>
              <a:rPr lang="en-US" sz="1800" cap="none" dirty="0">
                <a:solidFill>
                  <a:schemeClr val="accent1">
                    <a:lumMod val="75000"/>
                  </a:schemeClr>
                </a:solidFill>
              </a:rPr>
              <a:t>GET /configurations/{id}</a:t>
            </a:r>
          </a:p>
          <a:p>
            <a:r>
              <a:rPr lang="en-US" sz="1800" b="1" cap="none" dirty="0"/>
              <a:t>Browse single device or configuration [Secondary Collection</a:t>
            </a:r>
            <a:r>
              <a:rPr lang="en-US" sz="1800" b="1" cap="none" dirty="0" smtClean="0"/>
              <a:t>]</a:t>
            </a:r>
            <a:endParaRPr lang="tr-TR" sz="1800" b="1" cap="none" dirty="0" smtClean="0"/>
          </a:p>
          <a:p>
            <a:pPr marL="0" indent="0">
              <a:buNone/>
            </a:pPr>
            <a:r>
              <a:rPr lang="tr-TR" sz="1800" cap="none" dirty="0" smtClean="0">
                <a:solidFill>
                  <a:schemeClr val="accent1">
                    <a:lumMod val="75000"/>
                  </a:schemeClr>
                </a:solidFill>
              </a:rPr>
              <a:t>	</a:t>
            </a:r>
            <a:r>
              <a:rPr lang="en-US" sz="1800" cap="none" dirty="0" smtClean="0">
                <a:solidFill>
                  <a:schemeClr val="accent1">
                    <a:lumMod val="75000"/>
                  </a:schemeClr>
                </a:solidFill>
              </a:rPr>
              <a:t>HTTP </a:t>
            </a:r>
            <a:r>
              <a:rPr lang="en-US" sz="1800" cap="none" dirty="0">
                <a:solidFill>
                  <a:schemeClr val="accent1">
                    <a:lumMod val="75000"/>
                  </a:schemeClr>
                </a:solidFill>
              </a:rPr>
              <a:t>GET /devices/{id}/configurations/{id}</a:t>
            </a:r>
          </a:p>
          <a:p>
            <a:pPr marL="0" indent="0">
              <a:buNone/>
            </a:pPr>
            <a:r>
              <a:rPr lang="en-US" sz="1800" dirty="0"/>
              <a:t/>
            </a:r>
            <a:br>
              <a:rPr lang="en-US" sz="1800" dirty="0"/>
            </a:br>
            <a:r>
              <a:rPr lang="en-US" sz="1800" dirty="0"/>
              <a:t/>
            </a:r>
            <a:br>
              <a:rPr lang="en-US" sz="1800" dirty="0"/>
            </a:br>
            <a:endParaRPr lang="en-US" sz="1800" dirty="0"/>
          </a:p>
        </p:txBody>
      </p:sp>
    </p:spTree>
    <p:extLst>
      <p:ext uri="{BB962C8B-B14F-4D97-AF65-F5344CB8AC3E}">
        <p14:creationId xmlns:p14="http://schemas.microsoft.com/office/powerpoint/2010/main" val="653460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651164"/>
            <a:ext cx="10363826" cy="6082145"/>
          </a:xfrm>
        </p:spPr>
        <p:txBody>
          <a:bodyPr>
            <a:normAutofit fontScale="92500" lnSpcReduction="20000"/>
          </a:bodyPr>
          <a:lstStyle/>
          <a:p>
            <a:r>
              <a:rPr lang="en-US" b="1" cap="none" dirty="0"/>
              <a:t>Create a device or configuration</a:t>
            </a:r>
            <a:endParaRPr lang="tr-TR" b="1" cap="none" dirty="0"/>
          </a:p>
          <a:p>
            <a:pPr marL="0" indent="0">
              <a:buNone/>
            </a:pPr>
            <a:r>
              <a:rPr lang="tr-TR" cap="none" dirty="0">
                <a:solidFill>
                  <a:schemeClr val="accent1">
                    <a:lumMod val="75000"/>
                  </a:schemeClr>
                </a:solidFill>
              </a:rPr>
              <a:t>	</a:t>
            </a:r>
            <a:r>
              <a:rPr lang="fr-FR" cap="none" dirty="0">
                <a:solidFill>
                  <a:schemeClr val="accent1">
                    <a:lumMod val="75000"/>
                  </a:schemeClr>
                </a:solidFill>
              </a:rPr>
              <a:t>HTTP POST /</a:t>
            </a:r>
            <a:r>
              <a:rPr lang="fr-FR" cap="none" dirty="0" err="1">
                <a:solidFill>
                  <a:schemeClr val="accent1">
                    <a:lumMod val="75000"/>
                  </a:schemeClr>
                </a:solidFill>
              </a:rPr>
              <a:t>devices</a:t>
            </a:r>
            <a:endParaRPr lang="fr-FR" cap="none" dirty="0">
              <a:solidFill>
                <a:schemeClr val="accent1">
                  <a:lumMod val="75000"/>
                </a:schemeClr>
              </a:solidFill>
            </a:endParaRPr>
          </a:p>
          <a:p>
            <a:pPr marL="0" indent="0">
              <a:buNone/>
            </a:pPr>
            <a:r>
              <a:rPr lang="tr-TR" cap="none" dirty="0">
                <a:solidFill>
                  <a:schemeClr val="accent1">
                    <a:lumMod val="75000"/>
                  </a:schemeClr>
                </a:solidFill>
              </a:rPr>
              <a:t>	</a:t>
            </a:r>
            <a:r>
              <a:rPr lang="fr-FR" cap="none" dirty="0">
                <a:solidFill>
                  <a:schemeClr val="accent1">
                    <a:lumMod val="75000"/>
                  </a:schemeClr>
                </a:solidFill>
              </a:rPr>
              <a:t>HTTP POST /</a:t>
            </a:r>
            <a:r>
              <a:rPr lang="fr-FR" cap="none" dirty="0" smtClean="0">
                <a:solidFill>
                  <a:schemeClr val="accent1">
                    <a:lumMod val="75000"/>
                  </a:schemeClr>
                </a:solidFill>
              </a:rPr>
              <a:t>configurations</a:t>
            </a:r>
            <a:endParaRPr lang="tr-TR" cap="none" dirty="0"/>
          </a:p>
          <a:p>
            <a:r>
              <a:rPr lang="en-US" b="1" cap="none" dirty="0" smtClean="0"/>
              <a:t>Update </a:t>
            </a:r>
            <a:r>
              <a:rPr lang="en-US" b="1" cap="none" dirty="0"/>
              <a:t>a device or </a:t>
            </a:r>
            <a:r>
              <a:rPr lang="en-US" b="1" cap="none" dirty="0" smtClean="0"/>
              <a:t>configuration</a:t>
            </a:r>
            <a:endParaRPr lang="tr-TR" b="1" cap="none" dirty="0" smtClean="0"/>
          </a:p>
          <a:p>
            <a:pPr marL="0" indent="0">
              <a:buNone/>
            </a:pPr>
            <a:r>
              <a:rPr lang="tr-TR" cap="none" dirty="0" smtClean="0">
                <a:solidFill>
                  <a:schemeClr val="accent1">
                    <a:lumMod val="75000"/>
                  </a:schemeClr>
                </a:solidFill>
              </a:rPr>
              <a:t>	</a:t>
            </a:r>
            <a:r>
              <a:rPr lang="en-US" cap="none" dirty="0" smtClean="0">
                <a:solidFill>
                  <a:schemeClr val="accent1">
                    <a:lumMod val="75000"/>
                  </a:schemeClr>
                </a:solidFill>
              </a:rPr>
              <a:t>HTTP </a:t>
            </a:r>
            <a:r>
              <a:rPr lang="en-US" cap="none" dirty="0">
                <a:solidFill>
                  <a:schemeClr val="accent1">
                    <a:lumMod val="75000"/>
                  </a:schemeClr>
                </a:solidFill>
              </a:rPr>
              <a:t>PUT /devices/{id}</a:t>
            </a:r>
          </a:p>
          <a:p>
            <a:pPr marL="0" indent="0">
              <a:buNone/>
            </a:pPr>
            <a:r>
              <a:rPr lang="tr-TR" cap="none" dirty="0" smtClean="0">
                <a:solidFill>
                  <a:schemeClr val="accent1">
                    <a:lumMod val="75000"/>
                  </a:schemeClr>
                </a:solidFill>
              </a:rPr>
              <a:t>	</a:t>
            </a:r>
            <a:r>
              <a:rPr lang="en-US" cap="none" dirty="0" smtClean="0">
                <a:solidFill>
                  <a:schemeClr val="accent1">
                    <a:lumMod val="75000"/>
                  </a:schemeClr>
                </a:solidFill>
              </a:rPr>
              <a:t>HTTP </a:t>
            </a:r>
            <a:r>
              <a:rPr lang="en-US" cap="none" dirty="0">
                <a:solidFill>
                  <a:schemeClr val="accent1">
                    <a:lumMod val="75000"/>
                  </a:schemeClr>
                </a:solidFill>
              </a:rPr>
              <a:t>PUT /configurations/{id</a:t>
            </a:r>
            <a:r>
              <a:rPr lang="en-US" cap="none" dirty="0" smtClean="0">
                <a:solidFill>
                  <a:schemeClr val="accent1">
                    <a:lumMod val="75000"/>
                  </a:schemeClr>
                </a:solidFill>
              </a:rPr>
              <a:t>}</a:t>
            </a:r>
            <a:endParaRPr lang="en-US" cap="none" dirty="0"/>
          </a:p>
          <a:p>
            <a:r>
              <a:rPr lang="en-US" b="1" cap="none" dirty="0"/>
              <a:t>Remove a device or </a:t>
            </a:r>
            <a:r>
              <a:rPr lang="en-US" b="1" cap="none" dirty="0" smtClean="0"/>
              <a:t>configuration</a:t>
            </a:r>
            <a:endParaRPr lang="tr-TR" b="1" cap="none" dirty="0" smtClean="0"/>
          </a:p>
          <a:p>
            <a:pPr marL="0" indent="0">
              <a:buNone/>
            </a:pPr>
            <a:r>
              <a:rPr lang="tr-TR" cap="none" dirty="0" smtClean="0">
                <a:solidFill>
                  <a:schemeClr val="accent1">
                    <a:lumMod val="75000"/>
                  </a:schemeClr>
                </a:solidFill>
              </a:rPr>
              <a:t>	</a:t>
            </a:r>
            <a:r>
              <a:rPr lang="en-US" cap="none" dirty="0" smtClean="0">
                <a:solidFill>
                  <a:schemeClr val="accent1">
                    <a:lumMod val="75000"/>
                  </a:schemeClr>
                </a:solidFill>
              </a:rPr>
              <a:t>HTTP </a:t>
            </a:r>
            <a:r>
              <a:rPr lang="en-US" cap="none" dirty="0">
                <a:solidFill>
                  <a:schemeClr val="accent1">
                    <a:lumMod val="75000"/>
                  </a:schemeClr>
                </a:solidFill>
              </a:rPr>
              <a:t>DELETE /devices/{id}</a:t>
            </a:r>
          </a:p>
          <a:p>
            <a:pPr marL="0" indent="0">
              <a:buNone/>
            </a:pPr>
            <a:r>
              <a:rPr lang="tr-TR" cap="none" dirty="0" smtClean="0">
                <a:solidFill>
                  <a:schemeClr val="accent1">
                    <a:lumMod val="75000"/>
                  </a:schemeClr>
                </a:solidFill>
              </a:rPr>
              <a:t>	</a:t>
            </a:r>
            <a:r>
              <a:rPr lang="en-US" cap="none" dirty="0" smtClean="0">
                <a:solidFill>
                  <a:schemeClr val="accent1">
                    <a:lumMod val="75000"/>
                  </a:schemeClr>
                </a:solidFill>
              </a:rPr>
              <a:t>HTTP </a:t>
            </a:r>
            <a:r>
              <a:rPr lang="en-US" cap="none" dirty="0">
                <a:solidFill>
                  <a:schemeClr val="accent1">
                    <a:lumMod val="75000"/>
                  </a:schemeClr>
                </a:solidFill>
              </a:rPr>
              <a:t>DELETE /configurations/{id}</a:t>
            </a:r>
          </a:p>
          <a:p>
            <a:r>
              <a:rPr lang="en-US" b="1" cap="none" dirty="0"/>
              <a:t>Applying or Removing a configuration from a </a:t>
            </a:r>
            <a:r>
              <a:rPr lang="en-US" b="1" cap="none" dirty="0" smtClean="0"/>
              <a:t>device</a:t>
            </a:r>
            <a:endParaRPr lang="tr-TR" b="1" cap="none" dirty="0" smtClean="0"/>
          </a:p>
          <a:p>
            <a:pPr marL="0" indent="0">
              <a:buNone/>
            </a:pPr>
            <a:r>
              <a:rPr lang="tr-TR" cap="none" dirty="0" smtClean="0">
                <a:solidFill>
                  <a:schemeClr val="accent1">
                    <a:lumMod val="75000"/>
                  </a:schemeClr>
                </a:solidFill>
              </a:rPr>
              <a:t>	</a:t>
            </a:r>
            <a:r>
              <a:rPr lang="en-US" cap="none" dirty="0" smtClean="0">
                <a:solidFill>
                  <a:schemeClr val="accent1">
                    <a:lumMod val="75000"/>
                  </a:schemeClr>
                </a:solidFill>
              </a:rPr>
              <a:t>//</a:t>
            </a:r>
            <a:r>
              <a:rPr lang="en-US" cap="none" dirty="0">
                <a:solidFill>
                  <a:schemeClr val="accent1">
                    <a:lumMod val="75000"/>
                  </a:schemeClr>
                </a:solidFill>
              </a:rPr>
              <a:t>Apply Configuration on a device</a:t>
            </a:r>
          </a:p>
          <a:p>
            <a:pPr marL="0" indent="0">
              <a:buNone/>
            </a:pPr>
            <a:r>
              <a:rPr lang="tr-TR" cap="none" dirty="0" smtClean="0">
                <a:solidFill>
                  <a:schemeClr val="accent1">
                    <a:lumMod val="75000"/>
                  </a:schemeClr>
                </a:solidFill>
              </a:rPr>
              <a:t>	</a:t>
            </a:r>
            <a:r>
              <a:rPr lang="en-US" cap="none" dirty="0" smtClean="0">
                <a:solidFill>
                  <a:schemeClr val="accent1">
                    <a:lumMod val="75000"/>
                  </a:schemeClr>
                </a:solidFill>
              </a:rPr>
              <a:t>HTTP </a:t>
            </a:r>
            <a:r>
              <a:rPr lang="en-US" cap="none" dirty="0">
                <a:solidFill>
                  <a:schemeClr val="accent1">
                    <a:lumMod val="75000"/>
                  </a:schemeClr>
                </a:solidFill>
              </a:rPr>
              <a:t>PUT /devices/{id}/configurations      </a:t>
            </a:r>
            <a:endParaRPr lang="en-US" cap="none" dirty="0"/>
          </a:p>
          <a:p>
            <a:pPr marL="0" indent="0">
              <a:buNone/>
            </a:pPr>
            <a:r>
              <a:rPr lang="tr-TR" cap="none" dirty="0" smtClean="0">
                <a:solidFill>
                  <a:schemeClr val="accent1">
                    <a:lumMod val="75000"/>
                  </a:schemeClr>
                </a:solidFill>
              </a:rPr>
              <a:t>	</a:t>
            </a:r>
            <a:r>
              <a:rPr lang="en-US" cap="none" dirty="0" smtClean="0">
                <a:solidFill>
                  <a:schemeClr val="accent1">
                    <a:lumMod val="75000"/>
                  </a:schemeClr>
                </a:solidFill>
              </a:rPr>
              <a:t>//</a:t>
            </a:r>
            <a:r>
              <a:rPr lang="en-US" cap="none" dirty="0">
                <a:solidFill>
                  <a:schemeClr val="accent1">
                    <a:lumMod val="75000"/>
                  </a:schemeClr>
                </a:solidFill>
              </a:rPr>
              <a:t>Remove Configuration on a device </a:t>
            </a:r>
          </a:p>
          <a:p>
            <a:pPr marL="0" indent="0">
              <a:buNone/>
            </a:pPr>
            <a:r>
              <a:rPr lang="tr-TR" cap="none" dirty="0" smtClean="0">
                <a:solidFill>
                  <a:schemeClr val="accent1">
                    <a:lumMod val="75000"/>
                  </a:schemeClr>
                </a:solidFill>
              </a:rPr>
              <a:t>	</a:t>
            </a:r>
            <a:r>
              <a:rPr lang="en-US" cap="none" dirty="0" smtClean="0">
                <a:solidFill>
                  <a:schemeClr val="accent1">
                    <a:lumMod val="75000"/>
                  </a:schemeClr>
                </a:solidFill>
              </a:rPr>
              <a:t>HTTP </a:t>
            </a:r>
            <a:r>
              <a:rPr lang="en-US" cap="none" dirty="0">
                <a:solidFill>
                  <a:schemeClr val="accent1">
                    <a:lumMod val="75000"/>
                  </a:schemeClr>
                </a:solidFill>
              </a:rPr>
              <a:t>DELETE /devices/{id}/configurations/{id} </a:t>
            </a:r>
          </a:p>
          <a:p>
            <a:endParaRPr lang="en-US" dirty="0"/>
          </a:p>
        </p:txBody>
      </p:sp>
    </p:spTree>
    <p:extLst>
      <p:ext uri="{BB962C8B-B14F-4D97-AF65-F5344CB8AC3E}">
        <p14:creationId xmlns:p14="http://schemas.microsoft.com/office/powerpoint/2010/main" val="3654255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0174"/>
          </a:xfrm>
        </p:spPr>
        <p:txBody>
          <a:bodyPr/>
          <a:lstStyle/>
          <a:p>
            <a:r>
              <a:rPr lang="tr-TR" b="1" dirty="0">
                <a:solidFill>
                  <a:schemeClr val="accent6">
                    <a:lumMod val="50000"/>
                  </a:schemeClr>
                </a:solidFill>
              </a:rPr>
              <a:t>REST x SOAP</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72145" y="2214694"/>
            <a:ext cx="7287491" cy="3922869"/>
          </a:xfrm>
        </p:spPr>
      </p:pic>
    </p:spTree>
    <p:extLst>
      <p:ext uri="{BB962C8B-B14F-4D97-AF65-F5344CB8AC3E}">
        <p14:creationId xmlns:p14="http://schemas.microsoft.com/office/powerpoint/2010/main" val="355534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79705"/>
          </a:xfrm>
        </p:spPr>
        <p:txBody>
          <a:bodyPr/>
          <a:lstStyle/>
          <a:p>
            <a:r>
              <a:rPr lang="en-US" b="1" dirty="0">
                <a:solidFill>
                  <a:schemeClr val="accent6">
                    <a:lumMod val="50000"/>
                  </a:schemeClr>
                </a:solidFill>
              </a:rPr>
              <a:t>Guiding Principles of REST</a:t>
            </a:r>
          </a:p>
        </p:txBody>
      </p:sp>
      <p:sp>
        <p:nvSpPr>
          <p:cNvPr id="3" name="Content Placeholder 2"/>
          <p:cNvSpPr>
            <a:spLocks noGrp="1"/>
          </p:cNvSpPr>
          <p:nvPr>
            <p:ph sz="quarter" idx="13"/>
          </p:nvPr>
        </p:nvSpPr>
        <p:spPr>
          <a:xfrm>
            <a:off x="913775" y="1980688"/>
            <a:ext cx="10363826" cy="4101458"/>
          </a:xfrm>
        </p:spPr>
        <p:txBody>
          <a:bodyPr>
            <a:normAutofit/>
          </a:bodyPr>
          <a:lstStyle/>
          <a:p>
            <a:r>
              <a:rPr lang="en-US" sz="2400" dirty="0" smtClean="0"/>
              <a:t>Client–server</a:t>
            </a:r>
            <a:endParaRPr lang="en-US" sz="2400" dirty="0"/>
          </a:p>
          <a:p>
            <a:r>
              <a:rPr lang="en-US" sz="2400" dirty="0" smtClean="0"/>
              <a:t> </a:t>
            </a:r>
            <a:r>
              <a:rPr lang="en-US" sz="2400" dirty="0"/>
              <a:t>Stateless</a:t>
            </a:r>
          </a:p>
          <a:p>
            <a:r>
              <a:rPr lang="en-US" sz="2400" dirty="0" smtClean="0"/>
              <a:t> </a:t>
            </a:r>
            <a:r>
              <a:rPr lang="en-US" sz="2400" dirty="0"/>
              <a:t>Cacheable</a:t>
            </a:r>
          </a:p>
          <a:p>
            <a:r>
              <a:rPr lang="en-US" sz="2400" dirty="0" smtClean="0"/>
              <a:t> </a:t>
            </a:r>
            <a:r>
              <a:rPr lang="en-US" sz="2400" dirty="0"/>
              <a:t>Layered system</a:t>
            </a:r>
          </a:p>
          <a:p>
            <a:r>
              <a:rPr lang="en-US" sz="2400" dirty="0" smtClean="0"/>
              <a:t>Uniform interface</a:t>
            </a:r>
            <a:endParaRPr lang="tr-TR" sz="2400" dirty="0" smtClean="0"/>
          </a:p>
          <a:p>
            <a:r>
              <a:rPr lang="en-US" sz="2400" dirty="0"/>
              <a:t>Code on demand (optional)</a:t>
            </a:r>
            <a:endParaRPr lang="tr-TR"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157104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84505"/>
          </a:xfrm>
        </p:spPr>
        <p:txBody>
          <a:bodyPr/>
          <a:lstStyle/>
          <a:p>
            <a:r>
              <a:rPr lang="en-US" b="1" dirty="0">
                <a:solidFill>
                  <a:schemeClr val="accent6">
                    <a:lumMod val="50000"/>
                  </a:schemeClr>
                </a:solidFill>
              </a:rPr>
              <a:t>REST Resource Naming Best Practices</a:t>
            </a:r>
          </a:p>
        </p:txBody>
      </p:sp>
      <p:sp>
        <p:nvSpPr>
          <p:cNvPr id="3" name="Content Placeholder 2"/>
          <p:cNvSpPr>
            <a:spLocks noGrp="1"/>
          </p:cNvSpPr>
          <p:nvPr>
            <p:ph sz="quarter" idx="13"/>
          </p:nvPr>
        </p:nvSpPr>
        <p:spPr>
          <a:xfrm>
            <a:off x="913774" y="2122311"/>
            <a:ext cx="10363826" cy="3635022"/>
          </a:xfrm>
        </p:spPr>
        <p:txBody>
          <a:bodyPr>
            <a:normAutofit/>
          </a:bodyPr>
          <a:lstStyle/>
          <a:p>
            <a:r>
              <a:rPr lang="tr-TR" sz="3200" dirty="0" smtClean="0"/>
              <a:t> </a:t>
            </a:r>
            <a:r>
              <a:rPr lang="en-US" sz="3200" cap="none" dirty="0" smtClean="0"/>
              <a:t>Use nouns to represent resources</a:t>
            </a:r>
          </a:p>
          <a:p>
            <a:r>
              <a:rPr lang="en-US" sz="3200" cap="none" dirty="0" smtClean="0"/>
              <a:t> Consistency is the key</a:t>
            </a:r>
          </a:p>
          <a:p>
            <a:r>
              <a:rPr lang="en-US" sz="3200" cap="none" dirty="0" smtClean="0"/>
              <a:t> Never use CRUD function names in </a:t>
            </a:r>
            <a:r>
              <a:rPr lang="en-US" sz="3200" cap="none" dirty="0" err="1" smtClean="0"/>
              <a:t>uris</a:t>
            </a:r>
            <a:endParaRPr lang="en-US" sz="3200" cap="none" dirty="0" smtClean="0"/>
          </a:p>
          <a:p>
            <a:r>
              <a:rPr lang="en-US" sz="3200" cap="none" dirty="0" smtClean="0"/>
              <a:t> Use query component to filter URI collection</a:t>
            </a:r>
            <a:endParaRPr lang="en-US" sz="3200" cap="none" dirty="0"/>
          </a:p>
        </p:txBody>
      </p:sp>
    </p:spTree>
    <p:extLst>
      <p:ext uri="{BB962C8B-B14F-4D97-AF65-F5344CB8AC3E}">
        <p14:creationId xmlns:p14="http://schemas.microsoft.com/office/powerpoint/2010/main" val="3814538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401782"/>
            <a:ext cx="10364451" cy="983674"/>
          </a:xfrm>
        </p:spPr>
        <p:txBody>
          <a:bodyPr>
            <a:normAutofit fontScale="90000"/>
          </a:bodyPr>
          <a:lstStyle/>
          <a:p>
            <a:r>
              <a:rPr lang="en-US" b="1" dirty="0">
                <a:solidFill>
                  <a:schemeClr val="accent6">
                    <a:lumMod val="50000"/>
                  </a:schemeClr>
                </a:solidFill>
              </a:rPr>
              <a:t>Use nouns to represent resources</a:t>
            </a:r>
            <a:r>
              <a:rPr lang="en-US" dirty="0"/>
              <a:t/>
            </a:r>
            <a:br>
              <a:rPr lang="en-US" dirty="0"/>
            </a:br>
            <a:endParaRPr lang="en-US"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77245" y="2122311"/>
            <a:ext cx="9121422" cy="2348089"/>
          </a:xfrm>
        </p:spPr>
      </p:pic>
    </p:spTree>
    <p:extLst>
      <p:ext uri="{BB962C8B-B14F-4D97-AF65-F5344CB8AC3E}">
        <p14:creationId xmlns:p14="http://schemas.microsoft.com/office/powerpoint/2010/main" val="1626006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60219"/>
            <a:ext cx="10364451" cy="609600"/>
          </a:xfrm>
        </p:spPr>
        <p:txBody>
          <a:bodyPr>
            <a:normAutofit fontScale="90000"/>
          </a:bodyPr>
          <a:lstStyle/>
          <a:p>
            <a:r>
              <a:rPr lang="tr-TR" sz="2700" dirty="0" smtClean="0"/>
              <a:t/>
            </a:r>
            <a:br>
              <a:rPr lang="tr-TR" sz="2700" dirty="0" smtClean="0"/>
            </a:br>
            <a:r>
              <a:rPr lang="en-US" sz="2700" b="1" dirty="0" smtClean="0">
                <a:solidFill>
                  <a:schemeClr val="accent6">
                    <a:lumMod val="50000"/>
                  </a:schemeClr>
                </a:solidFill>
              </a:rPr>
              <a:t>Consistency </a:t>
            </a:r>
            <a:r>
              <a:rPr lang="en-US" sz="2700" b="1" dirty="0">
                <a:solidFill>
                  <a:schemeClr val="accent6">
                    <a:lumMod val="50000"/>
                  </a:schemeClr>
                </a:solidFill>
              </a:rPr>
              <a:t>is the key</a:t>
            </a:r>
            <a:r>
              <a:rPr lang="en-US" dirty="0"/>
              <a:t/>
            </a:r>
            <a:br>
              <a:rPr lang="en-US" dirty="0"/>
            </a:br>
            <a:endParaRPr lang="en-US" dirty="0"/>
          </a:p>
        </p:txBody>
      </p:sp>
      <p:sp>
        <p:nvSpPr>
          <p:cNvPr id="3" name="Content Placeholder 2"/>
          <p:cNvSpPr>
            <a:spLocks noGrp="1"/>
          </p:cNvSpPr>
          <p:nvPr>
            <p:ph sz="quarter" idx="13"/>
          </p:nvPr>
        </p:nvSpPr>
        <p:spPr>
          <a:xfrm>
            <a:off x="913774" y="1541417"/>
            <a:ext cx="10252990" cy="4526874"/>
          </a:xfrm>
        </p:spPr>
        <p:txBody>
          <a:bodyPr>
            <a:normAutofit/>
          </a:bodyPr>
          <a:lstStyle/>
          <a:p>
            <a:r>
              <a:rPr lang="en-US" cap="none" dirty="0" smtClean="0"/>
              <a:t>Use forward slash (/) to indicate a hierarchical relationships</a:t>
            </a:r>
            <a:endParaRPr lang="tr-TR" cap="none" dirty="0" smtClean="0"/>
          </a:p>
          <a:p>
            <a:pPr marL="0" indent="0">
              <a:buNone/>
            </a:pPr>
            <a:r>
              <a:rPr lang="en-US" u="sng" cap="none" dirty="0" smtClean="0">
                <a:solidFill>
                  <a:schemeClr val="tx2">
                    <a:lumMod val="60000"/>
                    <a:lumOff val="40000"/>
                  </a:schemeClr>
                </a:solidFill>
                <a:hlinkClick r:id="rId2"/>
              </a:rPr>
              <a:t>http://api.example.com/device-management/managed-devices/{id}</a:t>
            </a:r>
            <a:endParaRPr lang="tr-TR" u="sng" cap="none" dirty="0" smtClean="0">
              <a:solidFill>
                <a:schemeClr val="tx2">
                  <a:lumMod val="60000"/>
                  <a:lumOff val="40000"/>
                </a:schemeClr>
              </a:solidFill>
            </a:endParaRPr>
          </a:p>
          <a:p>
            <a:pPr marL="0" indent="0">
              <a:buNone/>
            </a:pPr>
            <a:endParaRPr lang="en-US" b="1" dirty="0">
              <a:solidFill>
                <a:schemeClr val="tx2">
                  <a:lumMod val="60000"/>
                  <a:lumOff val="40000"/>
                </a:schemeClr>
              </a:solidFill>
            </a:endParaRPr>
          </a:p>
          <a:p>
            <a:r>
              <a:rPr lang="en-US" cap="none" dirty="0" smtClean="0"/>
              <a:t>Use </a:t>
            </a:r>
            <a:r>
              <a:rPr lang="en-US" cap="none" dirty="0"/>
              <a:t>hyphens (-) to improve the readability of </a:t>
            </a:r>
            <a:r>
              <a:rPr lang="en-US" cap="none" dirty="0" err="1"/>
              <a:t>uris</a:t>
            </a:r>
            <a:endParaRPr lang="tr-TR" cap="none" dirty="0"/>
          </a:p>
          <a:p>
            <a:pPr marL="0" indent="0">
              <a:buNone/>
            </a:pPr>
            <a:r>
              <a:rPr lang="tr-TR" cap="none" dirty="0" smtClean="0">
                <a:solidFill>
                  <a:schemeClr val="tx2">
                    <a:lumMod val="60000"/>
                    <a:lumOff val="40000"/>
                  </a:schemeClr>
                </a:solidFill>
              </a:rPr>
              <a:t> - m</a:t>
            </a:r>
            <a:r>
              <a:rPr lang="en-US" cap="none" dirty="0" smtClean="0">
                <a:solidFill>
                  <a:schemeClr val="tx2">
                    <a:lumMod val="60000"/>
                    <a:lumOff val="40000"/>
                  </a:schemeClr>
                </a:solidFill>
              </a:rPr>
              <a:t>ore </a:t>
            </a:r>
            <a:r>
              <a:rPr lang="tr-TR" cap="none" dirty="0" smtClean="0">
                <a:solidFill>
                  <a:schemeClr val="tx2">
                    <a:lumMod val="60000"/>
                    <a:lumOff val="40000"/>
                  </a:schemeClr>
                </a:solidFill>
              </a:rPr>
              <a:t>r</a:t>
            </a:r>
            <a:r>
              <a:rPr lang="en-US" cap="none" dirty="0" err="1" smtClean="0">
                <a:solidFill>
                  <a:schemeClr val="tx2">
                    <a:lumMod val="60000"/>
                    <a:lumOff val="40000"/>
                  </a:schemeClr>
                </a:solidFill>
              </a:rPr>
              <a:t>eadable</a:t>
            </a:r>
            <a:endParaRPr lang="tr-TR" cap="none" dirty="0" smtClean="0"/>
          </a:p>
          <a:p>
            <a:pPr marL="0" indent="0">
              <a:buNone/>
            </a:pPr>
            <a:r>
              <a:rPr lang="en-US" u="sng" cap="none" dirty="0" smtClean="0">
                <a:solidFill>
                  <a:schemeClr val="tx2">
                    <a:lumMod val="60000"/>
                    <a:lumOff val="40000"/>
                  </a:schemeClr>
                </a:solidFill>
              </a:rPr>
              <a:t>http://api.example.com/inventory-management/managed-entities/{id}/install-script-location </a:t>
            </a:r>
            <a:endParaRPr lang="tr-TR" u="sng" cap="none" dirty="0" smtClean="0">
              <a:solidFill>
                <a:schemeClr val="tx2">
                  <a:lumMod val="60000"/>
                  <a:lumOff val="40000"/>
                </a:schemeClr>
              </a:solidFill>
            </a:endParaRPr>
          </a:p>
          <a:p>
            <a:pPr marL="0" indent="0">
              <a:buNone/>
            </a:pPr>
            <a:r>
              <a:rPr lang="tr-TR" cap="none" dirty="0">
                <a:solidFill>
                  <a:schemeClr val="tx2">
                    <a:lumMod val="60000"/>
                    <a:lumOff val="40000"/>
                  </a:schemeClr>
                </a:solidFill>
              </a:rPr>
              <a:t> </a:t>
            </a:r>
            <a:r>
              <a:rPr lang="tr-TR" cap="none" dirty="0" smtClean="0">
                <a:solidFill>
                  <a:schemeClr val="tx2">
                    <a:lumMod val="60000"/>
                    <a:lumOff val="40000"/>
                  </a:schemeClr>
                </a:solidFill>
              </a:rPr>
              <a:t>- </a:t>
            </a:r>
            <a:r>
              <a:rPr lang="en-US" cap="none" dirty="0" smtClean="0">
                <a:solidFill>
                  <a:schemeClr val="tx2">
                    <a:lumMod val="60000"/>
                    <a:lumOff val="40000"/>
                  </a:schemeClr>
                </a:solidFill>
              </a:rPr>
              <a:t>less readable</a:t>
            </a:r>
            <a:r>
              <a:rPr lang="tr-TR" cap="none" dirty="0">
                <a:solidFill>
                  <a:schemeClr val="tx2">
                    <a:lumMod val="60000"/>
                    <a:lumOff val="40000"/>
                  </a:schemeClr>
                </a:solidFill>
              </a:rPr>
              <a:t> </a:t>
            </a:r>
            <a:endParaRPr lang="tr-TR" u="sng" cap="none" dirty="0" smtClean="0">
              <a:solidFill>
                <a:schemeClr val="tx2">
                  <a:lumMod val="60000"/>
                  <a:lumOff val="40000"/>
                </a:schemeClr>
              </a:solidFill>
              <a:hlinkClick r:id="rId3"/>
            </a:endParaRPr>
          </a:p>
          <a:p>
            <a:pPr marL="0" indent="0">
              <a:buNone/>
            </a:pPr>
            <a:r>
              <a:rPr lang="en-US" u="sng" cap="none" dirty="0" smtClean="0">
                <a:solidFill>
                  <a:schemeClr val="tx2">
                    <a:lumMod val="60000"/>
                    <a:lumOff val="40000"/>
                  </a:schemeClr>
                </a:solidFill>
                <a:hlinkClick r:id="rId3"/>
              </a:rPr>
              <a:t>http://api.example.com/inventory-management/managedentities/{id}/installscriptlocation</a:t>
            </a:r>
            <a:endParaRPr lang="en-US" dirty="0"/>
          </a:p>
        </p:txBody>
      </p:sp>
    </p:spTree>
    <p:extLst>
      <p:ext uri="{BB962C8B-B14F-4D97-AF65-F5344CB8AC3E}">
        <p14:creationId xmlns:p14="http://schemas.microsoft.com/office/powerpoint/2010/main" val="163472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927464"/>
            <a:ext cx="10363826" cy="5590902"/>
          </a:xfrm>
        </p:spPr>
        <p:txBody>
          <a:bodyPr>
            <a:noAutofit/>
          </a:bodyPr>
          <a:lstStyle/>
          <a:p>
            <a:r>
              <a:rPr lang="en-US" sz="2200" cap="none" dirty="0"/>
              <a:t>Do not use underscores ( _ )</a:t>
            </a:r>
            <a:endParaRPr lang="tr-TR" sz="2200" cap="none" dirty="0"/>
          </a:p>
          <a:p>
            <a:pPr marL="0" indent="0">
              <a:buNone/>
            </a:pPr>
            <a:r>
              <a:rPr lang="tr-TR" sz="2200" cap="none" dirty="0">
                <a:solidFill>
                  <a:schemeClr val="tx2">
                    <a:lumMod val="60000"/>
                    <a:lumOff val="40000"/>
                  </a:schemeClr>
                </a:solidFill>
              </a:rPr>
              <a:t> </a:t>
            </a:r>
            <a:r>
              <a:rPr lang="tr-TR" sz="2200" cap="none" dirty="0" smtClean="0">
                <a:solidFill>
                  <a:schemeClr val="tx2">
                    <a:lumMod val="60000"/>
                    <a:lumOff val="40000"/>
                  </a:schemeClr>
                </a:solidFill>
              </a:rPr>
              <a:t> - </a:t>
            </a:r>
            <a:r>
              <a:rPr lang="en-US" sz="2200" cap="none" dirty="0" smtClean="0">
                <a:solidFill>
                  <a:schemeClr val="tx2">
                    <a:lumMod val="60000"/>
                    <a:lumOff val="40000"/>
                  </a:schemeClr>
                </a:solidFill>
              </a:rPr>
              <a:t>More readable</a:t>
            </a:r>
            <a:endParaRPr lang="tr-TR" sz="2200" u="sng" cap="none" dirty="0" smtClean="0">
              <a:solidFill>
                <a:schemeClr val="tx2">
                  <a:lumMod val="60000"/>
                  <a:lumOff val="40000"/>
                </a:schemeClr>
              </a:solidFill>
            </a:endParaRPr>
          </a:p>
          <a:p>
            <a:pPr marL="0" indent="0">
              <a:buNone/>
            </a:pPr>
            <a:r>
              <a:rPr lang="en-US" u="sng" cap="none" dirty="0" smtClean="0">
                <a:solidFill>
                  <a:schemeClr val="tx2">
                    <a:lumMod val="60000"/>
                    <a:lumOff val="40000"/>
                  </a:schemeClr>
                </a:solidFill>
              </a:rPr>
              <a:t>http</a:t>
            </a:r>
            <a:r>
              <a:rPr lang="en-US" u="sng" cap="none" dirty="0">
                <a:solidFill>
                  <a:schemeClr val="tx2">
                    <a:lumMod val="60000"/>
                    <a:lumOff val="40000"/>
                  </a:schemeClr>
                </a:solidFill>
              </a:rPr>
              <a:t>://api.example.com/inventory-management/managed-entities/{id}/install-script-location</a:t>
            </a:r>
            <a:r>
              <a:rPr lang="en-US" cap="none" dirty="0">
                <a:solidFill>
                  <a:schemeClr val="tx2">
                    <a:lumMod val="60000"/>
                    <a:lumOff val="40000"/>
                  </a:schemeClr>
                </a:solidFill>
              </a:rPr>
              <a:t>  </a:t>
            </a:r>
            <a:endParaRPr lang="tr-TR" cap="none" dirty="0" smtClean="0">
              <a:solidFill>
                <a:schemeClr val="tx2">
                  <a:lumMod val="60000"/>
                  <a:lumOff val="40000"/>
                </a:schemeClr>
              </a:solidFill>
            </a:endParaRPr>
          </a:p>
          <a:p>
            <a:pPr marL="0" indent="0">
              <a:buNone/>
            </a:pPr>
            <a:r>
              <a:rPr lang="tr-TR" sz="2200" cap="none" dirty="0" smtClean="0">
                <a:solidFill>
                  <a:schemeClr val="tx2">
                    <a:lumMod val="60000"/>
                    <a:lumOff val="40000"/>
                  </a:schemeClr>
                </a:solidFill>
              </a:rPr>
              <a:t>- </a:t>
            </a:r>
            <a:r>
              <a:rPr lang="en-US" sz="2200" cap="none" dirty="0" smtClean="0">
                <a:solidFill>
                  <a:schemeClr val="tx2">
                    <a:lumMod val="60000"/>
                    <a:lumOff val="40000"/>
                  </a:schemeClr>
                </a:solidFill>
              </a:rPr>
              <a:t>More </a:t>
            </a:r>
            <a:r>
              <a:rPr lang="en-US" sz="2200" cap="none" dirty="0">
                <a:solidFill>
                  <a:schemeClr val="tx2">
                    <a:lumMod val="60000"/>
                    <a:lumOff val="40000"/>
                  </a:schemeClr>
                </a:solidFill>
              </a:rPr>
              <a:t>error </a:t>
            </a:r>
            <a:r>
              <a:rPr lang="en-US" sz="2200" cap="none" dirty="0" smtClean="0">
                <a:solidFill>
                  <a:schemeClr val="tx2">
                    <a:lumMod val="60000"/>
                    <a:lumOff val="40000"/>
                  </a:schemeClr>
                </a:solidFill>
              </a:rPr>
              <a:t>prone</a:t>
            </a:r>
            <a:endParaRPr lang="tr-TR" sz="2200" u="sng" cap="none" dirty="0">
              <a:solidFill>
                <a:schemeClr val="tx2">
                  <a:lumMod val="60000"/>
                  <a:lumOff val="40000"/>
                </a:schemeClr>
              </a:solidFill>
            </a:endParaRPr>
          </a:p>
          <a:p>
            <a:pPr marL="0" indent="0">
              <a:buNone/>
            </a:pPr>
            <a:r>
              <a:rPr lang="en-US" u="sng" cap="none" dirty="0" smtClean="0">
                <a:solidFill>
                  <a:schemeClr val="tx2">
                    <a:lumMod val="60000"/>
                    <a:lumOff val="40000"/>
                  </a:schemeClr>
                </a:solidFill>
              </a:rPr>
              <a:t>http</a:t>
            </a:r>
            <a:r>
              <a:rPr lang="en-US" u="sng" cap="none" dirty="0">
                <a:solidFill>
                  <a:schemeClr val="tx2">
                    <a:lumMod val="60000"/>
                    <a:lumOff val="40000"/>
                  </a:schemeClr>
                </a:solidFill>
              </a:rPr>
              <a:t>://api.example.com/inventory_management/managed_entities/{id}/install_script_location</a:t>
            </a:r>
            <a:r>
              <a:rPr lang="en-US" cap="none" dirty="0">
                <a:solidFill>
                  <a:schemeClr val="tx2">
                    <a:lumMod val="60000"/>
                    <a:lumOff val="40000"/>
                  </a:schemeClr>
                </a:solidFill>
              </a:rPr>
              <a:t>  </a:t>
            </a:r>
            <a:endParaRPr lang="tr-TR" cap="none" dirty="0">
              <a:solidFill>
                <a:schemeClr val="tx2">
                  <a:lumMod val="60000"/>
                  <a:lumOff val="40000"/>
                </a:schemeClr>
              </a:solidFill>
            </a:endParaRPr>
          </a:p>
          <a:p>
            <a:pPr marL="0" indent="0">
              <a:buNone/>
            </a:pPr>
            <a:endParaRPr lang="tr-TR" sz="2200" cap="none" dirty="0">
              <a:solidFill>
                <a:schemeClr val="tx2">
                  <a:lumMod val="60000"/>
                  <a:lumOff val="40000"/>
                </a:schemeClr>
              </a:solidFill>
            </a:endParaRPr>
          </a:p>
          <a:p>
            <a:r>
              <a:rPr lang="en-US" sz="2200" cap="none" dirty="0"/>
              <a:t>Use lowercase letters in </a:t>
            </a:r>
            <a:r>
              <a:rPr lang="en-US" sz="2200" cap="none" dirty="0" err="1"/>
              <a:t>uris</a:t>
            </a:r>
            <a:r>
              <a:rPr lang="tr-TR" sz="2200" cap="none" dirty="0"/>
              <a:t> </a:t>
            </a:r>
          </a:p>
          <a:p>
            <a:pPr marL="0" indent="0">
              <a:buNone/>
            </a:pPr>
            <a:r>
              <a:rPr lang="en-US" sz="2200" u="sng" cap="none" dirty="0">
                <a:solidFill>
                  <a:schemeClr val="tx2">
                    <a:lumMod val="60000"/>
                    <a:lumOff val="40000"/>
                  </a:schemeClr>
                </a:solidFill>
              </a:rPr>
              <a:t>http://api.example.org/my-folder/my-doc</a:t>
            </a:r>
            <a:r>
              <a:rPr lang="en-US" sz="2200" cap="none" dirty="0">
                <a:solidFill>
                  <a:schemeClr val="tx2">
                    <a:lumMod val="60000"/>
                    <a:lumOff val="40000"/>
                  </a:schemeClr>
                </a:solidFill>
              </a:rPr>
              <a:t>  //1</a:t>
            </a:r>
          </a:p>
          <a:p>
            <a:pPr marL="0" indent="0">
              <a:buNone/>
            </a:pPr>
            <a:r>
              <a:rPr lang="en-US" sz="2200" u="sng" cap="none" dirty="0">
                <a:solidFill>
                  <a:schemeClr val="tx2">
                    <a:lumMod val="60000"/>
                    <a:lumOff val="40000"/>
                  </a:schemeClr>
                </a:solidFill>
              </a:rPr>
              <a:t>HTTP://API.EXAMPLE.ORG/my-folder/my-doc</a:t>
            </a:r>
            <a:r>
              <a:rPr lang="en-US" sz="2200" cap="none" dirty="0">
                <a:solidFill>
                  <a:schemeClr val="tx2">
                    <a:lumMod val="60000"/>
                    <a:lumOff val="40000"/>
                  </a:schemeClr>
                </a:solidFill>
              </a:rPr>
              <a:t>  //2</a:t>
            </a:r>
          </a:p>
          <a:p>
            <a:pPr marL="0" indent="0">
              <a:buNone/>
            </a:pPr>
            <a:r>
              <a:rPr lang="en-US" sz="2200" u="sng" cap="none" dirty="0">
                <a:solidFill>
                  <a:schemeClr val="tx2">
                    <a:lumMod val="60000"/>
                    <a:lumOff val="40000"/>
                  </a:schemeClr>
                </a:solidFill>
              </a:rPr>
              <a:t>http://api.example.org/My-Folder/my-doc</a:t>
            </a:r>
            <a:r>
              <a:rPr lang="en-US" sz="2200" cap="none" dirty="0">
                <a:solidFill>
                  <a:schemeClr val="tx2">
                    <a:lumMod val="60000"/>
                    <a:lumOff val="40000"/>
                  </a:schemeClr>
                </a:solidFill>
              </a:rPr>
              <a:t>  //3</a:t>
            </a:r>
            <a:endParaRPr lang="en-US" sz="2200" dirty="0"/>
          </a:p>
        </p:txBody>
      </p:sp>
    </p:spTree>
    <p:extLst>
      <p:ext uri="{BB962C8B-B14F-4D97-AF65-F5344CB8AC3E}">
        <p14:creationId xmlns:p14="http://schemas.microsoft.com/office/powerpoint/2010/main" val="2651936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74073"/>
            <a:ext cx="10364451" cy="942109"/>
          </a:xfrm>
        </p:spPr>
        <p:txBody>
          <a:bodyPr>
            <a:normAutofit fontScale="90000"/>
          </a:bodyPr>
          <a:lstStyle/>
          <a:p>
            <a:r>
              <a:rPr lang="tr-TR" b="1" dirty="0" smtClean="0">
                <a:solidFill>
                  <a:schemeClr val="accent6">
                    <a:lumMod val="50000"/>
                  </a:schemeClr>
                </a:solidFill>
              </a:rPr>
              <a:t/>
            </a:r>
            <a:br>
              <a:rPr lang="tr-TR" b="1" dirty="0" smtClean="0">
                <a:solidFill>
                  <a:schemeClr val="accent6">
                    <a:lumMod val="50000"/>
                  </a:schemeClr>
                </a:solidFill>
              </a:rPr>
            </a:br>
            <a:r>
              <a:rPr lang="en-US" b="1" dirty="0" smtClean="0">
                <a:solidFill>
                  <a:schemeClr val="accent6">
                    <a:lumMod val="50000"/>
                  </a:schemeClr>
                </a:solidFill>
              </a:rPr>
              <a:t>Never </a:t>
            </a:r>
            <a:r>
              <a:rPr lang="en-US" b="1" dirty="0">
                <a:solidFill>
                  <a:schemeClr val="accent6">
                    <a:lumMod val="50000"/>
                  </a:schemeClr>
                </a:solidFill>
              </a:rPr>
              <a:t>use CRUD function names in URIs</a:t>
            </a:r>
            <a:br>
              <a:rPr lang="en-US" b="1" dirty="0">
                <a:solidFill>
                  <a:schemeClr val="accent6">
                    <a:lumMod val="50000"/>
                  </a:schemeClr>
                </a:solidFill>
              </a:rPr>
            </a:br>
            <a:endParaRPr lang="en-US" b="1" dirty="0">
              <a:solidFill>
                <a:schemeClr val="accent6">
                  <a:lumMod val="50000"/>
                </a:schemeClr>
              </a:solidFill>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27200" y="1772356"/>
            <a:ext cx="7766756" cy="2720622"/>
          </a:xfrm>
        </p:spPr>
      </p:pic>
    </p:spTree>
    <p:extLst>
      <p:ext uri="{BB962C8B-B14F-4D97-AF65-F5344CB8AC3E}">
        <p14:creationId xmlns:p14="http://schemas.microsoft.com/office/powerpoint/2010/main" val="1083537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32509"/>
            <a:ext cx="10364451" cy="900547"/>
          </a:xfrm>
        </p:spPr>
        <p:txBody>
          <a:bodyPr>
            <a:normAutofit fontScale="90000"/>
          </a:bodyPr>
          <a:lstStyle/>
          <a:p>
            <a:r>
              <a:rPr lang="tr-TR" b="1" dirty="0" smtClean="0">
                <a:solidFill>
                  <a:schemeClr val="accent6">
                    <a:lumMod val="50000"/>
                  </a:schemeClr>
                </a:solidFill>
              </a:rPr>
              <a:t/>
            </a:r>
            <a:br>
              <a:rPr lang="tr-TR" b="1" dirty="0" smtClean="0">
                <a:solidFill>
                  <a:schemeClr val="accent6">
                    <a:lumMod val="50000"/>
                  </a:schemeClr>
                </a:solidFill>
              </a:rPr>
            </a:br>
            <a:r>
              <a:rPr lang="en-US" b="1" dirty="0" smtClean="0">
                <a:solidFill>
                  <a:schemeClr val="accent6">
                    <a:lumMod val="50000"/>
                  </a:schemeClr>
                </a:solidFill>
              </a:rPr>
              <a:t>Use </a:t>
            </a:r>
            <a:r>
              <a:rPr lang="en-US" b="1" dirty="0">
                <a:solidFill>
                  <a:schemeClr val="accent6">
                    <a:lumMod val="50000"/>
                  </a:schemeClr>
                </a:solidFill>
              </a:rPr>
              <a:t>query component to filter URI collection</a:t>
            </a:r>
            <a:br>
              <a:rPr lang="en-US" b="1" dirty="0">
                <a:solidFill>
                  <a:schemeClr val="accent6">
                    <a:lumMod val="50000"/>
                  </a:schemeClr>
                </a:solidFill>
              </a:rPr>
            </a:br>
            <a:endParaRPr lang="en-US" b="1" dirty="0">
              <a:solidFill>
                <a:schemeClr val="accent6">
                  <a:lumMod val="50000"/>
                </a:schemeClr>
              </a:solidFill>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77157" y="2077156"/>
            <a:ext cx="7484532" cy="2291644"/>
          </a:xfrm>
        </p:spPr>
      </p:pic>
    </p:spTree>
    <p:extLst>
      <p:ext uri="{BB962C8B-B14F-4D97-AF65-F5344CB8AC3E}">
        <p14:creationId xmlns:p14="http://schemas.microsoft.com/office/powerpoint/2010/main" val="864729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2846</TotalTime>
  <Words>1138</Words>
  <Application>Microsoft Office PowerPoint</Application>
  <PresentationFormat>Widescreen</PresentationFormat>
  <Paragraphs>191</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Tw Cen MT</vt:lpstr>
      <vt:lpstr>Droplet</vt:lpstr>
      <vt:lpstr>ResT API DesigN</vt:lpstr>
      <vt:lpstr>Rest Api</vt:lpstr>
      <vt:lpstr>Guiding Principles of REST</vt:lpstr>
      <vt:lpstr>REST Resource Naming Best Practices</vt:lpstr>
      <vt:lpstr>Use nouns to represent resources </vt:lpstr>
      <vt:lpstr> Consistency is the key </vt:lpstr>
      <vt:lpstr>PowerPoint Presentation</vt:lpstr>
      <vt:lpstr> Never use CRUD function names in URIs </vt:lpstr>
      <vt:lpstr> Use query component to filter URI collection </vt:lpstr>
      <vt:lpstr>REST API DESIGN Defınıtıons</vt:lpstr>
      <vt:lpstr>VERBS - HTTP Methods</vt:lpstr>
      <vt:lpstr>PowerPoint Presentation</vt:lpstr>
      <vt:lpstr>HTTP Status Codes</vt:lpstr>
      <vt:lpstr>PowerPoint Presentation</vt:lpstr>
      <vt:lpstr>Version Your APIs</vt:lpstr>
      <vt:lpstr>API Root URL</vt:lpstr>
      <vt:lpstr>Filter and Sort</vt:lpstr>
      <vt:lpstr>Stateless Authentication &amp; Authorization</vt:lpstr>
      <vt:lpstr>   Idempotent REST APIs  </vt:lpstr>
      <vt:lpstr> Caching REST API Response </vt:lpstr>
      <vt:lpstr>REST API DESIGN</vt:lpstr>
      <vt:lpstr>How to design a REST API?</vt:lpstr>
      <vt:lpstr> Identify Object Model </vt:lpstr>
      <vt:lpstr> Create Model URIs </vt:lpstr>
      <vt:lpstr> Determine Representations </vt:lpstr>
      <vt:lpstr>Assign HTTP Methods</vt:lpstr>
      <vt:lpstr>PowerPoint Presentation</vt:lpstr>
      <vt:lpstr>REST x SOAP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 Desing</dc:title>
  <dc:creator>Sinem SEVDIK</dc:creator>
  <cp:lastModifiedBy>Sinem SEVDIK</cp:lastModifiedBy>
  <cp:revision>71</cp:revision>
  <dcterms:created xsi:type="dcterms:W3CDTF">2019-04-07T10:42:49Z</dcterms:created>
  <dcterms:modified xsi:type="dcterms:W3CDTF">2019-05-09T08:05:18Z</dcterms:modified>
</cp:coreProperties>
</file>