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7"/>
  </p:notesMasterIdLst>
  <p:sldIdLst>
    <p:sldId id="259" r:id="rId2"/>
    <p:sldId id="258" r:id="rId3"/>
    <p:sldId id="266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9" r:id="rId12"/>
    <p:sldId id="276" r:id="rId13"/>
    <p:sldId id="277" r:id="rId14"/>
    <p:sldId id="270" r:id="rId15"/>
    <p:sldId id="271" r:id="rId16"/>
    <p:sldId id="272" r:id="rId17"/>
    <p:sldId id="282" r:id="rId18"/>
    <p:sldId id="273" r:id="rId19"/>
    <p:sldId id="278" r:id="rId20"/>
    <p:sldId id="281" r:id="rId21"/>
    <p:sldId id="274" r:id="rId22"/>
    <p:sldId id="275" r:id="rId23"/>
    <p:sldId id="279" r:id="rId24"/>
    <p:sldId id="283" r:id="rId25"/>
    <p:sldId id="280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5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3712B-78CF-C943-8A25-B168EFFBC592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B016-F80A-C44F-A779-8C3DED0253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4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56D5D2-C16E-5343-90C6-1DA6B6DF6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BB129CC-D497-B245-A002-4B5EF49F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650FE4-207F-4F4E-BAB3-99E6915B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A2A72E-5D67-AB4B-A185-0D42FC53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F6B2E0-18D7-204C-9D71-21261921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617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AE5072-A8CF-DD49-8F23-3F90455C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E5F43E2-589E-1F4A-B4E7-1419248B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7C9C1E-CEF3-EF45-A895-159923AA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660458-BE2C-0142-8583-A8983F5C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F1B402-7D3B-064A-9004-042740AC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16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EA18CF4-A804-BB41-803B-F2D40952E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75EAFF-5B3B-D54C-9638-0B92939CB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B685AB-A356-674A-838C-B8A1C96B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1BAC1C-BBB2-2E41-8F1B-B849F25C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13975F-068B-D948-8CFD-834FF4D4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30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DFCEA7C-A4F4-204B-B892-CDB8E604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8C7F6C-1AC9-9F43-94CF-07D4AD37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80E127-F0C7-4247-AE54-03216235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A3842B-0E51-F646-8ED4-5D521DBA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06F9F9-3955-8C4A-9323-D17B1D65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068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57513E-07D7-CA49-92C5-270A44F0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4CD4AD-CD5A-2240-9875-D408019E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EB6349-2827-D849-97AB-14956867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78E973-D5E5-0146-8E14-6105D87D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7863FC-6976-AC40-85FC-B51F2E96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8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80FF27-F3E1-754F-8D46-79385370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45F19E-BD5F-2843-8325-16DFB7C86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7C27E42-5306-3E42-B840-EAC8E9CE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ACE646-E4C1-184A-A7CB-C5B12A91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43A2AA-92C6-8946-902D-868DA830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56BA5E-45CC-3444-865B-59F98670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21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EFD5C8-C062-3345-84EB-A5B02C52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1814B3-8AE5-A342-A338-04915086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DD67F21-2ABF-D842-8BDA-742AEC1A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2726E3C-417D-7B46-8BB0-D55FEE708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8DF49-07C7-4840-9715-985855EFF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93F5A42-335C-1E4C-9A17-56E00F43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8098AF7-7DBE-9F4E-B05F-D9AECB66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3207C90-31A8-D64A-93C1-24F1C721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0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540C38-359E-0140-9880-2D420CBC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B5B6D8B-E433-414D-BC60-9D057C7C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322333-7DF7-9F4F-91BE-660555EA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2DBA076-1C80-6C47-9A89-3EBE5AD9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9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5ED9FEF-7C38-7F47-896C-DB81CAEB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2B69A61-ABB5-C146-9E13-22D2EA97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4C89DCA-0609-894D-B26F-D891B2BF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27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496733-B53B-324B-B65B-0A54A53D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FDA871-9D9C-9C4D-939D-2BF967A6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F7EFBE1-47EC-824F-B7FB-F3019E9E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0C61FF-C5D6-754C-9E6F-9A3F5099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E1895A-4546-2C4B-841D-B8217F90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67EC07-66AC-2F41-99CB-1E566F9A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6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5E0AB3-8FB8-324A-8153-77450725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7A9DE0B-AE33-D744-A280-9EB48B679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12C93F-A932-434F-A26B-406DC24F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BBC2CD-5655-F447-93B1-FADFC441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CCAED4-B96C-B744-AEEC-7474A968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E99CE3-BC2A-6548-9EC6-C598FA94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22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F3C064C-0CF4-8842-AC02-568F3CEA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66127C-3156-7647-95CA-467DD91AF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8AB281-179B-F942-A107-F05D7916F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03AA-4EB4-9145-8E3E-4676B23111D9}" type="datetimeFigureOut">
              <a:rPr lang="tr-TR" smtClean="0"/>
              <a:t>23.04.2019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16753D-9F19-694D-B79E-908EF3B2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7AB35B-EAC4-7C48-B6EC-1E7C0DE28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339A-F577-9F45-8F2A-352E04E3E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1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l-tablets/openl-tablets" TargetMode="External"/><Relationship Id="rId2" Type="http://schemas.openxmlformats.org/officeDocument/2006/relationships/hyperlink" Target="http://openl-tablets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easy/easy-rul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lebook-rules/rulebook#21-a-helloworld-exampl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E04999-4342-8049-AB6A-3DD5B287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rgbClr val="0098DB"/>
                </a:solidFill>
              </a:rPr>
              <a:t>Rule</a:t>
            </a:r>
            <a:r>
              <a:rPr lang="tr-TR" b="1" dirty="0">
                <a:solidFill>
                  <a:srgbClr val="0098DB"/>
                </a:solidFill>
              </a:rPr>
              <a:t> </a:t>
            </a:r>
            <a:r>
              <a:rPr lang="tr-TR" b="1" dirty="0" err="1">
                <a:solidFill>
                  <a:srgbClr val="0098DB"/>
                </a:solidFill>
              </a:rPr>
              <a:t>Engines</a:t>
            </a:r>
            <a:r>
              <a:rPr lang="tr-TR" b="1" dirty="0">
                <a:solidFill>
                  <a:srgbClr val="0098DB"/>
                </a:solidFill>
              </a:rPr>
              <a:t> </a:t>
            </a:r>
            <a:r>
              <a:rPr lang="tr-TR" b="1" dirty="0" err="1">
                <a:solidFill>
                  <a:srgbClr val="0098DB"/>
                </a:solidFill>
              </a:rPr>
              <a:t>And</a:t>
            </a:r>
            <a:r>
              <a:rPr lang="tr-TR" b="1" dirty="0">
                <a:solidFill>
                  <a:srgbClr val="0098DB"/>
                </a:solidFill>
              </a:rPr>
              <a:t> </a:t>
            </a:r>
            <a:r>
              <a:rPr lang="tr-TR" b="1" dirty="0" err="1">
                <a:solidFill>
                  <a:srgbClr val="0098DB"/>
                </a:solidFill>
              </a:rPr>
              <a:t>Drools</a:t>
            </a:r>
            <a:endParaRPr lang="tr-TR" b="1" dirty="0">
              <a:solidFill>
                <a:srgbClr val="009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8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Drools</a:t>
            </a:r>
            <a:r>
              <a:rPr lang="tr-TR" sz="3200" b="1" dirty="0">
                <a:solidFill>
                  <a:srgbClr val="0098DB"/>
                </a:solidFill>
              </a:rPr>
              <a:t> – </a:t>
            </a:r>
            <a:r>
              <a:rPr lang="tr-TR" sz="3200" b="1" dirty="0" err="1">
                <a:solidFill>
                  <a:srgbClr val="0098DB"/>
                </a:solidFill>
              </a:rPr>
              <a:t>Why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Should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We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Use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Drools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6003DF8-7931-FE48-BBA1-A275322C40AD}"/>
              </a:ext>
            </a:extLst>
          </p:cNvPr>
          <p:cNvSpPr txBox="1"/>
          <p:nvPr/>
        </p:nvSpPr>
        <p:spPr>
          <a:xfrm>
            <a:off x="307975" y="1784412"/>
            <a:ext cx="11274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Drools</a:t>
            </a:r>
            <a:r>
              <a:rPr lang="tr-TR" dirty="0"/>
              <a:t> is </a:t>
            </a:r>
            <a:r>
              <a:rPr lang="tr-TR" dirty="0" err="1"/>
              <a:t>open</a:t>
            </a:r>
            <a:r>
              <a:rPr lang="tr-TR" dirty="0"/>
              <a:t> source.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backward</a:t>
            </a:r>
            <a:r>
              <a:rPr lang="tr-TR" dirty="0"/>
              <a:t> </a:t>
            </a:r>
            <a:r>
              <a:rPr lang="tr-TR" dirty="0" err="1"/>
              <a:t>chaining</a:t>
            </a:r>
            <a:r>
              <a:rPr lang="tr-TR" dirty="0"/>
              <a:t> of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execution</a:t>
            </a:r>
            <a:endParaRPr lang="tr-TR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template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definitions</a:t>
            </a:r>
            <a:endParaRPr lang="tr-TR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JSR-94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It</a:t>
            </a:r>
            <a:r>
              <a:rPr lang="tr-TR" dirty="0"/>
              <a:t> has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facility</a:t>
            </a:r>
            <a:endParaRPr lang="tr-TR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</a:t>
            </a:r>
            <a:r>
              <a:rPr lang="tr-TR" dirty="0" err="1"/>
              <a:t>readable</a:t>
            </a:r>
            <a:endParaRPr lang="tr-TR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integrated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Spring</a:t>
            </a:r>
          </a:p>
          <a:p>
            <a:pPr marL="285750" indent="-285750">
              <a:buFont typeface="Wingdings" pitchFamily="2" charset="2"/>
              <a:buChar char="Ø"/>
            </a:pPr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505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0098DB"/>
                </a:solidFill>
              </a:rPr>
              <a:t>Knowledge Is </a:t>
            </a:r>
            <a:r>
              <a:rPr lang="tr-TR" sz="3200" b="1" dirty="0" err="1">
                <a:solidFill>
                  <a:srgbClr val="0098DB"/>
                </a:solidFill>
              </a:rPr>
              <a:t>Everything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652B10C-2BCB-8D4A-BED8-D12D30F5A220}"/>
              </a:ext>
            </a:extLst>
          </p:cNvPr>
          <p:cNvSpPr txBox="1"/>
          <p:nvPr/>
        </p:nvSpPr>
        <p:spPr>
          <a:xfrm>
            <a:off x="307975" y="1784412"/>
            <a:ext cx="112744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>
                <a:latin typeface="Noto Serif"/>
              </a:rPr>
              <a:t>KIE (Knowledge Is </a:t>
            </a:r>
            <a:r>
              <a:rPr lang="tr-TR" dirty="0" err="1">
                <a:latin typeface="Noto Serif"/>
              </a:rPr>
              <a:t>Everything</a:t>
            </a:r>
            <a:r>
              <a:rPr lang="tr-TR" dirty="0">
                <a:latin typeface="Noto Serif"/>
              </a:rPr>
              <a:t>) is an </a:t>
            </a:r>
            <a:r>
              <a:rPr lang="tr-TR" dirty="0" err="1">
                <a:latin typeface="Noto Serif"/>
              </a:rPr>
              <a:t>umbrella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project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introduced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to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bring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our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related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technologies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together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under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one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roof</a:t>
            </a:r>
            <a:r>
              <a:rPr lang="tr-TR" dirty="0">
                <a:latin typeface="Noto Serif"/>
              </a:rPr>
              <a:t>. </a:t>
            </a:r>
            <a:r>
              <a:rPr lang="tr-TR" dirty="0" err="1">
                <a:latin typeface="Noto Serif"/>
              </a:rPr>
              <a:t>It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also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acts</a:t>
            </a:r>
            <a:r>
              <a:rPr lang="tr-TR" dirty="0">
                <a:latin typeface="Noto Serif"/>
              </a:rPr>
              <a:t> as </a:t>
            </a:r>
            <a:r>
              <a:rPr lang="tr-TR" dirty="0" err="1">
                <a:latin typeface="Noto Serif"/>
              </a:rPr>
              <a:t>the</a:t>
            </a:r>
            <a:r>
              <a:rPr lang="tr-TR" dirty="0">
                <a:latin typeface="Noto Serif"/>
              </a:rPr>
              <a:t> core </a:t>
            </a:r>
            <a:r>
              <a:rPr lang="tr-TR" dirty="0" err="1">
                <a:latin typeface="Noto Serif"/>
              </a:rPr>
              <a:t>shared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between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our</a:t>
            </a:r>
            <a:r>
              <a:rPr lang="tr-TR" dirty="0">
                <a:latin typeface="Noto Serif"/>
              </a:rPr>
              <a:t> </a:t>
            </a:r>
            <a:r>
              <a:rPr lang="tr-TR" dirty="0" err="1">
                <a:latin typeface="Noto Serif"/>
              </a:rPr>
              <a:t>projects</a:t>
            </a:r>
            <a:r>
              <a:rPr lang="tr-TR" dirty="0">
                <a:latin typeface="Noto Serif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/>
              <a:t>KIE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but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projects</a:t>
            </a:r>
            <a:r>
              <a:rPr lang="tr-TR" dirty="0"/>
              <a:t> </a:t>
            </a:r>
            <a:r>
              <a:rPr lang="tr-TR" dirty="0" err="1"/>
              <a:t>offering</a:t>
            </a:r>
            <a:r>
              <a:rPr lang="tr-TR" dirty="0"/>
              <a:t> a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portfolio</a:t>
            </a:r>
            <a:r>
              <a:rPr lang="tr-TR" dirty="0"/>
              <a:t> of </a:t>
            </a:r>
            <a:r>
              <a:rPr lang="tr-TR" dirty="0" err="1"/>
              <a:t>solutions</a:t>
            </a:r>
            <a:r>
              <a:rPr lang="tr-TR" dirty="0"/>
              <a:t> for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automation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tr-TR" dirty="0" err="1"/>
              <a:t>Drools</a:t>
            </a:r>
            <a:endParaRPr lang="tr-T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tr-TR" dirty="0" err="1"/>
              <a:t>jBPM</a:t>
            </a:r>
            <a:endParaRPr lang="tr-T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tr-TR" dirty="0" err="1"/>
              <a:t>OptaPlanner</a:t>
            </a:r>
            <a:endParaRPr lang="tr-T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tr-TR" dirty="0"/>
              <a:t>Business Central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tr-TR" dirty="0" err="1"/>
              <a:t>UberFire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endParaRPr lang="tr-TR" dirty="0"/>
          </a:p>
          <a:p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979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Stateless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Kie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Session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652B10C-2BCB-8D4A-BED8-D12D30F5A220}"/>
              </a:ext>
            </a:extLst>
          </p:cNvPr>
          <p:cNvSpPr txBox="1"/>
          <p:nvPr/>
        </p:nvSpPr>
        <p:spPr>
          <a:xfrm>
            <a:off x="307975" y="1784412"/>
            <a:ext cx="1127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/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is </a:t>
            </a:r>
            <a:r>
              <a:rPr lang="tr-TR" dirty="0" err="1"/>
              <a:t>inserted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Knowledge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firing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 can be set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calling</a:t>
            </a:r>
            <a:r>
              <a:rPr lang="tr-TR" dirty="0"/>
              <a:t> public </a:t>
            </a:r>
            <a:r>
              <a:rPr lang="tr-TR" dirty="0" err="1"/>
              <a:t>methods</a:t>
            </a:r>
            <a:r>
              <a:rPr lang="tr-TR" dirty="0"/>
              <a:t> on an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executing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returned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executing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, for </a:t>
            </a:r>
            <a:r>
              <a:rPr lang="tr-TR" dirty="0" err="1"/>
              <a:t>example</a:t>
            </a:r>
            <a:r>
              <a:rPr lang="tr-TR" dirty="0"/>
              <a:t> insert(</a:t>
            </a:r>
            <a:r>
              <a:rPr lang="tr-TR" dirty="0" err="1"/>
              <a:t>xyz</a:t>
            </a:r>
            <a:r>
              <a:rPr lang="tr-TR" dirty="0"/>
              <a:t>) </a:t>
            </a:r>
            <a:r>
              <a:rPr lang="tr-TR" dirty="0" err="1"/>
              <a:t>or</a:t>
            </a:r>
            <a:r>
              <a:rPr lang="tr-TR" dirty="0"/>
              <a:t> </a:t>
            </a:r>
            <a:r>
              <a:rPr lang="tr-TR" dirty="0" err="1"/>
              <a:t>modify</a:t>
            </a:r>
            <a:r>
              <a:rPr lang="tr-TR" dirty="0"/>
              <a:t>(</a:t>
            </a:r>
            <a:r>
              <a:rPr lang="tr-TR" dirty="0" err="1"/>
              <a:t>xyz</a:t>
            </a:r>
            <a:r>
              <a:rPr lang="tr-TR" dirty="0"/>
              <a:t>), is not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aware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engine.</a:t>
            </a:r>
          </a:p>
        </p:txBody>
      </p:sp>
    </p:spTree>
    <p:extLst>
      <p:ext uri="{BB962C8B-B14F-4D97-AF65-F5344CB8AC3E}">
        <p14:creationId xmlns:p14="http://schemas.microsoft.com/office/powerpoint/2010/main" val="242827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Stateful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Kie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Session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652B10C-2BCB-8D4A-BED8-D12D30F5A220}"/>
              </a:ext>
            </a:extLst>
          </p:cNvPr>
          <p:cNvSpPr txBox="1"/>
          <p:nvPr/>
        </p:nvSpPr>
        <p:spPr>
          <a:xfrm>
            <a:off x="307975" y="1784412"/>
            <a:ext cx="1127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/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is </a:t>
            </a:r>
            <a:r>
              <a:rPr lang="tr-TR" dirty="0" err="1"/>
              <a:t>inserted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Knowledge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firing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fired</a:t>
            </a:r>
            <a:r>
              <a:rPr lang="tr-TR" dirty="0"/>
              <a:t> </a:t>
            </a:r>
            <a:r>
              <a:rPr lang="tr-TR" dirty="0" err="1"/>
              <a:t>dispose</a:t>
            </a:r>
            <a:r>
              <a:rPr lang="tr-TR" dirty="0"/>
              <a:t>() has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leaks</a:t>
            </a:r>
            <a:r>
              <a:rPr lang="tr-TR" dirty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executing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, for </a:t>
            </a:r>
            <a:r>
              <a:rPr lang="tr-TR" dirty="0" err="1"/>
              <a:t>example</a:t>
            </a:r>
            <a:r>
              <a:rPr lang="tr-TR" dirty="0"/>
              <a:t> insert(</a:t>
            </a:r>
            <a:r>
              <a:rPr lang="tr-TR" dirty="0" err="1"/>
              <a:t>xyz</a:t>
            </a:r>
            <a:r>
              <a:rPr lang="tr-TR" dirty="0"/>
              <a:t>) </a:t>
            </a:r>
            <a:r>
              <a:rPr lang="tr-TR" dirty="0" err="1"/>
              <a:t>or</a:t>
            </a:r>
            <a:r>
              <a:rPr lang="tr-TR" dirty="0"/>
              <a:t> </a:t>
            </a:r>
            <a:r>
              <a:rPr lang="tr-TR" dirty="0" err="1"/>
              <a:t>modify</a:t>
            </a:r>
            <a:r>
              <a:rPr lang="tr-TR" dirty="0"/>
              <a:t>(</a:t>
            </a:r>
            <a:r>
              <a:rPr lang="tr-TR" dirty="0" err="1"/>
              <a:t>xyz</a:t>
            </a:r>
            <a:r>
              <a:rPr lang="tr-TR" dirty="0"/>
              <a:t>), is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aware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engine.</a:t>
            </a:r>
          </a:p>
        </p:txBody>
      </p:sp>
    </p:spTree>
    <p:extLst>
      <p:ext uri="{BB962C8B-B14F-4D97-AF65-F5344CB8AC3E}">
        <p14:creationId xmlns:p14="http://schemas.microsoft.com/office/powerpoint/2010/main" val="388959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0098DB"/>
                </a:solidFill>
              </a:rPr>
              <a:t>.DRL - 1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1845F2-72C1-C24F-B77D-7D169EDB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6" y="1243166"/>
            <a:ext cx="5854596" cy="463385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511E006-72AD-6342-9747-6ADE2229D59E}"/>
              </a:ext>
            </a:extLst>
          </p:cNvPr>
          <p:cNvSpPr txBox="1"/>
          <p:nvPr/>
        </p:nvSpPr>
        <p:spPr>
          <a:xfrm>
            <a:off x="6711518" y="1243166"/>
            <a:ext cx="4870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 err="1"/>
              <a:t>package</a:t>
            </a:r>
            <a:r>
              <a:rPr lang="tr-TR" b="1" i="1" dirty="0"/>
              <a:t> – 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name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specify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i="1" dirty="0" err="1"/>
              <a:t>kmodule.xml</a:t>
            </a:r>
            <a:r>
              <a:rPr lang="tr-TR" i="1" dirty="0"/>
              <a:t>, 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file is </a:t>
            </a:r>
            <a:r>
              <a:rPr lang="tr-TR" dirty="0" err="1"/>
              <a:t>located</a:t>
            </a:r>
            <a:r>
              <a:rPr lang="tr-TR" dirty="0"/>
              <a:t> inside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package</a:t>
            </a:r>
            <a:endParaRPr lang="tr-TR" dirty="0"/>
          </a:p>
          <a:p>
            <a:r>
              <a:rPr lang="tr-TR" b="1" i="1" dirty="0" err="1"/>
              <a:t>import</a:t>
            </a:r>
            <a:r>
              <a:rPr lang="tr-TR" b="1" i="1" dirty="0"/>
              <a:t> </a:t>
            </a:r>
            <a:r>
              <a:rPr lang="tr-TR" dirty="0"/>
              <a:t>–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Java </a:t>
            </a:r>
            <a:r>
              <a:rPr lang="tr-TR" i="1" dirty="0" err="1"/>
              <a:t>import</a:t>
            </a:r>
            <a:r>
              <a:rPr lang="tr-TR" dirty="0"/>
              <a:t> </a:t>
            </a:r>
            <a:r>
              <a:rPr lang="tr-TR" dirty="0" err="1"/>
              <a:t>statement</a:t>
            </a:r>
            <a:r>
              <a:rPr lang="tr-TR" dirty="0"/>
              <a:t>, here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specify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inserting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i="1" dirty="0" err="1"/>
              <a:t>KnowledgeSession</a:t>
            </a:r>
            <a:endParaRPr lang="tr-TR" dirty="0"/>
          </a:p>
          <a:p>
            <a:r>
              <a:rPr lang="tr-TR" b="1" i="1" dirty="0"/>
              <a:t>global –</a:t>
            </a:r>
            <a:r>
              <a:rPr lang="tr-TR" dirty="0"/>
              <a:t> 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define a global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for a </a:t>
            </a:r>
            <a:r>
              <a:rPr lang="tr-TR" dirty="0" err="1"/>
              <a:t>session</a:t>
            </a:r>
            <a:r>
              <a:rPr lang="tr-TR" dirty="0"/>
              <a:t>; </a:t>
            </a:r>
            <a:r>
              <a:rPr lang="tr-TR" dirty="0" err="1"/>
              <a:t>this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pass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an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summarize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for a </a:t>
            </a:r>
            <a:r>
              <a:rPr lang="tr-TR" dirty="0" err="1"/>
              <a:t>session</a:t>
            </a: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86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0098DB"/>
                </a:solidFill>
              </a:rPr>
              <a:t>.DRL - 2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1845F2-72C1-C24F-B77D-7D169EDB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6" y="1243166"/>
            <a:ext cx="5854596" cy="463385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511E006-72AD-6342-9747-6ADE2229D59E}"/>
              </a:ext>
            </a:extLst>
          </p:cNvPr>
          <p:cNvSpPr txBox="1"/>
          <p:nvPr/>
        </p:nvSpPr>
        <p:spPr>
          <a:xfrm>
            <a:off x="6711518" y="1243166"/>
            <a:ext cx="48708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 err="1"/>
              <a:t>dialect</a:t>
            </a:r>
            <a:r>
              <a:rPr lang="tr-TR" dirty="0"/>
              <a:t> – a </a:t>
            </a:r>
            <a:r>
              <a:rPr lang="tr-TR" dirty="0" err="1"/>
              <a:t>dialect</a:t>
            </a:r>
            <a:r>
              <a:rPr lang="tr-TR" dirty="0"/>
              <a:t> </a:t>
            </a:r>
            <a:r>
              <a:rPr lang="tr-TR" dirty="0" err="1"/>
              <a:t>specifies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syntax</a:t>
            </a:r>
            <a:r>
              <a:rPr lang="tr-TR" dirty="0"/>
              <a:t> </a:t>
            </a:r>
            <a:r>
              <a:rPr lang="tr-TR" dirty="0" err="1"/>
              <a:t>employed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expressions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. </a:t>
            </a:r>
            <a:r>
              <a:rPr lang="tr-TR" dirty="0" err="1"/>
              <a:t>By</a:t>
            </a:r>
            <a:r>
              <a:rPr lang="tr-TR" dirty="0"/>
              <a:t> default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dialect</a:t>
            </a:r>
            <a:r>
              <a:rPr lang="tr-TR" dirty="0"/>
              <a:t> is Java. </a:t>
            </a:r>
            <a:r>
              <a:rPr lang="tr-TR" dirty="0" err="1"/>
              <a:t>Drools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dialect</a:t>
            </a:r>
            <a:r>
              <a:rPr lang="tr-TR" dirty="0"/>
              <a:t> </a:t>
            </a:r>
            <a:r>
              <a:rPr lang="tr-TR" i="1" dirty="0" err="1"/>
              <a:t>mvel</a:t>
            </a:r>
            <a:r>
              <a:rPr lang="tr-TR" dirty="0"/>
              <a:t>; it is an </a:t>
            </a:r>
            <a:r>
              <a:rPr lang="tr-TR" dirty="0" err="1"/>
              <a:t>expression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for Java-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/</a:t>
            </a:r>
            <a:r>
              <a:rPr lang="tr-TR" dirty="0" err="1"/>
              <a:t>getter</a:t>
            </a:r>
            <a:r>
              <a:rPr lang="tr-TR" dirty="0"/>
              <a:t> </a:t>
            </a:r>
            <a:r>
              <a:rPr lang="tr-TR" dirty="0" err="1"/>
              <a:t>access</a:t>
            </a:r>
            <a:endParaRPr lang="tr-TR" dirty="0"/>
          </a:p>
          <a:p>
            <a:r>
              <a:rPr lang="tr-TR" b="1" i="1" dirty="0" err="1"/>
              <a:t>rule</a:t>
            </a:r>
            <a:r>
              <a:rPr lang="tr-TR" dirty="0"/>
              <a:t> –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defines</a:t>
            </a:r>
            <a:r>
              <a:rPr lang="tr-TR" dirty="0"/>
              <a:t> a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rule</a:t>
            </a:r>
            <a:r>
              <a:rPr lang="tr-TR" dirty="0"/>
              <a:t> name</a:t>
            </a:r>
          </a:p>
          <a:p>
            <a:r>
              <a:rPr lang="tr-TR" b="1" i="1" dirty="0" err="1"/>
              <a:t>when</a:t>
            </a:r>
            <a:r>
              <a:rPr lang="tr-TR" dirty="0"/>
              <a:t> –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specifies</a:t>
            </a:r>
            <a:r>
              <a:rPr lang="tr-TR" dirty="0"/>
              <a:t> a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,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checked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 </a:t>
            </a:r>
            <a:r>
              <a:rPr lang="tr-TR" i="1" dirty="0" err="1"/>
              <a:t>Applicant</a:t>
            </a:r>
            <a:r>
              <a:rPr lang="tr-TR" dirty="0"/>
              <a:t> </a:t>
            </a:r>
            <a:r>
              <a:rPr lang="tr-TR" dirty="0" err="1"/>
              <a:t>having</a:t>
            </a:r>
            <a:r>
              <a:rPr lang="tr-TR" dirty="0"/>
              <a:t> </a:t>
            </a:r>
            <a:r>
              <a:rPr lang="tr-TR" i="1" dirty="0" err="1"/>
              <a:t>experienceInYears</a:t>
            </a:r>
            <a:r>
              <a:rPr lang="tr-TR" dirty="0"/>
              <a:t> 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ten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 </a:t>
            </a:r>
            <a:r>
              <a:rPr lang="tr-TR" i="1" dirty="0" err="1"/>
              <a:t>currentSalary</a:t>
            </a:r>
            <a:r>
              <a:rPr lang="tr-TR" dirty="0"/>
              <a:t> in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range</a:t>
            </a:r>
            <a:endParaRPr lang="tr-TR" dirty="0"/>
          </a:p>
          <a:p>
            <a:r>
              <a:rPr lang="tr-TR" b="1" i="1" dirty="0" err="1"/>
              <a:t>then</a:t>
            </a:r>
            <a:r>
              <a:rPr lang="tr-TR" b="1" i="1" dirty="0"/>
              <a:t> – 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executes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i="1" dirty="0" err="1"/>
              <a:t>when</a:t>
            </a:r>
            <a:r>
              <a:rPr lang="tr-TR" dirty="0"/>
              <a:t> </a:t>
            </a:r>
            <a:r>
              <a:rPr lang="tr-TR" dirty="0" err="1"/>
              <a:t>block</a:t>
            </a:r>
            <a:r>
              <a:rPr lang="tr-TR" dirty="0"/>
              <a:t> met.</a:t>
            </a:r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831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0098DB"/>
                </a:solidFill>
              </a:rPr>
              <a:t>.DRL  - </a:t>
            </a:r>
            <a:r>
              <a:rPr lang="tr-TR" sz="3200" b="1" dirty="0" err="1">
                <a:solidFill>
                  <a:srgbClr val="0098DB"/>
                </a:solidFill>
              </a:rPr>
              <a:t>Functions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652B10C-2BCB-8D4A-BED8-D12D30F5A220}"/>
              </a:ext>
            </a:extLst>
          </p:cNvPr>
          <p:cNvSpPr txBox="1"/>
          <p:nvPr/>
        </p:nvSpPr>
        <p:spPr>
          <a:xfrm>
            <a:off x="307975" y="1784412"/>
            <a:ext cx="11274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tr-TR" dirty="0"/>
          </a:p>
          <a:p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433999-1994-934C-92E2-0B7936B3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507909"/>
            <a:ext cx="11274425" cy="44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2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E04999-4342-8049-AB6A-3DD5B287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98DB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609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0098DB"/>
                </a:solidFill>
              </a:rPr>
              <a:t>.DRL  - </a:t>
            </a:r>
            <a:r>
              <a:rPr lang="tr-TR" sz="3200" b="1" dirty="0" err="1">
                <a:solidFill>
                  <a:srgbClr val="0098DB"/>
                </a:solidFill>
              </a:rPr>
              <a:t>Type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Declarations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652B10C-2BCB-8D4A-BED8-D12D30F5A220}"/>
              </a:ext>
            </a:extLst>
          </p:cNvPr>
          <p:cNvSpPr txBox="1"/>
          <p:nvPr/>
        </p:nvSpPr>
        <p:spPr>
          <a:xfrm>
            <a:off x="305232" y="1138525"/>
            <a:ext cx="112771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b="1" dirty="0" err="1"/>
              <a:t>Declaring</a:t>
            </a:r>
            <a:r>
              <a:rPr lang="tr-TR" b="1" dirty="0"/>
              <a:t>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types</a:t>
            </a:r>
            <a:r>
              <a:rPr lang="tr-TR" b="1" dirty="0"/>
              <a:t>:</a:t>
            </a:r>
            <a:r>
              <a:rPr lang="tr-TR" dirty="0"/>
              <a:t> </a:t>
            </a:r>
            <a:r>
              <a:rPr lang="tr-TR" dirty="0" err="1"/>
              <a:t>Drools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box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plain</a:t>
            </a:r>
            <a:r>
              <a:rPr lang="tr-TR" dirty="0"/>
              <a:t> Java </a:t>
            </a:r>
            <a:r>
              <a:rPr lang="tr-TR" dirty="0" err="1"/>
              <a:t>objects</a:t>
            </a:r>
            <a:r>
              <a:rPr lang="tr-TR" dirty="0"/>
              <a:t> as </a:t>
            </a:r>
            <a:r>
              <a:rPr lang="tr-TR" dirty="0" err="1"/>
              <a:t>facts</a:t>
            </a:r>
            <a:r>
              <a:rPr lang="tr-TR" dirty="0"/>
              <a:t>. </a:t>
            </a:r>
            <a:r>
              <a:rPr lang="tr-TR" dirty="0" err="1"/>
              <a:t>Sometimes</a:t>
            </a:r>
            <a:r>
              <a:rPr lang="tr-TR" dirty="0"/>
              <a:t>,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define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Drools</a:t>
            </a:r>
            <a:r>
              <a:rPr lang="tr-TR" dirty="0"/>
              <a:t> engine,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worrying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in a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Java. At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domain model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built</a:t>
            </a:r>
            <a:r>
              <a:rPr lang="tr-TR" dirty="0"/>
              <a:t>, but </a:t>
            </a:r>
            <a:r>
              <a:rPr lang="tr-TR" dirty="0" err="1"/>
              <a:t>eventually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complement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entities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mainly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reasoning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b="1" dirty="0" err="1"/>
              <a:t>Declaring</a:t>
            </a:r>
            <a:r>
              <a:rPr lang="tr-TR" b="1" dirty="0"/>
              <a:t> </a:t>
            </a:r>
            <a:r>
              <a:rPr lang="tr-TR" b="1" dirty="0" err="1"/>
              <a:t>metadata</a:t>
            </a:r>
            <a:r>
              <a:rPr lang="tr-TR" b="1" dirty="0"/>
              <a:t>:</a:t>
            </a:r>
            <a:r>
              <a:rPr lang="tr-TR" dirty="0"/>
              <a:t> </a:t>
            </a:r>
            <a:r>
              <a:rPr lang="tr-TR" dirty="0" err="1"/>
              <a:t>facts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meta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associated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. </a:t>
            </a:r>
            <a:r>
              <a:rPr lang="tr-TR" dirty="0" err="1"/>
              <a:t>Examples</a:t>
            </a:r>
            <a:r>
              <a:rPr lang="tr-TR" dirty="0"/>
              <a:t> of meta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kind</a:t>
            </a:r>
            <a:r>
              <a:rPr lang="tr-TR" dirty="0"/>
              <a:t> of data </a:t>
            </a:r>
            <a:r>
              <a:rPr lang="tr-TR" dirty="0" err="1"/>
              <a:t>that</a:t>
            </a:r>
            <a:r>
              <a:rPr lang="tr-TR" dirty="0"/>
              <a:t> is not </a:t>
            </a:r>
            <a:r>
              <a:rPr lang="tr-TR" dirty="0" err="1"/>
              <a:t>represented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is </a:t>
            </a:r>
            <a:r>
              <a:rPr lang="tr-TR" dirty="0" err="1"/>
              <a:t>consistent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of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meta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queried</a:t>
            </a:r>
            <a:r>
              <a:rPr lang="tr-TR" dirty="0"/>
              <a:t> at </a:t>
            </a:r>
            <a:r>
              <a:rPr lang="tr-TR" dirty="0" err="1"/>
              <a:t>runtime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Drools</a:t>
            </a:r>
            <a:r>
              <a:rPr lang="tr-TR" dirty="0"/>
              <a:t> engine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reasoning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</a:t>
            </a:r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CD2E3B8-6BC3-7F40-A620-2F3DBA3B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3431589"/>
            <a:ext cx="5509642" cy="32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0098DB"/>
                </a:solidFill>
              </a:rPr>
              <a:t>Decision </a:t>
            </a:r>
            <a:r>
              <a:rPr lang="tr-TR" sz="3200" b="1" dirty="0" err="1">
                <a:solidFill>
                  <a:srgbClr val="0098DB"/>
                </a:solidFill>
              </a:rPr>
              <a:t>Tables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8DEE806-AA11-604F-89AB-B499615FEB43}"/>
              </a:ext>
            </a:extLst>
          </p:cNvPr>
          <p:cNvSpPr txBox="1"/>
          <p:nvPr/>
        </p:nvSpPr>
        <p:spPr>
          <a:xfrm>
            <a:off x="307974" y="1402672"/>
            <a:ext cx="1127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in </a:t>
            </a:r>
            <a:r>
              <a:rPr lang="tr-TR" dirty="0" err="1"/>
              <a:t>Drools</a:t>
            </a:r>
            <a:r>
              <a:rPr lang="tr-TR" dirty="0"/>
              <a:t> is a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an XLS (Microsoft Excel) </a:t>
            </a:r>
            <a:r>
              <a:rPr lang="tr-TR" dirty="0" err="1"/>
              <a:t>or</a:t>
            </a:r>
            <a:r>
              <a:rPr lang="tr-TR" dirty="0"/>
              <a:t> CSV (</a:t>
            </a:r>
            <a:r>
              <a:rPr lang="tr-TR" dirty="0" err="1"/>
              <a:t>Comma</a:t>
            </a:r>
            <a:r>
              <a:rPr lang="tr-TR" dirty="0"/>
              <a:t> </a:t>
            </a:r>
            <a:r>
              <a:rPr lang="tr-TR" dirty="0" err="1"/>
              <a:t>Separated</a:t>
            </a:r>
            <a:r>
              <a:rPr lang="tr-TR" dirty="0"/>
              <a:t> Value) </a:t>
            </a:r>
            <a:r>
              <a:rPr lang="tr-TR" dirty="0" err="1"/>
              <a:t>formatted</a:t>
            </a:r>
            <a:r>
              <a:rPr lang="tr-TR" dirty="0"/>
              <a:t> file,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defines</a:t>
            </a:r>
            <a:r>
              <a:rPr lang="tr-TR" dirty="0"/>
              <a:t> a set of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compact</a:t>
            </a:r>
            <a:r>
              <a:rPr lang="tr-TR" dirty="0"/>
              <a:t> </a:t>
            </a:r>
            <a:r>
              <a:rPr lang="tr-TR" dirty="0" err="1"/>
              <a:t>syntax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C833971-6B65-2147-A207-32C8AA4D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2448141"/>
            <a:ext cx="11274426" cy="317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What</a:t>
            </a:r>
            <a:r>
              <a:rPr lang="tr-TR" sz="3200" b="1" dirty="0">
                <a:solidFill>
                  <a:srgbClr val="0098DB"/>
                </a:solidFill>
              </a:rPr>
              <a:t> is </a:t>
            </a:r>
            <a:r>
              <a:rPr lang="tr-TR" sz="3200" b="1" dirty="0" err="1">
                <a:solidFill>
                  <a:srgbClr val="0098DB"/>
                </a:solidFill>
              </a:rPr>
              <a:t>Rule</a:t>
            </a:r>
            <a:r>
              <a:rPr lang="tr-TR" sz="3200" b="1" dirty="0">
                <a:solidFill>
                  <a:srgbClr val="0098DB"/>
                </a:solidFill>
              </a:rPr>
              <a:t> Engine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00625DB-9EEE-C74E-9437-A6104B08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87" y="1437690"/>
            <a:ext cx="80264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0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E04999-4342-8049-AB6A-3DD5B287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98DB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623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Rule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Attributes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652B10C-2BCB-8D4A-BED8-D12D30F5A220}"/>
              </a:ext>
            </a:extLst>
          </p:cNvPr>
          <p:cNvSpPr txBox="1"/>
          <p:nvPr/>
        </p:nvSpPr>
        <p:spPr>
          <a:xfrm>
            <a:off x="305232" y="1138525"/>
            <a:ext cx="112771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no-loop</a:t>
            </a:r>
            <a:r>
              <a:rPr lang="tr-TR" dirty="0"/>
              <a:t>, </a:t>
            </a:r>
            <a:r>
              <a:rPr lang="tr-TR" dirty="0" err="1"/>
              <a:t>When</a:t>
            </a:r>
            <a:r>
              <a:rPr lang="tr-TR" dirty="0"/>
              <a:t> a </a:t>
            </a:r>
            <a:r>
              <a:rPr lang="tr-TR" dirty="0" err="1"/>
              <a:t>rule’s</a:t>
            </a:r>
            <a:r>
              <a:rPr lang="tr-TR" dirty="0"/>
              <a:t> </a:t>
            </a:r>
            <a:r>
              <a:rPr lang="tr-TR" dirty="0" err="1"/>
              <a:t>consequence</a:t>
            </a:r>
            <a:r>
              <a:rPr lang="tr-TR" dirty="0"/>
              <a:t> </a:t>
            </a:r>
            <a:r>
              <a:rPr lang="tr-TR" dirty="0" err="1"/>
              <a:t>modifies</a:t>
            </a:r>
            <a:r>
              <a:rPr lang="tr-TR" dirty="0"/>
              <a:t> a </a:t>
            </a:r>
            <a:r>
              <a:rPr lang="tr-TR" dirty="0" err="1"/>
              <a:t>fact</a:t>
            </a:r>
            <a:r>
              <a:rPr lang="tr-TR" dirty="0"/>
              <a:t> it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cause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activate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, </a:t>
            </a:r>
            <a:r>
              <a:rPr lang="tr-TR" dirty="0" err="1"/>
              <a:t>causing</a:t>
            </a:r>
            <a:r>
              <a:rPr lang="tr-TR" dirty="0"/>
              <a:t> an </a:t>
            </a:r>
            <a:r>
              <a:rPr lang="tr-TR" dirty="0" err="1"/>
              <a:t>infinite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. </a:t>
            </a:r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no-loop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true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skip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creation</a:t>
            </a:r>
            <a:r>
              <a:rPr lang="tr-TR" dirty="0"/>
              <a:t> of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Activation</a:t>
            </a:r>
            <a:r>
              <a:rPr lang="tr-TR" dirty="0"/>
              <a:t> for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set of </a:t>
            </a:r>
            <a:r>
              <a:rPr lang="tr-TR" dirty="0" err="1"/>
              <a:t>facts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ruleflow-group</a:t>
            </a:r>
            <a:r>
              <a:rPr lang="tr-TR" dirty="0"/>
              <a:t>, </a:t>
            </a:r>
            <a:r>
              <a:rPr lang="tr-TR" dirty="0" err="1"/>
              <a:t>Ruleflow</a:t>
            </a:r>
            <a:r>
              <a:rPr lang="tr-TR" dirty="0"/>
              <a:t> is a </a:t>
            </a:r>
            <a:r>
              <a:rPr lang="tr-TR" dirty="0" err="1"/>
              <a:t>Drools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exercise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firing</a:t>
            </a:r>
            <a:r>
              <a:rPr lang="tr-TR" dirty="0"/>
              <a:t> of </a:t>
            </a:r>
            <a:r>
              <a:rPr lang="tr-TR" dirty="0" err="1"/>
              <a:t>rules</a:t>
            </a:r>
            <a:r>
              <a:rPr lang="tr-TR" dirty="0"/>
              <a:t>. Rules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assembled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ruleflow-group</a:t>
            </a:r>
            <a:r>
              <a:rPr lang="tr-TR" dirty="0"/>
              <a:t> </a:t>
            </a:r>
            <a:r>
              <a:rPr lang="tr-TR" dirty="0" err="1"/>
              <a:t>identifier</a:t>
            </a:r>
            <a:r>
              <a:rPr lang="tr-TR" dirty="0"/>
              <a:t> fire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is </a:t>
            </a:r>
            <a:r>
              <a:rPr lang="tr-TR" dirty="0" err="1"/>
              <a:t>active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lock</a:t>
            </a:r>
            <a:r>
              <a:rPr lang="tr-TR" dirty="0"/>
              <a:t>-on-</a:t>
            </a:r>
            <a:r>
              <a:rPr lang="tr-TR" dirty="0" err="1"/>
              <a:t>active</a:t>
            </a:r>
            <a:r>
              <a:rPr lang="tr-TR" dirty="0"/>
              <a:t>, </a:t>
            </a:r>
            <a:r>
              <a:rPr lang="tr-TR" dirty="0" err="1"/>
              <a:t>Whenever</a:t>
            </a:r>
            <a:r>
              <a:rPr lang="tr-TR" dirty="0"/>
              <a:t> a </a:t>
            </a:r>
            <a:r>
              <a:rPr lang="tr-TR" dirty="0" err="1"/>
              <a:t>ruleflow-group</a:t>
            </a:r>
            <a:r>
              <a:rPr lang="tr-TR" dirty="0"/>
              <a:t> </a:t>
            </a:r>
            <a:r>
              <a:rPr lang="tr-TR" dirty="0" err="1"/>
              <a:t>becomes</a:t>
            </a:r>
            <a:r>
              <a:rPr lang="tr-TR" dirty="0"/>
              <a:t> </a:t>
            </a:r>
            <a:r>
              <a:rPr lang="tr-TR" dirty="0" err="1"/>
              <a:t>active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an </a:t>
            </a:r>
            <a:r>
              <a:rPr lang="tr-TR" dirty="0" err="1"/>
              <a:t>agenda-group</a:t>
            </a:r>
            <a:r>
              <a:rPr lang="tr-TR" dirty="0"/>
              <a:t> </a:t>
            </a:r>
            <a:r>
              <a:rPr lang="tr-TR" dirty="0" err="1"/>
              <a:t>receives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,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has </a:t>
            </a:r>
            <a:r>
              <a:rPr lang="tr-TR" dirty="0" err="1"/>
              <a:t>lock</a:t>
            </a:r>
            <a:r>
              <a:rPr lang="tr-TR" dirty="0"/>
              <a:t>-on-</a:t>
            </a:r>
            <a:r>
              <a:rPr lang="tr-TR" dirty="0" err="1"/>
              <a:t>active</a:t>
            </a:r>
            <a:r>
              <a:rPr lang="tr-TR" dirty="0"/>
              <a:t> set </a:t>
            </a:r>
            <a:r>
              <a:rPr lang="tr-TR" dirty="0" err="1"/>
              <a:t>to</a:t>
            </a:r>
            <a:r>
              <a:rPr lang="tr-TR" dirty="0"/>
              <a:t> true </a:t>
            </a:r>
            <a:r>
              <a:rPr lang="tr-TR" dirty="0" err="1"/>
              <a:t>will</a:t>
            </a:r>
            <a:r>
              <a:rPr lang="tr-TR" dirty="0"/>
              <a:t> not be </a:t>
            </a:r>
            <a:r>
              <a:rPr lang="tr-TR" dirty="0" err="1"/>
              <a:t>activated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; </a:t>
            </a:r>
            <a:r>
              <a:rPr lang="tr-TR" dirty="0" err="1"/>
              <a:t>irrespective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origin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activation</a:t>
            </a:r>
            <a:r>
              <a:rPr lang="tr-TR" dirty="0"/>
              <a:t> of a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is </a:t>
            </a:r>
            <a:r>
              <a:rPr lang="tr-TR" dirty="0" err="1"/>
              <a:t>discarded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a </a:t>
            </a:r>
            <a:r>
              <a:rPr lang="tr-TR" dirty="0" err="1"/>
              <a:t>stronger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of </a:t>
            </a:r>
            <a:r>
              <a:rPr lang="tr-TR" dirty="0" err="1"/>
              <a:t>no-loop</a:t>
            </a:r>
            <a:r>
              <a:rPr lang="tr-TR" dirty="0"/>
              <a:t>,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 be </a:t>
            </a:r>
            <a:r>
              <a:rPr lang="tr-TR" dirty="0" err="1"/>
              <a:t>caused</a:t>
            </a:r>
            <a:r>
              <a:rPr lang="tr-TR" dirty="0"/>
              <a:t> not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. </a:t>
            </a:r>
            <a:r>
              <a:rPr lang="tr-TR" dirty="0" err="1"/>
              <a:t>It’s</a:t>
            </a:r>
            <a:r>
              <a:rPr lang="tr-TR" dirty="0"/>
              <a:t> ideal for </a:t>
            </a:r>
            <a:r>
              <a:rPr lang="tr-TR" dirty="0" err="1"/>
              <a:t>calculation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where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modify</a:t>
            </a:r>
            <a:r>
              <a:rPr lang="tr-TR" dirty="0"/>
              <a:t> a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re-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firing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.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ruleflow-group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longer</a:t>
            </a:r>
            <a:r>
              <a:rPr lang="tr-TR" dirty="0"/>
              <a:t> </a:t>
            </a:r>
            <a:r>
              <a:rPr lang="tr-TR" dirty="0" err="1"/>
              <a:t>active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agenda-group</a:t>
            </a:r>
            <a:r>
              <a:rPr lang="tr-TR" dirty="0"/>
              <a:t> </a:t>
            </a:r>
            <a:r>
              <a:rPr lang="tr-TR" dirty="0" err="1"/>
              <a:t>loses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-on-</a:t>
            </a:r>
            <a:r>
              <a:rPr lang="tr-TR" dirty="0" err="1"/>
              <a:t>active</a:t>
            </a:r>
            <a:r>
              <a:rPr lang="tr-TR" dirty="0"/>
              <a:t> set </a:t>
            </a:r>
            <a:r>
              <a:rPr lang="tr-TR" dirty="0" err="1"/>
              <a:t>to</a:t>
            </a:r>
            <a:r>
              <a:rPr lang="tr-TR" dirty="0"/>
              <a:t> true </a:t>
            </a:r>
            <a:r>
              <a:rPr lang="tr-TR" dirty="0" err="1"/>
              <a:t>become</a:t>
            </a:r>
            <a:r>
              <a:rPr lang="tr-TR" dirty="0"/>
              <a:t> </a:t>
            </a:r>
            <a:r>
              <a:rPr lang="tr-TR" dirty="0" err="1"/>
              <a:t>eligible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 for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activations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placed</a:t>
            </a:r>
            <a:r>
              <a:rPr lang="tr-TR" dirty="0"/>
              <a:t> </a:t>
            </a:r>
            <a:r>
              <a:rPr lang="tr-TR" dirty="0" err="1"/>
              <a:t>onto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agenda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Salience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has an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salience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defaults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zero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be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. </a:t>
            </a:r>
            <a:r>
              <a:rPr lang="tr-TR" dirty="0" err="1"/>
              <a:t>Salience</a:t>
            </a:r>
            <a:r>
              <a:rPr lang="tr-TR" dirty="0"/>
              <a:t> is a form of </a:t>
            </a:r>
            <a:r>
              <a:rPr lang="tr-TR" dirty="0" err="1"/>
              <a:t>priority</a:t>
            </a:r>
            <a:r>
              <a:rPr lang="tr-TR" dirty="0"/>
              <a:t> where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salience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ordered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Activation</a:t>
            </a:r>
            <a:r>
              <a:rPr lang="tr-TR" dirty="0"/>
              <a:t> </a:t>
            </a:r>
            <a:r>
              <a:rPr lang="tr-TR" dirty="0" err="1"/>
              <a:t>queue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agenda-group</a:t>
            </a:r>
            <a:r>
              <a:rPr lang="tr-TR" dirty="0"/>
              <a:t>, </a:t>
            </a:r>
            <a:r>
              <a:rPr lang="tr-TR" dirty="0" err="1"/>
              <a:t>Agenda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partition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Agenda</a:t>
            </a:r>
            <a:r>
              <a:rPr lang="tr-TR" dirty="0"/>
              <a:t> </a:t>
            </a:r>
            <a:r>
              <a:rPr lang="tr-TR" dirty="0" err="1"/>
              <a:t>providing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.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agenda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has </a:t>
            </a:r>
            <a:r>
              <a:rPr lang="tr-TR" dirty="0" err="1"/>
              <a:t>acquired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allowed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fire.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auto-focus</a:t>
            </a:r>
            <a:r>
              <a:rPr lang="tr-TR" dirty="0"/>
              <a:t>, </a:t>
            </a:r>
            <a:r>
              <a:rPr lang="tr-TR" dirty="0" err="1"/>
              <a:t>When</a:t>
            </a:r>
            <a:r>
              <a:rPr lang="tr-TR" dirty="0"/>
              <a:t> a </a:t>
            </a:r>
            <a:r>
              <a:rPr lang="tr-TR" dirty="0" err="1"/>
              <a:t>rule</a:t>
            </a:r>
            <a:r>
              <a:rPr lang="tr-TR" dirty="0"/>
              <a:t> is </a:t>
            </a:r>
            <a:r>
              <a:rPr lang="tr-TR" dirty="0" err="1"/>
              <a:t>activated</a:t>
            </a:r>
            <a:r>
              <a:rPr lang="tr-TR" dirty="0"/>
              <a:t> where 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dirty="0" err="1"/>
              <a:t>auto-focus</a:t>
            </a:r>
            <a:r>
              <a:rPr lang="tr-TR" dirty="0"/>
              <a:t> </a:t>
            </a:r>
            <a:r>
              <a:rPr lang="tr-TR" dirty="0" err="1"/>
              <a:t>value</a:t>
            </a:r>
            <a:r>
              <a:rPr lang="tr-TR" dirty="0"/>
              <a:t> is true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rule’s</a:t>
            </a:r>
            <a:r>
              <a:rPr lang="tr-TR" dirty="0"/>
              <a:t> </a:t>
            </a:r>
            <a:r>
              <a:rPr lang="tr-TR" dirty="0" err="1"/>
              <a:t>agenda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 yet, </a:t>
            </a:r>
            <a:r>
              <a:rPr lang="tr-TR" dirty="0" err="1"/>
              <a:t>then</a:t>
            </a:r>
            <a:r>
              <a:rPr lang="tr-TR" dirty="0"/>
              <a:t> it is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, </a:t>
            </a:r>
            <a:r>
              <a:rPr lang="tr-TR" dirty="0" err="1"/>
              <a:t>allowing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potentially</a:t>
            </a:r>
            <a:r>
              <a:rPr lang="tr-TR" dirty="0"/>
              <a:t> fire.</a:t>
            </a:r>
          </a:p>
        </p:txBody>
      </p:sp>
    </p:spTree>
    <p:extLst>
      <p:ext uri="{BB962C8B-B14F-4D97-AF65-F5344CB8AC3E}">
        <p14:creationId xmlns:p14="http://schemas.microsoft.com/office/powerpoint/2010/main" val="131138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Rule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Attributes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652B10C-2BCB-8D4A-BED8-D12D30F5A220}"/>
              </a:ext>
            </a:extLst>
          </p:cNvPr>
          <p:cNvSpPr txBox="1"/>
          <p:nvPr/>
        </p:nvSpPr>
        <p:spPr>
          <a:xfrm>
            <a:off x="305232" y="1138525"/>
            <a:ext cx="11277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activation-group</a:t>
            </a:r>
            <a:r>
              <a:rPr lang="tr-TR" dirty="0"/>
              <a:t>, Rules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belong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activation-group</a:t>
            </a:r>
            <a:r>
              <a:rPr lang="tr-TR" dirty="0"/>
              <a:t>, </a:t>
            </a:r>
            <a:r>
              <a:rPr lang="tr-TR" dirty="0" err="1"/>
              <a:t>identified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attribute’s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,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fire </a:t>
            </a:r>
            <a:r>
              <a:rPr lang="tr-TR" dirty="0" err="1"/>
              <a:t>exclusively</a:t>
            </a:r>
            <a:r>
              <a:rPr lang="tr-TR" dirty="0"/>
              <a:t>.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precisely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in an </a:t>
            </a:r>
            <a:r>
              <a:rPr lang="tr-TR" dirty="0" err="1"/>
              <a:t>activation-group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fire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cancel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pending</a:t>
            </a:r>
            <a:r>
              <a:rPr lang="tr-TR" dirty="0"/>
              <a:t> </a:t>
            </a:r>
            <a:r>
              <a:rPr lang="tr-TR" dirty="0" err="1"/>
              <a:t>activations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, </a:t>
            </a:r>
            <a:r>
              <a:rPr lang="tr-TR" dirty="0" err="1"/>
              <a:t>i.e</a:t>
            </a:r>
            <a:r>
              <a:rPr lang="tr-TR" dirty="0"/>
              <a:t>., stop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firing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/>
              <a:t>date-</a:t>
            </a:r>
            <a:r>
              <a:rPr lang="tr-TR" dirty="0" err="1"/>
              <a:t>effective</a:t>
            </a:r>
            <a:r>
              <a:rPr lang="tr-TR" dirty="0"/>
              <a:t>, A </a:t>
            </a:r>
            <a:r>
              <a:rPr lang="tr-TR" dirty="0" err="1"/>
              <a:t>rule</a:t>
            </a:r>
            <a:r>
              <a:rPr lang="tr-TR" dirty="0"/>
              <a:t> can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activate</a:t>
            </a:r>
            <a:r>
              <a:rPr lang="tr-TR" dirty="0"/>
              <a:t> if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date </a:t>
            </a:r>
            <a:r>
              <a:rPr lang="tr-TR" dirty="0" err="1"/>
              <a:t>and</a:t>
            </a:r>
            <a:r>
              <a:rPr lang="tr-TR" dirty="0"/>
              <a:t> time is </a:t>
            </a:r>
            <a:r>
              <a:rPr lang="tr-TR" dirty="0" err="1"/>
              <a:t>after</a:t>
            </a:r>
            <a:r>
              <a:rPr lang="tr-TR" dirty="0"/>
              <a:t> date-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/>
              <a:t>date-</a:t>
            </a:r>
            <a:r>
              <a:rPr lang="tr-TR" dirty="0" err="1"/>
              <a:t>expires</a:t>
            </a:r>
            <a:r>
              <a:rPr lang="tr-TR" dirty="0"/>
              <a:t>, A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cannot</a:t>
            </a:r>
            <a:r>
              <a:rPr lang="tr-TR" dirty="0"/>
              <a:t> </a:t>
            </a:r>
            <a:r>
              <a:rPr lang="tr-TR" dirty="0" err="1"/>
              <a:t>activate</a:t>
            </a:r>
            <a:r>
              <a:rPr lang="tr-TR" dirty="0"/>
              <a:t> if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date </a:t>
            </a:r>
            <a:r>
              <a:rPr lang="tr-TR" dirty="0" err="1"/>
              <a:t>and</a:t>
            </a:r>
            <a:r>
              <a:rPr lang="tr-TR" dirty="0"/>
              <a:t> time is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date-</a:t>
            </a:r>
            <a:r>
              <a:rPr lang="tr-TR" dirty="0" err="1"/>
              <a:t>expires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Duration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 </a:t>
            </a:r>
            <a:r>
              <a:rPr lang="tr-TR" dirty="0" err="1"/>
              <a:t>dictates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fire </a:t>
            </a:r>
            <a:r>
              <a:rPr lang="tr-TR" dirty="0" err="1"/>
              <a:t>after</a:t>
            </a:r>
            <a:r>
              <a:rPr lang="tr-TR" dirty="0"/>
              <a:t> a </a:t>
            </a:r>
            <a:r>
              <a:rPr lang="tr-TR" dirty="0" err="1"/>
              <a:t>specified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, if it is </a:t>
            </a:r>
            <a:r>
              <a:rPr lang="tr-TR" dirty="0" err="1"/>
              <a:t>still</a:t>
            </a:r>
            <a:r>
              <a:rPr lang="tr-TR" dirty="0"/>
              <a:t> true.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114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Rule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Inheritance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753DDE2-0A73-1143-AF56-B4F13997AC72}"/>
              </a:ext>
            </a:extLst>
          </p:cNvPr>
          <p:cNvSpPr txBox="1"/>
          <p:nvPr/>
        </p:nvSpPr>
        <p:spPr>
          <a:xfrm>
            <a:off x="307974" y="1367161"/>
            <a:ext cx="1127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aspect</a:t>
            </a:r>
            <a:r>
              <a:rPr lang="tr-TR" dirty="0"/>
              <a:t> of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creation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possibility</a:t>
            </a:r>
            <a:r>
              <a:rPr lang="tr-TR" dirty="0"/>
              <a:t> of </a:t>
            </a:r>
            <a:r>
              <a:rPr lang="tr-TR" dirty="0" err="1"/>
              <a:t>having</a:t>
            </a:r>
            <a:r>
              <a:rPr lang="tr-TR" dirty="0"/>
              <a:t> a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hierarchy</a:t>
            </a:r>
            <a:r>
              <a:rPr lang="tr-TR" dirty="0"/>
              <a:t>.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,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</a:t>
            </a:r>
            <a:r>
              <a:rPr lang="tr-TR" dirty="0" err="1"/>
              <a:t>inheritance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B </a:t>
            </a:r>
            <a:r>
              <a:rPr lang="tr-TR" dirty="0" err="1"/>
              <a:t>inherits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A,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as </a:t>
            </a: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in </a:t>
            </a:r>
            <a:r>
              <a:rPr lang="tr-TR" dirty="0" err="1"/>
              <a:t>rule</a:t>
            </a:r>
            <a:r>
              <a:rPr lang="tr-TR" dirty="0"/>
              <a:t> A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of </a:t>
            </a:r>
            <a:r>
              <a:rPr lang="tr-TR" dirty="0" err="1"/>
              <a:t>rule</a:t>
            </a:r>
            <a:r>
              <a:rPr lang="tr-TR" dirty="0"/>
              <a:t> B.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inheritance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equivalent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it: </a:t>
            </a:r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1E87922-D75D-7746-B013-D9AB7BF4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6" y="2638763"/>
            <a:ext cx="9055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75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E04999-4342-8049-AB6A-3DD5B287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98DB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243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Rule</a:t>
            </a:r>
            <a:r>
              <a:rPr lang="tr-TR" sz="3200" b="1" dirty="0">
                <a:solidFill>
                  <a:srgbClr val="0098DB"/>
                </a:solidFill>
              </a:rPr>
              <a:t> Templates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ED813A7-EBFB-2747-9C7E-2D68719EDF7C}"/>
              </a:ext>
            </a:extLst>
          </p:cNvPr>
          <p:cNvSpPr txBox="1"/>
          <p:nvPr/>
        </p:nvSpPr>
        <p:spPr>
          <a:xfrm>
            <a:off x="307974" y="1562471"/>
            <a:ext cx="1127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</a:t>
            </a:r>
            <a:r>
              <a:rPr lang="tr-TR" dirty="0" err="1"/>
              <a:t>Drools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template</a:t>
            </a:r>
            <a:r>
              <a:rPr lang="tr-TR" dirty="0"/>
              <a:t> is a </a:t>
            </a:r>
            <a:r>
              <a:rPr lang="tr-TR" dirty="0" err="1"/>
              <a:t>text</a:t>
            </a:r>
            <a:r>
              <a:rPr lang="tr-TR" dirty="0"/>
              <a:t> file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keywords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demarcate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sections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template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define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inside a </a:t>
            </a:r>
            <a:r>
              <a:rPr lang="tr-TR" dirty="0" err="1"/>
              <a:t>template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where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DE8842-1E1E-BB48-8733-589573C3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2388093"/>
            <a:ext cx="5732679" cy="37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0098DB"/>
                </a:solidFill>
              </a:rPr>
              <a:t>Java </a:t>
            </a:r>
            <a:r>
              <a:rPr lang="tr-TR" sz="3200" b="1" dirty="0" err="1">
                <a:solidFill>
                  <a:srgbClr val="0098DB"/>
                </a:solidFill>
              </a:rPr>
              <a:t>Rule</a:t>
            </a:r>
            <a:r>
              <a:rPr lang="tr-TR" sz="3200" b="1" dirty="0">
                <a:solidFill>
                  <a:srgbClr val="0098DB"/>
                </a:solidFill>
              </a:rPr>
              <a:t> Engine API (JSR 94)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E2CDF97-3CC8-F042-807F-8C5034A510CB}"/>
              </a:ext>
            </a:extLst>
          </p:cNvPr>
          <p:cNvSpPr txBox="1"/>
          <p:nvPr/>
        </p:nvSpPr>
        <p:spPr>
          <a:xfrm>
            <a:off x="307974" y="1642369"/>
            <a:ext cx="1127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javax.rules</a:t>
            </a:r>
            <a:r>
              <a:rPr lang="tr-TR" dirty="0"/>
              <a:t>,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 JSR-94, is a Java </a:t>
            </a:r>
            <a:r>
              <a:rPr lang="tr-TR" dirty="0" err="1"/>
              <a:t>runtime</a:t>
            </a:r>
            <a:r>
              <a:rPr lang="tr-TR" dirty="0"/>
              <a:t> api for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engines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model of </a:t>
            </a:r>
            <a:r>
              <a:rPr lang="tr-TR" dirty="0" err="1"/>
              <a:t>interaction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engine </a:t>
            </a:r>
            <a:r>
              <a:rPr lang="tr-TR" dirty="0" err="1"/>
              <a:t>itself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somewhat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involved</a:t>
            </a:r>
            <a:r>
              <a:rPr lang="tr-TR" dirty="0"/>
              <a:t> </a:t>
            </a:r>
            <a:r>
              <a:rPr lang="tr-TR" dirty="0" err="1"/>
              <a:t>mechanism</a:t>
            </a:r>
            <a:r>
              <a:rPr lang="tr-TR" dirty="0"/>
              <a:t> for </a:t>
            </a:r>
            <a:r>
              <a:rPr lang="tr-TR" dirty="0" err="1"/>
              <a:t>administering</a:t>
            </a:r>
            <a:r>
              <a:rPr lang="tr-TR" dirty="0"/>
              <a:t> </a:t>
            </a:r>
            <a:r>
              <a:rPr lang="tr-TR" dirty="0" err="1"/>
              <a:t>sets</a:t>
            </a:r>
            <a:r>
              <a:rPr lang="tr-TR" dirty="0"/>
              <a:t> of </a:t>
            </a:r>
            <a:r>
              <a:rPr lang="tr-TR" dirty="0" err="1"/>
              <a:t>rules</a:t>
            </a:r>
            <a:r>
              <a:rPr lang="tr-TR" dirty="0"/>
              <a:t>.</a:t>
            </a: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662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When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Shouldn’t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Rule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Engines</a:t>
            </a:r>
            <a:r>
              <a:rPr lang="tr-TR" sz="3200" b="1" dirty="0">
                <a:solidFill>
                  <a:srgbClr val="0098DB"/>
                </a:solidFill>
              </a:rPr>
              <a:t> Be </a:t>
            </a:r>
            <a:r>
              <a:rPr lang="tr-TR" sz="3200" b="1" dirty="0" err="1">
                <a:solidFill>
                  <a:srgbClr val="0098DB"/>
                </a:solidFill>
              </a:rPr>
              <a:t>Used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73C903-E402-F949-AF06-555BF4F57487}"/>
              </a:ext>
            </a:extLst>
          </p:cNvPr>
          <p:cNvSpPr txBox="1"/>
          <p:nvPr/>
        </p:nvSpPr>
        <p:spPr>
          <a:xfrm>
            <a:off x="307975" y="1784412"/>
            <a:ext cx="7184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behind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is </a:t>
            </a:r>
            <a:r>
              <a:rPr lang="tr-TR" dirty="0" err="1"/>
              <a:t>quite</a:t>
            </a:r>
            <a:r>
              <a:rPr lang="tr-TR" dirty="0"/>
              <a:t> </a:t>
            </a:r>
            <a:r>
              <a:rPr lang="tr-TR" dirty="0" err="1"/>
              <a:t>simple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 at </a:t>
            </a:r>
            <a:r>
              <a:rPr lang="tr-TR" dirty="0" err="1"/>
              <a:t>hand</a:t>
            </a:r>
            <a:r>
              <a:rPr lang="tr-TR" dirty="0"/>
              <a:t>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often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it’s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divide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into</a:t>
            </a:r>
            <a:r>
              <a:rPr lang="tr-TR" dirty="0"/>
              <a:t> a </a:t>
            </a:r>
            <a:r>
              <a:rPr lang="tr-TR" dirty="0" err="1"/>
              <a:t>smaller</a:t>
            </a:r>
            <a:r>
              <a:rPr lang="tr-TR" dirty="0"/>
              <a:t> set of </a:t>
            </a:r>
            <a:r>
              <a:rPr lang="tr-TR" dirty="0" err="1"/>
              <a:t>conditions</a:t>
            </a:r>
            <a:endParaRPr lang="tr-TR" dirty="0"/>
          </a:p>
          <a:p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708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When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Should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Rule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Engines</a:t>
            </a:r>
            <a:r>
              <a:rPr lang="tr-TR" sz="3200" b="1" dirty="0">
                <a:solidFill>
                  <a:srgbClr val="0098DB"/>
                </a:solidFill>
              </a:rPr>
              <a:t> Be </a:t>
            </a:r>
            <a:r>
              <a:rPr lang="tr-TR" sz="3200" b="1" dirty="0" err="1">
                <a:solidFill>
                  <a:srgbClr val="0098DB"/>
                </a:solidFill>
              </a:rPr>
              <a:t>Used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9C126A1-67E9-E548-AD4A-245377CE1EC2}"/>
              </a:ext>
            </a:extLst>
          </p:cNvPr>
          <p:cNvSpPr txBox="1"/>
          <p:nvPr/>
        </p:nvSpPr>
        <p:spPr>
          <a:xfrm>
            <a:off x="239697" y="1784412"/>
            <a:ext cx="9022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problem at </a:t>
            </a:r>
            <a:r>
              <a:rPr lang="tr-TR" dirty="0" err="1"/>
              <a:t>hand</a:t>
            </a:r>
            <a:r>
              <a:rPr lang="tr-TR" dirty="0"/>
              <a:t> is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solved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solutions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You’re</a:t>
            </a:r>
            <a:r>
              <a:rPr lang="tr-TR" dirty="0"/>
              <a:t> </a:t>
            </a:r>
            <a:r>
              <a:rPr lang="tr-TR" dirty="0" err="1"/>
              <a:t>aiming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inculcate</a:t>
            </a:r>
            <a:r>
              <a:rPr lang="tr-TR" dirty="0"/>
              <a:t>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flexibility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reducing</a:t>
            </a:r>
            <a:r>
              <a:rPr lang="tr-TR" dirty="0"/>
              <a:t> </a:t>
            </a:r>
            <a:r>
              <a:rPr lang="tr-TR" dirty="0" err="1"/>
              <a:t>complexity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wish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separate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application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wish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central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reuse</a:t>
            </a:r>
            <a:r>
              <a:rPr lang="tr-TR" dirty="0"/>
              <a:t> as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as </a:t>
            </a:r>
            <a:r>
              <a:rPr lang="tr-TR" dirty="0" err="1"/>
              <a:t>possible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may</a:t>
            </a:r>
            <a:r>
              <a:rPr lang="tr-TR" dirty="0"/>
              <a:t> not be </a:t>
            </a:r>
            <a:r>
              <a:rPr lang="tr-TR" dirty="0" err="1"/>
              <a:t>complex</a:t>
            </a:r>
            <a:r>
              <a:rPr lang="tr-TR" dirty="0"/>
              <a:t>, but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can't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a </a:t>
            </a:r>
            <a:r>
              <a:rPr lang="tr-TR" dirty="0" err="1"/>
              <a:t>non-fragile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building</a:t>
            </a:r>
            <a:r>
              <a:rPr lang="tr-TR" dirty="0"/>
              <a:t> it.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often</a:t>
            </a:r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260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What</a:t>
            </a:r>
            <a:r>
              <a:rPr lang="tr-TR" sz="3200" b="1" dirty="0">
                <a:solidFill>
                  <a:srgbClr val="0098DB"/>
                </a:solidFill>
              </a:rPr>
              <a:t> is </a:t>
            </a:r>
            <a:r>
              <a:rPr lang="tr-TR" sz="3200" b="1" dirty="0" err="1">
                <a:solidFill>
                  <a:srgbClr val="0098DB"/>
                </a:solidFill>
              </a:rPr>
              <a:t>Your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Alternatives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6003DF8-7931-FE48-BBA1-A275322C40AD}"/>
              </a:ext>
            </a:extLst>
          </p:cNvPr>
          <p:cNvSpPr txBox="1"/>
          <p:nvPr/>
        </p:nvSpPr>
        <p:spPr>
          <a:xfrm>
            <a:off x="307975" y="1784412"/>
            <a:ext cx="2236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Drools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OpenL</a:t>
            </a:r>
            <a:r>
              <a:rPr lang="tr-TR" dirty="0"/>
              <a:t> </a:t>
            </a:r>
            <a:r>
              <a:rPr lang="tr-TR" dirty="0" err="1"/>
              <a:t>Tablets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Easy</a:t>
            </a:r>
            <a:r>
              <a:rPr lang="tr-TR" dirty="0"/>
              <a:t> Rules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RuleBook</a:t>
            </a: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555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OpenL</a:t>
            </a:r>
            <a:r>
              <a:rPr lang="tr-TR" sz="3200" b="1" dirty="0">
                <a:solidFill>
                  <a:srgbClr val="0098DB"/>
                </a:solidFill>
              </a:rPr>
              <a:t> </a:t>
            </a:r>
            <a:r>
              <a:rPr lang="tr-TR" sz="3200" b="1" dirty="0" err="1">
                <a:solidFill>
                  <a:srgbClr val="0098DB"/>
                </a:solidFill>
              </a:rPr>
              <a:t>Tablets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6003DF8-7931-FE48-BBA1-A275322C40AD}"/>
              </a:ext>
            </a:extLst>
          </p:cNvPr>
          <p:cNvSpPr txBox="1"/>
          <p:nvPr/>
        </p:nvSpPr>
        <p:spPr>
          <a:xfrm>
            <a:off x="307975" y="1784412"/>
            <a:ext cx="11274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>
                <a:hlinkClick r:id="rId2"/>
              </a:rPr>
              <a:t>OpenL Tablets</a:t>
            </a:r>
            <a:r>
              <a:rPr lang="tr-TR" dirty="0"/>
              <a:t> is a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engine </a:t>
            </a:r>
            <a:r>
              <a:rPr lang="tr-TR" dirty="0" err="1"/>
              <a:t>based</a:t>
            </a:r>
            <a:r>
              <a:rPr lang="tr-TR" dirty="0"/>
              <a:t> on Excel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tables</a:t>
            </a:r>
            <a:r>
              <a:rPr lang="tr-TR" dirty="0"/>
              <a:t>. Since </a:t>
            </a:r>
            <a:r>
              <a:rPr lang="tr-TR" dirty="0" err="1"/>
              <a:t>the</a:t>
            </a:r>
            <a:r>
              <a:rPr lang="tr-TR" dirty="0"/>
              <a:t> format of </a:t>
            </a:r>
            <a:r>
              <a:rPr lang="tr-TR" dirty="0" err="1"/>
              <a:t>tables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 is </a:t>
            </a:r>
            <a:r>
              <a:rPr lang="tr-TR" dirty="0" err="1"/>
              <a:t>familiar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, it </a:t>
            </a:r>
            <a:r>
              <a:rPr lang="tr-TR" dirty="0" err="1"/>
              <a:t>bridges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developers</a:t>
            </a:r>
            <a:r>
              <a:rPr lang="tr-TR" dirty="0"/>
              <a:t>.</a:t>
            </a:r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89CBC1E-1028-734D-95D3-EB41EB2B54E9}"/>
              </a:ext>
            </a:extLst>
          </p:cNvPr>
          <p:cNvSpPr txBox="1"/>
          <p:nvPr/>
        </p:nvSpPr>
        <p:spPr>
          <a:xfrm>
            <a:off x="727969" y="5938952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hlinkClick r:id="rId3"/>
              </a:rPr>
              <a:t>https://github.com/openl-tablets/openl-tablets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276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EasyRules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6003DF8-7931-FE48-BBA1-A275322C40AD}"/>
              </a:ext>
            </a:extLst>
          </p:cNvPr>
          <p:cNvSpPr txBox="1"/>
          <p:nvPr/>
        </p:nvSpPr>
        <p:spPr>
          <a:xfrm>
            <a:off x="307975" y="1784412"/>
            <a:ext cx="11274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Easy</a:t>
            </a:r>
            <a:r>
              <a:rPr lang="tr-TR" dirty="0"/>
              <a:t> Rules is a </a:t>
            </a:r>
            <a:r>
              <a:rPr lang="tr-TR" dirty="0" err="1"/>
              <a:t>simple</a:t>
            </a:r>
            <a:r>
              <a:rPr lang="tr-TR" dirty="0"/>
              <a:t> Java </a:t>
            </a:r>
            <a:r>
              <a:rPr lang="tr-TR" dirty="0" err="1"/>
              <a:t>rules</a:t>
            </a:r>
            <a:r>
              <a:rPr lang="tr-TR" dirty="0"/>
              <a:t> engine </a:t>
            </a:r>
            <a:r>
              <a:rPr lang="tr-TR" dirty="0" err="1"/>
              <a:t>providing</a:t>
            </a:r>
            <a:r>
              <a:rPr lang="tr-TR" dirty="0"/>
              <a:t> a </a:t>
            </a:r>
            <a:r>
              <a:rPr lang="tr-TR" dirty="0" err="1"/>
              <a:t>lightweight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POJO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define </a:t>
            </a:r>
            <a:r>
              <a:rPr lang="tr-TR" dirty="0" err="1"/>
              <a:t>business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can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composite pattern.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, in </a:t>
            </a:r>
            <a:r>
              <a:rPr lang="tr-TR" dirty="0" err="1"/>
              <a:t>contrast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engines</a:t>
            </a:r>
            <a:r>
              <a:rPr lang="tr-TR" dirty="0"/>
              <a:t>,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of XML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Domain </a:t>
            </a:r>
            <a:r>
              <a:rPr lang="tr-TR" dirty="0" err="1"/>
              <a:t>Specific</a:t>
            </a:r>
            <a:r>
              <a:rPr lang="tr-TR" dirty="0"/>
              <a:t> Language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segregate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application.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annotation-based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for </a:t>
            </a:r>
            <a:r>
              <a:rPr lang="tr-TR" dirty="0" err="1"/>
              <a:t>injecting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application.</a:t>
            </a:r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br>
              <a:rPr lang="tr-TR" dirty="0"/>
            </a:br>
            <a:endParaRPr lang="tr-TR" dirty="0"/>
          </a:p>
          <a:p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597FF5A-959D-D94F-B676-3807671AC974}"/>
              </a:ext>
            </a:extLst>
          </p:cNvPr>
          <p:cNvSpPr txBox="1"/>
          <p:nvPr/>
        </p:nvSpPr>
        <p:spPr>
          <a:xfrm>
            <a:off x="727969" y="5730132"/>
            <a:ext cx="362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hlinkClick r:id="rId2"/>
              </a:rPr>
              <a:t>https://github.com/j-easy/easy-rules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93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490E99-8D2C-9E43-9C33-AA7CD0DEFD56}"/>
              </a:ext>
            </a:extLst>
          </p:cNvPr>
          <p:cNvSpPr txBox="1">
            <a:spLocks/>
          </p:cNvSpPr>
          <p:nvPr/>
        </p:nvSpPr>
        <p:spPr>
          <a:xfrm>
            <a:off x="307975" y="553750"/>
            <a:ext cx="1127442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0098DB"/>
                </a:solidFill>
              </a:rPr>
              <a:t>RuleBook</a:t>
            </a:r>
            <a:endParaRPr lang="tr-TR" sz="3200" b="1" dirty="0">
              <a:solidFill>
                <a:srgbClr val="0098DB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6003DF8-7931-FE48-BBA1-A275322C40AD}"/>
              </a:ext>
            </a:extLst>
          </p:cNvPr>
          <p:cNvSpPr txBox="1"/>
          <p:nvPr/>
        </p:nvSpPr>
        <p:spPr>
          <a:xfrm>
            <a:off x="307975" y="1784412"/>
            <a:ext cx="1127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RuleBook</a:t>
            </a:r>
            <a:r>
              <a:rPr lang="tr-TR" dirty="0"/>
              <a:t> is a Java </a:t>
            </a:r>
            <a:r>
              <a:rPr lang="tr-TR" dirty="0" err="1"/>
              <a:t>framework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leverages</a:t>
            </a:r>
            <a:r>
              <a:rPr lang="tr-TR" dirty="0"/>
              <a:t> Java 8 </a:t>
            </a:r>
            <a:r>
              <a:rPr lang="tr-TR" dirty="0" err="1"/>
              <a:t>lambdas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Chain</a:t>
            </a:r>
            <a:r>
              <a:rPr lang="tr-TR" dirty="0"/>
              <a:t> of Responsibility Pattern </a:t>
            </a:r>
            <a:r>
              <a:rPr lang="tr-TR" dirty="0" err="1"/>
              <a:t>to</a:t>
            </a:r>
            <a:r>
              <a:rPr lang="tr-TR" dirty="0"/>
              <a:t> define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BDD </a:t>
            </a:r>
            <a:r>
              <a:rPr lang="tr-TR" dirty="0" err="1"/>
              <a:t>approach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engines</a:t>
            </a:r>
            <a:r>
              <a:rPr lang="tr-TR" dirty="0"/>
              <a:t>, </a:t>
            </a:r>
            <a:r>
              <a:rPr lang="tr-TR" dirty="0" err="1"/>
              <a:t>RuleBook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concept</a:t>
            </a:r>
            <a:r>
              <a:rPr lang="tr-TR" dirty="0"/>
              <a:t> of “</a:t>
            </a:r>
            <a:r>
              <a:rPr lang="tr-TR" i="1" dirty="0" err="1"/>
              <a:t>Facts</a:t>
            </a:r>
            <a:r>
              <a:rPr lang="tr-TR" dirty="0"/>
              <a:t>”, </a:t>
            </a:r>
            <a:r>
              <a:rPr lang="tr-TR" dirty="0" err="1"/>
              <a:t>which</a:t>
            </a:r>
            <a:r>
              <a:rPr lang="tr-TR" dirty="0"/>
              <a:t> is data </a:t>
            </a:r>
            <a:r>
              <a:rPr lang="tr-TR" dirty="0" err="1"/>
              <a:t>supplied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. </a:t>
            </a:r>
            <a:r>
              <a:rPr lang="tr-TR" dirty="0" err="1"/>
              <a:t>RuleBook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modify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of </a:t>
            </a:r>
            <a:r>
              <a:rPr lang="tr-TR" dirty="0" err="1"/>
              <a:t>facts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can be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modified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chain</a:t>
            </a:r>
            <a:r>
              <a:rPr lang="tr-TR" dirty="0"/>
              <a:t>. For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in data (</a:t>
            </a:r>
            <a:r>
              <a:rPr lang="tr-TR" i="1" dirty="0" err="1"/>
              <a:t>Facts</a:t>
            </a:r>
            <a:r>
              <a:rPr lang="tr-TR" dirty="0"/>
              <a:t>) of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a </a:t>
            </a:r>
            <a:r>
              <a:rPr lang="tr-TR" dirty="0" err="1"/>
              <a:t>result</a:t>
            </a:r>
            <a:r>
              <a:rPr lang="tr-TR" dirty="0"/>
              <a:t> of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, </a:t>
            </a:r>
            <a:r>
              <a:rPr lang="tr-TR" dirty="0" err="1"/>
              <a:t>RuleBook</a:t>
            </a:r>
            <a:r>
              <a:rPr lang="tr-TR" dirty="0"/>
              <a:t> has </a:t>
            </a:r>
            <a:r>
              <a:rPr lang="tr-TR" i="1" dirty="0" err="1"/>
              <a:t>Decisions</a:t>
            </a:r>
            <a:r>
              <a:rPr lang="tr-TR" dirty="0"/>
              <a:t>.</a:t>
            </a:r>
            <a:br>
              <a:rPr lang="tr-TR" dirty="0"/>
            </a:b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4B88E09-0BFF-2041-8C55-6BCE000890DA}"/>
              </a:ext>
            </a:extLst>
          </p:cNvPr>
          <p:cNvSpPr txBox="1"/>
          <p:nvPr/>
        </p:nvSpPr>
        <p:spPr>
          <a:xfrm>
            <a:off x="727969" y="6027938"/>
            <a:ext cx="681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hlinkClick r:id="rId2"/>
              </a:rPr>
              <a:t>https://github.com/rulebook-rules/rulebook#21-a-helloworld-example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185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1027</Words>
  <Application>Microsoft Macintosh PowerPoint</Application>
  <PresentationFormat>Geniş ekran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Noto Serif</vt:lpstr>
      <vt:lpstr>Wingdings</vt:lpstr>
      <vt:lpstr>Office Teması</vt:lpstr>
      <vt:lpstr>Rule Engines And Drools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DEMO</vt:lpstr>
      <vt:lpstr>PowerPoint Sunusu</vt:lpstr>
      <vt:lpstr>PowerPoint Sunusu</vt:lpstr>
      <vt:lpstr>DEMO</vt:lpstr>
      <vt:lpstr>PowerPoint Sunusu</vt:lpstr>
      <vt:lpstr>PowerPoint Sunusu</vt:lpstr>
      <vt:lpstr>PowerPoint Sunusu</vt:lpstr>
      <vt:lpstr>DEMO</vt:lpstr>
      <vt:lpstr>PowerPoint Sunusu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Cinar GUNBATAR</dc:creator>
  <cp:lastModifiedBy>Cinar GUNBATAR</cp:lastModifiedBy>
  <cp:revision>71</cp:revision>
  <dcterms:created xsi:type="dcterms:W3CDTF">2019-04-07T18:28:14Z</dcterms:created>
  <dcterms:modified xsi:type="dcterms:W3CDTF">2019-04-23T11:28:26Z</dcterms:modified>
</cp:coreProperties>
</file>