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7" r:id="rId7"/>
    <p:sldId id="262" r:id="rId8"/>
    <p:sldId id="263" r:id="rId9"/>
    <p:sldId id="264" r:id="rId10"/>
    <p:sldId id="260"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120"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SIPCMContentMarking" descr="{&quot;HashCode&quot;:-1589698058,&quot;Placement&quot;:&quot;Footer&quot;}"/>
          <p:cNvSpPr txBox="1"/>
          <p:nvPr userDrawn="1"/>
        </p:nvSpPr>
        <p:spPr>
          <a:xfrm>
            <a:off x="0" y="6561475"/>
            <a:ext cx="1981607" cy="296525"/>
          </a:xfrm>
          <a:prstGeom prst="rect">
            <a:avLst/>
          </a:prstGeom>
          <a:noFill/>
        </p:spPr>
        <p:txBody>
          <a:bodyPr vert="horz" wrap="square" lIns="0" tIns="0" rIns="0" bIns="0" rtlCol="0" anchor="ctr" anchorCtr="1">
            <a:spAutoFit/>
          </a:bodyPr>
          <a:lstStyle/>
          <a:p>
            <a:pPr algn="l">
              <a:spcBef>
                <a:spcPts val="0"/>
              </a:spcBef>
              <a:spcAft>
                <a:spcPts val="0"/>
              </a:spcAft>
            </a:pPr>
            <a:r>
              <a:rPr lang="en-US" sz="1200" smtClean="0">
                <a:solidFill>
                  <a:srgbClr val="C0C0C0"/>
                </a:solidFill>
                <a:latin typeface="Calibri" panose="020F0502020204030204" pitchFamily="34" charset="0"/>
              </a:rPr>
              <a:t>HİZMETE ÖZEL - INTERNAL</a:t>
            </a:r>
            <a:endParaRPr lang="en-US" sz="1200">
              <a:solidFill>
                <a:srgbClr val="C0C0C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baeldung.com/jacoco" TargetMode="External"/><Relationship Id="rId3" Type="http://schemas.openxmlformats.org/officeDocument/2006/relationships/hyperlink" Target="http://softwaretestingfundamentals.com/white-box-testing/" TargetMode="External"/><Relationship Id="rId7" Type="http://schemas.openxmlformats.org/officeDocument/2006/relationships/hyperlink" Target="https://www.mkyong.com/maven/maven-jacoco-code-coverage-example/"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2.xml"/><Relationship Id="rId6" Type="http://schemas.openxmlformats.org/officeDocument/2006/relationships/hyperlink" Target="https://dzone.com/articles/top-8-benefits-of-unit-testing" TargetMode="External"/><Relationship Id="rId5" Type="http://schemas.openxmlformats.org/officeDocument/2006/relationships/hyperlink" Target="https://dzone.com/articles/7-popular-unit-test-naming" TargetMode="External"/><Relationship Id="rId10" Type="http://schemas.openxmlformats.org/officeDocument/2006/relationships/hyperlink" Target="https://medium.com/@piraveenaparalogarajah/what-is-mocking-in-testing-d4b0f2dbe20a" TargetMode="External"/><Relationship Id="rId4" Type="http://schemas.openxmlformats.org/officeDocument/2006/relationships/hyperlink" Target="https://www.baeldung.com/junit-5" TargetMode="External"/><Relationship Id="rId9" Type="http://schemas.openxmlformats.org/officeDocument/2006/relationships/hyperlink" Target="https://searchsoftwarequality.techtarget.com/definition/JUn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UNIT TESTıng</a:t>
            </a:r>
            <a:endParaRPr lang="en-US" dirty="0"/>
          </a:p>
        </p:txBody>
      </p:sp>
    </p:spTree>
    <p:extLst>
      <p:ext uri="{BB962C8B-B14F-4D97-AF65-F5344CB8AC3E}">
        <p14:creationId xmlns:p14="http://schemas.microsoft.com/office/powerpoint/2010/main" val="1183369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2" y="394854"/>
            <a:ext cx="9809018" cy="1485900"/>
          </a:xfrm>
        </p:spPr>
        <p:txBody>
          <a:bodyPr>
            <a:normAutofit fontScale="90000"/>
          </a:bodyPr>
          <a:lstStyle/>
          <a:p>
            <a:r>
              <a:rPr lang="tr-TR" dirty="0" smtClean="0"/>
              <a:t>	7 </a:t>
            </a:r>
            <a:r>
              <a:rPr lang="tr-TR" dirty="0"/>
              <a:t>POPULAR UNIT TESTING </a:t>
            </a:r>
            <a:r>
              <a:rPr lang="tr-TR" dirty="0" smtClean="0"/>
              <a:t>NAMING         				CONVENTIONS</a:t>
            </a:r>
            <a:r>
              <a:rPr lang="tr-TR" dirty="0"/>
              <a:t/>
            </a:r>
            <a:br>
              <a:rPr lang="tr-TR" dirty="0"/>
            </a:br>
            <a:endParaRPr lang="en-US" dirty="0"/>
          </a:p>
        </p:txBody>
      </p:sp>
      <p:sp>
        <p:nvSpPr>
          <p:cNvPr id="3" name="Content Placeholder 2"/>
          <p:cNvSpPr>
            <a:spLocks noGrp="1"/>
          </p:cNvSpPr>
          <p:nvPr>
            <p:ph idx="1"/>
          </p:nvPr>
        </p:nvSpPr>
        <p:spPr>
          <a:xfrm>
            <a:off x="1371600" y="1543791"/>
            <a:ext cx="10337470" cy="5082640"/>
          </a:xfrm>
        </p:spPr>
        <p:txBody>
          <a:bodyPr>
            <a:normAutofit fontScale="85000" lnSpcReduction="20000"/>
          </a:bodyPr>
          <a:lstStyle/>
          <a:p>
            <a:r>
              <a:rPr lang="en-US" b="1" dirty="0" err="1" smtClean="0"/>
              <a:t>MethodName_StateUnderTest_ExpectedBehavior</a:t>
            </a:r>
            <a:r>
              <a:rPr lang="tr-TR" b="1" dirty="0" smtClean="0"/>
              <a:t>: </a:t>
            </a:r>
          </a:p>
          <a:p>
            <a:pPr marL="0" indent="0">
              <a:buNone/>
            </a:pPr>
            <a:r>
              <a:rPr lang="tr-TR" b="1" dirty="0"/>
              <a:t>	</a:t>
            </a:r>
            <a:r>
              <a:rPr lang="en-US" dirty="0" smtClean="0"/>
              <a:t>isAdult_AgeLessThan18_False</a:t>
            </a:r>
            <a:endParaRPr lang="tr-TR" b="1" dirty="0" smtClean="0"/>
          </a:p>
          <a:p>
            <a:r>
              <a:rPr lang="en-US" b="1" dirty="0" err="1" smtClean="0"/>
              <a:t>MethodName_ExpectedBehavior_StateUnderTest</a:t>
            </a:r>
            <a:endParaRPr lang="tr-TR" b="1" dirty="0"/>
          </a:p>
          <a:p>
            <a:pPr marL="0" indent="0">
              <a:buNone/>
            </a:pPr>
            <a:r>
              <a:rPr lang="tr-TR" b="1" dirty="0" smtClean="0"/>
              <a:t>	 </a:t>
            </a:r>
            <a:r>
              <a:rPr lang="en-US" dirty="0" smtClean="0"/>
              <a:t>isAdult_False_AgeLessThan18</a:t>
            </a:r>
            <a:endParaRPr lang="tr-TR" dirty="0"/>
          </a:p>
          <a:p>
            <a:r>
              <a:rPr lang="tr-TR" b="1" dirty="0" smtClean="0"/>
              <a:t>t</a:t>
            </a:r>
            <a:r>
              <a:rPr lang="en-US" b="1" dirty="0" err="1" smtClean="0"/>
              <a:t>est</a:t>
            </a:r>
            <a:r>
              <a:rPr lang="en-US" b="1" dirty="0" smtClean="0"/>
              <a:t>[Feature </a:t>
            </a:r>
            <a:r>
              <a:rPr lang="en-US" b="1" dirty="0"/>
              <a:t>being tested</a:t>
            </a:r>
            <a:r>
              <a:rPr lang="en-US" b="1" dirty="0" smtClean="0"/>
              <a:t>]</a:t>
            </a:r>
            <a:r>
              <a:rPr lang="tr-TR" b="1" dirty="0" smtClean="0"/>
              <a:t>: </a:t>
            </a:r>
          </a:p>
          <a:p>
            <a:pPr marL="0" indent="0">
              <a:buNone/>
            </a:pPr>
            <a:r>
              <a:rPr lang="tr-TR" b="1" dirty="0"/>
              <a:t>	</a:t>
            </a:r>
            <a:r>
              <a:rPr lang="en-US" dirty="0" smtClean="0"/>
              <a:t>testIsNotAnAdultIfAgeLessThan18</a:t>
            </a:r>
            <a:endParaRPr lang="tr-TR" dirty="0"/>
          </a:p>
          <a:p>
            <a:r>
              <a:rPr lang="en-US" b="1" dirty="0"/>
              <a:t>Feature to be </a:t>
            </a:r>
            <a:r>
              <a:rPr lang="en-US" b="1" dirty="0" smtClean="0"/>
              <a:t>tested</a:t>
            </a:r>
            <a:r>
              <a:rPr lang="tr-TR" b="1" dirty="0" smtClean="0"/>
              <a:t>: </a:t>
            </a:r>
          </a:p>
          <a:p>
            <a:pPr marL="0" indent="0">
              <a:buNone/>
            </a:pPr>
            <a:r>
              <a:rPr lang="tr-TR" b="1" dirty="0"/>
              <a:t>	</a:t>
            </a:r>
            <a:r>
              <a:rPr lang="en-US" dirty="0" smtClean="0"/>
              <a:t>IsNotAnAdultIfAgeLessThan18</a:t>
            </a:r>
            <a:endParaRPr lang="tr-TR" b="1" dirty="0" smtClean="0"/>
          </a:p>
          <a:p>
            <a:r>
              <a:rPr lang="en-US" b="1" dirty="0" err="1" smtClean="0"/>
              <a:t>Should_ExpectedBehavior_When_StateUnderTest</a:t>
            </a:r>
            <a:r>
              <a:rPr lang="tr-TR" b="1" dirty="0" smtClean="0"/>
              <a:t>: </a:t>
            </a:r>
          </a:p>
          <a:p>
            <a:pPr marL="0" indent="0">
              <a:buNone/>
            </a:pPr>
            <a:r>
              <a:rPr lang="tr-TR" dirty="0" smtClean="0"/>
              <a:t>	</a:t>
            </a:r>
            <a:r>
              <a:rPr lang="en-US" dirty="0" smtClean="0"/>
              <a:t>Should_ThrowException_When_AgeLessThan18</a:t>
            </a:r>
            <a:endParaRPr lang="tr-TR" b="1" dirty="0" smtClean="0"/>
          </a:p>
          <a:p>
            <a:r>
              <a:rPr lang="en-US" b="1" dirty="0" err="1" smtClean="0"/>
              <a:t>When_StateUnderTest_Expect_ExpectedBehavior</a:t>
            </a:r>
            <a:r>
              <a:rPr lang="tr-TR" b="1" dirty="0" smtClean="0"/>
              <a:t>: </a:t>
            </a:r>
          </a:p>
          <a:p>
            <a:pPr marL="0" indent="0">
              <a:buNone/>
            </a:pPr>
            <a:r>
              <a:rPr lang="tr-TR" dirty="0" smtClean="0"/>
              <a:t>	</a:t>
            </a:r>
            <a:r>
              <a:rPr lang="en-US" dirty="0" smtClean="0"/>
              <a:t>When_AgeLessThan18_Expect_isAdultAsFalse</a:t>
            </a:r>
            <a:endParaRPr lang="tr-TR" b="1" dirty="0" smtClean="0"/>
          </a:p>
          <a:p>
            <a:r>
              <a:rPr lang="en-US" b="1" dirty="0" err="1" smtClean="0"/>
              <a:t>Given_Preconditions_When_StateUnderTest_Then_ExpectedBehavior</a:t>
            </a:r>
            <a:endParaRPr lang="tr-TR" b="1" dirty="0" smtClean="0"/>
          </a:p>
          <a:p>
            <a:pPr marL="0" indent="0">
              <a:buNone/>
            </a:pPr>
            <a:r>
              <a:rPr lang="en-US" dirty="0" smtClean="0"/>
              <a:t>Given_UserIsAuthenticated_When_InvalidAccountNumberIsUsedToWithdrawMoney_Then_TransactionsWillFail</a:t>
            </a:r>
            <a:endParaRPr lang="en-US" dirty="0"/>
          </a:p>
          <a:p>
            <a:pPr marL="0" indent="0">
              <a:buNone/>
            </a:pPr>
            <a:endParaRPr lang="tr-TR" b="1" dirty="0" smtClean="0"/>
          </a:p>
          <a:p>
            <a:endParaRPr lang="tr-TR" dirty="0" smtClean="0"/>
          </a:p>
          <a:p>
            <a:endParaRPr lang="tr-TR" dirty="0" smtClean="0"/>
          </a:p>
          <a:p>
            <a:endParaRPr lang="en-US" dirty="0"/>
          </a:p>
        </p:txBody>
      </p:sp>
    </p:spTree>
    <p:extLst>
      <p:ext uri="{BB962C8B-B14F-4D97-AF65-F5344CB8AC3E}">
        <p14:creationId xmlns:p14="http://schemas.microsoft.com/office/powerpoint/2010/main" val="1895894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471" y="86358"/>
            <a:ext cx="9601200" cy="979143"/>
          </a:xfrm>
        </p:spPr>
        <p:txBody>
          <a:bodyPr/>
          <a:lstStyle/>
          <a:p>
            <a:r>
              <a:rPr lang="tr-TR" dirty="0" smtClean="0"/>
              <a:t>HOW DID WE NAMED OUR UNIT TESTS?</a:t>
            </a:r>
            <a:endParaRPr lang="en-US" dirty="0"/>
          </a:p>
        </p:txBody>
      </p:sp>
      <p:pic>
        <p:nvPicPr>
          <p:cNvPr id="4" name="Content Placeholder 3"/>
          <p:cNvPicPr>
            <a:picLocks noGrp="1" noChangeAspect="1"/>
          </p:cNvPicPr>
          <p:nvPr>
            <p:ph idx="1"/>
          </p:nvPr>
        </p:nvPicPr>
        <p:blipFill>
          <a:blip r:embed="rId2"/>
          <a:stretch>
            <a:fillRect/>
          </a:stretch>
        </p:blipFill>
        <p:spPr>
          <a:xfrm>
            <a:off x="858979" y="1113446"/>
            <a:ext cx="11222183" cy="1608773"/>
          </a:xfrm>
          <a:prstGeom prst="rect">
            <a:avLst/>
          </a:prstGeom>
        </p:spPr>
      </p:pic>
      <p:pic>
        <p:nvPicPr>
          <p:cNvPr id="5" name="Picture 4"/>
          <p:cNvPicPr>
            <a:picLocks noChangeAspect="1"/>
          </p:cNvPicPr>
          <p:nvPr/>
        </p:nvPicPr>
        <p:blipFill>
          <a:blip r:embed="rId3"/>
          <a:stretch>
            <a:fillRect/>
          </a:stretch>
        </p:blipFill>
        <p:spPr>
          <a:xfrm>
            <a:off x="858978" y="2770164"/>
            <a:ext cx="11222183" cy="1730475"/>
          </a:xfrm>
          <a:prstGeom prst="rect">
            <a:avLst/>
          </a:prstGeom>
        </p:spPr>
      </p:pic>
      <p:pic>
        <p:nvPicPr>
          <p:cNvPr id="6" name="Picture 5"/>
          <p:cNvPicPr>
            <a:picLocks noChangeAspect="1"/>
          </p:cNvPicPr>
          <p:nvPr/>
        </p:nvPicPr>
        <p:blipFill>
          <a:blip r:embed="rId4"/>
          <a:stretch>
            <a:fillRect/>
          </a:stretch>
        </p:blipFill>
        <p:spPr>
          <a:xfrm>
            <a:off x="877594" y="4548585"/>
            <a:ext cx="8044734" cy="2148362"/>
          </a:xfrm>
          <a:prstGeom prst="rect">
            <a:avLst/>
          </a:prstGeom>
        </p:spPr>
      </p:pic>
    </p:spTree>
    <p:extLst>
      <p:ext uri="{BB962C8B-B14F-4D97-AF65-F5344CB8AC3E}">
        <p14:creationId xmlns:p14="http://schemas.microsoft.com/office/powerpoint/2010/main" val="2830589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1" y="290945"/>
            <a:ext cx="2687781" cy="977612"/>
          </a:xfrm>
        </p:spPr>
        <p:txBody>
          <a:bodyPr/>
          <a:lstStyle/>
          <a:p>
            <a:r>
              <a:rPr lang="tr-TR" dirty="0" smtClean="0"/>
              <a:t>JACOCO</a:t>
            </a:r>
            <a:endParaRPr lang="en-US" dirty="0"/>
          </a:p>
        </p:txBody>
      </p:sp>
      <p:sp>
        <p:nvSpPr>
          <p:cNvPr id="3" name="Content Placeholder 2"/>
          <p:cNvSpPr>
            <a:spLocks noGrp="1"/>
          </p:cNvSpPr>
          <p:nvPr>
            <p:ph idx="1"/>
          </p:nvPr>
        </p:nvSpPr>
        <p:spPr>
          <a:xfrm>
            <a:off x="1371600" y="1482436"/>
            <a:ext cx="9906000" cy="1066800"/>
          </a:xfrm>
        </p:spPr>
        <p:txBody>
          <a:bodyPr/>
          <a:lstStyle/>
          <a:p>
            <a:pPr marL="0" indent="0">
              <a:buNone/>
            </a:pPr>
            <a:r>
              <a:rPr lang="en-US" dirty="0"/>
              <a:t>We use the </a:t>
            </a:r>
            <a:r>
              <a:rPr lang="en-US" dirty="0" smtClean="0"/>
              <a:t>JaCoCo</a:t>
            </a:r>
            <a:r>
              <a:rPr lang="en-US" dirty="0"/>
              <a:t> </a:t>
            </a:r>
            <a:r>
              <a:rPr lang="en-US" dirty="0" smtClean="0"/>
              <a:t>Maven plugin for two purposes: </a:t>
            </a:r>
            <a:r>
              <a:rPr lang="en-US" dirty="0"/>
              <a:t>It provides us an access to the JaCoCo </a:t>
            </a:r>
            <a:r>
              <a:rPr lang="en-US" dirty="0" smtClean="0"/>
              <a:t>runtime </a:t>
            </a:r>
            <a:r>
              <a:rPr lang="en-US" dirty="0"/>
              <a:t>agent which </a:t>
            </a:r>
            <a:r>
              <a:rPr lang="en-US" dirty="0" smtClean="0"/>
              <a:t>records </a:t>
            </a:r>
            <a:r>
              <a:rPr lang="en-US" dirty="0"/>
              <a:t>execution coverage data. It creates code coverage reports from the execution data recorded by the JaCoCo runtime agent.</a:t>
            </a:r>
          </a:p>
        </p:txBody>
      </p:sp>
      <p:pic>
        <p:nvPicPr>
          <p:cNvPr id="4" name="Picture 3"/>
          <p:cNvPicPr>
            <a:picLocks noChangeAspect="1"/>
          </p:cNvPicPr>
          <p:nvPr/>
        </p:nvPicPr>
        <p:blipFill>
          <a:blip r:embed="rId2"/>
          <a:stretch>
            <a:fillRect/>
          </a:stretch>
        </p:blipFill>
        <p:spPr>
          <a:xfrm>
            <a:off x="1489364" y="2714624"/>
            <a:ext cx="8077200" cy="638175"/>
          </a:xfrm>
          <a:prstGeom prst="rect">
            <a:avLst/>
          </a:prstGeom>
        </p:spPr>
      </p:pic>
      <p:sp>
        <p:nvSpPr>
          <p:cNvPr id="5" name="Content Placeholder 2"/>
          <p:cNvSpPr txBox="1">
            <a:spLocks/>
          </p:cNvSpPr>
          <p:nvPr/>
        </p:nvSpPr>
        <p:spPr>
          <a:xfrm>
            <a:off x="1371600" y="3740727"/>
            <a:ext cx="9906000" cy="1066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en-US" dirty="0"/>
          </a:p>
        </p:txBody>
      </p:sp>
      <p:sp>
        <p:nvSpPr>
          <p:cNvPr id="6" name="Rectangle 5"/>
          <p:cNvSpPr/>
          <p:nvPr/>
        </p:nvSpPr>
        <p:spPr>
          <a:xfrm>
            <a:off x="1371600" y="3930364"/>
            <a:ext cx="9912927" cy="1754326"/>
          </a:xfrm>
          <a:prstGeom prst="rect">
            <a:avLst/>
          </a:prstGeom>
        </p:spPr>
        <p:txBody>
          <a:bodyPr wrap="square">
            <a:spAutoFit/>
          </a:bodyPr>
          <a:lstStyle/>
          <a:p>
            <a:pPr>
              <a:buFont typeface="Arial" panose="020B0604020202020204" pitchFamily="34" charset="0"/>
              <a:buChar char="•"/>
            </a:pPr>
            <a:r>
              <a:rPr lang="en-US" b="1" dirty="0">
                <a:solidFill>
                  <a:srgbClr val="333333"/>
                </a:solidFill>
                <a:latin typeface="raleway"/>
              </a:rPr>
              <a:t>Red diamond</a:t>
            </a:r>
            <a:r>
              <a:rPr lang="en-US" dirty="0">
                <a:solidFill>
                  <a:srgbClr val="333333"/>
                </a:solidFill>
                <a:latin typeface="raleway"/>
              </a:rPr>
              <a:t> means that no branches have been exercised during the test phase.</a:t>
            </a:r>
          </a:p>
          <a:p>
            <a:pPr>
              <a:buFont typeface="Arial" panose="020B0604020202020204" pitchFamily="34" charset="0"/>
              <a:buChar char="•"/>
            </a:pPr>
            <a:r>
              <a:rPr lang="en-US" b="1" dirty="0">
                <a:solidFill>
                  <a:srgbClr val="333333"/>
                </a:solidFill>
                <a:latin typeface="raleway"/>
              </a:rPr>
              <a:t>Yellow diamond</a:t>
            </a:r>
            <a:r>
              <a:rPr lang="en-US" dirty="0">
                <a:solidFill>
                  <a:srgbClr val="333333"/>
                </a:solidFill>
                <a:latin typeface="raleway"/>
              </a:rPr>
              <a:t> shows that the code is partially covered </a:t>
            </a:r>
            <a:r>
              <a:rPr lang="en-US" dirty="0" smtClean="0">
                <a:solidFill>
                  <a:srgbClr val="333333"/>
                </a:solidFill>
                <a:latin typeface="raleway"/>
              </a:rPr>
              <a:t>some </a:t>
            </a:r>
            <a:r>
              <a:rPr lang="en-US" dirty="0">
                <a:solidFill>
                  <a:srgbClr val="333333"/>
                </a:solidFill>
                <a:latin typeface="raleway"/>
              </a:rPr>
              <a:t>branches have not been exercised.</a:t>
            </a:r>
          </a:p>
          <a:p>
            <a:pPr>
              <a:buFont typeface="Arial" panose="020B0604020202020204" pitchFamily="34" charset="0"/>
              <a:buChar char="•"/>
            </a:pPr>
            <a:r>
              <a:rPr lang="en-US" b="1" dirty="0">
                <a:solidFill>
                  <a:srgbClr val="333333"/>
                </a:solidFill>
                <a:latin typeface="raleway"/>
              </a:rPr>
              <a:t>Green diamond</a:t>
            </a:r>
            <a:r>
              <a:rPr lang="en-US" dirty="0">
                <a:solidFill>
                  <a:srgbClr val="333333"/>
                </a:solidFill>
                <a:latin typeface="raleway"/>
              </a:rPr>
              <a:t> means that all branches have been exercised during the test.</a:t>
            </a:r>
          </a:p>
          <a:p>
            <a:r>
              <a:rPr lang="en-US" dirty="0"/>
              <a:t/>
            </a:r>
            <a:br>
              <a:rPr lang="en-US" dirty="0"/>
            </a:br>
            <a:endParaRPr lang="en-US" dirty="0"/>
          </a:p>
        </p:txBody>
      </p:sp>
    </p:spTree>
    <p:extLst>
      <p:ext uri="{BB962C8B-B14F-4D97-AF65-F5344CB8AC3E}">
        <p14:creationId xmlns:p14="http://schemas.microsoft.com/office/powerpoint/2010/main" val="198911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418" y="408710"/>
            <a:ext cx="4475018" cy="1226127"/>
          </a:xfrm>
        </p:spPr>
        <p:txBody>
          <a:bodyPr/>
          <a:lstStyle/>
          <a:p>
            <a:r>
              <a:rPr lang="tr-TR" dirty="0" smtClean="0"/>
              <a:t>RESOURCES</a:t>
            </a:r>
            <a:endParaRPr lang="en-US" dirty="0"/>
          </a:p>
        </p:txBody>
      </p:sp>
      <p:sp>
        <p:nvSpPr>
          <p:cNvPr id="3" name="Content Placeholder 2"/>
          <p:cNvSpPr>
            <a:spLocks noGrp="1"/>
          </p:cNvSpPr>
          <p:nvPr>
            <p:ph idx="1"/>
          </p:nvPr>
        </p:nvSpPr>
        <p:spPr>
          <a:xfrm>
            <a:off x="1579418" y="1634837"/>
            <a:ext cx="9601200" cy="4100945"/>
          </a:xfrm>
        </p:spPr>
        <p:txBody>
          <a:bodyPr>
            <a:normAutofit lnSpcReduction="10000"/>
          </a:bodyPr>
          <a:lstStyle/>
          <a:p>
            <a:r>
              <a:rPr lang="en-US" dirty="0">
                <a:hlinkClick r:id="rId2"/>
              </a:rPr>
              <a:t>http://softwaretestingfundamentals.com/unit-testing</a:t>
            </a:r>
            <a:r>
              <a:rPr lang="en-US" dirty="0" smtClean="0">
                <a:hlinkClick r:id="rId2"/>
              </a:rPr>
              <a:t>/</a:t>
            </a:r>
            <a:endParaRPr lang="tr-TR" dirty="0" smtClean="0"/>
          </a:p>
          <a:p>
            <a:r>
              <a:rPr lang="en-US" dirty="0">
                <a:hlinkClick r:id="rId3"/>
              </a:rPr>
              <a:t>http://softwaretestingfundamentals.com/white-box-testing</a:t>
            </a:r>
            <a:r>
              <a:rPr lang="en-US" dirty="0" smtClean="0">
                <a:hlinkClick r:id="rId3"/>
              </a:rPr>
              <a:t>/</a:t>
            </a:r>
            <a:endParaRPr lang="tr-TR" dirty="0" smtClean="0"/>
          </a:p>
          <a:p>
            <a:r>
              <a:rPr lang="en-US" dirty="0">
                <a:hlinkClick r:id="rId4"/>
              </a:rPr>
              <a:t>https://</a:t>
            </a:r>
            <a:r>
              <a:rPr lang="en-US" dirty="0" smtClean="0">
                <a:hlinkClick r:id="rId4"/>
              </a:rPr>
              <a:t>www.baeldung.com/junit-5</a:t>
            </a:r>
            <a:endParaRPr lang="tr-TR" dirty="0" smtClean="0"/>
          </a:p>
          <a:p>
            <a:r>
              <a:rPr lang="en-US" dirty="0">
                <a:hlinkClick r:id="rId5"/>
              </a:rPr>
              <a:t>https://</a:t>
            </a:r>
            <a:r>
              <a:rPr lang="en-US" dirty="0" smtClean="0">
                <a:hlinkClick r:id="rId5"/>
              </a:rPr>
              <a:t>dzone.com/articles/7-popular-unit-test-naming</a:t>
            </a:r>
            <a:endParaRPr lang="tr-TR" dirty="0" smtClean="0"/>
          </a:p>
          <a:p>
            <a:r>
              <a:rPr lang="en-US" dirty="0">
                <a:hlinkClick r:id="rId6"/>
              </a:rPr>
              <a:t>https://</a:t>
            </a:r>
            <a:r>
              <a:rPr lang="en-US" dirty="0" smtClean="0">
                <a:hlinkClick r:id="rId6"/>
              </a:rPr>
              <a:t>dzone.com/articles/top-8-benefits-of-unit-testing</a:t>
            </a:r>
            <a:endParaRPr lang="tr-TR" dirty="0" smtClean="0"/>
          </a:p>
          <a:p>
            <a:r>
              <a:rPr lang="en-US" dirty="0">
                <a:hlinkClick r:id="rId7"/>
              </a:rPr>
              <a:t>https://www.mkyong.com/maven/maven-jacoco-code-coverage-example</a:t>
            </a:r>
            <a:r>
              <a:rPr lang="en-US" dirty="0" smtClean="0">
                <a:hlinkClick r:id="rId7"/>
              </a:rPr>
              <a:t>/</a:t>
            </a:r>
            <a:endParaRPr lang="tr-TR" dirty="0" smtClean="0"/>
          </a:p>
          <a:p>
            <a:r>
              <a:rPr lang="en-US" dirty="0">
                <a:hlinkClick r:id="rId8"/>
              </a:rPr>
              <a:t>https://</a:t>
            </a:r>
            <a:r>
              <a:rPr lang="en-US" dirty="0" smtClean="0">
                <a:hlinkClick r:id="rId8"/>
              </a:rPr>
              <a:t>www.baeldung.com/jacoco</a:t>
            </a:r>
            <a:endParaRPr lang="tr-TR" dirty="0" smtClean="0"/>
          </a:p>
          <a:p>
            <a:r>
              <a:rPr lang="en-US" dirty="0">
                <a:hlinkClick r:id="rId9"/>
              </a:rPr>
              <a:t>https://</a:t>
            </a:r>
            <a:r>
              <a:rPr lang="en-US" dirty="0" smtClean="0">
                <a:hlinkClick r:id="rId9"/>
              </a:rPr>
              <a:t>searchsoftwarequality.techtarget.com/definition/JUnit</a:t>
            </a:r>
            <a:endParaRPr lang="tr-TR" dirty="0" smtClean="0"/>
          </a:p>
          <a:p>
            <a:r>
              <a:rPr lang="tr-TR" dirty="0">
                <a:hlinkClick r:id="rId10"/>
              </a:rPr>
              <a:t>https://medium.com/@</a:t>
            </a:r>
            <a:r>
              <a:rPr lang="tr-TR" dirty="0" smtClean="0">
                <a:hlinkClick r:id="rId10"/>
              </a:rPr>
              <a:t>piraveenaparalogarajah/what-is-mocking-in-testing-d4b0f2dbe20a</a:t>
            </a:r>
            <a:endParaRPr lang="tr-TR" dirty="0" smtClean="0"/>
          </a:p>
          <a:p>
            <a:pPr marL="0" indent="0">
              <a:buNone/>
            </a:pPr>
            <a:endParaRPr lang="tr-TR" dirty="0" smtClean="0"/>
          </a:p>
          <a:p>
            <a:endParaRPr lang="tr-TR" dirty="0" smtClean="0"/>
          </a:p>
        </p:txBody>
      </p:sp>
    </p:spTree>
    <p:extLst>
      <p:ext uri="{BB962C8B-B14F-4D97-AF65-F5344CB8AC3E}">
        <p14:creationId xmlns:p14="http://schemas.microsoft.com/office/powerpoint/2010/main" val="1904780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33054"/>
            <a:ext cx="9601200" cy="3581400"/>
          </a:xfrm>
        </p:spPr>
        <p:txBody>
          <a:bodyPr>
            <a:normAutofit fontScale="92500" lnSpcReduction="10000"/>
          </a:bodyPr>
          <a:lstStyle/>
          <a:p>
            <a:r>
              <a:rPr lang="tr-TR" dirty="0" smtClean="0"/>
              <a:t>WHAT IS UNIT TESTING?</a:t>
            </a:r>
          </a:p>
          <a:p>
            <a:r>
              <a:rPr lang="tr-TR" dirty="0" smtClean="0"/>
              <a:t>WHAT ARE THE BENEFITS OF UNIT TESTING </a:t>
            </a:r>
            <a:r>
              <a:rPr lang="tr-TR" dirty="0" smtClean="0"/>
              <a:t>?</a:t>
            </a:r>
          </a:p>
          <a:p>
            <a:r>
              <a:rPr lang="tr-TR" dirty="0"/>
              <a:t>BEST PRACTICE OF UNIT </a:t>
            </a:r>
            <a:r>
              <a:rPr lang="tr-TR" dirty="0" smtClean="0"/>
              <a:t>TESTING</a:t>
            </a:r>
          </a:p>
          <a:p>
            <a:r>
              <a:rPr lang="tr-TR" dirty="0"/>
              <a:t>UNIT TESTING COMMON MISTAKES	</a:t>
            </a:r>
            <a:endParaRPr lang="tr-TR" dirty="0" smtClean="0"/>
          </a:p>
          <a:p>
            <a:r>
              <a:rPr lang="tr-TR" dirty="0"/>
              <a:t>WHAT IS JUNIT</a:t>
            </a:r>
            <a:r>
              <a:rPr lang="tr-TR" dirty="0" smtClean="0"/>
              <a:t>?</a:t>
            </a:r>
          </a:p>
          <a:p>
            <a:r>
              <a:rPr lang="tr-TR" dirty="0" smtClean="0"/>
              <a:t>OVERVIEW TO JUNIT5</a:t>
            </a:r>
          </a:p>
          <a:p>
            <a:r>
              <a:rPr lang="tr-TR" dirty="0" smtClean="0"/>
              <a:t>WHAT IS MOCKING IN TESTING?</a:t>
            </a:r>
          </a:p>
          <a:p>
            <a:r>
              <a:rPr lang="tr-TR" dirty="0"/>
              <a:t>7 POPULAR UNIT TESTING NAMING </a:t>
            </a:r>
            <a:r>
              <a:rPr lang="tr-TR" dirty="0" smtClean="0"/>
              <a:t>CONVENTIONS</a:t>
            </a:r>
          </a:p>
          <a:p>
            <a:r>
              <a:rPr lang="tr-TR" dirty="0" smtClean="0"/>
              <a:t>JACOCO</a:t>
            </a:r>
          </a:p>
        </p:txBody>
      </p:sp>
    </p:spTree>
    <p:extLst>
      <p:ext uri="{BB962C8B-B14F-4D97-AF65-F5344CB8AC3E}">
        <p14:creationId xmlns:p14="http://schemas.microsoft.com/office/powerpoint/2010/main" val="170714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tr-TR" dirty="0" smtClean="0"/>
              <a:t>WHAT IS UNIT TESTING?</a:t>
            </a:r>
            <a:endParaRPr lang="en-US" dirty="0"/>
          </a:p>
        </p:txBody>
      </p:sp>
      <p:sp>
        <p:nvSpPr>
          <p:cNvPr id="3" name="Content Placeholder 2"/>
          <p:cNvSpPr>
            <a:spLocks noGrp="1"/>
          </p:cNvSpPr>
          <p:nvPr>
            <p:ph idx="1"/>
          </p:nvPr>
        </p:nvSpPr>
        <p:spPr>
          <a:xfrm>
            <a:off x="1371600" y="1524000"/>
            <a:ext cx="9919855" cy="973282"/>
          </a:xfrm>
        </p:spPr>
        <p:txBody>
          <a:bodyPr/>
          <a:lstStyle/>
          <a:p>
            <a:pPr marL="0" indent="0">
              <a:buNone/>
            </a:pPr>
            <a:r>
              <a:rPr lang="en-US" b="1" dirty="0"/>
              <a:t>UNIT TESTING</a:t>
            </a:r>
            <a:r>
              <a:rPr lang="en-US" dirty="0"/>
              <a:t> is a level of software testing where individual units/ components of a software are tested</a:t>
            </a:r>
            <a:r>
              <a:rPr lang="en-US" dirty="0" smtClean="0"/>
              <a:t>.</a:t>
            </a:r>
            <a:r>
              <a:rPr lang="tr-TR" dirty="0" smtClean="0"/>
              <a:t> </a:t>
            </a:r>
            <a:r>
              <a:rPr lang="en-US" dirty="0"/>
              <a:t>The purpose is to validate that each unit of the software performs as </a:t>
            </a:r>
            <a:r>
              <a:rPr lang="en-US" dirty="0" smtClean="0"/>
              <a:t>designed</a:t>
            </a:r>
            <a:r>
              <a:rPr lang="tr-TR" dirty="0" smtClean="0"/>
              <a:t>. Unit testings are performed by using White Box Testing. </a:t>
            </a:r>
            <a:endParaRPr lang="en-US" dirty="0"/>
          </a:p>
        </p:txBody>
      </p:sp>
      <p:pic>
        <p:nvPicPr>
          <p:cNvPr id="8" name="Picture 7"/>
          <p:cNvPicPr>
            <a:picLocks noChangeAspect="1"/>
          </p:cNvPicPr>
          <p:nvPr/>
        </p:nvPicPr>
        <p:blipFill>
          <a:blip r:embed="rId2"/>
          <a:stretch>
            <a:fillRect/>
          </a:stretch>
        </p:blipFill>
        <p:spPr>
          <a:xfrm>
            <a:off x="4115233" y="2635828"/>
            <a:ext cx="3324225" cy="3048000"/>
          </a:xfrm>
          <a:prstGeom prst="rect">
            <a:avLst/>
          </a:prstGeom>
        </p:spPr>
      </p:pic>
      <p:sp>
        <p:nvSpPr>
          <p:cNvPr id="10" name="Title 1"/>
          <p:cNvSpPr txBox="1">
            <a:spLocks/>
          </p:cNvSpPr>
          <p:nvPr/>
        </p:nvSpPr>
        <p:spPr>
          <a:xfrm>
            <a:off x="1759527" y="5891647"/>
            <a:ext cx="7800109" cy="564572"/>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z="2000" dirty="0" smtClean="0"/>
              <a:t>NOTE: ISTQB (</a:t>
            </a:r>
            <a:r>
              <a:rPr lang="en-US" sz="2100" dirty="0"/>
              <a:t>International Software Testing Qualifications Board</a:t>
            </a:r>
            <a:r>
              <a:rPr lang="tr-TR" sz="2100" dirty="0"/>
              <a:t>) </a:t>
            </a:r>
            <a:endParaRPr lang="en-US" sz="2100" dirty="0"/>
          </a:p>
        </p:txBody>
      </p:sp>
    </p:spTree>
    <p:extLst>
      <p:ext uri="{BB962C8B-B14F-4D97-AF65-F5344CB8AC3E}">
        <p14:creationId xmlns:p14="http://schemas.microsoft.com/office/powerpoint/2010/main" val="40088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01782"/>
            <a:ext cx="10072255" cy="1298864"/>
          </a:xfrm>
        </p:spPr>
        <p:txBody>
          <a:bodyPr>
            <a:normAutofit fontScale="90000"/>
          </a:bodyPr>
          <a:lstStyle/>
          <a:p>
            <a:r>
              <a:rPr lang="tr-TR" dirty="0"/>
              <a:t>WHAT ARE THE BENEFITS OF UNIT TESTING ?</a:t>
            </a:r>
            <a:br>
              <a:rPr lang="tr-TR" dirty="0"/>
            </a:br>
            <a:endParaRPr lang="en-US" dirty="0"/>
          </a:p>
        </p:txBody>
      </p:sp>
      <p:sp>
        <p:nvSpPr>
          <p:cNvPr id="3" name="Content Placeholder 2"/>
          <p:cNvSpPr>
            <a:spLocks noGrp="1"/>
          </p:cNvSpPr>
          <p:nvPr>
            <p:ph idx="1"/>
          </p:nvPr>
        </p:nvSpPr>
        <p:spPr>
          <a:xfrm>
            <a:off x="1371600" y="2022764"/>
            <a:ext cx="9601200" cy="3581400"/>
          </a:xfrm>
        </p:spPr>
        <p:txBody>
          <a:bodyPr/>
          <a:lstStyle/>
          <a:p>
            <a:r>
              <a:rPr lang="en-US" dirty="0"/>
              <a:t>Unit testing increases confidence in changing/ maintaining code.</a:t>
            </a:r>
            <a:endParaRPr lang="tr-TR" dirty="0"/>
          </a:p>
          <a:p>
            <a:r>
              <a:rPr lang="en-US" dirty="0"/>
              <a:t>Codes are more reusable.</a:t>
            </a:r>
            <a:endParaRPr lang="tr-TR" dirty="0"/>
          </a:p>
          <a:p>
            <a:r>
              <a:rPr lang="en-US" dirty="0"/>
              <a:t>Debugging is easy. </a:t>
            </a:r>
            <a:endParaRPr lang="tr-TR" dirty="0"/>
          </a:p>
          <a:p>
            <a:r>
              <a:rPr lang="en-US" dirty="0"/>
              <a:t>Unit testing provides documentation of the system</a:t>
            </a:r>
            <a:r>
              <a:rPr lang="tr-TR" dirty="0"/>
              <a:t>.</a:t>
            </a:r>
          </a:p>
          <a:p>
            <a:r>
              <a:rPr lang="en-US" dirty="0"/>
              <a:t>Since the bugs are found early, unit testing helps reduce the cost of bug fixes.</a:t>
            </a:r>
            <a:endParaRPr lang="tr-TR" dirty="0"/>
          </a:p>
          <a:p>
            <a:endParaRPr lang="tr-TR" dirty="0"/>
          </a:p>
          <a:p>
            <a:endParaRPr lang="en-US" dirty="0"/>
          </a:p>
        </p:txBody>
      </p:sp>
    </p:spTree>
    <p:extLst>
      <p:ext uri="{BB962C8B-B14F-4D97-AF65-F5344CB8AC3E}">
        <p14:creationId xmlns:p14="http://schemas.microsoft.com/office/powerpoint/2010/main" val="529745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BEST PRACTICE OF UNIT TESTING	</a:t>
            </a:r>
            <a:endParaRPr lang="en-US" dirty="0"/>
          </a:p>
        </p:txBody>
      </p:sp>
      <p:sp>
        <p:nvSpPr>
          <p:cNvPr id="3" name="Content Placeholder 2"/>
          <p:cNvSpPr>
            <a:spLocks noGrp="1"/>
          </p:cNvSpPr>
          <p:nvPr>
            <p:ph idx="1"/>
          </p:nvPr>
        </p:nvSpPr>
        <p:spPr/>
        <p:txBody>
          <a:bodyPr/>
          <a:lstStyle/>
          <a:p>
            <a:r>
              <a:rPr lang="en-US" dirty="0"/>
              <a:t>Arrange, Act, Assert</a:t>
            </a:r>
          </a:p>
          <a:p>
            <a:r>
              <a:rPr lang="en-US" dirty="0"/>
              <a:t>One Assert Per Test Method</a:t>
            </a:r>
          </a:p>
          <a:p>
            <a:r>
              <a:rPr lang="en-US" dirty="0"/>
              <a:t>Avoid Test Interdependence</a:t>
            </a:r>
          </a:p>
          <a:p>
            <a:r>
              <a:rPr lang="en-US" dirty="0"/>
              <a:t>Keep It Short, Sweet, and Visible</a:t>
            </a:r>
          </a:p>
          <a:p>
            <a:r>
              <a:rPr lang="en-US" dirty="0"/>
              <a:t>Add Them to the Build</a:t>
            </a:r>
          </a:p>
          <a:p>
            <a:pPr marL="0" indent="0">
              <a:buNone/>
            </a:pPr>
            <a:endParaRPr lang="tr-TR" dirty="0" smtClean="0"/>
          </a:p>
        </p:txBody>
      </p:sp>
    </p:spTree>
    <p:extLst>
      <p:ext uri="{BB962C8B-B14F-4D97-AF65-F5344CB8AC3E}">
        <p14:creationId xmlns:p14="http://schemas.microsoft.com/office/powerpoint/2010/main" val="427472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UNIT TESTING COMMON MISTAKES</a:t>
            </a:r>
            <a:endParaRPr lang="en-US" dirty="0"/>
          </a:p>
        </p:txBody>
      </p:sp>
      <p:sp>
        <p:nvSpPr>
          <p:cNvPr id="3" name="Content Placeholder 2"/>
          <p:cNvSpPr>
            <a:spLocks noGrp="1"/>
          </p:cNvSpPr>
          <p:nvPr>
            <p:ph idx="1"/>
          </p:nvPr>
        </p:nvSpPr>
        <p:spPr/>
        <p:txBody>
          <a:bodyPr/>
          <a:lstStyle/>
          <a:p>
            <a:r>
              <a:rPr lang="tr-TR" dirty="0"/>
              <a:t>T</a:t>
            </a:r>
            <a:r>
              <a:rPr lang="en-US" dirty="0" smtClean="0"/>
              <a:t>esting </a:t>
            </a:r>
            <a:r>
              <a:rPr lang="en-US" dirty="0"/>
              <a:t>all of the things in one test method. </a:t>
            </a:r>
            <a:endParaRPr lang="tr-TR" dirty="0" smtClean="0"/>
          </a:p>
          <a:p>
            <a:r>
              <a:rPr lang="en-US" dirty="0"/>
              <a:t>Not running the tests on a regular basis or altering them as requirements </a:t>
            </a:r>
            <a:r>
              <a:rPr lang="en-US" dirty="0" smtClean="0"/>
              <a:t>change</a:t>
            </a:r>
            <a:endParaRPr lang="tr-TR" dirty="0" smtClean="0"/>
          </a:p>
          <a:p>
            <a:r>
              <a:rPr lang="en-US" dirty="0"/>
              <a:t>Do not mock out the </a:t>
            </a:r>
            <a:r>
              <a:rPr lang="en-US" dirty="0" smtClean="0"/>
              <a:t>database</a:t>
            </a:r>
            <a:endParaRPr lang="tr-TR" dirty="0" smtClean="0"/>
          </a:p>
          <a:p>
            <a:r>
              <a:rPr lang="tr-TR" dirty="0"/>
              <a:t>Naming is important</a:t>
            </a:r>
            <a:endParaRPr lang="tr-TR" dirty="0" smtClean="0"/>
          </a:p>
          <a:p>
            <a:endParaRPr lang="en-US" dirty="0"/>
          </a:p>
        </p:txBody>
      </p:sp>
    </p:spTree>
    <p:extLst>
      <p:ext uri="{BB962C8B-B14F-4D97-AF65-F5344CB8AC3E}">
        <p14:creationId xmlns:p14="http://schemas.microsoft.com/office/powerpoint/2010/main" val="161836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691" y="505691"/>
            <a:ext cx="4946073" cy="1485900"/>
          </a:xfrm>
        </p:spPr>
        <p:txBody>
          <a:bodyPr/>
          <a:lstStyle/>
          <a:p>
            <a:r>
              <a:rPr lang="tr-TR" dirty="0" smtClean="0"/>
              <a:t>WHAT IS JUNIT?</a:t>
            </a:r>
            <a:endParaRPr lang="en-US" dirty="0"/>
          </a:p>
        </p:txBody>
      </p:sp>
      <p:sp>
        <p:nvSpPr>
          <p:cNvPr id="3" name="Content Placeholder 2"/>
          <p:cNvSpPr>
            <a:spLocks noGrp="1"/>
          </p:cNvSpPr>
          <p:nvPr>
            <p:ph idx="1"/>
          </p:nvPr>
        </p:nvSpPr>
        <p:spPr>
          <a:xfrm>
            <a:off x="1440873" y="1856510"/>
            <a:ext cx="9601200" cy="1537855"/>
          </a:xfrm>
        </p:spPr>
        <p:txBody>
          <a:bodyPr/>
          <a:lstStyle/>
          <a:p>
            <a:pPr marL="0" indent="0">
              <a:buNone/>
            </a:pPr>
            <a:r>
              <a:rPr lang="en-US" dirty="0"/>
              <a:t>Unit is an</a:t>
            </a:r>
            <a:r>
              <a:rPr lang="en-US" dirty="0">
                <a:solidFill>
                  <a:schemeClr val="tx1"/>
                </a:solidFill>
              </a:rPr>
              <a:t> </a:t>
            </a:r>
            <a:r>
              <a:rPr lang="tr-TR" dirty="0" smtClean="0">
                <a:solidFill>
                  <a:schemeClr val="tx1"/>
                </a:solidFill>
              </a:rPr>
              <a:t>open source</a:t>
            </a:r>
            <a:r>
              <a:rPr lang="en-US" dirty="0"/>
              <a:t> framework designed for the purpose of writing and running tests in the </a:t>
            </a:r>
            <a:r>
              <a:rPr lang="tr-TR" dirty="0" smtClean="0"/>
              <a:t>Java</a:t>
            </a:r>
            <a:r>
              <a:rPr lang="en-US" dirty="0"/>
              <a:t> programming language</a:t>
            </a:r>
            <a:r>
              <a:rPr lang="en-US" dirty="0" smtClean="0"/>
              <a:t>.</a:t>
            </a:r>
            <a:r>
              <a:rPr lang="tr-TR" dirty="0" smtClean="0"/>
              <a:t> </a:t>
            </a:r>
            <a:r>
              <a:rPr lang="en-US" dirty="0"/>
              <a:t>JUnit has a graphical user interface </a:t>
            </a:r>
            <a:r>
              <a:rPr lang="en-US" dirty="0" smtClean="0"/>
              <a:t>(</a:t>
            </a:r>
            <a:r>
              <a:rPr lang="tr-TR" u="sng" dirty="0" smtClean="0"/>
              <a:t>GUI</a:t>
            </a:r>
            <a:r>
              <a:rPr lang="en-US" dirty="0" smtClean="0"/>
              <a:t>), </a:t>
            </a:r>
            <a:r>
              <a:rPr lang="en-US" dirty="0"/>
              <a:t>making it possible to write and test </a:t>
            </a:r>
            <a:r>
              <a:rPr lang="tr-TR" dirty="0" smtClean="0"/>
              <a:t>source code</a:t>
            </a:r>
            <a:r>
              <a:rPr lang="en-US" dirty="0"/>
              <a:t> quickly and easily. </a:t>
            </a:r>
            <a:endParaRPr lang="tr-TR" dirty="0" smtClean="0"/>
          </a:p>
        </p:txBody>
      </p:sp>
    </p:spTree>
    <p:extLst>
      <p:ext uri="{BB962C8B-B14F-4D97-AF65-F5344CB8AC3E}">
        <p14:creationId xmlns:p14="http://schemas.microsoft.com/office/powerpoint/2010/main" val="935757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1236" y="450273"/>
            <a:ext cx="6608618" cy="1281545"/>
          </a:xfrm>
        </p:spPr>
        <p:txBody>
          <a:bodyPr/>
          <a:lstStyle/>
          <a:p>
            <a:r>
              <a:rPr lang="tr-TR" dirty="0" smtClean="0"/>
              <a:t>OVERVIEW TO JUNIT5</a:t>
            </a:r>
            <a:endParaRPr lang="en-US" dirty="0"/>
          </a:p>
        </p:txBody>
      </p:sp>
      <p:pic>
        <p:nvPicPr>
          <p:cNvPr id="4" name="Content Placeholder 3"/>
          <p:cNvPicPr>
            <a:picLocks noGrp="1" noChangeAspect="1"/>
          </p:cNvPicPr>
          <p:nvPr>
            <p:ph idx="1"/>
          </p:nvPr>
        </p:nvPicPr>
        <p:blipFill>
          <a:blip r:embed="rId2"/>
          <a:stretch>
            <a:fillRect/>
          </a:stretch>
        </p:blipFill>
        <p:spPr>
          <a:xfrm>
            <a:off x="2480829" y="1322243"/>
            <a:ext cx="7439025" cy="1962150"/>
          </a:xfrm>
          <a:prstGeom prst="rect">
            <a:avLst/>
          </a:prstGeom>
        </p:spPr>
      </p:pic>
      <p:pic>
        <p:nvPicPr>
          <p:cNvPr id="5" name="Picture 4"/>
          <p:cNvPicPr>
            <a:picLocks noChangeAspect="1"/>
          </p:cNvPicPr>
          <p:nvPr/>
        </p:nvPicPr>
        <p:blipFill>
          <a:blip r:embed="rId3"/>
          <a:stretch>
            <a:fillRect/>
          </a:stretch>
        </p:blipFill>
        <p:spPr>
          <a:xfrm>
            <a:off x="1081087" y="3660630"/>
            <a:ext cx="4419600" cy="2085975"/>
          </a:xfrm>
          <a:prstGeom prst="rect">
            <a:avLst/>
          </a:prstGeom>
        </p:spPr>
      </p:pic>
      <p:pic>
        <p:nvPicPr>
          <p:cNvPr id="6" name="Picture 5"/>
          <p:cNvPicPr>
            <a:picLocks noChangeAspect="1"/>
          </p:cNvPicPr>
          <p:nvPr/>
        </p:nvPicPr>
        <p:blipFill>
          <a:blip r:embed="rId4"/>
          <a:stretch>
            <a:fillRect/>
          </a:stretch>
        </p:blipFill>
        <p:spPr>
          <a:xfrm>
            <a:off x="6047941" y="3836842"/>
            <a:ext cx="5305425" cy="1733550"/>
          </a:xfrm>
          <a:prstGeom prst="rect">
            <a:avLst/>
          </a:prstGeom>
        </p:spPr>
      </p:pic>
    </p:spTree>
    <p:extLst>
      <p:ext uri="{BB962C8B-B14F-4D97-AF65-F5344CB8AC3E}">
        <p14:creationId xmlns:p14="http://schemas.microsoft.com/office/powerpoint/2010/main" val="6399001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745" y="477982"/>
            <a:ext cx="7135091" cy="782782"/>
          </a:xfrm>
        </p:spPr>
        <p:txBody>
          <a:bodyPr>
            <a:normAutofit fontScale="90000"/>
          </a:bodyPr>
          <a:lstStyle/>
          <a:p>
            <a:r>
              <a:rPr lang="tr-TR" dirty="0" smtClean="0"/>
              <a:t>WHAT IS MOCKING IN TESTING</a:t>
            </a:r>
            <a:r>
              <a:rPr lang="en-US" dirty="0" smtClean="0"/>
              <a:t>?</a:t>
            </a:r>
            <a:r>
              <a:rPr lang="en-US" dirty="0"/>
              <a:t/>
            </a:r>
            <a:br>
              <a:rPr lang="en-US" dirty="0"/>
            </a:br>
            <a:r>
              <a:rPr lang="tr-TR" dirty="0"/>
              <a:t/>
            </a:r>
            <a:br>
              <a:rPr lang="tr-TR" dirty="0"/>
            </a:br>
            <a:endParaRPr lang="en-US" dirty="0"/>
          </a:p>
        </p:txBody>
      </p:sp>
      <p:sp>
        <p:nvSpPr>
          <p:cNvPr id="3" name="Content Placeholder 2"/>
          <p:cNvSpPr>
            <a:spLocks noGrp="1"/>
          </p:cNvSpPr>
          <p:nvPr>
            <p:ph idx="1"/>
          </p:nvPr>
        </p:nvSpPr>
        <p:spPr>
          <a:xfrm>
            <a:off x="1440873" y="1530494"/>
            <a:ext cx="9989127" cy="1946997"/>
          </a:xfrm>
        </p:spPr>
        <p:txBody>
          <a:bodyPr/>
          <a:lstStyle/>
          <a:p>
            <a:pPr marL="0" indent="0">
              <a:buNone/>
            </a:pPr>
            <a:r>
              <a:rPr lang="en-US" dirty="0"/>
              <a:t>A object that you want to test may have dependencies on other complex objects. To isolate the behavior of the object you want to test you replace the other objects by mocks that simulate the behavior of the real objects. So in simple words, mocking is creating objects that simulate the behavior of real objects.</a:t>
            </a:r>
          </a:p>
        </p:txBody>
      </p:sp>
      <p:pic>
        <p:nvPicPr>
          <p:cNvPr id="4" name="Picture 3"/>
          <p:cNvPicPr>
            <a:picLocks noChangeAspect="1"/>
          </p:cNvPicPr>
          <p:nvPr/>
        </p:nvPicPr>
        <p:blipFill>
          <a:blip r:embed="rId2"/>
          <a:stretch>
            <a:fillRect/>
          </a:stretch>
        </p:blipFill>
        <p:spPr>
          <a:xfrm>
            <a:off x="4168752" y="3165330"/>
            <a:ext cx="4533368" cy="2695142"/>
          </a:xfrm>
          <a:prstGeom prst="rect">
            <a:avLst/>
          </a:prstGeom>
        </p:spPr>
      </p:pic>
    </p:spTree>
    <p:extLst>
      <p:ext uri="{BB962C8B-B14F-4D97-AF65-F5344CB8AC3E}">
        <p14:creationId xmlns:p14="http://schemas.microsoft.com/office/powerpoint/2010/main" val="387215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988</TotalTime>
  <Words>238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Franklin Gothic Book</vt:lpstr>
      <vt:lpstr>raleway</vt:lpstr>
      <vt:lpstr>Crop</vt:lpstr>
      <vt:lpstr>UNIT TESTıng</vt:lpstr>
      <vt:lpstr>PowerPoint Presentation</vt:lpstr>
      <vt:lpstr>WHAT IS UNIT TESTING?</vt:lpstr>
      <vt:lpstr>WHAT ARE THE BENEFITS OF UNIT TESTING ? </vt:lpstr>
      <vt:lpstr>BEST PRACTICE OF UNIT TESTING </vt:lpstr>
      <vt:lpstr>UNIT TESTING COMMON MISTAKES</vt:lpstr>
      <vt:lpstr>WHAT IS JUNIT?</vt:lpstr>
      <vt:lpstr>OVERVIEW TO JUNIT5</vt:lpstr>
      <vt:lpstr>WHAT IS MOCKING IN TESTING?  </vt:lpstr>
      <vt:lpstr> 7 POPULAR UNIT TESTING NAMING             CONVENTIONS </vt:lpstr>
      <vt:lpstr>HOW DID WE NAMED OUR UNIT TESTS?</vt:lpstr>
      <vt:lpstr>JACOCO</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TESTıng</dc:title>
  <dc:creator>Simal SERTALP</dc:creator>
  <cp:lastModifiedBy>Simal SERTALP</cp:lastModifiedBy>
  <cp:revision>36</cp:revision>
  <dcterms:created xsi:type="dcterms:W3CDTF">2019-03-13T17:34:17Z</dcterms:created>
  <dcterms:modified xsi:type="dcterms:W3CDTF">2019-03-14T10:13:32Z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957c601-160c-48b4-a630-e7f4bf88ff88_Enabled">
    <vt:lpwstr>True</vt:lpwstr>
  </property>
  <property fmtid="{D5CDD505-2E9C-101B-9397-08002B2CF9AE}" pid="3" name="MSIP_Label_2957c601-160c-48b4-a630-e7f4bf88ff88_SiteId">
    <vt:lpwstr>643edff9-8f55-4375-833b-8eefc2fbc606</vt:lpwstr>
  </property>
  <property fmtid="{D5CDD505-2E9C-101B-9397-08002B2CF9AE}" pid="4" name="MSIP_Label_2957c601-160c-48b4-a630-e7f4bf88ff88_Owner">
    <vt:lpwstr>simals@netas.com.tr</vt:lpwstr>
  </property>
  <property fmtid="{D5CDD505-2E9C-101B-9397-08002B2CF9AE}" pid="5" name="MSIP_Label_2957c601-160c-48b4-a630-e7f4bf88ff88_SetDate">
    <vt:lpwstr>2019-03-13T17:55:41.8883001Z</vt:lpwstr>
  </property>
  <property fmtid="{D5CDD505-2E9C-101B-9397-08002B2CF9AE}" pid="6" name="MSIP_Label_2957c601-160c-48b4-a630-e7f4bf88ff88_Name">
    <vt:lpwstr>Hizmete Özel - Internal</vt:lpwstr>
  </property>
  <property fmtid="{D5CDD505-2E9C-101B-9397-08002B2CF9AE}" pid="7" name="MSIP_Label_2957c601-160c-48b4-a630-e7f4bf88ff88_Application">
    <vt:lpwstr>Microsoft Azure Information Protection</vt:lpwstr>
  </property>
  <property fmtid="{D5CDD505-2E9C-101B-9397-08002B2CF9AE}" pid="8" name="MSIP_Label_2957c601-160c-48b4-a630-e7f4bf88ff88_Extended_MSFT_Method">
    <vt:lpwstr>Automatic</vt:lpwstr>
  </property>
  <property fmtid="{D5CDD505-2E9C-101B-9397-08002B2CF9AE}" pid="9" name="Sensitivity">
    <vt:lpwstr>Hizmete Özel - Internal</vt:lpwstr>
  </property>
</Properties>
</file>