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74" r:id="rId10"/>
    <p:sldId id="264" r:id="rId11"/>
    <p:sldId id="275" r:id="rId12"/>
    <p:sldId id="276" r:id="rId13"/>
    <p:sldId id="265" r:id="rId14"/>
    <p:sldId id="267" r:id="rId15"/>
    <p:sldId id="268" r:id="rId16"/>
    <p:sldId id="269" r:id="rId17"/>
    <p:sldId id="270" r:id="rId18"/>
    <p:sldId id="271" r:id="rId19"/>
    <p:sldId id="273" r:id="rId20"/>
    <p:sldId id="272" r:id="rId21"/>
    <p:sldId id="26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03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4430d8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4430d8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6321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4430d8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4430d8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5348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4430d8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4430d8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7677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4430d8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4430d8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5696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4430d8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4430d8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4400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4430d8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4430d8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1986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4430d8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4430d8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0235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4430d8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4430d8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48742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4430d8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4430d8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13107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4430d8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4430d8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1492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4430d8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4430d8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4430d8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4430d8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4692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4430d8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4430d8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8779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4430d8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4430d8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1916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4430d8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4430d8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7992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4430d8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4430d8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4486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4430d8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4430d8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7563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4430d8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4430d8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8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4430d8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4430d8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2900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4430d8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4430d8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5401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2" name="MSIPCMContentMarking" descr="{&quot;HashCode&quot;:-1589698058,&quot;Placement&quot;:&quot;Footer&quot;}"/>
          <p:cNvSpPr txBox="1"/>
          <p:nvPr userDrawn="1"/>
        </p:nvSpPr>
        <p:spPr>
          <a:xfrm>
            <a:off x="0" y="4846975"/>
            <a:ext cx="1981607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C0C0C0"/>
                </a:solidFill>
                <a:latin typeface="Calibri" panose="020F0502020204030204" pitchFamily="34" charset="0"/>
              </a:rPr>
              <a:t>HİZMETE ÖZEL - INTERNAL</a:t>
            </a:r>
            <a:endParaRPr lang="en-US" sz="1200" dirty="0">
              <a:solidFill>
                <a:srgbClr val="C0C0C0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Kubernetes</a:t>
            </a:r>
            <a:r>
              <a:rPr lang="tr-TR" dirty="0" smtClean="0"/>
              <a:t> </a:t>
            </a:r>
            <a:r>
              <a:rPr lang="tr-TR" dirty="0" err="1" smtClean="0"/>
              <a:t>Failure</a:t>
            </a:r>
            <a:r>
              <a:rPr lang="tr-TR" dirty="0" smtClean="0"/>
              <a:t> </a:t>
            </a:r>
            <a:r>
              <a:rPr lang="tr-TR" dirty="0" err="1" smtClean="0"/>
              <a:t>Stories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tr-TR" dirty="0" err="1" smtClean="0"/>
              <a:t>World’s</a:t>
            </a:r>
            <a:r>
              <a:rPr lang="tr-TR" dirty="0" smtClean="0"/>
              <a:t> </a:t>
            </a:r>
            <a:r>
              <a:rPr lang="tr-TR" dirty="0" err="1"/>
              <a:t>Worst</a:t>
            </a:r>
            <a:r>
              <a:rPr lang="tr-TR" dirty="0"/>
              <a:t> Case </a:t>
            </a:r>
            <a:r>
              <a:rPr lang="tr-TR" dirty="0" err="1" smtClean="0"/>
              <a:t>Scenario</a:t>
            </a:r>
            <a:r>
              <a:rPr lang="tr-TR" dirty="0" smtClean="0"/>
              <a:t> </a:t>
            </a:r>
            <a:r>
              <a:rPr lang="tr-TR" dirty="0"/>
              <a:t>on </a:t>
            </a:r>
            <a:r>
              <a:rPr lang="tr-TR" dirty="0" err="1"/>
              <a:t>Kubernetes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tr-TR" dirty="0" err="1" smtClean="0"/>
              <a:t>Making</a:t>
            </a:r>
            <a:r>
              <a:rPr lang="tr-TR" dirty="0" smtClean="0"/>
              <a:t> API </a:t>
            </a:r>
            <a:r>
              <a:rPr lang="tr-TR" dirty="0" err="1" smtClean="0"/>
              <a:t>Calls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-221340" y="1017725"/>
            <a:ext cx="4187746" cy="3414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indent="-285750">
              <a:lnSpc>
                <a:spcPct val="150000"/>
              </a:lnSpc>
            </a:pPr>
            <a:r>
              <a:rPr lang="tr-TR" sz="1600" noProof="1" smtClean="0">
                <a:solidFill>
                  <a:schemeClr val="dk1"/>
                </a:solidFill>
              </a:rPr>
              <a:t>Every API call can fail</a:t>
            </a:r>
            <a:br>
              <a:rPr lang="tr-TR" sz="1600" noProof="1" smtClean="0">
                <a:solidFill>
                  <a:schemeClr val="dk1"/>
                </a:solidFill>
              </a:rPr>
            </a:br>
            <a:r>
              <a:rPr lang="tr-TR" sz="1200" noProof="1" smtClean="0">
                <a:solidFill>
                  <a:schemeClr val="dk1"/>
                </a:solidFill>
              </a:rPr>
              <a:t>Retry (with backoff)</a:t>
            </a:r>
            <a:br>
              <a:rPr lang="tr-TR" sz="1200" noProof="1" smtClean="0">
                <a:solidFill>
                  <a:schemeClr val="dk1"/>
                </a:solidFill>
              </a:rPr>
            </a:br>
            <a:r>
              <a:rPr lang="tr-TR" sz="1200" noProof="1" smtClean="0">
                <a:solidFill>
                  <a:schemeClr val="dk1"/>
                </a:solidFill>
              </a:rPr>
              <a:t>Circuit breakers</a:t>
            </a:r>
            <a:br>
              <a:rPr lang="tr-TR" sz="1200" noProof="1" smtClean="0">
                <a:solidFill>
                  <a:schemeClr val="dk1"/>
                </a:solidFill>
              </a:rPr>
            </a:br>
            <a:r>
              <a:rPr lang="tr-TR" sz="1200" noProof="1" smtClean="0">
                <a:solidFill>
                  <a:schemeClr val="dk1"/>
                </a:solidFill>
              </a:rPr>
              <a:t>Fallbacks</a:t>
            </a:r>
          </a:p>
          <a:p>
            <a:pPr marL="742950" indent="-285750">
              <a:lnSpc>
                <a:spcPct val="150000"/>
              </a:lnSpc>
            </a:pPr>
            <a:r>
              <a:rPr lang="tr-TR" sz="1200" noProof="1" smtClean="0">
                <a:solidFill>
                  <a:schemeClr val="dk1"/>
                </a:solidFill>
              </a:rPr>
              <a:t>Don’t scale down / delete resources fast!</a:t>
            </a:r>
          </a:p>
          <a:p>
            <a:pPr marL="742950" indent="-285750">
              <a:lnSpc>
                <a:spcPct val="150000"/>
              </a:lnSpc>
            </a:pPr>
            <a:r>
              <a:rPr lang="tr-TR" sz="1200" noProof="1" smtClean="0">
                <a:solidFill>
                  <a:schemeClr val="dk1"/>
                </a:solidFill>
              </a:rPr>
              <a:t>Deal with rate limiting</a:t>
            </a:r>
          </a:p>
          <a:p>
            <a:pPr marL="742950" indent="-285750">
              <a:lnSpc>
                <a:spcPct val="150000"/>
              </a:lnSpc>
            </a:pPr>
            <a:r>
              <a:rPr lang="tr-TR" sz="1200" noProof="1" smtClean="0">
                <a:solidFill>
                  <a:schemeClr val="dk1"/>
                </a:solidFill>
              </a:rPr>
              <a:t>Deal with «weird» values due to a broken cloud provider feature.</a:t>
            </a:r>
          </a:p>
          <a:p>
            <a:pPr marL="742950" indent="-285750"/>
            <a:endParaRPr lang="tr-TR" sz="1600" noProof="1">
              <a:solidFill>
                <a:schemeClr val="dk1"/>
              </a:solidFill>
            </a:endParaRPr>
          </a:p>
          <a:p>
            <a:pPr marL="742950" indent="-285750"/>
            <a:endParaRPr lang="tr-TR" sz="1600" noProof="1" smtClean="0">
              <a:solidFill>
                <a:schemeClr val="dk1"/>
              </a:solidFill>
            </a:endParaRPr>
          </a:p>
          <a:p>
            <a:pPr marL="742950" indent="-285750"/>
            <a:endParaRPr lang="tr-TR" sz="1600" noProof="1">
              <a:solidFill>
                <a:schemeClr val="dk1"/>
              </a:solidFill>
            </a:endParaRPr>
          </a:p>
          <a:p>
            <a:pPr marL="742950" indent="-285750"/>
            <a:endParaRPr lang="tr-TR" sz="1600" noProof="1" smtClean="0">
              <a:solidFill>
                <a:schemeClr val="dk1"/>
              </a:solidFill>
            </a:endParaRPr>
          </a:p>
          <a:p>
            <a:pPr marL="742950" indent="-285750"/>
            <a:endParaRPr lang="en-US" sz="1600" noProof="1">
              <a:solidFill>
                <a:schemeClr val="dk1"/>
              </a:solidFill>
            </a:endParaRPr>
          </a:p>
        </p:txBody>
      </p:sp>
      <p:pic>
        <p:nvPicPr>
          <p:cNvPr id="4" name="Picture 4" descr="Ä°lgili resi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524" y="731375"/>
            <a:ext cx="4865894" cy="281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01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tr-TR" dirty="0" smtClean="0"/>
              <a:t>A </a:t>
            </a:r>
            <a:r>
              <a:rPr lang="tr-TR" dirty="0" err="1" smtClean="0"/>
              <a:t>Million</a:t>
            </a:r>
            <a:r>
              <a:rPr lang="tr-TR" dirty="0" smtClean="0"/>
              <a:t> </a:t>
            </a:r>
            <a:r>
              <a:rPr lang="tr-TR" dirty="0" err="1" smtClean="0"/>
              <a:t>Ways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Crash</a:t>
            </a:r>
            <a:r>
              <a:rPr lang="tr-TR" dirty="0" smtClean="0"/>
              <a:t> </a:t>
            </a:r>
            <a:r>
              <a:rPr lang="tr-TR" dirty="0" err="1" smtClean="0"/>
              <a:t>Your</a:t>
            </a:r>
            <a:r>
              <a:rPr lang="tr-TR" dirty="0" smtClean="0"/>
              <a:t> Cluster?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36800" y="1087675"/>
            <a:ext cx="8816700" cy="3414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indent="-285750">
              <a:lnSpc>
                <a:spcPct val="150000"/>
              </a:lnSpc>
            </a:pPr>
            <a:r>
              <a:rPr lang="tr-TR" sz="1600" noProof="1" smtClean="0">
                <a:solidFill>
                  <a:schemeClr val="dk1"/>
                </a:solidFill>
              </a:rPr>
              <a:t>Switch to latest Docker to fix issues with Docker deamon freezing.</a:t>
            </a:r>
          </a:p>
          <a:p>
            <a:pPr marL="742950" indent="-285750">
              <a:lnSpc>
                <a:spcPct val="150000"/>
              </a:lnSpc>
            </a:pPr>
            <a:r>
              <a:rPr lang="tr-TR" sz="1600" noProof="1" smtClean="0">
                <a:solidFill>
                  <a:schemeClr val="dk1"/>
                </a:solidFill>
              </a:rPr>
              <a:t>Redesign of DNS setup due to high DNS latencies (5s), switch from kube-dns to node-local </a:t>
            </a:r>
            <a:r>
              <a:rPr lang="tr-TR" sz="1600" noProof="1" smtClean="0">
                <a:solidFill>
                  <a:schemeClr val="dk1"/>
                </a:solidFill>
              </a:rPr>
              <a:t>dnsmasq+CoreDNS</a:t>
            </a:r>
            <a:endParaRPr lang="tr-TR" sz="1600" noProof="1" smtClean="0">
              <a:solidFill>
                <a:schemeClr val="dk1"/>
              </a:solidFill>
            </a:endParaRPr>
          </a:p>
          <a:p>
            <a:pPr marL="742950" indent="-285750">
              <a:lnSpc>
                <a:spcPct val="150000"/>
              </a:lnSpc>
            </a:pPr>
            <a:r>
              <a:rPr lang="tr-TR" sz="1600" noProof="1" smtClean="0">
                <a:solidFill>
                  <a:schemeClr val="dk1"/>
                </a:solidFill>
              </a:rPr>
              <a:t>Disabling CPU throttling (CFS quota) to avoid latency issues</a:t>
            </a:r>
          </a:p>
          <a:p>
            <a:pPr marL="742950" indent="-285750">
              <a:lnSpc>
                <a:spcPct val="150000"/>
              </a:lnSpc>
            </a:pPr>
            <a:r>
              <a:rPr lang="tr-TR" sz="1600" noProof="1" smtClean="0">
                <a:solidFill>
                  <a:schemeClr val="dk1"/>
                </a:solidFill>
              </a:rPr>
              <a:t>Quick fix for timeouts using etcd-Proxy: client-go still seems to have issues with timeouts.</a:t>
            </a:r>
          </a:p>
          <a:p>
            <a:pPr marL="742950" indent="-285750">
              <a:lnSpc>
                <a:spcPct val="150000"/>
              </a:lnSpc>
            </a:pPr>
            <a:r>
              <a:rPr lang="tr-TR" sz="1600" noProof="1" smtClean="0">
                <a:solidFill>
                  <a:schemeClr val="dk1"/>
                </a:solidFill>
              </a:rPr>
              <a:t>Incompatible Kubernetes changes.</a:t>
            </a:r>
          </a:p>
          <a:p>
            <a:pPr marL="742950" indent="-285750">
              <a:lnSpc>
                <a:spcPct val="150000"/>
              </a:lnSpc>
            </a:pPr>
            <a:r>
              <a:rPr lang="tr-TR" sz="1600" noProof="1" smtClean="0">
                <a:solidFill>
                  <a:schemeClr val="dk1"/>
                </a:solidFill>
              </a:rPr>
              <a:t>Graceful Pod shutdown and race conditions (endpoints, Ingress)</a:t>
            </a:r>
          </a:p>
          <a:p>
            <a:pPr marL="742950" indent="-285750"/>
            <a:endParaRPr lang="tr-TR" sz="1600" noProof="1">
              <a:solidFill>
                <a:schemeClr val="dk1"/>
              </a:solidFill>
            </a:endParaRPr>
          </a:p>
          <a:p>
            <a:pPr marL="742950" indent="-285750"/>
            <a:endParaRPr lang="tr-TR" sz="1600" noProof="1" smtClean="0">
              <a:solidFill>
                <a:schemeClr val="dk1"/>
              </a:solidFill>
            </a:endParaRPr>
          </a:p>
          <a:p>
            <a:pPr marL="742950" indent="-285750"/>
            <a:endParaRPr lang="tr-TR" sz="1600" noProof="1">
              <a:solidFill>
                <a:schemeClr val="dk1"/>
              </a:solidFill>
            </a:endParaRPr>
          </a:p>
          <a:p>
            <a:pPr marL="742950" indent="-285750"/>
            <a:endParaRPr lang="tr-TR" sz="1600" noProof="1" smtClean="0">
              <a:solidFill>
                <a:schemeClr val="dk1"/>
              </a:solidFill>
            </a:endParaRPr>
          </a:p>
          <a:p>
            <a:pPr marL="742950" indent="-285750"/>
            <a:endParaRPr lang="en-US" sz="1600" noProof="1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08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tr-TR" dirty="0" smtClean="0"/>
              <a:t>HTTP </a:t>
            </a:r>
            <a:r>
              <a:rPr lang="tr-TR" dirty="0" smtClean="0"/>
              <a:t>502 </a:t>
            </a:r>
            <a:r>
              <a:rPr lang="tr-TR" dirty="0" err="1" smtClean="0"/>
              <a:t>Bad</a:t>
            </a:r>
            <a:r>
              <a:rPr lang="tr-TR" dirty="0" smtClean="0"/>
              <a:t> Gateway</a:t>
            </a:r>
            <a:endParaRPr dirty="0"/>
          </a:p>
        </p:txBody>
      </p:sp>
      <p:sp>
        <p:nvSpPr>
          <p:cNvPr id="2" name="Metin Yer Tutucusu 1"/>
          <p:cNvSpPr>
            <a:spLocks noGrp="1"/>
          </p:cNvSpPr>
          <p:nvPr>
            <p:ph type="body" idx="1"/>
          </p:nvPr>
        </p:nvSpPr>
        <p:spPr>
          <a:xfrm>
            <a:off x="0" y="1137235"/>
            <a:ext cx="4045714" cy="3416400"/>
          </a:xfrm>
        </p:spPr>
        <p:txBody>
          <a:bodyPr/>
          <a:lstStyle/>
          <a:p>
            <a:r>
              <a:rPr lang="tr-TR" noProof="1">
                <a:solidFill>
                  <a:schemeClr val="dk1"/>
                </a:solidFill>
              </a:rPr>
              <a:t>502’s during cluster updates: race condition during network setup.</a:t>
            </a:r>
            <a:endParaRPr lang="tr-TR" sz="1400" noProof="1">
              <a:solidFill>
                <a:schemeClr val="dk1"/>
              </a:solidFill>
            </a:endParaRPr>
          </a:p>
          <a:p>
            <a:endParaRPr lang="en-US" dirty="0"/>
          </a:p>
        </p:txBody>
      </p:sp>
      <p:pic>
        <p:nvPicPr>
          <p:cNvPr id="17412" name="Picture 4" descr="https://pbs.twimg.com/media/DZEHCwVX4AEkN0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180" y="194358"/>
            <a:ext cx="4655820" cy="479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Ä°lgili resi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3" y="2258058"/>
            <a:ext cx="4096385" cy="167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92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tr-TR" dirty="0" err="1" smtClean="0"/>
              <a:t>Incident</a:t>
            </a:r>
            <a:r>
              <a:rPr lang="tr-TR" dirty="0" smtClean="0"/>
              <a:t> #1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-198480" y="1087675"/>
            <a:ext cx="7146650" cy="3682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indent="-285750">
              <a:lnSpc>
                <a:spcPct val="150000"/>
              </a:lnSpc>
            </a:pPr>
            <a:r>
              <a:rPr lang="tr-TR" sz="1600" noProof="1" smtClean="0">
                <a:solidFill>
                  <a:schemeClr val="dk1"/>
                </a:solidFill>
              </a:rPr>
              <a:t>Less </a:t>
            </a:r>
            <a:r>
              <a:rPr lang="tr-TR" sz="1600" noProof="1" smtClean="0">
                <a:solidFill>
                  <a:schemeClr val="dk1"/>
                </a:solidFill>
              </a:rPr>
              <a:t>than </a:t>
            </a:r>
            <a:r>
              <a:rPr lang="tr-TR" sz="1600" noProof="1" smtClean="0">
                <a:solidFill>
                  <a:schemeClr val="dk1"/>
                </a:solidFill>
              </a:rPr>
              <a:t>20% of Nodes Available</a:t>
            </a:r>
          </a:p>
          <a:p>
            <a:pPr marL="742950" indent="-285750">
              <a:lnSpc>
                <a:spcPct val="150000"/>
              </a:lnSpc>
            </a:pPr>
            <a:r>
              <a:rPr lang="tr-TR" sz="1600" noProof="1" smtClean="0">
                <a:solidFill>
                  <a:schemeClr val="dk1"/>
                </a:solidFill>
              </a:rPr>
              <a:t>Trail of Clues</a:t>
            </a:r>
            <a:r>
              <a:rPr lang="tr-TR" sz="1400" noProof="1" smtClean="0">
                <a:solidFill>
                  <a:schemeClr val="dk1"/>
                </a:solidFill>
              </a:rPr>
              <a:t/>
            </a:r>
            <a:br>
              <a:rPr lang="tr-TR" sz="1400" noProof="1" smtClean="0">
                <a:solidFill>
                  <a:schemeClr val="dk1"/>
                </a:solidFill>
              </a:rPr>
            </a:br>
            <a:r>
              <a:rPr lang="tr-TR" sz="1400" noProof="1" smtClean="0">
                <a:solidFill>
                  <a:schemeClr val="dk1"/>
                </a:solidFill>
              </a:rPr>
              <a:t>* Recovered automatically after 15 minutes.</a:t>
            </a:r>
            <a:br>
              <a:rPr lang="tr-TR" sz="1400" noProof="1" smtClean="0">
                <a:solidFill>
                  <a:schemeClr val="dk1"/>
                </a:solidFill>
              </a:rPr>
            </a:br>
            <a:r>
              <a:rPr lang="tr-TR" sz="1400" noProof="1" smtClean="0">
                <a:solidFill>
                  <a:schemeClr val="dk1"/>
                </a:solidFill>
              </a:rPr>
              <a:t>* Nodes unhealthy at same time, recover at same time.</a:t>
            </a:r>
            <a:br>
              <a:rPr lang="tr-TR" sz="1400" noProof="1" smtClean="0">
                <a:solidFill>
                  <a:schemeClr val="dk1"/>
                </a:solidFill>
              </a:rPr>
            </a:br>
            <a:r>
              <a:rPr lang="tr-TR" sz="1400" noProof="1" smtClean="0">
                <a:solidFill>
                  <a:schemeClr val="dk1"/>
                </a:solidFill>
              </a:rPr>
              <a:t>* API server is behind AWS ELB</a:t>
            </a:r>
            <a:br>
              <a:rPr lang="tr-TR" sz="1400" noProof="1" smtClean="0">
                <a:solidFill>
                  <a:schemeClr val="dk1"/>
                </a:solidFill>
              </a:rPr>
            </a:br>
            <a:r>
              <a:rPr lang="tr-TR" sz="1400" noProof="1" smtClean="0">
                <a:solidFill>
                  <a:schemeClr val="dk1"/>
                </a:solidFill>
              </a:rPr>
              <a:t>* Seems to happen to others, too</a:t>
            </a:r>
            <a:br>
              <a:rPr lang="tr-TR" sz="1400" noProof="1" smtClean="0">
                <a:solidFill>
                  <a:schemeClr val="dk1"/>
                </a:solidFill>
              </a:rPr>
            </a:br>
            <a:r>
              <a:rPr lang="tr-TR" sz="1400" noProof="1" smtClean="0">
                <a:solidFill>
                  <a:schemeClr val="dk1"/>
                </a:solidFill>
              </a:rPr>
              <a:t>* Some report it happening ~every month.</a:t>
            </a:r>
          </a:p>
          <a:p>
            <a:pPr marL="742950" indent="-285750">
              <a:lnSpc>
                <a:spcPct val="150000"/>
              </a:lnSpc>
            </a:pPr>
            <a:endParaRPr lang="tr-TR" sz="1600" noProof="1" smtClean="0">
              <a:solidFill>
                <a:schemeClr val="dk1"/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720" y="367880"/>
            <a:ext cx="4671060" cy="184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3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tr-TR" dirty="0" err="1" smtClean="0"/>
              <a:t>Incident</a:t>
            </a:r>
            <a:r>
              <a:rPr lang="tr-TR" dirty="0" smtClean="0"/>
              <a:t> #2</a:t>
            </a:r>
            <a:endParaRPr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3"/>
          <a:srcRect b="8465"/>
          <a:stretch/>
        </p:blipFill>
        <p:spPr>
          <a:xfrm>
            <a:off x="5132304" y="2280862"/>
            <a:ext cx="3821917" cy="2279411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734" y="2471253"/>
            <a:ext cx="4793700" cy="2080118"/>
          </a:xfrm>
          <a:prstGeom prst="rect">
            <a:avLst/>
          </a:prstGeom>
        </p:spPr>
      </p:pic>
      <p:sp>
        <p:nvSpPr>
          <p:cNvPr id="7" name="Google Shape;61;p14"/>
          <p:cNvSpPr txBox="1">
            <a:spLocks noGrp="1"/>
          </p:cNvSpPr>
          <p:nvPr>
            <p:ph type="body" idx="1"/>
          </p:nvPr>
        </p:nvSpPr>
        <p:spPr>
          <a:xfrm>
            <a:off x="-198480" y="1087675"/>
            <a:ext cx="7146650" cy="3682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indent="-285750">
              <a:lnSpc>
                <a:spcPct val="150000"/>
              </a:lnSpc>
            </a:pPr>
            <a:r>
              <a:rPr lang="tr-TR" sz="1600" noProof="1" smtClean="0">
                <a:solidFill>
                  <a:schemeClr val="dk1"/>
                </a:solidFill>
              </a:rPr>
              <a:t>Customer Impact</a:t>
            </a:r>
          </a:p>
          <a:p>
            <a:pPr marL="742950" indent="-285750">
              <a:lnSpc>
                <a:spcPct val="150000"/>
              </a:lnSpc>
            </a:pPr>
            <a:r>
              <a:rPr lang="tr-TR" sz="1600" noProof="1" smtClean="0">
                <a:solidFill>
                  <a:schemeClr val="dk1"/>
                </a:solidFill>
              </a:rPr>
              <a:t>High Load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5"/>
          <a:srcRect l="22676"/>
          <a:stretch/>
        </p:blipFill>
        <p:spPr>
          <a:xfrm>
            <a:off x="3589021" y="195877"/>
            <a:ext cx="5365200" cy="201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6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tr-TR" dirty="0" err="1" smtClean="0"/>
              <a:t>Incident</a:t>
            </a:r>
            <a:r>
              <a:rPr lang="tr-TR" dirty="0" smtClean="0"/>
              <a:t> #2</a:t>
            </a:r>
            <a:endParaRPr dirty="0"/>
          </a:p>
        </p:txBody>
      </p:sp>
      <p:sp>
        <p:nvSpPr>
          <p:cNvPr id="7" name="Google Shape;61;p14"/>
          <p:cNvSpPr txBox="1">
            <a:spLocks noGrp="1"/>
          </p:cNvSpPr>
          <p:nvPr>
            <p:ph type="body" idx="1"/>
          </p:nvPr>
        </p:nvSpPr>
        <p:spPr>
          <a:xfrm>
            <a:off x="-198480" y="1087675"/>
            <a:ext cx="7146650" cy="3682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indent="-285750">
              <a:lnSpc>
                <a:spcPct val="150000"/>
              </a:lnSpc>
            </a:pPr>
            <a:r>
              <a:rPr lang="tr-TR" sz="1600" noProof="1" smtClean="0">
                <a:solidFill>
                  <a:schemeClr val="dk1"/>
                </a:solidFill>
              </a:rPr>
              <a:t>Contributing Factors</a:t>
            </a:r>
            <a:br>
              <a:rPr lang="tr-TR" sz="1600" noProof="1" smtClean="0">
                <a:solidFill>
                  <a:schemeClr val="dk1"/>
                </a:solidFill>
              </a:rPr>
            </a:br>
            <a:r>
              <a:rPr lang="tr-TR" sz="1600" noProof="1" smtClean="0">
                <a:solidFill>
                  <a:schemeClr val="dk1"/>
                </a:solidFill>
              </a:rPr>
              <a:t>Wrong CronJob manifes and no automatic job cleanup.</a:t>
            </a:r>
            <a:br>
              <a:rPr lang="tr-TR" sz="1600" noProof="1" smtClean="0">
                <a:solidFill>
                  <a:schemeClr val="dk1"/>
                </a:solidFill>
              </a:rPr>
            </a:br>
            <a:r>
              <a:rPr lang="tr-TR" sz="1600" noProof="1" smtClean="0">
                <a:solidFill>
                  <a:schemeClr val="dk1"/>
                </a:solidFill>
              </a:rPr>
              <a:t>Reliance on Kubernetes API server availability.</a:t>
            </a:r>
            <a:r>
              <a:rPr lang="tr-TR" sz="1600" noProof="1">
                <a:solidFill>
                  <a:schemeClr val="dk1"/>
                </a:solidFill>
              </a:rPr>
              <a:t/>
            </a:r>
            <a:br>
              <a:rPr lang="tr-TR" sz="1600" noProof="1">
                <a:solidFill>
                  <a:schemeClr val="dk1"/>
                </a:solidFill>
              </a:rPr>
            </a:br>
            <a:r>
              <a:rPr lang="tr-TR" sz="1600" noProof="1" smtClean="0">
                <a:solidFill>
                  <a:schemeClr val="dk1"/>
                </a:solidFill>
              </a:rPr>
              <a:t>Ingress routes not kept as-is in case of outage.</a:t>
            </a:r>
            <a:r>
              <a:rPr lang="tr-TR" sz="1600" noProof="1">
                <a:solidFill>
                  <a:schemeClr val="dk1"/>
                </a:solidFill>
              </a:rPr>
              <a:t/>
            </a:r>
            <a:br>
              <a:rPr lang="tr-TR" sz="1600" noProof="1">
                <a:solidFill>
                  <a:schemeClr val="dk1"/>
                </a:solidFill>
              </a:rPr>
            </a:br>
            <a:r>
              <a:rPr lang="tr-TR" sz="1600" noProof="1" smtClean="0">
                <a:solidFill>
                  <a:schemeClr val="dk1"/>
                </a:solidFill>
              </a:rPr>
              <a:t>No quota for number of pods.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359" y="2918422"/>
            <a:ext cx="2695575" cy="1751685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6347460" y="4328161"/>
            <a:ext cx="1386840" cy="28194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5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tr-TR" dirty="0" err="1" smtClean="0"/>
              <a:t>Incident</a:t>
            </a:r>
            <a:r>
              <a:rPr lang="tr-TR" dirty="0" smtClean="0"/>
              <a:t> #3</a:t>
            </a:r>
            <a:endParaRPr dirty="0"/>
          </a:p>
        </p:txBody>
      </p:sp>
      <p:sp>
        <p:nvSpPr>
          <p:cNvPr id="7" name="Google Shape;61;p14"/>
          <p:cNvSpPr txBox="1">
            <a:spLocks noGrp="1"/>
          </p:cNvSpPr>
          <p:nvPr>
            <p:ph type="body" idx="1"/>
          </p:nvPr>
        </p:nvSpPr>
        <p:spPr>
          <a:xfrm>
            <a:off x="-198480" y="1087675"/>
            <a:ext cx="7146650" cy="3682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indent="-285750">
              <a:lnSpc>
                <a:spcPct val="150000"/>
              </a:lnSpc>
            </a:pPr>
            <a:r>
              <a:rPr lang="tr-TR" sz="1600" noProof="1" smtClean="0">
                <a:solidFill>
                  <a:schemeClr val="dk1"/>
                </a:solidFill>
              </a:rPr>
              <a:t>Ingress Errors / CoreDNS OOMKill</a:t>
            </a:r>
            <a:br>
              <a:rPr lang="tr-TR" sz="1600" noProof="1" smtClean="0">
                <a:solidFill>
                  <a:schemeClr val="dk1"/>
                </a:solidFill>
              </a:rPr>
            </a:br>
            <a:r>
              <a:rPr lang="tr-TR" sz="1600" noProof="1" smtClean="0">
                <a:solidFill>
                  <a:schemeClr val="dk1"/>
                </a:solidFill>
              </a:rPr>
              <a:t>Possible Solution: Memory Increase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820" y="391651"/>
            <a:ext cx="5079288" cy="1642889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100" y="2087914"/>
            <a:ext cx="3440988" cy="1575780"/>
          </a:xfrm>
          <a:prstGeom prst="rect">
            <a:avLst/>
          </a:prstGeom>
        </p:spPr>
      </p:pic>
      <p:sp>
        <p:nvSpPr>
          <p:cNvPr id="8" name="Google Shape;61;p14"/>
          <p:cNvSpPr txBox="1">
            <a:spLocks/>
          </p:cNvSpPr>
          <p:nvPr/>
        </p:nvSpPr>
        <p:spPr>
          <a:xfrm>
            <a:off x="-198480" y="1965960"/>
            <a:ext cx="7146650" cy="368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285750">
              <a:lnSpc>
                <a:spcPct val="150000"/>
              </a:lnSpc>
            </a:pPr>
            <a:r>
              <a:rPr lang="tr-TR" sz="1600" noProof="1" smtClean="0">
                <a:solidFill>
                  <a:schemeClr val="dk1"/>
                </a:solidFill>
              </a:rPr>
              <a:t>Contributing Factors</a:t>
            </a:r>
            <a:br>
              <a:rPr lang="tr-TR" sz="1600" noProof="1" smtClean="0">
                <a:solidFill>
                  <a:schemeClr val="dk1"/>
                </a:solidFill>
              </a:rPr>
            </a:br>
            <a:r>
              <a:rPr lang="tr-TR" sz="1600" noProof="1" smtClean="0">
                <a:solidFill>
                  <a:schemeClr val="dk1"/>
                </a:solidFill>
              </a:rPr>
              <a:t>HTTP Retries</a:t>
            </a:r>
            <a:br>
              <a:rPr lang="tr-TR" sz="1600" noProof="1" smtClean="0">
                <a:solidFill>
                  <a:schemeClr val="dk1"/>
                </a:solidFill>
              </a:rPr>
            </a:br>
            <a:r>
              <a:rPr lang="tr-TR" sz="1600" noProof="1" smtClean="0">
                <a:solidFill>
                  <a:schemeClr val="dk1"/>
                </a:solidFill>
              </a:rPr>
              <a:t>No DNS caching</a:t>
            </a:r>
            <a:br>
              <a:rPr lang="tr-TR" sz="1600" noProof="1" smtClean="0">
                <a:solidFill>
                  <a:schemeClr val="dk1"/>
                </a:solidFill>
              </a:rPr>
            </a:br>
            <a:r>
              <a:rPr lang="tr-TR" sz="1600" noProof="1" smtClean="0">
                <a:solidFill>
                  <a:schemeClr val="dk1"/>
                </a:solidFill>
              </a:rPr>
              <a:t>Kubernetes ndots:5 problem</a:t>
            </a:r>
            <a:br>
              <a:rPr lang="tr-TR" sz="1600" noProof="1" smtClean="0">
                <a:solidFill>
                  <a:schemeClr val="dk1"/>
                </a:solidFill>
              </a:rPr>
            </a:br>
            <a:r>
              <a:rPr lang="tr-TR" sz="1600" noProof="1" smtClean="0">
                <a:solidFill>
                  <a:schemeClr val="dk1"/>
                </a:solidFill>
              </a:rPr>
              <a:t>Short maximum lifetime of HTTP connections</a:t>
            </a:r>
            <a:br>
              <a:rPr lang="tr-TR" sz="1600" noProof="1" smtClean="0">
                <a:solidFill>
                  <a:schemeClr val="dk1"/>
                </a:solidFill>
              </a:rPr>
            </a:br>
            <a:r>
              <a:rPr lang="tr-TR" sz="1600" noProof="1" smtClean="0">
                <a:solidFill>
                  <a:schemeClr val="dk1"/>
                </a:solidFill>
              </a:rPr>
              <a:t>Fixed memory limit for CoreDNS</a:t>
            </a:r>
            <a:br>
              <a:rPr lang="tr-TR" sz="1600" noProof="1" smtClean="0">
                <a:solidFill>
                  <a:schemeClr val="dk1"/>
                </a:solidFill>
              </a:rPr>
            </a:br>
            <a:r>
              <a:rPr lang="tr-TR" sz="1600" noProof="1" smtClean="0">
                <a:solidFill>
                  <a:schemeClr val="dk1"/>
                </a:solidFill>
              </a:rPr>
              <a:t>Monitoring affected by DNS Outage.</a:t>
            </a:r>
            <a:br>
              <a:rPr lang="tr-TR" sz="1600" noProof="1" smtClean="0">
                <a:solidFill>
                  <a:schemeClr val="dk1"/>
                </a:solidFill>
              </a:rPr>
            </a:br>
            <a:endParaRPr lang="tr-TR" sz="1600" noProof="1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81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tr-TR" dirty="0" err="1" smtClean="0"/>
              <a:t>Incident</a:t>
            </a:r>
            <a:r>
              <a:rPr lang="tr-TR" dirty="0" smtClean="0"/>
              <a:t> #4</a:t>
            </a:r>
            <a:endParaRPr dirty="0"/>
          </a:p>
        </p:txBody>
      </p:sp>
      <p:sp>
        <p:nvSpPr>
          <p:cNvPr id="7" name="Google Shape;61;p14"/>
          <p:cNvSpPr txBox="1">
            <a:spLocks noGrp="1"/>
          </p:cNvSpPr>
          <p:nvPr>
            <p:ph type="body" idx="1"/>
          </p:nvPr>
        </p:nvSpPr>
        <p:spPr>
          <a:xfrm>
            <a:off x="-198480" y="1087675"/>
            <a:ext cx="7146650" cy="3682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indent="-285750">
              <a:lnSpc>
                <a:spcPct val="150000"/>
              </a:lnSpc>
            </a:pPr>
            <a:r>
              <a:rPr lang="tr-TR" sz="1600" noProof="1" smtClean="0">
                <a:solidFill>
                  <a:schemeClr val="dk1"/>
                </a:solidFill>
              </a:rPr>
              <a:t>Kernel OOM Killer / Kubelet Memory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243" y="127930"/>
            <a:ext cx="4798653" cy="1563709"/>
          </a:xfrm>
          <a:prstGeom prst="rect">
            <a:avLst/>
          </a:prstGeom>
        </p:spPr>
      </p:pic>
      <p:pic>
        <p:nvPicPr>
          <p:cNvPr id="8194" name="Picture 2" descr="Kernel OOM Killer ile ilgili gÃ¶rsel sonucu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9"/>
          <a:stretch/>
        </p:blipFill>
        <p:spPr bwMode="auto">
          <a:xfrm>
            <a:off x="1866900" y="1761589"/>
            <a:ext cx="5753100" cy="317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55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tr-TR" dirty="0" err="1" smtClean="0"/>
              <a:t>Incident</a:t>
            </a:r>
            <a:r>
              <a:rPr lang="tr-TR" dirty="0" smtClean="0"/>
              <a:t> #5</a:t>
            </a:r>
            <a:endParaRPr dirty="0"/>
          </a:p>
        </p:txBody>
      </p:sp>
      <p:sp>
        <p:nvSpPr>
          <p:cNvPr id="7" name="Google Shape;61;p14"/>
          <p:cNvSpPr txBox="1">
            <a:spLocks noGrp="1"/>
          </p:cNvSpPr>
          <p:nvPr>
            <p:ph type="body" idx="1"/>
          </p:nvPr>
        </p:nvSpPr>
        <p:spPr>
          <a:xfrm>
            <a:off x="-198480" y="1087675"/>
            <a:ext cx="7146650" cy="3682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indent="-285750">
              <a:lnSpc>
                <a:spcPct val="150000"/>
              </a:lnSpc>
            </a:pPr>
            <a:r>
              <a:rPr lang="tr-TR" sz="1600" noProof="1" smtClean="0">
                <a:solidFill>
                  <a:schemeClr val="dk1"/>
                </a:solidFill>
              </a:rPr>
              <a:t>Pod Creation / Wrong Configuration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609799"/>
            <a:ext cx="6808470" cy="108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tr-TR" dirty="0" err="1" smtClean="0"/>
              <a:t>Incident</a:t>
            </a:r>
            <a:r>
              <a:rPr lang="tr-TR" dirty="0" smtClean="0"/>
              <a:t> #6</a:t>
            </a:r>
            <a:endParaRPr dirty="0"/>
          </a:p>
        </p:txBody>
      </p:sp>
      <p:sp>
        <p:nvSpPr>
          <p:cNvPr id="7" name="Google Shape;61;p14"/>
          <p:cNvSpPr txBox="1">
            <a:spLocks noGrp="1"/>
          </p:cNvSpPr>
          <p:nvPr>
            <p:ph type="body" idx="1"/>
          </p:nvPr>
        </p:nvSpPr>
        <p:spPr>
          <a:xfrm>
            <a:off x="-198480" y="1087675"/>
            <a:ext cx="8961480" cy="3682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indent="-285750">
              <a:lnSpc>
                <a:spcPct val="150000"/>
              </a:lnSpc>
            </a:pPr>
            <a:r>
              <a:rPr lang="tr-TR" sz="1600" noProof="1" smtClean="0">
                <a:solidFill>
                  <a:schemeClr val="dk1"/>
                </a:solidFill>
              </a:rPr>
              <a:t>Grafana Dashboard Affected by Cluster Problems</a:t>
            </a:r>
          </a:p>
          <a:p>
            <a:pPr marL="742950" indent="-285750">
              <a:lnSpc>
                <a:spcPct val="150000"/>
              </a:lnSpc>
            </a:pPr>
            <a:r>
              <a:rPr lang="en-US" sz="1600" dirty="0" smtClean="0">
                <a:solidFill>
                  <a:schemeClr val="dk1"/>
                </a:solidFill>
              </a:rPr>
              <a:t>Consider </a:t>
            </a:r>
            <a:r>
              <a:rPr lang="en-US" sz="1600" dirty="0">
                <a:solidFill>
                  <a:schemeClr val="dk1"/>
                </a:solidFill>
              </a:rPr>
              <a:t>exporting metrics outside of cluster and move </a:t>
            </a:r>
            <a:r>
              <a:rPr lang="en-US" sz="1600" dirty="0" err="1">
                <a:solidFill>
                  <a:schemeClr val="dk1"/>
                </a:solidFill>
              </a:rPr>
              <a:t>Grafana</a:t>
            </a:r>
            <a:r>
              <a:rPr lang="en-US" sz="1600" dirty="0">
                <a:solidFill>
                  <a:schemeClr val="dk1"/>
                </a:solidFill>
              </a:rPr>
              <a:t> out of cluster as </a:t>
            </a:r>
            <a:r>
              <a:rPr lang="en-US" sz="1600" dirty="0" smtClean="0">
                <a:solidFill>
                  <a:schemeClr val="dk1"/>
                </a:solidFill>
              </a:rPr>
              <a:t>well.</a:t>
            </a:r>
            <a:endParaRPr lang="tr-TR" sz="1600" dirty="0" smtClean="0">
              <a:solidFill>
                <a:schemeClr val="dk1"/>
              </a:solidFill>
            </a:endParaRPr>
          </a:p>
          <a:p>
            <a:pPr marL="742950" indent="-285750">
              <a:lnSpc>
                <a:spcPct val="150000"/>
              </a:lnSpc>
            </a:pPr>
            <a:r>
              <a:rPr lang="en-US" sz="1600" dirty="0" smtClean="0">
                <a:solidFill>
                  <a:schemeClr val="dk1"/>
                </a:solidFill>
              </a:rPr>
              <a:t>An </a:t>
            </a:r>
            <a:r>
              <a:rPr lang="en-US" sz="1600" dirty="0">
                <a:solidFill>
                  <a:schemeClr val="dk1"/>
                </a:solidFill>
              </a:rPr>
              <a:t>advantage might be having a single go-to point for dashboards </a:t>
            </a:r>
            <a:r>
              <a:rPr lang="en-US" sz="1600" dirty="0" smtClean="0">
                <a:solidFill>
                  <a:schemeClr val="dk1"/>
                </a:solidFill>
              </a:rPr>
              <a:t>for </a:t>
            </a:r>
            <a:r>
              <a:rPr lang="en-US" sz="1600" dirty="0">
                <a:solidFill>
                  <a:schemeClr val="dk1"/>
                </a:solidFill>
              </a:rPr>
              <a:t>multiple </a:t>
            </a:r>
            <a:r>
              <a:rPr lang="en-US" sz="1600" dirty="0" smtClean="0">
                <a:solidFill>
                  <a:schemeClr val="dk1"/>
                </a:solidFill>
              </a:rPr>
              <a:t>clusters.</a:t>
            </a:r>
            <a:endParaRPr lang="tr-TR" sz="1600" dirty="0" smtClean="0">
              <a:solidFill>
                <a:schemeClr val="dk1"/>
              </a:solidFill>
            </a:endParaRPr>
          </a:p>
          <a:p>
            <a:pPr marL="742950" indent="-285750">
              <a:lnSpc>
                <a:spcPct val="150000"/>
              </a:lnSpc>
            </a:pPr>
            <a:r>
              <a:rPr lang="en-US" sz="1600" dirty="0" smtClean="0">
                <a:solidFill>
                  <a:schemeClr val="dk1"/>
                </a:solidFill>
              </a:rPr>
              <a:t>Out-of-cluster </a:t>
            </a:r>
            <a:r>
              <a:rPr lang="en-US" sz="1600" dirty="0">
                <a:solidFill>
                  <a:schemeClr val="dk1"/>
                </a:solidFill>
              </a:rPr>
              <a:t>location could be EC2 but also a separate Kubernetes cluster.</a:t>
            </a:r>
          </a:p>
          <a:p>
            <a:pPr indent="0">
              <a:lnSpc>
                <a:spcPct val="150000"/>
              </a:lnSpc>
              <a:buNone/>
            </a:pPr>
            <a:endParaRPr lang="tr-TR" sz="1600" noProof="1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31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blog.leifmadsen.com/media/glusterfs_heketi_k8s_topolog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 smtClean="0"/>
              <a:t>Topology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tr-TR" dirty="0" err="1" smtClean="0"/>
              <a:t>Lessons</a:t>
            </a:r>
            <a:r>
              <a:rPr lang="tr-TR" dirty="0" smtClean="0"/>
              <a:t> </a:t>
            </a:r>
            <a:r>
              <a:rPr lang="tr-TR" dirty="0" err="1" smtClean="0"/>
              <a:t>Learned</a:t>
            </a:r>
            <a:endParaRPr dirty="0"/>
          </a:p>
        </p:txBody>
      </p:sp>
      <p:sp>
        <p:nvSpPr>
          <p:cNvPr id="7" name="Google Shape;61;p14"/>
          <p:cNvSpPr txBox="1">
            <a:spLocks noGrp="1"/>
          </p:cNvSpPr>
          <p:nvPr>
            <p:ph type="body" idx="1"/>
          </p:nvPr>
        </p:nvSpPr>
        <p:spPr>
          <a:xfrm>
            <a:off x="-137520" y="1017725"/>
            <a:ext cx="7414620" cy="3682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indent="-285750">
              <a:lnSpc>
                <a:spcPct val="150000"/>
              </a:lnSpc>
            </a:pPr>
            <a:r>
              <a:rPr lang="en-US" sz="1600" b="1" dirty="0">
                <a:solidFill>
                  <a:schemeClr val="dk1"/>
                </a:solidFill>
              </a:rPr>
              <a:t>Improve high level alerting from outside of clusters.</a:t>
            </a:r>
            <a:r>
              <a:rPr lang="en-US" sz="1600" dirty="0">
                <a:solidFill>
                  <a:schemeClr val="dk1"/>
                </a:solidFill>
              </a:rPr>
              <a:t> We should know that there is something wrong with the cluster before, or at least at the same time as applications in the clusters start to be affected</a:t>
            </a:r>
            <a:r>
              <a:rPr lang="en-US" sz="1600" dirty="0" smtClean="0">
                <a:solidFill>
                  <a:schemeClr val="dk1"/>
                </a:solidFill>
              </a:rPr>
              <a:t>.</a:t>
            </a:r>
            <a:endParaRPr lang="tr-TR" sz="1600" dirty="0" smtClean="0">
              <a:solidFill>
                <a:schemeClr val="dk1"/>
              </a:solidFill>
            </a:endParaRPr>
          </a:p>
          <a:p>
            <a:pPr marL="742950" indent="-285750">
              <a:lnSpc>
                <a:spcPct val="150000"/>
              </a:lnSpc>
            </a:pPr>
            <a:r>
              <a:rPr lang="en-US" sz="1600" b="1" dirty="0">
                <a:solidFill>
                  <a:schemeClr val="dk1"/>
                </a:solidFill>
              </a:rPr>
              <a:t>Improve incident response processes and tooling.</a:t>
            </a:r>
            <a:r>
              <a:rPr lang="en-US" sz="1600" dirty="0">
                <a:solidFill>
                  <a:schemeClr val="dk1"/>
                </a:solidFill>
              </a:rPr>
              <a:t> It can happen that automatic paging fails for whatever reason. In this case it should be simple for any on-call engineers to escalate directly to other teams without going to a different tool. One idea we are pursuing is to simplify the escalation process via a chat bot.</a:t>
            </a:r>
          </a:p>
          <a:p>
            <a:pPr marL="742950" indent="-285750">
              <a:lnSpc>
                <a:spcPct val="150000"/>
              </a:lnSpc>
            </a:pPr>
            <a:endParaRPr lang="tr-TR" sz="1600" noProof="1" smtClean="0">
              <a:solidFill>
                <a:schemeClr val="dk1"/>
              </a:solidFill>
            </a:endParaRPr>
          </a:p>
        </p:txBody>
      </p:sp>
      <p:pic>
        <p:nvPicPr>
          <p:cNvPr id="13314" name="Picture 2" descr="grafana ile ilgili gÃ¶rsel sonuc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540" y="1919390"/>
            <a:ext cx="1371240" cy="125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 descr="Ä°lgili resi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651948"/>
            <a:ext cx="1372680" cy="126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4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tr-TR" dirty="0" err="1" smtClean="0"/>
              <a:t>That’s</a:t>
            </a:r>
            <a:r>
              <a:rPr lang="tr-TR" dirty="0" smtClean="0"/>
              <a:t> Not </a:t>
            </a:r>
            <a:r>
              <a:rPr lang="tr-TR" dirty="0" err="1" smtClean="0"/>
              <a:t>All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36800" y="1087675"/>
            <a:ext cx="7146650" cy="3414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indent="-285750">
              <a:lnSpc>
                <a:spcPct val="150000"/>
              </a:lnSpc>
            </a:pPr>
            <a:r>
              <a:rPr lang="tr-TR" sz="1600" noProof="1" smtClean="0">
                <a:solidFill>
                  <a:schemeClr val="dk1"/>
                </a:solidFill>
              </a:rPr>
              <a:t>You think Kubernetes the hard way is hard,</a:t>
            </a:r>
          </a:p>
          <a:p>
            <a:pPr marL="742950" indent="-285750">
              <a:lnSpc>
                <a:spcPct val="150000"/>
              </a:lnSpc>
            </a:pPr>
            <a:r>
              <a:rPr lang="tr-TR" sz="1600" noProof="1" smtClean="0">
                <a:solidFill>
                  <a:schemeClr val="dk1"/>
                </a:solidFill>
              </a:rPr>
              <a:t>The hard part was never only the setup,</a:t>
            </a:r>
          </a:p>
          <a:p>
            <a:pPr marL="742950" indent="-285750">
              <a:lnSpc>
                <a:spcPct val="150000"/>
              </a:lnSpc>
            </a:pPr>
            <a:r>
              <a:rPr lang="tr-TR" sz="1600" noProof="1" smtClean="0">
                <a:solidFill>
                  <a:schemeClr val="dk1"/>
                </a:solidFill>
              </a:rPr>
              <a:t>Sometimes you will have to break things to learn.</a:t>
            </a:r>
          </a:p>
          <a:p>
            <a:pPr marL="742950" indent="-285750"/>
            <a:endParaRPr lang="tr-TR" sz="1600" noProof="1">
              <a:solidFill>
                <a:schemeClr val="dk1"/>
              </a:solidFill>
            </a:endParaRPr>
          </a:p>
          <a:p>
            <a:pPr marL="742950" indent="-285750"/>
            <a:endParaRPr lang="tr-TR" sz="1600" noProof="1" smtClean="0">
              <a:solidFill>
                <a:schemeClr val="dk1"/>
              </a:solidFill>
            </a:endParaRPr>
          </a:p>
          <a:p>
            <a:pPr marL="742950" indent="-285750"/>
            <a:endParaRPr lang="en-US" sz="1600" noProof="1">
              <a:solidFill>
                <a:schemeClr val="dk1"/>
              </a:solidFill>
            </a:endParaRPr>
          </a:p>
        </p:txBody>
      </p:sp>
      <p:sp>
        <p:nvSpPr>
          <p:cNvPr id="4" name="Google Shape;60;p14"/>
          <p:cNvSpPr txBox="1">
            <a:spLocks/>
          </p:cNvSpPr>
          <p:nvPr/>
        </p:nvSpPr>
        <p:spPr>
          <a:xfrm>
            <a:off x="6489700" y="4064525"/>
            <a:ext cx="254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r-TR" dirty="0" err="1" smtClean="0"/>
              <a:t>Thank</a:t>
            </a:r>
            <a:r>
              <a:rPr lang="tr-TR" dirty="0" smtClean="0"/>
              <a:t> </a:t>
            </a:r>
            <a:r>
              <a:rPr lang="tr-TR" dirty="0" err="1" smtClean="0"/>
              <a:t>You</a:t>
            </a:r>
            <a:r>
              <a:rPr lang="tr-TR" dirty="0" smtClean="0"/>
              <a:t>!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532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8 Fallacies of </a:t>
            </a:r>
            <a:r>
              <a:rPr lang="en-US" dirty="0" err="1"/>
              <a:t>Distrubuted</a:t>
            </a:r>
            <a:r>
              <a:rPr lang="en-US" dirty="0"/>
              <a:t> System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36800" y="1087675"/>
            <a:ext cx="791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indent="-285750"/>
            <a:r>
              <a:rPr lang="tr-TR" sz="1600" dirty="0" err="1" smtClean="0">
                <a:solidFill>
                  <a:schemeClr val="dk1"/>
                </a:solidFill>
              </a:rPr>
              <a:t>The</a:t>
            </a:r>
            <a:r>
              <a:rPr lang="tr-TR" sz="1600" dirty="0" smtClean="0">
                <a:solidFill>
                  <a:schemeClr val="dk1"/>
                </a:solidFill>
              </a:rPr>
              <a:t> network is </a:t>
            </a:r>
            <a:r>
              <a:rPr lang="tr-TR" sz="1600" dirty="0" err="1" smtClean="0">
                <a:solidFill>
                  <a:schemeClr val="dk1"/>
                </a:solidFill>
              </a:rPr>
              <a:t>reliable</a:t>
            </a:r>
            <a:r>
              <a:rPr lang="tr-TR" sz="1600" dirty="0" smtClean="0">
                <a:solidFill>
                  <a:schemeClr val="dk1"/>
                </a:solidFill>
              </a:rPr>
              <a:t>.</a:t>
            </a:r>
          </a:p>
          <a:p>
            <a:pPr marL="742950" indent="-285750"/>
            <a:r>
              <a:rPr lang="en-US" sz="1600" noProof="1" smtClean="0">
                <a:solidFill>
                  <a:schemeClr val="dk1"/>
                </a:solidFill>
              </a:rPr>
              <a:t>Latency</a:t>
            </a:r>
            <a:r>
              <a:rPr lang="tr-TR" sz="1600" dirty="0" smtClean="0">
                <a:solidFill>
                  <a:schemeClr val="dk1"/>
                </a:solidFill>
              </a:rPr>
              <a:t> is </a:t>
            </a:r>
            <a:r>
              <a:rPr lang="tr-TR" sz="1600" dirty="0" err="1" smtClean="0">
                <a:solidFill>
                  <a:schemeClr val="dk1"/>
                </a:solidFill>
              </a:rPr>
              <a:t>zero</a:t>
            </a:r>
            <a:r>
              <a:rPr lang="tr-TR" sz="1600" dirty="0" smtClean="0">
                <a:solidFill>
                  <a:schemeClr val="dk1"/>
                </a:solidFill>
              </a:rPr>
              <a:t>.</a:t>
            </a:r>
          </a:p>
          <a:p>
            <a:pPr marL="742950" indent="-285750"/>
            <a:r>
              <a:rPr lang="tr-TR" sz="1600" dirty="0" err="1" smtClean="0">
                <a:solidFill>
                  <a:schemeClr val="dk1"/>
                </a:solidFill>
              </a:rPr>
              <a:t>Bandwidth</a:t>
            </a:r>
            <a:r>
              <a:rPr lang="tr-TR" sz="1600" dirty="0" smtClean="0">
                <a:solidFill>
                  <a:schemeClr val="dk1"/>
                </a:solidFill>
              </a:rPr>
              <a:t> is </a:t>
            </a:r>
            <a:r>
              <a:rPr lang="tr-TR" sz="1600" dirty="0" err="1" smtClean="0">
                <a:solidFill>
                  <a:schemeClr val="dk1"/>
                </a:solidFill>
              </a:rPr>
              <a:t>infinite</a:t>
            </a:r>
            <a:r>
              <a:rPr lang="tr-TR" sz="1600" dirty="0" smtClean="0">
                <a:solidFill>
                  <a:schemeClr val="dk1"/>
                </a:solidFill>
              </a:rPr>
              <a:t>.</a:t>
            </a:r>
          </a:p>
          <a:p>
            <a:pPr marL="742950" indent="-285750"/>
            <a:r>
              <a:rPr lang="tr-TR" sz="1600" dirty="0" err="1" smtClean="0">
                <a:solidFill>
                  <a:schemeClr val="dk1"/>
                </a:solidFill>
              </a:rPr>
              <a:t>The</a:t>
            </a:r>
            <a:r>
              <a:rPr lang="tr-TR" sz="1600" dirty="0" smtClean="0">
                <a:solidFill>
                  <a:schemeClr val="dk1"/>
                </a:solidFill>
              </a:rPr>
              <a:t> </a:t>
            </a:r>
            <a:r>
              <a:rPr lang="tr-TR" sz="1600" dirty="0" err="1" smtClean="0">
                <a:solidFill>
                  <a:schemeClr val="dk1"/>
                </a:solidFill>
              </a:rPr>
              <a:t>newtork</a:t>
            </a:r>
            <a:r>
              <a:rPr lang="tr-TR" sz="1600" dirty="0" smtClean="0">
                <a:solidFill>
                  <a:schemeClr val="dk1"/>
                </a:solidFill>
              </a:rPr>
              <a:t> is </a:t>
            </a:r>
            <a:r>
              <a:rPr lang="tr-TR" sz="1600" dirty="0" err="1" smtClean="0">
                <a:solidFill>
                  <a:schemeClr val="dk1"/>
                </a:solidFill>
              </a:rPr>
              <a:t>secure</a:t>
            </a:r>
            <a:r>
              <a:rPr lang="tr-TR" sz="1600" dirty="0" smtClean="0">
                <a:solidFill>
                  <a:schemeClr val="dk1"/>
                </a:solidFill>
              </a:rPr>
              <a:t>.</a:t>
            </a:r>
          </a:p>
          <a:p>
            <a:pPr marL="742950" indent="-285750"/>
            <a:r>
              <a:rPr lang="tr-TR" sz="1600" dirty="0" err="1" smtClean="0">
                <a:solidFill>
                  <a:schemeClr val="dk1"/>
                </a:solidFill>
              </a:rPr>
              <a:t>Topology</a:t>
            </a:r>
            <a:r>
              <a:rPr lang="tr-TR" sz="1600" dirty="0" smtClean="0">
                <a:solidFill>
                  <a:schemeClr val="dk1"/>
                </a:solidFill>
              </a:rPr>
              <a:t> </a:t>
            </a:r>
            <a:r>
              <a:rPr lang="tr-TR" sz="1600" dirty="0" err="1" smtClean="0">
                <a:solidFill>
                  <a:schemeClr val="dk1"/>
                </a:solidFill>
              </a:rPr>
              <a:t>doesn’t</a:t>
            </a:r>
            <a:r>
              <a:rPr lang="tr-TR" sz="1600" dirty="0" smtClean="0">
                <a:solidFill>
                  <a:schemeClr val="dk1"/>
                </a:solidFill>
              </a:rPr>
              <a:t> </a:t>
            </a:r>
            <a:r>
              <a:rPr lang="tr-TR" sz="1600" dirty="0" err="1" smtClean="0">
                <a:solidFill>
                  <a:schemeClr val="dk1"/>
                </a:solidFill>
              </a:rPr>
              <a:t>change</a:t>
            </a:r>
            <a:r>
              <a:rPr lang="tr-TR" sz="1600" dirty="0" smtClean="0">
                <a:solidFill>
                  <a:schemeClr val="dk1"/>
                </a:solidFill>
              </a:rPr>
              <a:t>.</a:t>
            </a:r>
          </a:p>
          <a:p>
            <a:pPr marL="742950" indent="-285750"/>
            <a:r>
              <a:rPr lang="tr-TR" sz="1600" dirty="0" err="1" smtClean="0">
                <a:solidFill>
                  <a:schemeClr val="dk1"/>
                </a:solidFill>
              </a:rPr>
              <a:t>There</a:t>
            </a:r>
            <a:r>
              <a:rPr lang="tr-TR" sz="1600" dirty="0" smtClean="0">
                <a:solidFill>
                  <a:schemeClr val="dk1"/>
                </a:solidFill>
              </a:rPr>
              <a:t> is </a:t>
            </a:r>
            <a:r>
              <a:rPr lang="tr-TR" sz="1600" dirty="0" err="1" smtClean="0">
                <a:solidFill>
                  <a:schemeClr val="dk1"/>
                </a:solidFill>
              </a:rPr>
              <a:t>one</a:t>
            </a:r>
            <a:r>
              <a:rPr lang="tr-TR" sz="1600" dirty="0" smtClean="0">
                <a:solidFill>
                  <a:schemeClr val="dk1"/>
                </a:solidFill>
              </a:rPr>
              <a:t> </a:t>
            </a:r>
            <a:r>
              <a:rPr lang="tr-TR" sz="1600" dirty="0" err="1" smtClean="0">
                <a:solidFill>
                  <a:schemeClr val="dk1"/>
                </a:solidFill>
              </a:rPr>
              <a:t>administrator</a:t>
            </a:r>
            <a:r>
              <a:rPr lang="tr-TR" sz="1600" dirty="0" smtClean="0">
                <a:solidFill>
                  <a:schemeClr val="dk1"/>
                </a:solidFill>
              </a:rPr>
              <a:t>.</a:t>
            </a:r>
          </a:p>
          <a:p>
            <a:pPr marL="742950" indent="-285750"/>
            <a:r>
              <a:rPr lang="tr-TR" sz="1600" dirty="0" smtClean="0">
                <a:solidFill>
                  <a:schemeClr val="dk1"/>
                </a:solidFill>
              </a:rPr>
              <a:t>Transport </a:t>
            </a:r>
            <a:r>
              <a:rPr lang="tr-TR" sz="1600" dirty="0" err="1" smtClean="0">
                <a:solidFill>
                  <a:schemeClr val="dk1"/>
                </a:solidFill>
              </a:rPr>
              <a:t>cost</a:t>
            </a:r>
            <a:r>
              <a:rPr lang="tr-TR" sz="1600" dirty="0" smtClean="0">
                <a:solidFill>
                  <a:schemeClr val="dk1"/>
                </a:solidFill>
              </a:rPr>
              <a:t> is </a:t>
            </a:r>
            <a:r>
              <a:rPr lang="tr-TR" sz="1600" dirty="0" err="1" smtClean="0">
                <a:solidFill>
                  <a:schemeClr val="dk1"/>
                </a:solidFill>
              </a:rPr>
              <a:t>zero</a:t>
            </a:r>
            <a:r>
              <a:rPr lang="tr-TR" sz="1600" dirty="0" smtClean="0">
                <a:solidFill>
                  <a:schemeClr val="dk1"/>
                </a:solidFill>
              </a:rPr>
              <a:t>.</a:t>
            </a:r>
          </a:p>
          <a:p>
            <a:pPr marL="742950" indent="-285750"/>
            <a:r>
              <a:rPr lang="tr-TR" sz="1600" dirty="0" err="1" smtClean="0">
                <a:solidFill>
                  <a:schemeClr val="dk1"/>
                </a:solidFill>
              </a:rPr>
              <a:t>The</a:t>
            </a:r>
            <a:r>
              <a:rPr lang="tr-TR" sz="1600" dirty="0" smtClean="0">
                <a:solidFill>
                  <a:schemeClr val="dk1"/>
                </a:solidFill>
              </a:rPr>
              <a:t> </a:t>
            </a:r>
            <a:r>
              <a:rPr lang="tr-TR" sz="1600" dirty="0" err="1" smtClean="0">
                <a:solidFill>
                  <a:schemeClr val="dk1"/>
                </a:solidFill>
              </a:rPr>
              <a:t>newtork</a:t>
            </a:r>
            <a:r>
              <a:rPr lang="tr-TR" sz="1600" dirty="0" smtClean="0">
                <a:solidFill>
                  <a:schemeClr val="dk1"/>
                </a:solidFill>
              </a:rPr>
              <a:t> is </a:t>
            </a:r>
            <a:r>
              <a:rPr lang="tr-TR" sz="1600" dirty="0" err="1" smtClean="0">
                <a:solidFill>
                  <a:schemeClr val="dk1"/>
                </a:solidFill>
              </a:rPr>
              <a:t>homogeneous</a:t>
            </a:r>
            <a:r>
              <a:rPr lang="tr-TR" sz="1600" dirty="0" smtClean="0">
                <a:solidFill>
                  <a:schemeClr val="dk1"/>
                </a:solidFill>
              </a:rPr>
              <a:t>.</a:t>
            </a:r>
          </a:p>
          <a:p>
            <a:pPr marL="742950" indent="-285750"/>
            <a:endParaRPr lang="en-US" sz="1600" noProof="1">
              <a:solidFill>
                <a:schemeClr val="dk1"/>
              </a:solidFill>
            </a:endParaRPr>
          </a:p>
        </p:txBody>
      </p:sp>
      <p:pic>
        <p:nvPicPr>
          <p:cNvPr id="4100" name="Picture 4" descr="Ä°lgili resi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661" y="501569"/>
            <a:ext cx="3049799" cy="372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54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8 Fallacies of </a:t>
            </a:r>
            <a:r>
              <a:rPr lang="en-US" dirty="0" err="1"/>
              <a:t>Distrubuted</a:t>
            </a:r>
            <a:r>
              <a:rPr lang="en-US" dirty="0"/>
              <a:t> System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36800" y="1087675"/>
            <a:ext cx="791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indent="-285750"/>
            <a:r>
              <a:rPr lang="tr-TR" sz="1600" dirty="0" err="1" smtClean="0">
                <a:solidFill>
                  <a:schemeClr val="dk1"/>
                </a:solidFill>
              </a:rPr>
              <a:t>The</a:t>
            </a:r>
            <a:r>
              <a:rPr lang="tr-TR" sz="1600" dirty="0" smtClean="0">
                <a:solidFill>
                  <a:schemeClr val="dk1"/>
                </a:solidFill>
              </a:rPr>
              <a:t> network is </a:t>
            </a:r>
            <a:r>
              <a:rPr lang="tr-TR" sz="1600" dirty="0" err="1" smtClean="0">
                <a:solidFill>
                  <a:schemeClr val="dk1"/>
                </a:solidFill>
              </a:rPr>
              <a:t>reliable</a:t>
            </a:r>
            <a:r>
              <a:rPr lang="tr-TR" sz="1600" dirty="0" smtClean="0">
                <a:solidFill>
                  <a:schemeClr val="dk1"/>
                </a:solidFill>
              </a:rPr>
              <a:t>. </a:t>
            </a:r>
            <a:r>
              <a:rPr lang="tr-TR" sz="1600" dirty="0" smtClean="0">
                <a:solidFill>
                  <a:schemeClr val="dk1"/>
                </a:solidFill>
                <a:sym typeface="Wingdings" panose="05000000000000000000" pitchFamily="2" charset="2"/>
              </a:rPr>
              <a:t> </a:t>
            </a:r>
            <a:r>
              <a:rPr lang="tr-TR" sz="1600" dirty="0" err="1" smtClean="0">
                <a:solidFill>
                  <a:schemeClr val="dk1"/>
                </a:solidFill>
                <a:sym typeface="Wingdings" panose="05000000000000000000" pitchFamily="2" charset="2"/>
              </a:rPr>
              <a:t>App</a:t>
            </a:r>
            <a:r>
              <a:rPr lang="tr-TR" sz="1600" dirty="0" smtClean="0">
                <a:solidFill>
                  <a:schemeClr val="dk1"/>
                </a:solidFill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chemeClr val="dk1"/>
                </a:solidFill>
                <a:sym typeface="Wingdings" panose="05000000000000000000" pitchFamily="2" charset="2"/>
              </a:rPr>
              <a:t>needs</a:t>
            </a:r>
            <a:r>
              <a:rPr lang="tr-TR" sz="1600" dirty="0" smtClean="0">
                <a:solidFill>
                  <a:schemeClr val="dk1"/>
                </a:solidFill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chemeClr val="dk1"/>
                </a:solidFill>
                <a:sym typeface="Wingdings" panose="05000000000000000000" pitchFamily="2" charset="2"/>
              </a:rPr>
              <a:t>error</a:t>
            </a:r>
            <a:r>
              <a:rPr lang="tr-TR" sz="1600" dirty="0" smtClean="0">
                <a:solidFill>
                  <a:schemeClr val="dk1"/>
                </a:solidFill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chemeClr val="dk1"/>
                </a:solidFill>
                <a:sym typeface="Wingdings" panose="05000000000000000000" pitchFamily="2" charset="2"/>
              </a:rPr>
              <a:t>handling</a:t>
            </a:r>
            <a:r>
              <a:rPr lang="tr-TR" sz="1600" dirty="0" smtClean="0">
                <a:solidFill>
                  <a:schemeClr val="dk1"/>
                </a:solidFill>
                <a:sym typeface="Wingdings" panose="05000000000000000000" pitchFamily="2" charset="2"/>
              </a:rPr>
              <a:t>/</a:t>
            </a:r>
            <a:r>
              <a:rPr lang="tr-TR" sz="1600" dirty="0" err="1" smtClean="0">
                <a:solidFill>
                  <a:schemeClr val="dk1"/>
                </a:solidFill>
                <a:sym typeface="Wingdings" panose="05000000000000000000" pitchFamily="2" charset="2"/>
              </a:rPr>
              <a:t>retry</a:t>
            </a:r>
            <a:r>
              <a:rPr lang="tr-TR" sz="1600" dirty="0" smtClean="0">
                <a:solidFill>
                  <a:schemeClr val="dk1"/>
                </a:solidFill>
                <a:sym typeface="Wingdings" panose="05000000000000000000" pitchFamily="2" charset="2"/>
              </a:rPr>
              <a:t>.</a:t>
            </a:r>
            <a:endParaRPr lang="tr-TR" sz="1600" dirty="0" smtClean="0">
              <a:solidFill>
                <a:schemeClr val="dk1"/>
              </a:solidFill>
            </a:endParaRPr>
          </a:p>
          <a:p>
            <a:pPr marL="742950" indent="-285750"/>
            <a:r>
              <a:rPr lang="en-US" sz="1600" noProof="1" smtClean="0">
                <a:solidFill>
                  <a:schemeClr val="dk1"/>
                </a:solidFill>
              </a:rPr>
              <a:t>Latency</a:t>
            </a:r>
            <a:r>
              <a:rPr lang="tr-TR" sz="1600" dirty="0" smtClean="0">
                <a:solidFill>
                  <a:schemeClr val="dk1"/>
                </a:solidFill>
              </a:rPr>
              <a:t> is </a:t>
            </a:r>
            <a:r>
              <a:rPr lang="tr-TR" sz="1600" dirty="0" err="1" smtClean="0">
                <a:solidFill>
                  <a:schemeClr val="dk1"/>
                </a:solidFill>
              </a:rPr>
              <a:t>zero</a:t>
            </a:r>
            <a:r>
              <a:rPr lang="tr-TR" sz="1600" dirty="0" smtClean="0">
                <a:solidFill>
                  <a:schemeClr val="dk1"/>
                </a:solidFill>
              </a:rPr>
              <a:t>. </a:t>
            </a:r>
            <a:r>
              <a:rPr lang="tr-TR" sz="1600" dirty="0" smtClean="0">
                <a:solidFill>
                  <a:schemeClr val="dk1"/>
                </a:solidFill>
                <a:sym typeface="Wingdings" panose="05000000000000000000" pitchFamily="2" charset="2"/>
              </a:rPr>
              <a:t> </a:t>
            </a:r>
            <a:r>
              <a:rPr lang="tr-TR" sz="1600" dirty="0" err="1" smtClean="0">
                <a:solidFill>
                  <a:schemeClr val="dk1"/>
                </a:solidFill>
                <a:sym typeface="Wingdings" panose="05000000000000000000" pitchFamily="2" charset="2"/>
              </a:rPr>
              <a:t>App</a:t>
            </a:r>
            <a:r>
              <a:rPr lang="tr-TR" sz="1600" dirty="0" smtClean="0">
                <a:solidFill>
                  <a:schemeClr val="dk1"/>
                </a:solidFill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chemeClr val="dk1"/>
                </a:solidFill>
                <a:sym typeface="Wingdings" panose="05000000000000000000" pitchFamily="2" charset="2"/>
              </a:rPr>
              <a:t>should</a:t>
            </a:r>
            <a:r>
              <a:rPr lang="tr-TR" sz="1600" dirty="0" smtClean="0">
                <a:solidFill>
                  <a:schemeClr val="dk1"/>
                </a:solidFill>
                <a:sym typeface="Wingdings" panose="05000000000000000000" pitchFamily="2" charset="2"/>
              </a:rPr>
              <a:t> minimize # of </a:t>
            </a:r>
            <a:r>
              <a:rPr lang="tr-TR" sz="1600" dirty="0" err="1" smtClean="0">
                <a:solidFill>
                  <a:schemeClr val="dk1"/>
                </a:solidFill>
                <a:sym typeface="Wingdings" panose="05000000000000000000" pitchFamily="2" charset="2"/>
              </a:rPr>
              <a:t>request</a:t>
            </a:r>
            <a:r>
              <a:rPr lang="tr-TR" sz="1600" dirty="0" smtClean="0">
                <a:solidFill>
                  <a:schemeClr val="dk1"/>
                </a:solidFill>
                <a:sym typeface="Wingdings" panose="05000000000000000000" pitchFamily="2" charset="2"/>
              </a:rPr>
              <a:t>.</a:t>
            </a:r>
            <a:endParaRPr lang="tr-TR" sz="1600" dirty="0" smtClean="0">
              <a:solidFill>
                <a:schemeClr val="dk1"/>
              </a:solidFill>
            </a:endParaRPr>
          </a:p>
          <a:p>
            <a:pPr marL="742950" indent="-285750"/>
            <a:r>
              <a:rPr lang="tr-TR" sz="1600" dirty="0" err="1" smtClean="0">
                <a:solidFill>
                  <a:schemeClr val="dk1"/>
                </a:solidFill>
              </a:rPr>
              <a:t>Bandwidth</a:t>
            </a:r>
            <a:r>
              <a:rPr lang="tr-TR" sz="1600" dirty="0" smtClean="0">
                <a:solidFill>
                  <a:schemeClr val="dk1"/>
                </a:solidFill>
              </a:rPr>
              <a:t> is </a:t>
            </a:r>
            <a:r>
              <a:rPr lang="tr-TR" sz="1600" dirty="0" err="1" smtClean="0">
                <a:solidFill>
                  <a:schemeClr val="dk1"/>
                </a:solidFill>
              </a:rPr>
              <a:t>infinite</a:t>
            </a:r>
            <a:r>
              <a:rPr lang="tr-TR" sz="1600" dirty="0" smtClean="0">
                <a:solidFill>
                  <a:schemeClr val="dk1"/>
                </a:solidFill>
              </a:rPr>
              <a:t>. </a:t>
            </a:r>
            <a:r>
              <a:rPr lang="tr-TR" sz="1600" dirty="0" smtClean="0">
                <a:solidFill>
                  <a:schemeClr val="dk1"/>
                </a:solidFill>
                <a:sym typeface="Wingdings" panose="05000000000000000000" pitchFamily="2" charset="2"/>
              </a:rPr>
              <a:t> </a:t>
            </a:r>
            <a:r>
              <a:rPr lang="tr-TR" sz="1600" dirty="0" err="1" smtClean="0">
                <a:solidFill>
                  <a:schemeClr val="dk1"/>
                </a:solidFill>
                <a:sym typeface="Wingdings" panose="05000000000000000000" pitchFamily="2" charset="2"/>
              </a:rPr>
              <a:t>App</a:t>
            </a:r>
            <a:r>
              <a:rPr lang="tr-TR" sz="1600" dirty="0" smtClean="0">
                <a:solidFill>
                  <a:schemeClr val="dk1"/>
                </a:solidFill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chemeClr val="dk1"/>
                </a:solidFill>
                <a:sym typeface="Wingdings" panose="05000000000000000000" pitchFamily="2" charset="2"/>
              </a:rPr>
              <a:t>should</a:t>
            </a:r>
            <a:r>
              <a:rPr lang="tr-TR" sz="1600" dirty="0" smtClean="0">
                <a:solidFill>
                  <a:schemeClr val="dk1"/>
                </a:solidFill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chemeClr val="dk1"/>
                </a:solidFill>
                <a:sym typeface="Wingdings" panose="05000000000000000000" pitchFamily="2" charset="2"/>
              </a:rPr>
              <a:t>send</a:t>
            </a:r>
            <a:r>
              <a:rPr lang="tr-TR" sz="1600" dirty="0" smtClean="0">
                <a:solidFill>
                  <a:schemeClr val="dk1"/>
                </a:solidFill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chemeClr val="dk1"/>
                </a:solidFill>
                <a:sym typeface="Wingdings" panose="05000000000000000000" pitchFamily="2" charset="2"/>
              </a:rPr>
              <a:t>small</a:t>
            </a:r>
            <a:r>
              <a:rPr lang="tr-TR" sz="1600" dirty="0" smtClean="0">
                <a:solidFill>
                  <a:schemeClr val="dk1"/>
                </a:solidFill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chemeClr val="dk1"/>
                </a:solidFill>
                <a:sym typeface="Wingdings" panose="05000000000000000000" pitchFamily="2" charset="2"/>
              </a:rPr>
              <a:t>payloads</a:t>
            </a:r>
            <a:r>
              <a:rPr lang="tr-TR" sz="1600" dirty="0">
                <a:solidFill>
                  <a:schemeClr val="dk1"/>
                </a:solidFill>
                <a:sym typeface="Wingdings" panose="05000000000000000000" pitchFamily="2" charset="2"/>
              </a:rPr>
              <a:t>.</a:t>
            </a:r>
            <a:endParaRPr lang="tr-TR" sz="1600" dirty="0" smtClean="0">
              <a:solidFill>
                <a:schemeClr val="dk1"/>
              </a:solidFill>
            </a:endParaRPr>
          </a:p>
          <a:p>
            <a:pPr marL="742950" indent="-285750"/>
            <a:r>
              <a:rPr lang="tr-TR" sz="1600" dirty="0" err="1" smtClean="0">
                <a:solidFill>
                  <a:schemeClr val="dk1"/>
                </a:solidFill>
              </a:rPr>
              <a:t>The</a:t>
            </a:r>
            <a:r>
              <a:rPr lang="tr-TR" sz="1600" dirty="0" smtClean="0">
                <a:solidFill>
                  <a:schemeClr val="dk1"/>
                </a:solidFill>
              </a:rPr>
              <a:t> </a:t>
            </a:r>
            <a:r>
              <a:rPr lang="tr-TR" sz="1600" dirty="0" smtClean="0">
                <a:solidFill>
                  <a:schemeClr val="dk1"/>
                </a:solidFill>
              </a:rPr>
              <a:t>network </a:t>
            </a:r>
            <a:r>
              <a:rPr lang="tr-TR" sz="1600" dirty="0" smtClean="0">
                <a:solidFill>
                  <a:schemeClr val="dk1"/>
                </a:solidFill>
              </a:rPr>
              <a:t>is </a:t>
            </a:r>
            <a:r>
              <a:rPr lang="tr-TR" sz="1600" dirty="0" err="1" smtClean="0">
                <a:solidFill>
                  <a:schemeClr val="dk1"/>
                </a:solidFill>
              </a:rPr>
              <a:t>secure</a:t>
            </a:r>
            <a:r>
              <a:rPr lang="tr-TR" sz="1600" dirty="0" smtClean="0">
                <a:solidFill>
                  <a:schemeClr val="dk1"/>
                </a:solidFill>
              </a:rPr>
              <a:t>. </a:t>
            </a:r>
            <a:r>
              <a:rPr lang="tr-TR" sz="1600" dirty="0" smtClean="0">
                <a:solidFill>
                  <a:schemeClr val="dk1"/>
                </a:solidFill>
                <a:sym typeface="Wingdings" panose="05000000000000000000" pitchFamily="2" charset="2"/>
              </a:rPr>
              <a:t> </a:t>
            </a:r>
            <a:r>
              <a:rPr lang="tr-TR" sz="1600" dirty="0" err="1" smtClean="0">
                <a:solidFill>
                  <a:schemeClr val="dk1"/>
                </a:solidFill>
                <a:sym typeface="Wingdings" panose="05000000000000000000" pitchFamily="2" charset="2"/>
              </a:rPr>
              <a:t>App</a:t>
            </a:r>
            <a:r>
              <a:rPr lang="tr-TR" sz="1600" dirty="0" smtClean="0">
                <a:solidFill>
                  <a:schemeClr val="dk1"/>
                </a:solidFill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chemeClr val="dk1"/>
                </a:solidFill>
                <a:sym typeface="Wingdings" panose="05000000000000000000" pitchFamily="2" charset="2"/>
              </a:rPr>
              <a:t>must</a:t>
            </a:r>
            <a:r>
              <a:rPr lang="tr-TR" sz="1600" dirty="0" smtClean="0">
                <a:solidFill>
                  <a:schemeClr val="dk1"/>
                </a:solidFill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chemeClr val="dk1"/>
                </a:solidFill>
                <a:sym typeface="Wingdings" panose="05000000000000000000" pitchFamily="2" charset="2"/>
              </a:rPr>
              <a:t>secure</a:t>
            </a:r>
            <a:r>
              <a:rPr lang="tr-TR" sz="1600" dirty="0" smtClean="0">
                <a:solidFill>
                  <a:schemeClr val="dk1"/>
                </a:solidFill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chemeClr val="dk1"/>
                </a:solidFill>
                <a:sym typeface="Wingdings" panose="05000000000000000000" pitchFamily="2" charset="2"/>
              </a:rPr>
              <a:t>its</a:t>
            </a:r>
            <a:r>
              <a:rPr lang="tr-TR" sz="1600" dirty="0" smtClean="0">
                <a:solidFill>
                  <a:schemeClr val="dk1"/>
                </a:solidFill>
                <a:sym typeface="Wingdings" panose="05000000000000000000" pitchFamily="2" charset="2"/>
              </a:rPr>
              <a:t> data/</a:t>
            </a:r>
            <a:r>
              <a:rPr lang="tr-TR" sz="1600" dirty="0" err="1" smtClean="0">
                <a:solidFill>
                  <a:schemeClr val="dk1"/>
                </a:solidFill>
                <a:sym typeface="Wingdings" panose="05000000000000000000" pitchFamily="2" charset="2"/>
              </a:rPr>
              <a:t>authenticate</a:t>
            </a:r>
            <a:r>
              <a:rPr lang="tr-TR" sz="1600" dirty="0" smtClean="0">
                <a:solidFill>
                  <a:schemeClr val="dk1"/>
                </a:solidFill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chemeClr val="dk1"/>
                </a:solidFill>
                <a:sym typeface="Wingdings" panose="05000000000000000000" pitchFamily="2" charset="2"/>
              </a:rPr>
              <a:t>request</a:t>
            </a:r>
            <a:r>
              <a:rPr lang="tr-TR" sz="1600" dirty="0" smtClean="0">
                <a:solidFill>
                  <a:schemeClr val="dk1"/>
                </a:solidFill>
                <a:sym typeface="Wingdings" panose="05000000000000000000" pitchFamily="2" charset="2"/>
              </a:rPr>
              <a:t>.</a:t>
            </a:r>
            <a:endParaRPr lang="tr-TR" sz="1600" dirty="0" smtClean="0">
              <a:solidFill>
                <a:schemeClr val="dk1"/>
              </a:solidFill>
            </a:endParaRPr>
          </a:p>
          <a:p>
            <a:pPr marL="742950" indent="-285750"/>
            <a:r>
              <a:rPr lang="tr-TR" sz="1600" dirty="0" err="1" smtClean="0">
                <a:solidFill>
                  <a:schemeClr val="dk1"/>
                </a:solidFill>
              </a:rPr>
              <a:t>Topology</a:t>
            </a:r>
            <a:r>
              <a:rPr lang="tr-TR" sz="1600" dirty="0" smtClean="0">
                <a:solidFill>
                  <a:schemeClr val="dk1"/>
                </a:solidFill>
              </a:rPr>
              <a:t> </a:t>
            </a:r>
            <a:r>
              <a:rPr lang="tr-TR" sz="1600" dirty="0" err="1" smtClean="0">
                <a:solidFill>
                  <a:schemeClr val="dk1"/>
                </a:solidFill>
              </a:rPr>
              <a:t>doesn’t</a:t>
            </a:r>
            <a:r>
              <a:rPr lang="tr-TR" sz="1600" dirty="0" smtClean="0">
                <a:solidFill>
                  <a:schemeClr val="dk1"/>
                </a:solidFill>
              </a:rPr>
              <a:t> </a:t>
            </a:r>
            <a:r>
              <a:rPr lang="tr-TR" sz="1600" dirty="0" err="1" smtClean="0">
                <a:solidFill>
                  <a:schemeClr val="dk1"/>
                </a:solidFill>
              </a:rPr>
              <a:t>change</a:t>
            </a:r>
            <a:r>
              <a:rPr lang="tr-TR" sz="1600" dirty="0" smtClean="0">
                <a:solidFill>
                  <a:schemeClr val="dk1"/>
                </a:solidFill>
              </a:rPr>
              <a:t>. </a:t>
            </a:r>
            <a:r>
              <a:rPr lang="tr-TR" sz="1600" dirty="0" smtClean="0">
                <a:solidFill>
                  <a:schemeClr val="dk1"/>
                </a:solidFill>
                <a:sym typeface="Wingdings" panose="05000000000000000000" pitchFamily="2" charset="2"/>
              </a:rPr>
              <a:t> </a:t>
            </a:r>
            <a:r>
              <a:rPr lang="tr-TR" sz="1600" dirty="0" err="1" smtClean="0">
                <a:solidFill>
                  <a:schemeClr val="dk1"/>
                </a:solidFill>
                <a:sym typeface="Wingdings" panose="05000000000000000000" pitchFamily="2" charset="2"/>
              </a:rPr>
              <a:t>Changes</a:t>
            </a:r>
            <a:r>
              <a:rPr lang="tr-TR" sz="1600" dirty="0" smtClean="0">
                <a:solidFill>
                  <a:schemeClr val="dk1"/>
                </a:solidFill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chemeClr val="dk1"/>
                </a:solidFill>
                <a:sym typeface="Wingdings" panose="05000000000000000000" pitchFamily="2" charset="2"/>
              </a:rPr>
              <a:t>affect</a:t>
            </a:r>
            <a:r>
              <a:rPr lang="tr-TR" sz="1600" dirty="0" smtClean="0">
                <a:solidFill>
                  <a:schemeClr val="dk1"/>
                </a:solidFill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chemeClr val="dk1"/>
                </a:solidFill>
                <a:sym typeface="Wingdings" panose="05000000000000000000" pitchFamily="2" charset="2"/>
              </a:rPr>
              <a:t>latency</a:t>
            </a:r>
            <a:r>
              <a:rPr lang="tr-TR" sz="1600" dirty="0" smtClean="0">
                <a:solidFill>
                  <a:schemeClr val="dk1"/>
                </a:solidFill>
                <a:sym typeface="Wingdings" panose="05000000000000000000" pitchFamily="2" charset="2"/>
              </a:rPr>
              <a:t>, </a:t>
            </a:r>
            <a:r>
              <a:rPr lang="tr-TR" sz="1600" dirty="0" err="1" smtClean="0">
                <a:solidFill>
                  <a:schemeClr val="dk1"/>
                </a:solidFill>
                <a:sym typeface="Wingdings" panose="05000000000000000000" pitchFamily="2" charset="2"/>
              </a:rPr>
              <a:t>bandwith</a:t>
            </a:r>
            <a:r>
              <a:rPr lang="tr-TR" sz="1600" dirty="0" smtClean="0">
                <a:solidFill>
                  <a:schemeClr val="dk1"/>
                </a:solidFill>
                <a:sym typeface="Wingdings" panose="05000000000000000000" pitchFamily="2" charset="2"/>
              </a:rPr>
              <a:t>, </a:t>
            </a:r>
            <a:r>
              <a:rPr lang="tr-TR" sz="1600" dirty="0" err="1" smtClean="0">
                <a:solidFill>
                  <a:schemeClr val="dk1"/>
                </a:solidFill>
                <a:sym typeface="Wingdings" panose="05000000000000000000" pitchFamily="2" charset="2"/>
              </a:rPr>
              <a:t>endpoints</a:t>
            </a:r>
            <a:r>
              <a:rPr lang="tr-TR" sz="1600" dirty="0" smtClean="0">
                <a:solidFill>
                  <a:schemeClr val="dk1"/>
                </a:solidFill>
                <a:sym typeface="Wingdings" panose="05000000000000000000" pitchFamily="2" charset="2"/>
              </a:rPr>
              <a:t>.</a:t>
            </a:r>
            <a:endParaRPr lang="tr-TR" sz="1600" dirty="0" smtClean="0">
              <a:solidFill>
                <a:schemeClr val="dk1"/>
              </a:solidFill>
            </a:endParaRPr>
          </a:p>
          <a:p>
            <a:pPr marL="742950" indent="-285750"/>
            <a:r>
              <a:rPr lang="tr-TR" sz="1600" dirty="0" err="1" smtClean="0">
                <a:solidFill>
                  <a:schemeClr val="dk1"/>
                </a:solidFill>
              </a:rPr>
              <a:t>There</a:t>
            </a:r>
            <a:r>
              <a:rPr lang="tr-TR" sz="1600" dirty="0" smtClean="0">
                <a:solidFill>
                  <a:schemeClr val="dk1"/>
                </a:solidFill>
              </a:rPr>
              <a:t> is </a:t>
            </a:r>
            <a:r>
              <a:rPr lang="tr-TR" sz="1600" dirty="0" err="1" smtClean="0">
                <a:solidFill>
                  <a:schemeClr val="dk1"/>
                </a:solidFill>
              </a:rPr>
              <a:t>one</a:t>
            </a:r>
            <a:r>
              <a:rPr lang="tr-TR" sz="1600" dirty="0" smtClean="0">
                <a:solidFill>
                  <a:schemeClr val="dk1"/>
                </a:solidFill>
              </a:rPr>
              <a:t> </a:t>
            </a:r>
            <a:r>
              <a:rPr lang="tr-TR" sz="1600" dirty="0" err="1" smtClean="0">
                <a:solidFill>
                  <a:schemeClr val="dk1"/>
                </a:solidFill>
              </a:rPr>
              <a:t>administrator</a:t>
            </a:r>
            <a:r>
              <a:rPr lang="tr-TR" sz="1600" dirty="0" smtClean="0">
                <a:solidFill>
                  <a:schemeClr val="dk1"/>
                </a:solidFill>
              </a:rPr>
              <a:t>. </a:t>
            </a:r>
            <a:r>
              <a:rPr lang="tr-TR" sz="1600" dirty="0" smtClean="0">
                <a:solidFill>
                  <a:schemeClr val="dk1"/>
                </a:solidFill>
                <a:sym typeface="Wingdings" panose="05000000000000000000" pitchFamily="2" charset="2"/>
              </a:rPr>
              <a:t> </a:t>
            </a:r>
            <a:r>
              <a:rPr lang="tr-TR" sz="1600" dirty="0" err="1" smtClean="0">
                <a:solidFill>
                  <a:schemeClr val="dk1"/>
                </a:solidFill>
                <a:sym typeface="Wingdings" panose="05000000000000000000" pitchFamily="2" charset="2"/>
              </a:rPr>
              <a:t>Changes</a:t>
            </a:r>
            <a:r>
              <a:rPr lang="tr-TR" sz="1600" dirty="0" smtClean="0">
                <a:solidFill>
                  <a:schemeClr val="dk1"/>
                </a:solidFill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chemeClr val="dk1"/>
                </a:solidFill>
                <a:sym typeface="Wingdings" panose="05000000000000000000" pitchFamily="2" charset="2"/>
              </a:rPr>
              <a:t>affect</a:t>
            </a:r>
            <a:r>
              <a:rPr lang="tr-TR" sz="1600" dirty="0" smtClean="0">
                <a:solidFill>
                  <a:schemeClr val="dk1"/>
                </a:solidFill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chemeClr val="dk1"/>
                </a:solidFill>
                <a:sym typeface="Wingdings" panose="05000000000000000000" pitchFamily="2" charset="2"/>
              </a:rPr>
              <a:t>ability</a:t>
            </a:r>
            <a:r>
              <a:rPr lang="tr-TR" sz="1600" dirty="0" smtClean="0">
                <a:solidFill>
                  <a:schemeClr val="dk1"/>
                </a:solidFill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chemeClr val="dk1"/>
                </a:solidFill>
                <a:sym typeface="Wingdings" panose="05000000000000000000" pitchFamily="2" charset="2"/>
              </a:rPr>
              <a:t>to</a:t>
            </a:r>
            <a:r>
              <a:rPr lang="tr-TR" sz="1600" dirty="0" smtClean="0">
                <a:solidFill>
                  <a:schemeClr val="dk1"/>
                </a:solidFill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chemeClr val="dk1"/>
                </a:solidFill>
                <a:sym typeface="Wingdings" panose="05000000000000000000" pitchFamily="2" charset="2"/>
              </a:rPr>
              <a:t>reach</a:t>
            </a:r>
            <a:r>
              <a:rPr lang="tr-TR" sz="1600" dirty="0" smtClean="0">
                <a:solidFill>
                  <a:schemeClr val="dk1"/>
                </a:solidFill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chemeClr val="dk1"/>
                </a:solidFill>
                <a:sym typeface="Wingdings" panose="05000000000000000000" pitchFamily="2" charset="2"/>
              </a:rPr>
              <a:t>destination</a:t>
            </a:r>
            <a:r>
              <a:rPr lang="tr-TR" sz="1600" dirty="0" smtClean="0">
                <a:solidFill>
                  <a:schemeClr val="dk1"/>
                </a:solidFill>
                <a:sym typeface="Wingdings" panose="05000000000000000000" pitchFamily="2" charset="2"/>
              </a:rPr>
              <a:t>.</a:t>
            </a:r>
            <a:endParaRPr lang="tr-TR" sz="1600" dirty="0" smtClean="0">
              <a:solidFill>
                <a:schemeClr val="dk1"/>
              </a:solidFill>
            </a:endParaRPr>
          </a:p>
          <a:p>
            <a:pPr marL="742950" indent="-285750"/>
            <a:r>
              <a:rPr lang="tr-TR" sz="1600" dirty="0" smtClean="0">
                <a:solidFill>
                  <a:schemeClr val="dk1"/>
                </a:solidFill>
              </a:rPr>
              <a:t>Transport </a:t>
            </a:r>
            <a:r>
              <a:rPr lang="tr-TR" sz="1600" dirty="0" err="1" smtClean="0">
                <a:solidFill>
                  <a:schemeClr val="dk1"/>
                </a:solidFill>
              </a:rPr>
              <a:t>cost</a:t>
            </a:r>
            <a:r>
              <a:rPr lang="tr-TR" sz="1600" dirty="0" smtClean="0">
                <a:solidFill>
                  <a:schemeClr val="dk1"/>
                </a:solidFill>
              </a:rPr>
              <a:t> is </a:t>
            </a:r>
            <a:r>
              <a:rPr lang="tr-TR" sz="1600" dirty="0" err="1" smtClean="0">
                <a:solidFill>
                  <a:schemeClr val="dk1"/>
                </a:solidFill>
              </a:rPr>
              <a:t>zero</a:t>
            </a:r>
            <a:r>
              <a:rPr lang="tr-TR" sz="1600" dirty="0" smtClean="0">
                <a:solidFill>
                  <a:schemeClr val="dk1"/>
                </a:solidFill>
              </a:rPr>
              <a:t>. </a:t>
            </a:r>
            <a:r>
              <a:rPr lang="tr-TR" sz="1600" dirty="0" smtClean="0">
                <a:solidFill>
                  <a:schemeClr val="dk1"/>
                </a:solidFill>
                <a:sym typeface="Wingdings" panose="05000000000000000000" pitchFamily="2" charset="2"/>
              </a:rPr>
              <a:t> </a:t>
            </a:r>
            <a:r>
              <a:rPr lang="tr-TR" sz="1600" dirty="0" err="1" smtClean="0">
                <a:solidFill>
                  <a:schemeClr val="dk1"/>
                </a:solidFill>
                <a:sym typeface="Wingdings" panose="05000000000000000000" pitchFamily="2" charset="2"/>
              </a:rPr>
              <a:t>Costs</a:t>
            </a:r>
            <a:r>
              <a:rPr lang="tr-TR" sz="1600" dirty="0" smtClean="0">
                <a:solidFill>
                  <a:schemeClr val="dk1"/>
                </a:solidFill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chemeClr val="dk1"/>
                </a:solidFill>
                <a:sym typeface="Wingdings" panose="05000000000000000000" pitchFamily="2" charset="2"/>
              </a:rPr>
              <a:t>must</a:t>
            </a:r>
            <a:r>
              <a:rPr lang="tr-TR" sz="1600" dirty="0" smtClean="0">
                <a:solidFill>
                  <a:schemeClr val="dk1"/>
                </a:solidFill>
                <a:sym typeface="Wingdings" panose="05000000000000000000" pitchFamily="2" charset="2"/>
              </a:rPr>
              <a:t> be </a:t>
            </a:r>
            <a:r>
              <a:rPr lang="tr-TR" sz="1600" dirty="0" err="1" smtClean="0">
                <a:solidFill>
                  <a:schemeClr val="dk1"/>
                </a:solidFill>
                <a:sym typeface="Wingdings" panose="05000000000000000000" pitchFamily="2" charset="2"/>
              </a:rPr>
              <a:t>budgeted</a:t>
            </a:r>
            <a:r>
              <a:rPr lang="tr-TR" sz="1600" dirty="0" smtClean="0">
                <a:solidFill>
                  <a:schemeClr val="dk1"/>
                </a:solidFill>
                <a:sym typeface="Wingdings" panose="05000000000000000000" pitchFamily="2" charset="2"/>
              </a:rPr>
              <a:t>. </a:t>
            </a:r>
            <a:endParaRPr lang="tr-TR" sz="1600" dirty="0" smtClean="0">
              <a:solidFill>
                <a:schemeClr val="dk1"/>
              </a:solidFill>
            </a:endParaRPr>
          </a:p>
          <a:p>
            <a:pPr marL="742950" indent="-285750"/>
            <a:r>
              <a:rPr lang="tr-TR" sz="1600" dirty="0" err="1" smtClean="0">
                <a:solidFill>
                  <a:schemeClr val="dk1"/>
                </a:solidFill>
              </a:rPr>
              <a:t>The</a:t>
            </a:r>
            <a:r>
              <a:rPr lang="tr-TR" sz="1600" dirty="0" smtClean="0">
                <a:solidFill>
                  <a:schemeClr val="dk1"/>
                </a:solidFill>
              </a:rPr>
              <a:t> </a:t>
            </a:r>
            <a:r>
              <a:rPr lang="tr-TR" sz="1600" dirty="0" err="1" smtClean="0">
                <a:solidFill>
                  <a:schemeClr val="dk1"/>
                </a:solidFill>
              </a:rPr>
              <a:t>newtork</a:t>
            </a:r>
            <a:r>
              <a:rPr lang="tr-TR" sz="1600" dirty="0" smtClean="0">
                <a:solidFill>
                  <a:schemeClr val="dk1"/>
                </a:solidFill>
              </a:rPr>
              <a:t> is </a:t>
            </a:r>
            <a:r>
              <a:rPr lang="tr-TR" sz="1600" dirty="0" err="1" smtClean="0">
                <a:solidFill>
                  <a:schemeClr val="dk1"/>
                </a:solidFill>
              </a:rPr>
              <a:t>homogeneous</a:t>
            </a:r>
            <a:r>
              <a:rPr lang="tr-TR" sz="1600" dirty="0" smtClean="0">
                <a:solidFill>
                  <a:schemeClr val="dk1"/>
                </a:solidFill>
              </a:rPr>
              <a:t>. </a:t>
            </a:r>
            <a:r>
              <a:rPr lang="tr-TR" sz="1600" dirty="0" smtClean="0">
                <a:solidFill>
                  <a:schemeClr val="dk1"/>
                </a:solidFill>
                <a:sym typeface="Wingdings" panose="05000000000000000000" pitchFamily="2" charset="2"/>
              </a:rPr>
              <a:t> </a:t>
            </a:r>
            <a:r>
              <a:rPr lang="tr-TR" sz="1600" dirty="0" err="1" smtClean="0">
                <a:solidFill>
                  <a:schemeClr val="dk1"/>
                </a:solidFill>
                <a:sym typeface="Wingdings" panose="05000000000000000000" pitchFamily="2" charset="2"/>
              </a:rPr>
              <a:t>Affects</a:t>
            </a:r>
            <a:r>
              <a:rPr lang="tr-TR" sz="1600" dirty="0" smtClean="0">
                <a:solidFill>
                  <a:schemeClr val="dk1"/>
                </a:solidFill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chemeClr val="dk1"/>
                </a:solidFill>
                <a:sym typeface="Wingdings" panose="05000000000000000000" pitchFamily="2" charset="2"/>
              </a:rPr>
              <a:t>reliability</a:t>
            </a:r>
            <a:r>
              <a:rPr lang="tr-TR" sz="1600" dirty="0" smtClean="0">
                <a:solidFill>
                  <a:schemeClr val="dk1"/>
                </a:solidFill>
                <a:sym typeface="Wingdings" panose="05000000000000000000" pitchFamily="2" charset="2"/>
              </a:rPr>
              <a:t>, </a:t>
            </a:r>
            <a:r>
              <a:rPr lang="tr-TR" sz="1600" dirty="0" err="1" smtClean="0">
                <a:solidFill>
                  <a:schemeClr val="dk1"/>
                </a:solidFill>
                <a:sym typeface="Wingdings" panose="05000000000000000000" pitchFamily="2" charset="2"/>
              </a:rPr>
              <a:t>latency</a:t>
            </a:r>
            <a:r>
              <a:rPr lang="tr-TR" sz="1600" dirty="0" smtClean="0">
                <a:solidFill>
                  <a:schemeClr val="dk1"/>
                </a:solidFill>
                <a:sym typeface="Wingdings" panose="05000000000000000000" pitchFamily="2" charset="2"/>
              </a:rPr>
              <a:t>, </a:t>
            </a:r>
            <a:r>
              <a:rPr lang="tr-TR" sz="1600" dirty="0" err="1" smtClean="0">
                <a:solidFill>
                  <a:schemeClr val="dk1"/>
                </a:solidFill>
                <a:sym typeface="Wingdings" panose="05000000000000000000" pitchFamily="2" charset="2"/>
              </a:rPr>
              <a:t>bandwith</a:t>
            </a:r>
            <a:r>
              <a:rPr lang="tr-TR" sz="1600" dirty="0" smtClean="0">
                <a:solidFill>
                  <a:schemeClr val="dk1"/>
                </a:solidFill>
                <a:sym typeface="Wingdings" panose="05000000000000000000" pitchFamily="2" charset="2"/>
              </a:rPr>
              <a:t>.</a:t>
            </a:r>
            <a:endParaRPr lang="tr-TR" sz="1600" dirty="0" smtClean="0">
              <a:solidFill>
                <a:schemeClr val="dk1"/>
              </a:solidFill>
            </a:endParaRPr>
          </a:p>
          <a:p>
            <a:pPr marL="742950" indent="-285750"/>
            <a:endParaRPr lang="en-US" sz="1600" noProof="1">
              <a:solidFill>
                <a:schemeClr val="dk1"/>
              </a:solidFill>
            </a:endParaRPr>
          </a:p>
        </p:txBody>
      </p:sp>
      <p:pic>
        <p:nvPicPr>
          <p:cNvPr id="4" name="Picture 2" descr="kubernetes network topology ile ilgili gÃ¶rsel sonuc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580" y="0"/>
            <a:ext cx="2934420" cy="153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40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Fallacies </a:t>
            </a:r>
            <a:r>
              <a:rPr lang="en-US" dirty="0"/>
              <a:t>of </a:t>
            </a:r>
            <a:r>
              <a:rPr lang="tr-TR" dirty="0" err="1" smtClean="0"/>
              <a:t>Cloud</a:t>
            </a:r>
            <a:r>
              <a:rPr lang="tr-TR" dirty="0" smtClean="0"/>
              <a:t> </a:t>
            </a:r>
            <a:r>
              <a:rPr lang="tr-TR" dirty="0" smtClean="0"/>
              <a:t>Architecture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36800" y="1087675"/>
            <a:ext cx="791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indent="-285750">
              <a:lnSpc>
                <a:spcPct val="150000"/>
              </a:lnSpc>
            </a:pPr>
            <a:r>
              <a:rPr lang="tr-TR" dirty="0" err="1" smtClean="0">
                <a:solidFill>
                  <a:schemeClr val="dk1"/>
                </a:solidFill>
              </a:rPr>
              <a:t>The</a:t>
            </a:r>
            <a:r>
              <a:rPr lang="tr-TR" dirty="0" smtClean="0">
                <a:solidFill>
                  <a:schemeClr val="dk1"/>
                </a:solidFill>
              </a:rPr>
              <a:t> API </a:t>
            </a:r>
            <a:r>
              <a:rPr lang="tr-TR" dirty="0" err="1" smtClean="0">
                <a:solidFill>
                  <a:schemeClr val="dk1"/>
                </a:solidFill>
              </a:rPr>
              <a:t>call</a:t>
            </a:r>
            <a:r>
              <a:rPr lang="tr-TR" dirty="0" smtClean="0">
                <a:solidFill>
                  <a:schemeClr val="dk1"/>
                </a:solidFill>
              </a:rPr>
              <a:t> </a:t>
            </a:r>
            <a:r>
              <a:rPr lang="tr-TR" dirty="0" err="1" smtClean="0">
                <a:solidFill>
                  <a:schemeClr val="dk1"/>
                </a:solidFill>
              </a:rPr>
              <a:t>you</a:t>
            </a:r>
            <a:r>
              <a:rPr lang="tr-TR" dirty="0" smtClean="0">
                <a:solidFill>
                  <a:schemeClr val="dk1"/>
                </a:solidFill>
              </a:rPr>
              <a:t> </a:t>
            </a:r>
            <a:r>
              <a:rPr lang="tr-TR" dirty="0" err="1" smtClean="0">
                <a:solidFill>
                  <a:schemeClr val="dk1"/>
                </a:solidFill>
              </a:rPr>
              <a:t>will</a:t>
            </a:r>
            <a:r>
              <a:rPr lang="tr-TR" dirty="0" smtClean="0">
                <a:solidFill>
                  <a:schemeClr val="dk1"/>
                </a:solidFill>
              </a:rPr>
              <a:t> </a:t>
            </a:r>
            <a:r>
              <a:rPr lang="tr-TR" dirty="0" err="1" smtClean="0">
                <a:solidFill>
                  <a:schemeClr val="dk1"/>
                </a:solidFill>
              </a:rPr>
              <a:t>make</a:t>
            </a:r>
            <a:r>
              <a:rPr lang="tr-TR" dirty="0" smtClean="0">
                <a:solidFill>
                  <a:schemeClr val="dk1"/>
                </a:solidFill>
              </a:rPr>
              <a:t> </a:t>
            </a:r>
            <a:r>
              <a:rPr lang="tr-TR" dirty="0" err="1" smtClean="0">
                <a:solidFill>
                  <a:schemeClr val="dk1"/>
                </a:solidFill>
              </a:rPr>
              <a:t>succeed</a:t>
            </a:r>
            <a:r>
              <a:rPr lang="tr-TR" dirty="0" smtClean="0">
                <a:solidFill>
                  <a:schemeClr val="dk1"/>
                </a:solidFill>
              </a:rPr>
              <a:t>.</a:t>
            </a:r>
          </a:p>
          <a:p>
            <a:pPr marL="742950" indent="-285750">
              <a:lnSpc>
                <a:spcPct val="150000"/>
              </a:lnSpc>
            </a:pPr>
            <a:r>
              <a:rPr lang="tr-TR" dirty="0" err="1" smtClean="0">
                <a:solidFill>
                  <a:schemeClr val="dk1"/>
                </a:solidFill>
              </a:rPr>
              <a:t>The</a:t>
            </a:r>
            <a:r>
              <a:rPr lang="tr-TR" dirty="0" smtClean="0">
                <a:solidFill>
                  <a:schemeClr val="dk1"/>
                </a:solidFill>
              </a:rPr>
              <a:t> </a:t>
            </a:r>
            <a:r>
              <a:rPr lang="tr-TR" dirty="0" err="1" smtClean="0">
                <a:solidFill>
                  <a:schemeClr val="dk1"/>
                </a:solidFill>
              </a:rPr>
              <a:t>next</a:t>
            </a:r>
            <a:r>
              <a:rPr lang="tr-TR" dirty="0" smtClean="0">
                <a:solidFill>
                  <a:schemeClr val="dk1"/>
                </a:solidFill>
              </a:rPr>
              <a:t> API </a:t>
            </a:r>
            <a:r>
              <a:rPr lang="tr-TR" dirty="0" err="1" smtClean="0">
                <a:solidFill>
                  <a:schemeClr val="dk1"/>
                </a:solidFill>
              </a:rPr>
              <a:t>call</a:t>
            </a:r>
            <a:r>
              <a:rPr lang="tr-TR" dirty="0" smtClean="0">
                <a:solidFill>
                  <a:schemeClr val="dk1"/>
                </a:solidFill>
              </a:rPr>
              <a:t> </a:t>
            </a:r>
            <a:r>
              <a:rPr lang="tr-TR" dirty="0" err="1" smtClean="0">
                <a:solidFill>
                  <a:schemeClr val="dk1"/>
                </a:solidFill>
              </a:rPr>
              <a:t>you</a:t>
            </a:r>
            <a:r>
              <a:rPr lang="tr-TR" dirty="0" smtClean="0">
                <a:solidFill>
                  <a:schemeClr val="dk1"/>
                </a:solidFill>
              </a:rPr>
              <a:t> </a:t>
            </a:r>
            <a:r>
              <a:rPr lang="tr-TR" dirty="0" err="1" smtClean="0">
                <a:solidFill>
                  <a:schemeClr val="dk1"/>
                </a:solidFill>
              </a:rPr>
              <a:t>will</a:t>
            </a:r>
            <a:r>
              <a:rPr lang="tr-TR" dirty="0" smtClean="0">
                <a:solidFill>
                  <a:schemeClr val="dk1"/>
                </a:solidFill>
              </a:rPr>
              <a:t> </a:t>
            </a:r>
            <a:r>
              <a:rPr lang="tr-TR" dirty="0" err="1" smtClean="0">
                <a:solidFill>
                  <a:schemeClr val="dk1"/>
                </a:solidFill>
              </a:rPr>
              <a:t>make</a:t>
            </a:r>
            <a:r>
              <a:rPr lang="tr-TR" dirty="0" smtClean="0">
                <a:solidFill>
                  <a:schemeClr val="dk1"/>
                </a:solidFill>
              </a:rPr>
              <a:t> </a:t>
            </a:r>
            <a:r>
              <a:rPr lang="tr-TR" dirty="0" err="1" smtClean="0">
                <a:solidFill>
                  <a:schemeClr val="dk1"/>
                </a:solidFill>
              </a:rPr>
              <a:t>succeed</a:t>
            </a:r>
            <a:r>
              <a:rPr lang="tr-TR" dirty="0" smtClean="0">
                <a:solidFill>
                  <a:schemeClr val="dk1"/>
                </a:solidFill>
              </a:rPr>
              <a:t>.</a:t>
            </a:r>
          </a:p>
          <a:p>
            <a:pPr marL="742950" indent="-285750">
              <a:lnSpc>
                <a:spcPct val="150000"/>
              </a:lnSpc>
            </a:pPr>
            <a:r>
              <a:rPr lang="tr-TR" dirty="0" err="1" smtClean="0">
                <a:solidFill>
                  <a:schemeClr val="dk1"/>
                </a:solidFill>
              </a:rPr>
              <a:t>Deleting</a:t>
            </a:r>
            <a:r>
              <a:rPr lang="tr-TR" dirty="0" smtClean="0">
                <a:solidFill>
                  <a:schemeClr val="dk1"/>
                </a:solidFill>
              </a:rPr>
              <a:t> </a:t>
            </a:r>
            <a:r>
              <a:rPr lang="tr-TR" dirty="0" err="1" smtClean="0">
                <a:solidFill>
                  <a:schemeClr val="dk1"/>
                </a:solidFill>
              </a:rPr>
              <a:t>resources</a:t>
            </a:r>
            <a:r>
              <a:rPr lang="tr-TR" dirty="0" smtClean="0">
                <a:solidFill>
                  <a:schemeClr val="dk1"/>
                </a:solidFill>
              </a:rPr>
              <a:t> is </a:t>
            </a:r>
            <a:r>
              <a:rPr lang="tr-TR" dirty="0" err="1" smtClean="0">
                <a:solidFill>
                  <a:schemeClr val="dk1"/>
                </a:solidFill>
              </a:rPr>
              <a:t>the</a:t>
            </a:r>
            <a:r>
              <a:rPr lang="tr-TR" dirty="0" smtClean="0">
                <a:solidFill>
                  <a:schemeClr val="dk1"/>
                </a:solidFill>
              </a:rPr>
              <a:t> </a:t>
            </a:r>
            <a:r>
              <a:rPr lang="tr-TR" dirty="0" err="1" smtClean="0">
                <a:solidFill>
                  <a:schemeClr val="dk1"/>
                </a:solidFill>
              </a:rPr>
              <a:t>same</a:t>
            </a:r>
            <a:r>
              <a:rPr lang="tr-TR" dirty="0" smtClean="0">
                <a:solidFill>
                  <a:schemeClr val="dk1"/>
                </a:solidFill>
              </a:rPr>
              <a:t> as </a:t>
            </a:r>
            <a:r>
              <a:rPr lang="tr-TR" dirty="0" err="1" smtClean="0">
                <a:solidFill>
                  <a:schemeClr val="dk1"/>
                </a:solidFill>
              </a:rPr>
              <a:t>adding</a:t>
            </a:r>
            <a:r>
              <a:rPr lang="tr-TR" dirty="0" smtClean="0">
                <a:solidFill>
                  <a:schemeClr val="dk1"/>
                </a:solidFill>
              </a:rPr>
              <a:t> </a:t>
            </a:r>
            <a:r>
              <a:rPr lang="tr-TR" dirty="0" err="1" smtClean="0">
                <a:solidFill>
                  <a:schemeClr val="dk1"/>
                </a:solidFill>
              </a:rPr>
              <a:t>new</a:t>
            </a:r>
            <a:r>
              <a:rPr lang="tr-TR" dirty="0" smtClean="0">
                <a:solidFill>
                  <a:schemeClr val="dk1"/>
                </a:solidFill>
              </a:rPr>
              <a:t>.</a:t>
            </a:r>
          </a:p>
          <a:p>
            <a:pPr marL="742950" indent="-285750">
              <a:lnSpc>
                <a:spcPct val="150000"/>
              </a:lnSpc>
            </a:pPr>
            <a:r>
              <a:rPr lang="tr-TR" dirty="0" err="1" smtClean="0">
                <a:solidFill>
                  <a:schemeClr val="dk1"/>
                </a:solidFill>
              </a:rPr>
              <a:t>Your</a:t>
            </a:r>
            <a:r>
              <a:rPr lang="tr-TR" dirty="0" smtClean="0">
                <a:solidFill>
                  <a:schemeClr val="dk1"/>
                </a:solidFill>
              </a:rPr>
              <a:t> </a:t>
            </a:r>
            <a:r>
              <a:rPr lang="tr-TR" dirty="0" err="1" smtClean="0">
                <a:solidFill>
                  <a:schemeClr val="dk1"/>
                </a:solidFill>
              </a:rPr>
              <a:t>cloud</a:t>
            </a:r>
            <a:r>
              <a:rPr lang="tr-TR" dirty="0" smtClean="0">
                <a:solidFill>
                  <a:schemeClr val="dk1"/>
                </a:solidFill>
              </a:rPr>
              <a:t> </a:t>
            </a:r>
            <a:r>
              <a:rPr lang="tr-TR" dirty="0" err="1" smtClean="0">
                <a:solidFill>
                  <a:schemeClr val="dk1"/>
                </a:solidFill>
              </a:rPr>
              <a:t>provider</a:t>
            </a:r>
            <a:r>
              <a:rPr lang="tr-TR" dirty="0" smtClean="0">
                <a:solidFill>
                  <a:schemeClr val="dk1"/>
                </a:solidFill>
              </a:rPr>
              <a:t> </a:t>
            </a:r>
            <a:r>
              <a:rPr lang="tr-TR" dirty="0" err="1" smtClean="0">
                <a:solidFill>
                  <a:schemeClr val="dk1"/>
                </a:solidFill>
              </a:rPr>
              <a:t>will</a:t>
            </a:r>
            <a:r>
              <a:rPr lang="tr-TR" dirty="0" smtClean="0">
                <a:solidFill>
                  <a:schemeClr val="dk1"/>
                </a:solidFill>
              </a:rPr>
              <a:t> </a:t>
            </a:r>
            <a:r>
              <a:rPr lang="tr-TR" dirty="0" err="1" smtClean="0">
                <a:solidFill>
                  <a:schemeClr val="dk1"/>
                </a:solidFill>
              </a:rPr>
              <a:t>have</a:t>
            </a:r>
            <a:r>
              <a:rPr lang="tr-TR" dirty="0" smtClean="0">
                <a:solidFill>
                  <a:schemeClr val="dk1"/>
                </a:solidFill>
              </a:rPr>
              <a:t> </a:t>
            </a:r>
            <a:r>
              <a:rPr lang="tr-TR" dirty="0" err="1" smtClean="0">
                <a:solidFill>
                  <a:schemeClr val="dk1"/>
                </a:solidFill>
              </a:rPr>
              <a:t>no</a:t>
            </a:r>
            <a:r>
              <a:rPr lang="tr-TR" dirty="0" smtClean="0">
                <a:solidFill>
                  <a:schemeClr val="dk1"/>
                </a:solidFill>
              </a:rPr>
              <a:t> </a:t>
            </a:r>
            <a:r>
              <a:rPr lang="tr-TR" dirty="0" err="1" smtClean="0">
                <a:solidFill>
                  <a:schemeClr val="dk1"/>
                </a:solidFill>
              </a:rPr>
              <a:t>outages</a:t>
            </a:r>
            <a:r>
              <a:rPr lang="tr-TR" dirty="0" smtClean="0">
                <a:solidFill>
                  <a:schemeClr val="dk1"/>
                </a:solidFill>
              </a:rPr>
              <a:t>.</a:t>
            </a:r>
          </a:p>
          <a:p>
            <a:pPr marL="742950" indent="-285750">
              <a:lnSpc>
                <a:spcPct val="150000"/>
              </a:lnSpc>
            </a:pPr>
            <a:r>
              <a:rPr lang="tr-TR" dirty="0" err="1" smtClean="0">
                <a:solidFill>
                  <a:schemeClr val="dk1"/>
                </a:solidFill>
              </a:rPr>
              <a:t>The</a:t>
            </a:r>
            <a:r>
              <a:rPr lang="tr-TR" dirty="0" smtClean="0">
                <a:solidFill>
                  <a:schemeClr val="dk1"/>
                </a:solidFill>
              </a:rPr>
              <a:t> </a:t>
            </a:r>
            <a:r>
              <a:rPr lang="tr-TR" dirty="0" err="1" smtClean="0">
                <a:solidFill>
                  <a:schemeClr val="dk1"/>
                </a:solidFill>
              </a:rPr>
              <a:t>dependencies</a:t>
            </a:r>
            <a:r>
              <a:rPr lang="tr-TR" dirty="0" smtClean="0">
                <a:solidFill>
                  <a:schemeClr val="dk1"/>
                </a:solidFill>
              </a:rPr>
              <a:t> </a:t>
            </a:r>
            <a:r>
              <a:rPr lang="tr-TR" dirty="0" err="1" smtClean="0">
                <a:solidFill>
                  <a:schemeClr val="dk1"/>
                </a:solidFill>
              </a:rPr>
              <a:t>between</a:t>
            </a:r>
            <a:r>
              <a:rPr lang="tr-TR" dirty="0" smtClean="0">
                <a:solidFill>
                  <a:schemeClr val="dk1"/>
                </a:solidFill>
              </a:rPr>
              <a:t> </a:t>
            </a:r>
            <a:r>
              <a:rPr lang="tr-TR" dirty="0" err="1" smtClean="0">
                <a:solidFill>
                  <a:schemeClr val="dk1"/>
                </a:solidFill>
              </a:rPr>
              <a:t>your</a:t>
            </a:r>
            <a:r>
              <a:rPr lang="tr-TR" dirty="0" smtClean="0">
                <a:solidFill>
                  <a:schemeClr val="dk1"/>
                </a:solidFill>
              </a:rPr>
              <a:t> </a:t>
            </a:r>
            <a:r>
              <a:rPr lang="tr-TR" dirty="0" err="1" smtClean="0">
                <a:solidFill>
                  <a:schemeClr val="dk1"/>
                </a:solidFill>
              </a:rPr>
              <a:t>services</a:t>
            </a:r>
            <a:r>
              <a:rPr lang="tr-TR" dirty="0" smtClean="0">
                <a:solidFill>
                  <a:schemeClr val="dk1"/>
                </a:solidFill>
              </a:rPr>
              <a:t> </a:t>
            </a:r>
            <a:r>
              <a:rPr lang="tr-TR" dirty="0" err="1" smtClean="0">
                <a:solidFill>
                  <a:schemeClr val="dk1"/>
                </a:solidFill>
              </a:rPr>
              <a:t>are</a:t>
            </a:r>
            <a:r>
              <a:rPr lang="tr-TR" dirty="0" smtClean="0">
                <a:solidFill>
                  <a:schemeClr val="dk1"/>
                </a:solidFill>
              </a:rPr>
              <a:t> </a:t>
            </a:r>
            <a:r>
              <a:rPr lang="tr-TR" dirty="0" err="1" smtClean="0">
                <a:solidFill>
                  <a:schemeClr val="dk1"/>
                </a:solidFill>
              </a:rPr>
              <a:t>clear</a:t>
            </a:r>
            <a:r>
              <a:rPr lang="tr-TR" dirty="0" smtClean="0">
                <a:solidFill>
                  <a:schemeClr val="dk1"/>
                </a:solidFill>
              </a:rPr>
              <a:t>.</a:t>
            </a:r>
          </a:p>
          <a:p>
            <a:pPr marL="742950" indent="-285750"/>
            <a:endParaRPr lang="en-US" sz="1600" noProof="1">
              <a:solidFill>
                <a:schemeClr val="dk1"/>
              </a:solidFill>
            </a:endParaRPr>
          </a:p>
        </p:txBody>
      </p:sp>
      <p:pic>
        <p:nvPicPr>
          <p:cNvPr id="1026" name="Picture 2" descr="Fallacies of Cloud Architecture ile ilgili gÃ¶rsel sonucu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87"/>
          <a:stretch/>
        </p:blipFill>
        <p:spPr bwMode="auto">
          <a:xfrm>
            <a:off x="5907314" y="867673"/>
            <a:ext cx="2924986" cy="139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3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tr-TR" dirty="0" smtClean="0"/>
              <a:t>Test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Things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36800" y="1087675"/>
            <a:ext cx="50765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indent="-285750"/>
            <a:r>
              <a:rPr lang="tr-TR" sz="1600" dirty="0" err="1" smtClean="0">
                <a:solidFill>
                  <a:schemeClr val="dk1"/>
                </a:solidFill>
              </a:rPr>
              <a:t>Continuous</a:t>
            </a:r>
            <a:r>
              <a:rPr lang="tr-TR" sz="1600" dirty="0" smtClean="0">
                <a:solidFill>
                  <a:schemeClr val="dk1"/>
                </a:solidFill>
              </a:rPr>
              <a:t> Integration </a:t>
            </a:r>
            <a:r>
              <a:rPr lang="tr-TR" sz="1600" dirty="0" err="1" smtClean="0">
                <a:solidFill>
                  <a:schemeClr val="dk1"/>
                </a:solidFill>
              </a:rPr>
              <a:t>Tests</a:t>
            </a:r>
            <a:endParaRPr lang="tr-TR" sz="1600" dirty="0" smtClean="0">
              <a:solidFill>
                <a:schemeClr val="dk1"/>
              </a:solidFill>
            </a:endParaRPr>
          </a:p>
          <a:p>
            <a:pPr marL="742950" indent="-285750"/>
            <a:r>
              <a:rPr lang="tr-TR" sz="1600" dirty="0" err="1" smtClean="0">
                <a:solidFill>
                  <a:schemeClr val="dk1"/>
                </a:solidFill>
              </a:rPr>
              <a:t>Continuous</a:t>
            </a:r>
            <a:r>
              <a:rPr lang="tr-TR" sz="1600" dirty="0" smtClean="0">
                <a:solidFill>
                  <a:schemeClr val="dk1"/>
                </a:solidFill>
              </a:rPr>
              <a:t> Deployment of Cluster </a:t>
            </a:r>
            <a:r>
              <a:rPr lang="tr-TR" sz="1600" dirty="0" err="1" smtClean="0">
                <a:solidFill>
                  <a:schemeClr val="dk1"/>
                </a:solidFill>
              </a:rPr>
              <a:t>Updates</a:t>
            </a:r>
            <a:endParaRPr lang="tr-TR" sz="1600" dirty="0" smtClean="0">
              <a:solidFill>
                <a:schemeClr val="dk1"/>
              </a:solidFill>
            </a:endParaRPr>
          </a:p>
          <a:p>
            <a:pPr marL="742950" indent="-285750"/>
            <a:r>
              <a:rPr lang="tr-TR" sz="1600" dirty="0" err="1" smtClean="0">
                <a:solidFill>
                  <a:schemeClr val="dk1"/>
                </a:solidFill>
              </a:rPr>
              <a:t>Load</a:t>
            </a:r>
            <a:r>
              <a:rPr lang="tr-TR" sz="1600" dirty="0" smtClean="0">
                <a:solidFill>
                  <a:schemeClr val="dk1"/>
                </a:solidFill>
              </a:rPr>
              <a:t> Test</a:t>
            </a:r>
          </a:p>
          <a:p>
            <a:pPr marL="742950" indent="-285750"/>
            <a:r>
              <a:rPr lang="tr-TR" sz="1600" dirty="0" smtClean="0">
                <a:solidFill>
                  <a:schemeClr val="dk1"/>
                </a:solidFill>
              </a:rPr>
              <a:t>Chaos Test</a:t>
            </a:r>
          </a:p>
          <a:p>
            <a:pPr marL="742950" indent="-285750"/>
            <a:r>
              <a:rPr lang="tr-TR" sz="1600" dirty="0" err="1" smtClean="0">
                <a:solidFill>
                  <a:schemeClr val="dk1"/>
                </a:solidFill>
              </a:rPr>
              <a:t>Smoke</a:t>
            </a:r>
            <a:r>
              <a:rPr lang="tr-TR" sz="1600" dirty="0" smtClean="0">
                <a:solidFill>
                  <a:schemeClr val="dk1"/>
                </a:solidFill>
              </a:rPr>
              <a:t> Test</a:t>
            </a:r>
          </a:p>
          <a:p>
            <a:pPr marL="742950" indent="-285750"/>
            <a:endParaRPr lang="en-US" sz="1600" noProof="1">
              <a:solidFill>
                <a:schemeClr val="dk1"/>
              </a:solidFill>
            </a:endParaRPr>
          </a:p>
        </p:txBody>
      </p:sp>
      <p:pic>
        <p:nvPicPr>
          <p:cNvPr id="5" name="Picture 2" descr="Test All The Things ile ilgili gÃ¶rsel sonuc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271" y="445025"/>
            <a:ext cx="3623479" cy="20382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05109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tr-TR" dirty="0" err="1" smtClean="0"/>
              <a:t>Load</a:t>
            </a:r>
            <a:r>
              <a:rPr lang="tr-TR" dirty="0" smtClean="0"/>
              <a:t> Test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36800" y="1087675"/>
            <a:ext cx="5076550" cy="130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indent="-285750"/>
            <a:r>
              <a:rPr lang="tr-TR" sz="1600" noProof="1" smtClean="0">
                <a:solidFill>
                  <a:schemeClr val="dk1"/>
                </a:solidFill>
              </a:rPr>
              <a:t>Lots of request to the API server</a:t>
            </a:r>
          </a:p>
          <a:p>
            <a:pPr marL="742950" indent="-285750"/>
            <a:r>
              <a:rPr lang="tr-TR" sz="1600" noProof="1" smtClean="0">
                <a:solidFill>
                  <a:schemeClr val="dk1"/>
                </a:solidFill>
              </a:rPr>
              <a:t>Lots of Pods running</a:t>
            </a:r>
          </a:p>
          <a:p>
            <a:pPr marL="742950" indent="-285750"/>
            <a:r>
              <a:rPr lang="tr-TR" sz="1600" noProof="1" smtClean="0">
                <a:solidFill>
                  <a:schemeClr val="dk1"/>
                </a:solidFill>
              </a:rPr>
              <a:t>Write/Reads to the data storage</a:t>
            </a:r>
          </a:p>
          <a:p>
            <a:pPr marL="742950" indent="-285750"/>
            <a:endParaRPr lang="tr-TR" sz="1600" noProof="1">
              <a:solidFill>
                <a:schemeClr val="dk1"/>
              </a:solidFill>
            </a:endParaRPr>
          </a:p>
          <a:p>
            <a:pPr marL="742950" indent="-285750"/>
            <a:endParaRPr lang="tr-TR" sz="1600" noProof="1" smtClean="0">
              <a:solidFill>
                <a:schemeClr val="dk1"/>
              </a:solidFill>
            </a:endParaRPr>
          </a:p>
          <a:p>
            <a:pPr marL="742950" indent="-285750"/>
            <a:endParaRPr lang="tr-TR" sz="1600" noProof="1">
              <a:solidFill>
                <a:schemeClr val="dk1"/>
              </a:solidFill>
            </a:endParaRPr>
          </a:p>
          <a:p>
            <a:pPr marL="742950" indent="-285750"/>
            <a:endParaRPr lang="tr-TR" sz="1600" noProof="1" smtClean="0">
              <a:solidFill>
                <a:schemeClr val="dk1"/>
              </a:solidFill>
            </a:endParaRPr>
          </a:p>
          <a:p>
            <a:pPr marL="742950" indent="-285750"/>
            <a:endParaRPr lang="en-US" sz="1600" noProof="1">
              <a:solidFill>
                <a:schemeClr val="dk1"/>
              </a:solidFill>
            </a:endParaRPr>
          </a:p>
        </p:txBody>
      </p:sp>
      <p:sp>
        <p:nvSpPr>
          <p:cNvPr id="6" name="Google Shape;60;p14"/>
          <p:cNvSpPr txBox="1">
            <a:spLocks/>
          </p:cNvSpPr>
          <p:nvPr/>
        </p:nvSpPr>
        <p:spPr>
          <a:xfrm>
            <a:off x="311700" y="2509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r-TR" dirty="0" err="1" smtClean="0"/>
              <a:t>Why</a:t>
            </a:r>
            <a:r>
              <a:rPr lang="tr-TR" dirty="0" smtClean="0"/>
              <a:t> </a:t>
            </a:r>
            <a:r>
              <a:rPr lang="tr-TR" dirty="0" err="1" smtClean="0"/>
              <a:t>Should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Practice</a:t>
            </a:r>
            <a:r>
              <a:rPr lang="tr-TR" dirty="0" smtClean="0"/>
              <a:t>?</a:t>
            </a:r>
            <a:endParaRPr lang="tr-TR" dirty="0"/>
          </a:p>
        </p:txBody>
      </p:sp>
      <p:sp>
        <p:nvSpPr>
          <p:cNvPr id="7" name="Google Shape;61;p14"/>
          <p:cNvSpPr txBox="1">
            <a:spLocks/>
          </p:cNvSpPr>
          <p:nvPr/>
        </p:nvSpPr>
        <p:spPr>
          <a:xfrm>
            <a:off x="187600" y="3197800"/>
            <a:ext cx="5076550" cy="130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285750"/>
            <a:r>
              <a:rPr lang="tr-TR" sz="1600" noProof="1" smtClean="0">
                <a:solidFill>
                  <a:schemeClr val="dk1"/>
                </a:solidFill>
              </a:rPr>
              <a:t>Observe the impact on running applications.</a:t>
            </a:r>
          </a:p>
          <a:p>
            <a:pPr marL="742950" indent="-285750"/>
            <a:endParaRPr lang="tr-TR" sz="1600" noProof="1" smtClean="0">
              <a:solidFill>
                <a:schemeClr val="dk1"/>
              </a:solidFill>
            </a:endParaRPr>
          </a:p>
          <a:p>
            <a:pPr marL="742950" indent="-285750"/>
            <a:endParaRPr lang="tr-TR" sz="1600" noProof="1" smtClean="0">
              <a:solidFill>
                <a:schemeClr val="dk1"/>
              </a:solidFill>
            </a:endParaRPr>
          </a:p>
          <a:p>
            <a:pPr marL="742950" indent="-285750"/>
            <a:endParaRPr lang="tr-TR" sz="1600" noProof="1" smtClean="0">
              <a:solidFill>
                <a:schemeClr val="dk1"/>
              </a:solidFill>
            </a:endParaRPr>
          </a:p>
          <a:p>
            <a:pPr marL="742950" indent="-285750"/>
            <a:endParaRPr lang="tr-TR" sz="1600" noProof="1" smtClean="0">
              <a:solidFill>
                <a:schemeClr val="dk1"/>
              </a:solidFill>
            </a:endParaRPr>
          </a:p>
          <a:p>
            <a:pPr marL="742950" indent="-285750"/>
            <a:endParaRPr lang="en-US" sz="1600" noProof="1">
              <a:solidFill>
                <a:schemeClr val="dk1"/>
              </a:solidFill>
            </a:endParaRPr>
          </a:p>
        </p:txBody>
      </p:sp>
      <p:pic>
        <p:nvPicPr>
          <p:cNvPr id="1026" name="Picture 2" descr="gatling ile ilgili gÃ¶rsel sonuc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799" y="757201"/>
            <a:ext cx="2350151" cy="75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meter ile ilgili gÃ¶rsel sonuc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702" y="1740812"/>
            <a:ext cx="2991445" cy="10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ad runner hp test ile ilgili gÃ¶rsel sonuc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91" y="2987643"/>
            <a:ext cx="2462718" cy="9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cala ile ilgili gÃ¶rsel sonuc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849" y="820184"/>
            <a:ext cx="1682095" cy="68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58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tr-TR" dirty="0" smtClean="0"/>
              <a:t>Chaos Test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-333834" y="1011764"/>
            <a:ext cx="4391484" cy="130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indent="-285750"/>
            <a:r>
              <a:rPr lang="tr-TR" sz="1600" noProof="1" smtClean="0">
                <a:solidFill>
                  <a:schemeClr val="dk1"/>
                </a:solidFill>
              </a:rPr>
              <a:t>Random shutdown of Kubernetes components.</a:t>
            </a:r>
          </a:p>
          <a:p>
            <a:pPr marL="742950" indent="-285750"/>
            <a:r>
              <a:rPr lang="tr-TR" sz="1600" noProof="1" smtClean="0">
                <a:solidFill>
                  <a:schemeClr val="dk1"/>
                </a:solidFill>
              </a:rPr>
              <a:t>Random shutdown of Hosted nodes</a:t>
            </a:r>
          </a:p>
          <a:p>
            <a:pPr marL="742950" indent="-285750"/>
            <a:r>
              <a:rPr lang="tr-TR" sz="1600" noProof="1" smtClean="0">
                <a:solidFill>
                  <a:schemeClr val="dk1"/>
                </a:solidFill>
              </a:rPr>
              <a:t>Netflix’s principles of Chaos Engineering</a:t>
            </a:r>
          </a:p>
          <a:p>
            <a:pPr marL="742950" indent="-285750"/>
            <a:r>
              <a:rPr lang="tr-TR" sz="1600" noProof="1" smtClean="0">
                <a:solidFill>
                  <a:schemeClr val="dk1"/>
                </a:solidFill>
              </a:rPr>
              <a:t>O’Reilly Chaos Engineering</a:t>
            </a:r>
          </a:p>
          <a:p>
            <a:pPr marL="742950" indent="-285750"/>
            <a:endParaRPr lang="tr-TR" sz="1600" noProof="1">
              <a:solidFill>
                <a:schemeClr val="dk1"/>
              </a:solidFill>
            </a:endParaRPr>
          </a:p>
          <a:p>
            <a:pPr marL="742950" indent="-285750"/>
            <a:endParaRPr lang="tr-TR" sz="1600" noProof="1" smtClean="0">
              <a:solidFill>
                <a:schemeClr val="dk1"/>
              </a:solidFill>
            </a:endParaRPr>
          </a:p>
          <a:p>
            <a:pPr marL="742950" indent="-285750"/>
            <a:endParaRPr lang="tr-TR" sz="1600" noProof="1">
              <a:solidFill>
                <a:schemeClr val="dk1"/>
              </a:solidFill>
            </a:endParaRPr>
          </a:p>
          <a:p>
            <a:pPr marL="742950" indent="-285750"/>
            <a:endParaRPr lang="tr-TR" sz="1600" noProof="1" smtClean="0">
              <a:solidFill>
                <a:schemeClr val="dk1"/>
              </a:solidFill>
            </a:endParaRPr>
          </a:p>
          <a:p>
            <a:pPr marL="742950" indent="-285750"/>
            <a:endParaRPr lang="en-US" sz="1600" noProof="1">
              <a:solidFill>
                <a:schemeClr val="dk1"/>
              </a:solidFill>
            </a:endParaRPr>
          </a:p>
        </p:txBody>
      </p:sp>
      <p:sp>
        <p:nvSpPr>
          <p:cNvPr id="6" name="Google Shape;60;p14"/>
          <p:cNvSpPr txBox="1">
            <a:spLocks/>
          </p:cNvSpPr>
          <p:nvPr/>
        </p:nvSpPr>
        <p:spPr>
          <a:xfrm>
            <a:off x="311700" y="2909932"/>
            <a:ext cx="5168452" cy="287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r-TR" dirty="0" err="1" smtClean="0"/>
              <a:t>Must</a:t>
            </a:r>
            <a:r>
              <a:rPr lang="tr-TR" dirty="0" smtClean="0"/>
              <a:t> be Read</a:t>
            </a:r>
            <a:endParaRPr lang="tr-TR" dirty="0"/>
          </a:p>
        </p:txBody>
      </p:sp>
      <p:sp>
        <p:nvSpPr>
          <p:cNvPr id="7" name="Google Shape;61;p14"/>
          <p:cNvSpPr txBox="1">
            <a:spLocks/>
          </p:cNvSpPr>
          <p:nvPr/>
        </p:nvSpPr>
        <p:spPr>
          <a:xfrm>
            <a:off x="-333834" y="3443744"/>
            <a:ext cx="8644700" cy="130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285750"/>
            <a:r>
              <a:rPr lang="tr-TR" sz="1600" noProof="1" smtClean="0">
                <a:solidFill>
                  <a:schemeClr val="dk1"/>
                </a:solidFill>
              </a:rPr>
              <a:t>http</a:t>
            </a:r>
            <a:r>
              <a:rPr lang="tr-TR" sz="1600" noProof="1">
                <a:solidFill>
                  <a:schemeClr val="dk1"/>
                </a:solidFill>
              </a:rPr>
              <a:t>://principlesofchaos.org/</a:t>
            </a:r>
          </a:p>
          <a:p>
            <a:pPr marL="742950" indent="-285750"/>
            <a:endParaRPr lang="tr-TR" sz="1600" noProof="1" smtClean="0">
              <a:solidFill>
                <a:schemeClr val="dk1"/>
              </a:solidFill>
            </a:endParaRPr>
          </a:p>
          <a:p>
            <a:pPr marL="742950" indent="-285750"/>
            <a:r>
              <a:rPr lang="tr-TR" sz="1600" noProof="1">
                <a:solidFill>
                  <a:schemeClr val="dk1"/>
                </a:solidFill>
              </a:rPr>
              <a:t>https://www.oreilly.com/library/view/chaos-engineering/9781491988459/</a:t>
            </a:r>
          </a:p>
          <a:p>
            <a:pPr marL="742950" indent="-285750"/>
            <a:endParaRPr lang="en-US" sz="1600" noProof="1">
              <a:solidFill>
                <a:schemeClr val="dk1"/>
              </a:solidFill>
            </a:endParaRPr>
          </a:p>
        </p:txBody>
      </p:sp>
      <p:pic>
        <p:nvPicPr>
          <p:cNvPr id="2050" name="Picture 2" descr="https://image.slidesharecdn.com/2016-04-13cloudresiliencebutterflyeffectmeetupopenstack-160418185918/95/cloud-resilience-with-open-stack-9-638.jpg?cb=14610061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631" y="465061"/>
            <a:ext cx="5177110" cy="291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02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tr-TR" dirty="0" err="1" smtClean="0"/>
              <a:t>Smoke</a:t>
            </a:r>
            <a:r>
              <a:rPr lang="tr-TR" dirty="0" smtClean="0"/>
              <a:t> Test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36800" y="1087675"/>
            <a:ext cx="8405220" cy="130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indent="-285750"/>
            <a:r>
              <a:rPr lang="en-US" sz="1600" dirty="0" smtClean="0">
                <a:solidFill>
                  <a:schemeClr val="dk1"/>
                </a:solidFill>
              </a:rPr>
              <a:t>If </a:t>
            </a:r>
            <a:r>
              <a:rPr lang="en-US" sz="1600" dirty="0">
                <a:solidFill>
                  <a:schemeClr val="dk1"/>
                </a:solidFill>
              </a:rPr>
              <a:t>we had deployed the </a:t>
            </a:r>
            <a:r>
              <a:rPr lang="en-US" sz="1600" dirty="0" err="1">
                <a:solidFill>
                  <a:schemeClr val="dk1"/>
                </a:solidFill>
              </a:rPr>
              <a:t>ElastAlert</a:t>
            </a:r>
            <a:r>
              <a:rPr lang="en-US" sz="1600" dirty="0">
                <a:solidFill>
                  <a:schemeClr val="dk1"/>
                </a:solidFill>
              </a:rPr>
              <a:t> update using a pipeline, we could have added a ‘smoke test’ step after the deploy. This could have </a:t>
            </a:r>
            <a:r>
              <a:rPr lang="en-US" sz="1600" dirty="0" err="1">
                <a:solidFill>
                  <a:schemeClr val="dk1"/>
                </a:solidFill>
              </a:rPr>
              <a:t>signalled</a:t>
            </a:r>
            <a:r>
              <a:rPr lang="en-US" sz="1600" dirty="0">
                <a:solidFill>
                  <a:schemeClr val="dk1"/>
                </a:solidFill>
              </a:rPr>
              <a:t> excessive memory usage, or pod restarts due to the pod exceeding configured memory limits.</a:t>
            </a:r>
            <a:endParaRPr lang="tr-TR" sz="1600" dirty="0">
              <a:solidFill>
                <a:schemeClr val="dk1"/>
              </a:solidFill>
            </a:endParaRPr>
          </a:p>
          <a:p>
            <a:pPr indent="0">
              <a:buNone/>
            </a:pPr>
            <a:endParaRPr lang="tr-TR" sz="1600" noProof="1">
              <a:solidFill>
                <a:schemeClr val="dk1"/>
              </a:solidFill>
            </a:endParaRPr>
          </a:p>
          <a:p>
            <a:pPr marL="742950" indent="-285750"/>
            <a:endParaRPr lang="tr-TR" sz="1600" noProof="1" smtClean="0">
              <a:solidFill>
                <a:schemeClr val="dk1"/>
              </a:solidFill>
            </a:endParaRPr>
          </a:p>
          <a:p>
            <a:pPr marL="742950" indent="-285750"/>
            <a:endParaRPr lang="tr-TR" sz="1600" noProof="1">
              <a:solidFill>
                <a:schemeClr val="dk1"/>
              </a:solidFill>
            </a:endParaRPr>
          </a:p>
          <a:p>
            <a:pPr marL="742950" indent="-285750"/>
            <a:endParaRPr lang="tr-TR" sz="1600" noProof="1" smtClean="0">
              <a:solidFill>
                <a:schemeClr val="dk1"/>
              </a:solidFill>
            </a:endParaRPr>
          </a:p>
          <a:p>
            <a:pPr marL="742950" indent="-285750"/>
            <a:endParaRPr lang="en-US" sz="1600" noProof="1">
              <a:solidFill>
                <a:schemeClr val="dk1"/>
              </a:solidFill>
            </a:endParaRPr>
          </a:p>
        </p:txBody>
      </p:sp>
      <p:pic>
        <p:nvPicPr>
          <p:cNvPr id="9" name="Picture 2" descr="Ä°lgili resi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36" y="2894331"/>
            <a:ext cx="2418474" cy="136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junit ile ilgili gÃ¶rsel sonuc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116" y="2792953"/>
            <a:ext cx="2143104" cy="146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25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555</Words>
  <Application>Microsoft Office PowerPoint</Application>
  <PresentationFormat>Ekran Gösterisi (16:9)</PresentationFormat>
  <Paragraphs>111</Paragraphs>
  <Slides>21</Slides>
  <Notes>21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Simple Light</vt:lpstr>
      <vt:lpstr>Kubernetes Failure Stories</vt:lpstr>
      <vt:lpstr>Topology</vt:lpstr>
      <vt:lpstr>8 Fallacies of Distrubuted System</vt:lpstr>
      <vt:lpstr>8 Fallacies of Distrubuted System</vt:lpstr>
      <vt:lpstr>Fallacies of Cloud Architecture</vt:lpstr>
      <vt:lpstr>Test All The Things</vt:lpstr>
      <vt:lpstr>Load Test</vt:lpstr>
      <vt:lpstr>Chaos Test</vt:lpstr>
      <vt:lpstr>Smoke Test</vt:lpstr>
      <vt:lpstr>When Making API Calls</vt:lpstr>
      <vt:lpstr>A Million Ways to Crash Your Cluster?</vt:lpstr>
      <vt:lpstr>HTTP 502 Bad Gateway</vt:lpstr>
      <vt:lpstr>Incident #1</vt:lpstr>
      <vt:lpstr>Incident #2</vt:lpstr>
      <vt:lpstr>Incident #2</vt:lpstr>
      <vt:lpstr>Incident #3</vt:lpstr>
      <vt:lpstr>Incident #4</vt:lpstr>
      <vt:lpstr>Incident #5</vt:lpstr>
      <vt:lpstr>Incident #6</vt:lpstr>
      <vt:lpstr>Lessons Learned</vt:lpstr>
      <vt:lpstr>That’s Not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Simplicity in Software Engineering</dc:title>
  <cp:lastModifiedBy>Mehmet Çağdaş Saygılı</cp:lastModifiedBy>
  <cp:revision>42</cp:revision>
  <dcterms:modified xsi:type="dcterms:W3CDTF">2019-03-07T14:04:12Z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957c601-160c-48b4-a630-e7f4bf88ff88_Enabled">
    <vt:lpwstr>True</vt:lpwstr>
  </property>
  <property fmtid="{D5CDD505-2E9C-101B-9397-08002B2CF9AE}" pid="3" name="MSIP_Label_2957c601-160c-48b4-a630-e7f4bf88ff88_SiteId">
    <vt:lpwstr>643edff9-8f55-4375-833b-8eefc2fbc606</vt:lpwstr>
  </property>
  <property fmtid="{D5CDD505-2E9C-101B-9397-08002B2CF9AE}" pid="4" name="MSIP_Label_2957c601-160c-48b4-a630-e7f4bf88ff88_Owner">
    <vt:lpwstr>barisc@netas.com.tr</vt:lpwstr>
  </property>
  <property fmtid="{D5CDD505-2E9C-101B-9397-08002B2CF9AE}" pid="5" name="MSIP_Label_2957c601-160c-48b4-a630-e7f4bf88ff88_SetDate">
    <vt:lpwstr>2019-02-21T08:57:55.1417918Z</vt:lpwstr>
  </property>
  <property fmtid="{D5CDD505-2E9C-101B-9397-08002B2CF9AE}" pid="6" name="MSIP_Label_2957c601-160c-48b4-a630-e7f4bf88ff88_Name">
    <vt:lpwstr>Hizmete Özel - Internal</vt:lpwstr>
  </property>
  <property fmtid="{D5CDD505-2E9C-101B-9397-08002B2CF9AE}" pid="7" name="MSIP_Label_2957c601-160c-48b4-a630-e7f4bf88ff88_Application">
    <vt:lpwstr>Microsoft Azure Information Protection</vt:lpwstr>
  </property>
  <property fmtid="{D5CDD505-2E9C-101B-9397-08002B2CF9AE}" pid="8" name="MSIP_Label_2957c601-160c-48b4-a630-e7f4bf88ff88_Extended_MSFT_Method">
    <vt:lpwstr>Automatic</vt:lpwstr>
  </property>
  <property fmtid="{D5CDD505-2E9C-101B-9397-08002B2CF9AE}" pid="9" name="Sensitivity">
    <vt:lpwstr>Hizmete Özel - Internal</vt:lpwstr>
  </property>
</Properties>
</file>