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04430d87d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04430d87d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04430d87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04430d87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04430d87d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04430d87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04430d87d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04430d87d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04430d87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04430d87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04430d87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04430d87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04430d87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04430d87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04430d87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04430d87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04430d87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04430d87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04430d87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04430d87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04430d8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04430d8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04430d87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04430d87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04430d87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04430d87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4430d87d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4430d87d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04430d87d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04430d87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4430d87d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04430d87d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04430d87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04430d87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04430d87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04430d87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04430d87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04430d87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04430d87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04430d87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4430d87d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04430d87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04430d8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04430d8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04430d87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04430d87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04430d87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04430d87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04430d87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04430d87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04430d87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04430d87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04430d87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04430d87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04430d87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04430d87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04430d8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04430d8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4430d87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4430d87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04430d87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04430d87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e223825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e223825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04430d87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04430d8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04430d87d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04430d87d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04430d87d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04430d87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04430d87d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04430d87d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04430d87d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04430d87d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04430d87d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04430d87d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 name="MSIPCMContentMarking" descr="{&quot;HashCode&quot;:1372689701,&quot;Placement&quot;:&quot;Footer&quot;}"/>
          <p:cNvSpPr txBox="1"/>
          <p:nvPr userDrawn="1"/>
        </p:nvSpPr>
        <p:spPr>
          <a:xfrm>
            <a:off x="0" y="4846975"/>
            <a:ext cx="1254284"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smtClean="0">
                <a:solidFill>
                  <a:srgbClr val="0078D7"/>
                </a:solidFill>
                <a:latin typeface="Calibri" panose="020F0502020204030204" pitchFamily="34" charset="0"/>
              </a:rPr>
              <a:t>GENEL- PUBLIC</a:t>
            </a:r>
            <a:endParaRPr lang="en-US" sz="1200">
              <a:solidFill>
                <a:srgbClr val="0078D7"/>
              </a:solidFill>
              <a:latin typeface="Calibri" panose="020F0502020204030204" pitchFamily="34"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reactjs.org/docs/refs-and-the-dom.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iki.c2.com/?PrematureGeneralization"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stackoverflow.com/questions/1941770/concrete-symptoms-of-over-engineerin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wiki.c2.com/?ObfuscatedCode"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wiki.c2.com/?EasterEgg"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dzone.com/articles/the-solid-principles-in-real-life" TargetMode="External"/><Relationship Id="rId3" Type="http://schemas.openxmlformats.org/officeDocument/2006/relationships/hyperlink" Target="https://itnext.io/why-simple-is-so-complex-362bc835b763" TargetMode="External"/><Relationship Id="rId7" Type="http://schemas.openxmlformats.org/officeDocument/2006/relationships/hyperlink" Target="http://wiki.c2.com/?JobSecurity"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hyperlink" Target="https://tech.kartenmacherei.de/simplicity-in-software-engineering-is-not-simple-979cf098e4b1" TargetMode="External"/><Relationship Id="rId5" Type="http://schemas.openxmlformats.org/officeDocument/2006/relationships/hyperlink" Target="https://www.paulstephenborile.com/2017/06/whats-wrong-word-simple-engineering-code/" TargetMode="External"/><Relationship Id="rId4" Type="http://schemas.openxmlformats.org/officeDocument/2006/relationships/hyperlink" Target="http://wiki.c2.com/?PrematureGeneralization" TargetMode="External"/><Relationship Id="rId9" Type="http://schemas.openxmlformats.org/officeDocument/2006/relationships/hyperlink" Target="https://medium.com/programming-hacks/basics-of-writing-clean-code-c1e79f3315d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labs.ig.com/static-typing-promis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iki.c2.com/?PrematureGeneralizat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stackoverflow.com/questions/1941770/concrete-symptoms-of-over-engineer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Simplicity in Software Engineering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Simplicity Principles - SOLID</a:t>
            </a:r>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dk1"/>
                </a:solidFill>
              </a:rPr>
              <a:t>O is for Open/Closed Principle</a:t>
            </a:r>
            <a:endParaRPr sz="1700" b="1">
              <a:solidFill>
                <a:schemeClr val="dk1"/>
              </a:solidFill>
            </a:endParaRPr>
          </a:p>
          <a:p>
            <a:pPr marL="0" lvl="0" indent="0" algn="l" rtl="0">
              <a:spcBef>
                <a:spcPts val="0"/>
              </a:spcBef>
              <a:spcAft>
                <a:spcPts val="0"/>
              </a:spcAft>
              <a:buNone/>
            </a:pPr>
            <a:r>
              <a:rPr lang="en" sz="1400">
                <a:solidFill>
                  <a:schemeClr val="dk1"/>
                </a:solidFill>
              </a:rPr>
              <a:t>The Open/Closed Principle states that code entities should be open for extension, but closed for modification. To put this more concretely, you should write a class that does what it needs to flawlessly and not assuming that people should come in and change it later. It's closed for modification, but it can be extended by, for instance, inheriting from it and overriding or extending certain behaviors. An example of running afoul of the open-closed principle would be to have a switch statement somewhere that you needed to go in and add to every time you wanted to add a menu option to your application.</a:t>
            </a:r>
            <a:endParaRPr sz="1400">
              <a:solidFill>
                <a:schemeClr val="dk1"/>
              </a:solidFill>
            </a:endParaRPr>
          </a:p>
          <a:p>
            <a:pPr marL="0" lvl="0" indent="0" algn="l" rtl="0">
              <a:spcBef>
                <a:spcPts val="0"/>
              </a:spcBef>
              <a:spcAft>
                <a:spcPts val="0"/>
              </a:spcAft>
              <a:buNone/>
            </a:pPr>
            <a:r>
              <a:rPr lang="en" sz="1400">
                <a:solidFill>
                  <a:schemeClr val="dk1"/>
                </a:solidFill>
              </a:rPr>
              <a:t>Another example is, it's not as though Apple, Google, and Microsoft put the OS source code up on GitHub and invite you to dive in and start building games and flashlight functionality. Rather, they make the core phone functionality </a:t>
            </a:r>
            <a:r>
              <a:rPr lang="en" sz="1400" i="1">
                <a:solidFill>
                  <a:schemeClr val="dk1"/>
                </a:solidFill>
              </a:rPr>
              <a:t>closed for modification</a:t>
            </a:r>
            <a:r>
              <a:rPr lang="en" sz="1400">
                <a:solidFill>
                  <a:schemeClr val="dk1"/>
                </a:solidFill>
              </a:rPr>
              <a:t> and they </a:t>
            </a:r>
            <a:r>
              <a:rPr lang="en" sz="1400" i="1">
                <a:solidFill>
                  <a:schemeClr val="dk1"/>
                </a:solidFill>
              </a:rPr>
              <a:t>open it to an extension</a:t>
            </a:r>
            <a:r>
              <a:rPr lang="en" sz="1400">
                <a:solidFill>
                  <a:schemeClr val="dk1"/>
                </a:solidFill>
              </a:rPr>
              <a: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Simplicity Principles - SOLID</a:t>
            </a:r>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dk1"/>
                </a:solidFill>
              </a:rPr>
              <a:t>L is for Liskov Substitution Principle</a:t>
            </a:r>
            <a:endParaRPr sz="1700" b="1">
              <a:solidFill>
                <a:schemeClr val="dk1"/>
              </a:solidFill>
            </a:endParaRPr>
          </a:p>
          <a:p>
            <a:pPr marL="0" lvl="0" indent="0" algn="l" rtl="0">
              <a:spcBef>
                <a:spcPts val="400"/>
              </a:spcBef>
              <a:spcAft>
                <a:spcPts val="0"/>
              </a:spcAft>
              <a:buNone/>
            </a:pPr>
            <a:r>
              <a:rPr lang="en" sz="1400">
                <a:solidFill>
                  <a:schemeClr val="dk1"/>
                </a:solidFill>
              </a:rPr>
              <a:t>The Liskov Substitution Principle (LSP) is the one here that is most unique to object-oriented programming. The LSP says, basically, that any child type of a parent type should be able to stand in for that parent without things blowing up.</a:t>
            </a:r>
            <a:endParaRPr sz="1400">
              <a:solidFill>
                <a:schemeClr val="dk1"/>
              </a:solidFill>
            </a:endParaRPr>
          </a:p>
          <a:p>
            <a:pPr marL="0" lvl="0" indent="0" algn="l" rtl="0">
              <a:spcBef>
                <a:spcPts val="0"/>
              </a:spcBef>
              <a:spcAft>
                <a:spcPts val="0"/>
              </a:spcAft>
              <a:buNone/>
            </a:pPr>
            <a:r>
              <a:rPr lang="en" sz="1400">
                <a:solidFill>
                  <a:schemeClr val="dk1"/>
                </a:solidFill>
              </a:rPr>
              <a:t>In other words, if you have a class, Animal, with a MakeNoise() method, then any subclass of Animal should reasonably implement MakeNoise(). Cats should meow, dogs should bark, etc. What you wouldn't do is define a MuteMouse class that throws IDontActuallyMakeNoiseException. This violates the LSP, and the argument would be that this class has no business inheriting from Animal.</a:t>
            </a:r>
            <a:endParaRPr sz="1400">
              <a:solidFill>
                <a:schemeClr val="dk1"/>
              </a:solidFill>
            </a:endParaRPr>
          </a:p>
          <a:p>
            <a:pPr marL="0" lvl="0" indent="0" algn="l" rtl="0">
              <a:spcBef>
                <a:spcPts val="1600"/>
              </a:spcBef>
              <a:spcAft>
                <a:spcPts val="1600"/>
              </a:spcAft>
              <a:buNone/>
            </a:pPr>
            <a:r>
              <a:rPr lang="en" sz="1400">
                <a:solidFill>
                  <a:schemeClr val="dk1"/>
                </a:solidFill>
              </a:rPr>
              <a:t>To picture this, imagine cooking yourself a stew. If you're anything like me, you'd only put things in there that were edible because you would want to eat the stew without picking through each bite, asking yourself repeatedly, "is this edible?"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Simplicity Principles - SOLID</a:t>
            </a:r>
            <a:endParaRPr/>
          </a:p>
        </p:txBody>
      </p:sp>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dk1"/>
                </a:solidFill>
              </a:rPr>
              <a:t>I is for Interface Segregation Principle</a:t>
            </a:r>
            <a:endParaRPr sz="1700" b="1">
              <a:solidFill>
                <a:schemeClr val="dk1"/>
              </a:solidFill>
            </a:endParaRPr>
          </a:p>
          <a:p>
            <a:pPr marL="0" lvl="0" indent="0" algn="l" rtl="0">
              <a:spcBef>
                <a:spcPts val="400"/>
              </a:spcBef>
              <a:spcAft>
                <a:spcPts val="0"/>
              </a:spcAft>
              <a:buNone/>
            </a:pPr>
            <a:r>
              <a:rPr lang="en" sz="1400">
                <a:solidFill>
                  <a:schemeClr val="dk1"/>
                </a:solidFill>
              </a:rPr>
              <a:t>The Interface Segregation Principle (ISP) says that you should favor many, smaller, client-specific interfaces over one larger, more monolithic interface. In short, you don't want to force clients to depend on things they don't actually need. Imagine your code consuming some big, fat interface and having to re-compile/deploy with annoying frequency because some method you don't even care about got a new signature.</a:t>
            </a:r>
            <a:endParaRPr sz="1400">
              <a:solidFill>
                <a:schemeClr val="dk1"/>
              </a:solidFill>
            </a:endParaRPr>
          </a:p>
          <a:p>
            <a:pPr marL="0" lvl="0" indent="0" algn="l" rtl="0">
              <a:spcBef>
                <a:spcPts val="0"/>
              </a:spcBef>
              <a:spcAft>
                <a:spcPts val="1600"/>
              </a:spcAft>
              <a:buNone/>
            </a:pPr>
            <a:r>
              <a:rPr lang="en" sz="1400">
                <a:solidFill>
                  <a:schemeClr val="dk1"/>
                </a:solidFill>
              </a:rPr>
              <a:t>To picture this in the real world, think of going down to your local corner restaurant and checking out the menu. You'll see all of the normal menu mainstays, and then something that's just called "soup of the day." Why do they do this? Because the soup changes a lot and there's no sense reprinting the menus every day. Clients that don't care about the soup needn't even be concerned, and clients that do use a different interface -- asking the server.</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Simplicity Principles - SOLID</a:t>
            </a:r>
            <a:endParaRPr/>
          </a:p>
        </p:txBody>
      </p:sp>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dk1"/>
                </a:solidFill>
              </a:rPr>
              <a:t>D is for Dependency Inversion</a:t>
            </a:r>
            <a:endParaRPr sz="1700" b="1">
              <a:solidFill>
                <a:schemeClr val="dk1"/>
              </a:solidFill>
            </a:endParaRPr>
          </a:p>
          <a:p>
            <a:pPr marL="0" lvl="0" indent="0" algn="l" rtl="0">
              <a:spcBef>
                <a:spcPts val="400"/>
              </a:spcBef>
              <a:spcAft>
                <a:spcPts val="0"/>
              </a:spcAft>
              <a:buNone/>
            </a:pPr>
            <a:r>
              <a:rPr lang="en" sz="1400">
                <a:solidFill>
                  <a:schemeClr val="dk1"/>
                </a:solidFill>
              </a:rPr>
              <a:t>The Dependency Inversion Principle (DIP) encourages you to write code that depends upon abstractions rather than upon concrete details. You can recognize this in the code you read by looking for a class or method that takes something generic like "Stream" and performs operations on it, as opposed to instantiating a specific Filestream or Stringstream or whatever. This gives the code in question a lot more flexibility -- you can swap in anything that conforms to the Stream abstraction and it will still work.</a:t>
            </a:r>
            <a:endParaRPr sz="1400">
              <a:solidFill>
                <a:schemeClr val="dk1"/>
              </a:solidFill>
            </a:endParaRPr>
          </a:p>
          <a:p>
            <a:pPr marL="0" lvl="0" indent="0" algn="l" rtl="0">
              <a:spcBef>
                <a:spcPts val="0"/>
              </a:spcBef>
              <a:spcAft>
                <a:spcPts val="0"/>
              </a:spcAft>
              <a:buNone/>
            </a:pPr>
            <a:r>
              <a:rPr lang="en" sz="1400">
                <a:solidFill>
                  <a:schemeClr val="dk1"/>
                </a:solidFill>
              </a:rPr>
              <a:t>To visualize this in your day to day, go down to your local store and pay for something with a credit card. The clerk doesn't examine your card and get out the "Visa Machine" after seeing that your card is a Visa. He just takes your card, whatever it is, and swipes it. Both you and the clerk depend on the credit card abstraction without worrying about specifics.</a:t>
            </a:r>
            <a:endParaRPr sz="1400" b="1">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400"/>
              </a:spcAft>
              <a:buNone/>
            </a:pPr>
            <a:r>
              <a:rPr lang="en"/>
              <a:t>What Makes it Simple?</a:t>
            </a:r>
            <a:endParaRPr/>
          </a:p>
        </p:txBody>
      </p:sp>
      <p:sp>
        <p:nvSpPr>
          <p:cNvPr id="137" name="Google Shape;13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000000"/>
                </a:solidFill>
              </a:rPr>
              <a:t>What makes something simple is hard to pin down. Part of this is because simplicity is somewhat subjective. Part of this is because the interpretation of simplicity is dependent on experience. Something simple and obvious to a trained mathematician </a:t>
            </a:r>
            <a:r>
              <a:rPr lang="en" dirty="0" smtClean="0">
                <a:solidFill>
                  <a:srgbClr val="000000"/>
                </a:solidFill>
              </a:rPr>
              <a:t>may</a:t>
            </a:r>
            <a:r>
              <a:rPr lang="tr-TR" dirty="0" smtClean="0">
                <a:solidFill>
                  <a:srgbClr val="000000"/>
                </a:solidFill>
              </a:rPr>
              <a:t> </a:t>
            </a:r>
            <a:r>
              <a:rPr lang="en" dirty="0" smtClean="0">
                <a:solidFill>
                  <a:srgbClr val="000000"/>
                </a:solidFill>
              </a:rPr>
              <a:t>not </a:t>
            </a:r>
            <a:r>
              <a:rPr lang="en" dirty="0">
                <a:solidFill>
                  <a:srgbClr val="000000"/>
                </a:solidFill>
              </a:rPr>
              <a:t>be so simple for a biologist — and vice versa.</a:t>
            </a:r>
            <a:endParaRPr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00"/>
              </a:spcAft>
              <a:buNone/>
            </a:pPr>
            <a:r>
              <a:rPr lang="en"/>
              <a:t>Complexity is Inevitable</a:t>
            </a:r>
            <a:endParaRPr/>
          </a:p>
        </p:txBody>
      </p:sp>
      <p:sp>
        <p:nvSpPr>
          <p:cNvPr id="143" name="Google Shape;143;p27"/>
          <p:cNvSpPr txBox="1">
            <a:spLocks noGrp="1"/>
          </p:cNvSpPr>
          <p:nvPr>
            <p:ph type="body" idx="1"/>
          </p:nvPr>
        </p:nvSpPr>
        <p:spPr>
          <a:xfrm>
            <a:off x="311700" y="1152475"/>
            <a:ext cx="4624500" cy="3416400"/>
          </a:xfrm>
          <a:prstGeom prst="rect">
            <a:avLst/>
          </a:prstGeom>
        </p:spPr>
        <p:txBody>
          <a:bodyPr spcFirstLastPara="1" wrap="square" lIns="91425" tIns="91425" rIns="91425" bIns="91425" anchor="t" anchorCtr="0">
            <a:noAutofit/>
          </a:bodyPr>
          <a:lstStyle/>
          <a:p>
            <a:pPr marL="0" marR="12700" lvl="0" indent="0" algn="l" rtl="0">
              <a:spcBef>
                <a:spcPts val="0"/>
              </a:spcBef>
              <a:spcAft>
                <a:spcPts val="1600"/>
              </a:spcAft>
              <a:buNone/>
            </a:pPr>
            <a:r>
              <a:rPr lang="en">
                <a:solidFill>
                  <a:srgbClr val="000000"/>
                </a:solidFill>
              </a:rPr>
              <a:t>In any meaningful software program, complexity is inevitable. Software systems must evolve, or they become obsolete. As they evolve, they inevitably add complexity in the form of new or changed features. So, as it turns out, it is in our interest to introduce complexity into our software.</a:t>
            </a:r>
            <a:endParaRPr>
              <a:solidFill>
                <a:srgbClr val="000000"/>
              </a:solidFill>
            </a:endParaRPr>
          </a:p>
        </p:txBody>
      </p:sp>
      <p:pic>
        <p:nvPicPr>
          <p:cNvPr id="144" name="Google Shape;144;p27"/>
          <p:cNvPicPr preferRelativeResize="0"/>
          <p:nvPr/>
        </p:nvPicPr>
        <p:blipFill>
          <a:blip r:embed="rId3">
            <a:alphaModFix/>
          </a:blip>
          <a:stretch>
            <a:fillRect/>
          </a:stretch>
        </p:blipFill>
        <p:spPr>
          <a:xfrm>
            <a:off x="5041675" y="1152472"/>
            <a:ext cx="3707611"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 Code</a:t>
            </a:r>
            <a:endParaRPr/>
          </a:p>
        </p:txBody>
      </p:sp>
      <p:sp>
        <p:nvSpPr>
          <p:cNvPr id="150" name="Google Shape;15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chemeClr val="dk1"/>
              </a:buClr>
              <a:buSzPts val="1400"/>
              <a:buChar char="●"/>
            </a:pPr>
            <a:r>
              <a:rPr lang="en" sz="1400" b="1">
                <a:solidFill>
                  <a:schemeClr val="dk1"/>
                </a:solidFill>
              </a:rPr>
              <a:t>Code Maintainability</a:t>
            </a:r>
            <a:r>
              <a:rPr lang="en" sz="1400">
                <a:solidFill>
                  <a:schemeClr val="dk1"/>
                </a:solidFill>
              </a:rPr>
              <a:t>: Writing Clean Code is writing good literature. It reflects you.</a:t>
            </a:r>
            <a:endParaRPr sz="1400">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Code Readability:</a:t>
            </a:r>
            <a:r>
              <a:rPr lang="en" sz="1400">
                <a:solidFill>
                  <a:schemeClr val="dk1"/>
                </a:solidFill>
              </a:rPr>
              <a:t> Writing Clean Code is explaining the Physics. The code should implicitly explain in small details exhibiting simplicity what the magical functions does.</a:t>
            </a:r>
            <a:endParaRPr sz="1400">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Code Smell Repellent</a:t>
            </a:r>
            <a:r>
              <a:rPr lang="en" sz="1400">
                <a:solidFill>
                  <a:schemeClr val="dk1"/>
                </a:solidFill>
              </a:rPr>
              <a:t> : Writing Clean Code is like wine-making. It may take ceremonies but in the end you will feel comfortable with the code (at the least). Bugs will find it hard to hide.</a:t>
            </a:r>
            <a:endParaRPr sz="1400">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Code Epithet: </a:t>
            </a:r>
            <a:r>
              <a:rPr lang="en" sz="1400">
                <a:solidFill>
                  <a:schemeClr val="dk1"/>
                </a:solidFill>
              </a:rPr>
              <a:t>Once you commit with version control. The name gets etched with the code forever.</a:t>
            </a:r>
            <a:endParaRPr sz="1400">
              <a:solidFill>
                <a:schemeClr val="dk1"/>
              </a:solidFill>
            </a:endParaRPr>
          </a:p>
          <a:p>
            <a:pPr marL="0" lvl="0" indent="0" algn="l" rtl="0">
              <a:spcBef>
                <a:spcPts val="10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Simplicity Example</a:t>
            </a:r>
            <a:endParaRPr/>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All non-trivial abstractions, to some degree, are leaky.  — Joel Spolsky</a:t>
            </a:r>
            <a:endParaRPr>
              <a:solidFill>
                <a:srgbClr val="000000"/>
              </a:solidFill>
            </a:endParaRPr>
          </a:p>
          <a:p>
            <a:pPr marL="0" lvl="0" indent="0" algn="l" rtl="0">
              <a:spcBef>
                <a:spcPts val="1600"/>
              </a:spcBef>
              <a:spcAft>
                <a:spcPts val="1600"/>
              </a:spcAft>
              <a:buNone/>
            </a:pPr>
            <a:r>
              <a:rPr lang="en" sz="1400">
                <a:solidFill>
                  <a:srgbClr val="000000"/>
                </a:solidFill>
              </a:rPr>
              <a:t>We can see a modern-day example of this with React JS. One of the main intentions of React is to abstract away the DOM. However, React provides refs for those cases where you may need to</a:t>
            </a:r>
            <a:r>
              <a:rPr lang="en" sz="1400">
                <a:solidFill>
                  <a:srgbClr val="000000"/>
                </a:solidFill>
                <a:uFill>
                  <a:noFill/>
                </a:uFill>
                <a:hlinkClick r:id="rId3"/>
              </a:rPr>
              <a:t> </a:t>
            </a:r>
            <a:r>
              <a:rPr lang="en" sz="1400" u="sng">
                <a:solidFill>
                  <a:srgbClr val="000000"/>
                </a:solidFill>
                <a:hlinkClick r:id="rId3"/>
              </a:rPr>
              <a:t>interact with the DOM</a:t>
            </a:r>
            <a:r>
              <a:rPr lang="en" sz="1400">
                <a:solidFill>
                  <a:srgbClr val="000000"/>
                </a:solidFill>
              </a:rPr>
              <a:t>. To do so, of course, you must understand </a:t>
            </a:r>
            <a:r>
              <a:rPr lang="en" sz="1400" i="1">
                <a:solidFill>
                  <a:srgbClr val="000000"/>
                </a:solidFill>
              </a:rPr>
              <a:t>how</a:t>
            </a:r>
            <a:r>
              <a:rPr lang="en" sz="1400">
                <a:solidFill>
                  <a:srgbClr val="000000"/>
                </a:solidFill>
              </a:rPr>
              <a:t> to interact with the DOM. This means that the abstraction has failed. In fact, it introduces the additional complexity of having to understand how to “escape” React to interact with the DOM.</a:t>
            </a: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t>Aspects of a simple program</a:t>
            </a:r>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rgbClr val="000000"/>
              </a:buClr>
              <a:buSzPts val="1100"/>
              <a:buChar char="●"/>
            </a:pPr>
            <a:r>
              <a:rPr lang="en" dirty="0">
                <a:solidFill>
                  <a:srgbClr val="000000"/>
                </a:solidFill>
              </a:rPr>
              <a:t>Comprehension and problem solving are manageable once the principles underlying the system are well understood.</a:t>
            </a:r>
            <a:endParaRPr dirty="0">
              <a:solidFill>
                <a:srgbClr val="000000"/>
              </a:solidFill>
            </a:endParaRPr>
          </a:p>
          <a:p>
            <a:pPr marL="457200" lvl="0" indent="-298450" algn="l" rtl="0">
              <a:spcBef>
                <a:spcPts val="0"/>
              </a:spcBef>
              <a:spcAft>
                <a:spcPts val="0"/>
              </a:spcAft>
              <a:buClr>
                <a:srgbClr val="000000"/>
              </a:buClr>
              <a:buSzPts val="1100"/>
              <a:buChar char="●"/>
            </a:pPr>
            <a:r>
              <a:rPr lang="en" dirty="0">
                <a:solidFill>
                  <a:srgbClr val="000000"/>
                </a:solidFill>
              </a:rPr>
              <a:t>The system makes use of well-known cultural markers to ease comprehension.</a:t>
            </a:r>
            <a:endParaRPr dirty="0">
              <a:solidFill>
                <a:srgbClr val="000000"/>
              </a:solidFill>
            </a:endParaRPr>
          </a:p>
          <a:p>
            <a:pPr marL="457200" lvl="0" indent="-298450" algn="l" rtl="0">
              <a:spcBef>
                <a:spcPts val="0"/>
              </a:spcBef>
              <a:spcAft>
                <a:spcPts val="0"/>
              </a:spcAft>
              <a:buClr>
                <a:srgbClr val="000000"/>
              </a:buClr>
              <a:buSzPts val="1100"/>
              <a:buChar char="●"/>
            </a:pPr>
            <a:r>
              <a:rPr lang="en" dirty="0">
                <a:solidFill>
                  <a:srgbClr val="000000"/>
                </a:solidFill>
              </a:rPr>
              <a:t>It maintains design consistency.</a:t>
            </a:r>
            <a:endParaRPr dirty="0">
              <a:solidFill>
                <a:srgbClr val="000000"/>
              </a:solidFill>
            </a:endParaRPr>
          </a:p>
          <a:p>
            <a:pPr marL="457200" lvl="0" indent="-298450" algn="l" rtl="0">
              <a:spcBef>
                <a:spcPts val="0"/>
              </a:spcBef>
              <a:spcAft>
                <a:spcPts val="0"/>
              </a:spcAft>
              <a:buClr>
                <a:srgbClr val="000000"/>
              </a:buClr>
              <a:buSzPts val="1100"/>
              <a:buChar char="●"/>
            </a:pPr>
            <a:r>
              <a:rPr lang="en" dirty="0">
                <a:solidFill>
                  <a:srgbClr val="000000"/>
                </a:solidFill>
              </a:rPr>
              <a:t>It makes good use of semantics.</a:t>
            </a:r>
            <a:endParaRPr dirty="0">
              <a:solidFill>
                <a:srgbClr val="000000"/>
              </a:solidFill>
            </a:endParaRPr>
          </a:p>
          <a:p>
            <a:pPr marL="457200" lvl="0" indent="-298450" algn="l" rtl="0">
              <a:spcBef>
                <a:spcPts val="0"/>
              </a:spcBef>
              <a:spcAft>
                <a:spcPts val="0"/>
              </a:spcAft>
              <a:buClr>
                <a:srgbClr val="000000"/>
              </a:buClr>
              <a:buSzPts val="1100"/>
              <a:buChar char="●"/>
            </a:pPr>
            <a:r>
              <a:rPr lang="en" dirty="0">
                <a:solidFill>
                  <a:srgbClr val="000000"/>
                </a:solidFill>
              </a:rPr>
              <a:t>It balances the needs of flexibility with the boundaries and domain of the system.</a:t>
            </a:r>
            <a:endParaRPr dirty="0">
              <a:solidFill>
                <a:srgbClr val="000000"/>
              </a:solidFill>
            </a:endParaRPr>
          </a:p>
          <a:p>
            <a:pPr marL="457200" lvl="0" indent="-298450" algn="l" rtl="0">
              <a:spcBef>
                <a:spcPts val="0"/>
              </a:spcBef>
              <a:spcAft>
                <a:spcPts val="0"/>
              </a:spcAft>
              <a:buClr>
                <a:srgbClr val="000000"/>
              </a:buClr>
              <a:buSzPts val="1100"/>
              <a:buChar char="●"/>
            </a:pPr>
            <a:r>
              <a:rPr lang="en" dirty="0">
                <a:solidFill>
                  <a:srgbClr val="000000"/>
                </a:solidFill>
              </a:rPr>
              <a:t>Complexity is </a:t>
            </a:r>
            <a:r>
              <a:rPr lang="tr-TR" dirty="0" err="1" smtClean="0">
                <a:solidFill>
                  <a:srgbClr val="000000"/>
                </a:solidFill>
              </a:rPr>
              <a:t>limited</a:t>
            </a:r>
            <a:r>
              <a:rPr lang="en" dirty="0" smtClean="0">
                <a:solidFill>
                  <a:srgbClr val="000000"/>
                </a:solidFill>
              </a:rPr>
              <a:t> </a:t>
            </a:r>
            <a:r>
              <a:rPr lang="en" dirty="0">
                <a:solidFill>
                  <a:srgbClr val="000000"/>
                </a:solidFill>
              </a:rPr>
              <a:t>as much as possible.</a:t>
            </a:r>
            <a:endParaRPr dirty="0">
              <a:solidFill>
                <a:srgbClr val="000000"/>
              </a:solidFill>
            </a:endParaRPr>
          </a:p>
          <a:p>
            <a:pPr marL="457200" lvl="0" indent="-298450" algn="l" rtl="0">
              <a:spcBef>
                <a:spcPts val="0"/>
              </a:spcBef>
              <a:spcAft>
                <a:spcPts val="0"/>
              </a:spcAft>
              <a:buClr>
                <a:srgbClr val="000000"/>
              </a:buClr>
              <a:buSzPts val="1100"/>
              <a:buChar char="●"/>
            </a:pPr>
            <a:r>
              <a:rPr lang="en" dirty="0">
                <a:solidFill>
                  <a:srgbClr val="000000"/>
                </a:solidFill>
              </a:rPr>
              <a:t>Unnecessary complexity is identified, and removed.</a:t>
            </a:r>
            <a:endParaRPr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400"/>
              </a:spcAft>
              <a:buNone/>
            </a:pPr>
            <a:r>
              <a:rPr lang="en"/>
              <a:t>Protecting Against Unnecessary Complexity</a:t>
            </a:r>
            <a:endParaRPr/>
          </a:p>
        </p:txBody>
      </p:sp>
      <p:sp>
        <p:nvSpPr>
          <p:cNvPr id="168" name="Google Shape;16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100"/>
              <a:buFont typeface="Arial"/>
              <a:buNone/>
            </a:pPr>
            <a:r>
              <a:rPr lang="en" sz="2800">
                <a:solidFill>
                  <a:schemeClr val="dk1"/>
                </a:solidFill>
              </a:rPr>
              <a:t>Haste Makes Waste</a:t>
            </a:r>
            <a:endParaRPr sz="1100" b="1">
              <a:solidFill>
                <a:srgbClr val="000000"/>
              </a:solidFill>
            </a:endParaRPr>
          </a:p>
          <a:p>
            <a:pPr marL="0" lvl="0" indent="0" algn="l" rtl="0">
              <a:spcBef>
                <a:spcPts val="200"/>
              </a:spcBef>
              <a:spcAft>
                <a:spcPts val="0"/>
              </a:spcAft>
              <a:buNone/>
            </a:pPr>
            <a:r>
              <a:rPr lang="en">
                <a:solidFill>
                  <a:srgbClr val="000000"/>
                </a:solidFill>
              </a:rPr>
              <a:t>When any… project is nearing completion, there is always a mad rush to get new features added… The rush is mad indeed, because it leads into a trap…— Tony Hoare</a:t>
            </a:r>
            <a:endParaRPr>
              <a:solidFill>
                <a:srgbClr val="000000"/>
              </a:solidFill>
            </a:endParaRPr>
          </a:p>
          <a:p>
            <a:pPr marL="457200" lvl="0" indent="-298450" algn="l" rtl="0">
              <a:spcBef>
                <a:spcPts val="1600"/>
              </a:spcBef>
              <a:spcAft>
                <a:spcPts val="0"/>
              </a:spcAft>
              <a:buClr>
                <a:srgbClr val="000000"/>
              </a:buClr>
              <a:buSzPts val="1100"/>
              <a:buChar char="●"/>
            </a:pPr>
            <a:r>
              <a:rPr lang="en">
                <a:solidFill>
                  <a:srgbClr val="000000"/>
                </a:solidFill>
              </a:rPr>
              <a:t>Allow time for design.</a:t>
            </a:r>
            <a:endParaRPr>
              <a:solidFill>
                <a:srgbClr val="000000"/>
              </a:solidFill>
            </a:endParaRPr>
          </a:p>
          <a:p>
            <a:pPr marL="457200" lvl="0" indent="-298450" algn="l" rtl="0">
              <a:spcBef>
                <a:spcPts val="0"/>
              </a:spcBef>
              <a:spcAft>
                <a:spcPts val="0"/>
              </a:spcAft>
              <a:buClr>
                <a:srgbClr val="000000"/>
              </a:buClr>
              <a:buSzPts val="1100"/>
              <a:buChar char="●"/>
            </a:pPr>
            <a:r>
              <a:rPr lang="en">
                <a:solidFill>
                  <a:srgbClr val="000000"/>
                </a:solidFill>
              </a:rPr>
              <a:t>Allow time for good coding practices.</a:t>
            </a:r>
            <a:endParaRPr>
              <a:solidFill>
                <a:srgbClr val="000000"/>
              </a:solidFill>
            </a:endParaRPr>
          </a:p>
          <a:p>
            <a:pPr marL="457200" lvl="0" indent="-298450" algn="l" rtl="0">
              <a:spcBef>
                <a:spcPts val="0"/>
              </a:spcBef>
              <a:spcAft>
                <a:spcPts val="0"/>
              </a:spcAft>
              <a:buClr>
                <a:srgbClr val="000000"/>
              </a:buClr>
              <a:buSzPts val="1100"/>
              <a:buChar char="●"/>
            </a:pPr>
            <a:r>
              <a:rPr lang="en">
                <a:solidFill>
                  <a:srgbClr val="000000"/>
                </a:solidFill>
              </a:rPr>
              <a:t>Allow time for refactoring.</a:t>
            </a:r>
            <a:endParaRPr>
              <a:solidFill>
                <a:srgbClr val="000000"/>
              </a:solidFill>
            </a:endParaRPr>
          </a:p>
          <a:p>
            <a:pPr marL="0" lvl="0" indent="0" algn="l" rtl="0">
              <a:spcBef>
                <a:spcPts val="1200"/>
              </a:spcBef>
              <a:spcAft>
                <a:spcPts val="1600"/>
              </a:spcAft>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Simplicity</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600">
              <a:solidFill>
                <a:schemeClr val="dk1"/>
              </a:solidFill>
            </a:endParaRPr>
          </a:p>
          <a:p>
            <a:pPr marL="457200" lvl="0" indent="-330200" algn="l" rtl="0">
              <a:spcBef>
                <a:spcPts val="1600"/>
              </a:spcBef>
              <a:spcAft>
                <a:spcPts val="0"/>
              </a:spcAft>
              <a:buClr>
                <a:schemeClr val="dk1"/>
              </a:buClr>
              <a:buSzPts val="1600"/>
              <a:buChar char="●"/>
            </a:pPr>
            <a:r>
              <a:rPr lang="en" sz="1600">
                <a:solidFill>
                  <a:schemeClr val="dk1"/>
                </a:solidFill>
              </a:rPr>
              <a:t>Simple can be harder than complex: You have to work hard to get your thinking clean to make it simple. But it’s worth it in the end because once you get there, you can move mountains. — Steve Jobs</a:t>
            </a:r>
            <a:endParaRPr sz="1600">
              <a:solidFill>
                <a:schemeClr val="dk1"/>
              </a:solidFill>
            </a:endParaRPr>
          </a:p>
          <a:p>
            <a:pPr marL="0" lvl="0" indent="0" algn="l" rtl="0">
              <a:spcBef>
                <a:spcPts val="1600"/>
              </a:spcBef>
              <a:spcAft>
                <a:spcPts val="0"/>
              </a:spcAft>
              <a:buNone/>
            </a:pPr>
            <a:endParaRPr sz="1600">
              <a:solidFill>
                <a:schemeClr val="dk1"/>
              </a:solidFill>
            </a:endParaRPr>
          </a:p>
          <a:p>
            <a:pPr marL="457200" lvl="0" indent="-330200" algn="l" rtl="0">
              <a:spcBef>
                <a:spcPts val="1600"/>
              </a:spcBef>
              <a:spcAft>
                <a:spcPts val="0"/>
              </a:spcAft>
              <a:buClr>
                <a:schemeClr val="dk1"/>
              </a:buClr>
              <a:buSzPts val="1600"/>
              <a:buChar char="●"/>
            </a:pPr>
            <a:r>
              <a:rPr lang="en" sz="1600">
                <a:solidFill>
                  <a:schemeClr val="dk1"/>
                </a:solidFill>
              </a:rPr>
              <a:t>Simplicity is a prerequisite for reliability.— Edsger Dijkstra</a:t>
            </a:r>
            <a:endParaRPr sz="1600">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00"/>
              </a:spcAft>
              <a:buNone/>
            </a:pPr>
            <a:r>
              <a:rPr lang="en"/>
              <a:t>Avoid The Latest Tech Trap</a:t>
            </a:r>
            <a:endParaRPr/>
          </a:p>
        </p:txBody>
      </p:sp>
      <p:sp>
        <p:nvSpPr>
          <p:cNvPr id="174" name="Google Shape;17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Chasing after the latest and greatest introduces chaos as programmers struggle to learn the methodology, language, or framework that will finally allow them to do things the “right” way. </a:t>
            </a:r>
            <a:endParaRPr>
              <a:solidFill>
                <a:srgbClr val="000000"/>
              </a:solidFill>
            </a:endParaRPr>
          </a:p>
          <a:p>
            <a:pPr marL="0" lvl="0" indent="0" algn="l" rtl="0">
              <a:spcBef>
                <a:spcPts val="1600"/>
              </a:spcBef>
              <a:spcAft>
                <a:spcPts val="1600"/>
              </a:spcAft>
              <a:buNone/>
            </a:pPr>
            <a:r>
              <a:rPr lang="en">
                <a:solidFill>
                  <a:srgbClr val="000000"/>
                </a:solidFill>
              </a:rPr>
              <a:t>Thoughtfulness, and a willingness to not follow the bandwagon simply because it’s popular, can go a long way towards protecting the sanity of your code.</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00"/>
              </a:spcAft>
              <a:buNone/>
            </a:pPr>
            <a:r>
              <a:rPr lang="en"/>
              <a:t>Follow the Standard Procedures</a:t>
            </a:r>
            <a:endParaRPr/>
          </a:p>
        </p:txBody>
      </p:sp>
      <p:sp>
        <p:nvSpPr>
          <p:cNvPr id="180" name="Google Shape;18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chemeClr val="dk1"/>
              </a:buClr>
              <a:buSzPts val="1400"/>
              <a:buChar char="●"/>
            </a:pPr>
            <a:r>
              <a:rPr lang="en" sz="1400">
                <a:solidFill>
                  <a:schemeClr val="dk1"/>
                </a:solidFill>
              </a:rPr>
              <a:t>Code Reviews — perhaps one of the most powerful tools in a software team’s tool box. Make sure your code reviews are well thought out, and well executed.</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Design Reviews — don’t just review code, review designs as well.</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Enough Design Upfront — don’t just sit down and code. Look at how your system is designed. Follow those design patterns to ensure your designs stay consistent over time.</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Have a grand plan for how your system will function. Define aspects at a high-level such as: How will you handle asynchronicity in your application? How will you manage fault tolerance? How will you manage data consistency?</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Make sure your requirements are good.</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 Engineering Problem</a:t>
            </a:r>
            <a:endParaRPr/>
          </a:p>
        </p:txBody>
      </p:sp>
      <p:sp>
        <p:nvSpPr>
          <p:cNvPr id="186" name="Google Shape;18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None/>
            </a:pPr>
            <a:r>
              <a:rPr lang="en" sz="1400" dirty="0">
                <a:solidFill>
                  <a:schemeClr val="dk1"/>
                </a:solidFill>
              </a:rPr>
              <a:t>How do you know your code is over engineered?</a:t>
            </a:r>
            <a:endParaRPr sz="1400" dirty="0">
              <a:solidFill>
                <a:schemeClr val="dk1"/>
              </a:solidFill>
            </a:endParaRPr>
          </a:p>
          <a:p>
            <a:pPr marL="457200" marR="0" lvl="0" indent="-317500" algn="l" rtl="0">
              <a:lnSpc>
                <a:spcPct val="115000"/>
              </a:lnSpc>
              <a:spcBef>
                <a:spcPts val="1200"/>
              </a:spcBef>
              <a:spcAft>
                <a:spcPts val="0"/>
              </a:spcAft>
              <a:buClr>
                <a:schemeClr val="dk1"/>
              </a:buClr>
              <a:buSzPts val="1400"/>
              <a:buChar char="●"/>
            </a:pPr>
            <a:r>
              <a:rPr lang="en" sz="1400" dirty="0">
                <a:solidFill>
                  <a:schemeClr val="dk1"/>
                </a:solidFill>
              </a:rPr>
              <a:t>When a well experienced coder, which has been working on that piece of code for at least an year, still takes way more than necessary/affordable to figure out where/how a specific feature works. </a:t>
            </a:r>
            <a:endParaRPr lang="tr-TR" sz="1400" dirty="0" smtClean="0">
              <a:solidFill>
                <a:schemeClr val="dk1"/>
              </a:solidFill>
            </a:endParaRPr>
          </a:p>
          <a:p>
            <a:pPr marL="457200" marR="0" lvl="0" indent="-317500" algn="l" rtl="0">
              <a:lnSpc>
                <a:spcPct val="115000"/>
              </a:lnSpc>
              <a:spcBef>
                <a:spcPts val="1200"/>
              </a:spcBef>
              <a:spcAft>
                <a:spcPts val="0"/>
              </a:spcAft>
              <a:buClr>
                <a:schemeClr val="dk1"/>
              </a:buClr>
              <a:buSzPts val="1400"/>
              <a:buChar char="●"/>
            </a:pPr>
            <a:r>
              <a:rPr lang="en" sz="1400" smtClean="0">
                <a:solidFill>
                  <a:schemeClr val="dk1"/>
                </a:solidFill>
              </a:rPr>
              <a:t>Use </a:t>
            </a:r>
            <a:r>
              <a:rPr lang="en" sz="1400" dirty="0">
                <a:solidFill>
                  <a:schemeClr val="dk1"/>
                </a:solidFill>
              </a:rPr>
              <a:t>a factory only if it is making more than one type of objects</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Use an interface if it is actually going to be implemented by more than one class</a:t>
            </a:r>
            <a:endParaRPr sz="1400" dirty="0">
              <a:solidFill>
                <a:schemeClr val="dk1"/>
              </a:solidFill>
            </a:endParaRPr>
          </a:p>
          <a:p>
            <a:pPr marL="457200" lvl="0" indent="-342900" algn="l" rtl="0">
              <a:spcBef>
                <a:spcPts val="0"/>
              </a:spcBef>
              <a:spcAft>
                <a:spcPts val="0"/>
              </a:spcAft>
              <a:buClr>
                <a:srgbClr val="FF0000"/>
              </a:buClr>
              <a:buSzPts val="1800"/>
              <a:buChar char="●"/>
            </a:pPr>
            <a:r>
              <a:rPr lang="en" b="1" dirty="0">
                <a:solidFill>
                  <a:srgbClr val="FF0000"/>
                </a:solidFill>
              </a:rPr>
              <a:t>From </a:t>
            </a:r>
            <a:r>
              <a:rPr lang="en" b="1" u="sng" dirty="0">
                <a:solidFill>
                  <a:srgbClr val="FF0000"/>
                </a:solidFill>
                <a:hlinkClick r:id="rId3"/>
              </a:rPr>
              <a:t>Premature Generalization</a:t>
            </a:r>
            <a:endParaRPr b="1" dirty="0">
              <a:solidFill>
                <a:srgbClr val="FF0000"/>
              </a:solidFill>
            </a:endParaRPr>
          </a:p>
          <a:p>
            <a:pPr marL="457200" lvl="0" indent="-317500" algn="l" rtl="0">
              <a:spcBef>
                <a:spcPts val="0"/>
              </a:spcBef>
              <a:spcAft>
                <a:spcPts val="0"/>
              </a:spcAft>
              <a:buClr>
                <a:schemeClr val="dk1"/>
              </a:buClr>
              <a:buSzPts val="1400"/>
              <a:buChar char="●"/>
            </a:pPr>
            <a:r>
              <a:rPr lang="en" sz="1400" dirty="0">
                <a:solidFill>
                  <a:schemeClr val="dk1"/>
                </a:solidFill>
              </a:rPr>
              <a:t>Over Engineering symptoms according to stackoverflow.com </a:t>
            </a:r>
            <a:r>
              <a:rPr lang="en" sz="1400" u="sng" dirty="0">
                <a:solidFill>
                  <a:schemeClr val="hlink"/>
                </a:solidFill>
                <a:hlinkClick r:id="rId4"/>
              </a:rPr>
              <a:t>https://stackoverflow.com/questions/1941770/concrete-symptoms-of-over-engineering</a:t>
            </a:r>
            <a:endParaRPr sz="1400" dirty="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Generalizations</a:t>
            </a:r>
            <a:endParaRPr/>
          </a:p>
        </p:txBody>
      </p:sp>
      <p:sp>
        <p:nvSpPr>
          <p:cNvPr id="192" name="Google Shape;19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chemeClr val="dk1"/>
              </a:buClr>
              <a:buSzPts val="1400"/>
              <a:buChar char="●"/>
            </a:pPr>
            <a:r>
              <a:rPr lang="en" sz="1400" b="1">
                <a:solidFill>
                  <a:schemeClr val="dk1"/>
                </a:solidFill>
              </a:rPr>
              <a:t>Macros and Subroutines</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Extra Parameters. </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Overloading. </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Abstract Classes. </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Templates. </a:t>
            </a:r>
            <a:endParaRPr sz="1400" b="1">
              <a:solidFill>
                <a:schemeClr val="dk1"/>
              </a:solidFill>
            </a:endParaRPr>
          </a:p>
          <a:p>
            <a:pPr marL="457200" lvl="0" indent="-317500" algn="l" rtl="0">
              <a:spcBef>
                <a:spcPts val="1200"/>
              </a:spcBef>
              <a:spcAft>
                <a:spcPts val="1000"/>
              </a:spcAft>
              <a:buClr>
                <a:schemeClr val="dk1"/>
              </a:buClr>
              <a:buSzPts val="1400"/>
              <a:buChar char="●"/>
            </a:pPr>
            <a:r>
              <a:rPr lang="en" sz="1400" b="1">
                <a:solidFill>
                  <a:schemeClr val="dk1"/>
                </a:solidFill>
              </a:rPr>
              <a:t>Libraries. </a:t>
            </a:r>
            <a:endParaRPr sz="1400"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Generalizations</a:t>
            </a:r>
            <a:endParaRPr/>
          </a:p>
        </p:txBody>
      </p:sp>
      <p:sp>
        <p:nvSpPr>
          <p:cNvPr id="198" name="Google Shape;1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sz="1100" b="1">
                <a:solidFill>
                  <a:schemeClr val="dk1"/>
                </a:solidFill>
              </a:rPr>
              <a:t>Macros and Subroutines.</a:t>
            </a:r>
            <a:r>
              <a:rPr lang="en" sz="1100">
                <a:solidFill>
                  <a:schemeClr val="dk1"/>
                </a:solidFill>
              </a:rPr>
              <a:t> When you use the same piece of code in two places, you convert that piece of code into a subroutine or macro, so that its body only needs to be written once. You use parameters to move data in and out of the subroutine or macro.</a:t>
            </a:r>
            <a:endParaRPr sz="1100">
              <a:solidFill>
                <a:schemeClr val="dk1"/>
              </a:solidFill>
            </a:endParaRPr>
          </a:p>
          <a:p>
            <a:pPr marL="457200" lvl="0" indent="0" algn="l" rtl="0">
              <a:lnSpc>
                <a:spcPct val="100000"/>
              </a:lnSpc>
              <a:spcBef>
                <a:spcPts val="1200"/>
              </a:spcBef>
              <a:spcAft>
                <a:spcPts val="0"/>
              </a:spcAft>
              <a:buClr>
                <a:srgbClr val="000000"/>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chemeClr val="dk1"/>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0" lvl="0" indent="0" algn="l" rtl="0">
              <a:spcBef>
                <a:spcPts val="1200"/>
              </a:spcBef>
              <a:spcAft>
                <a:spcPts val="1200"/>
              </a:spcAft>
              <a:buNone/>
            </a:pPr>
            <a:endParaRPr sz="1100">
              <a:solidFill>
                <a:schemeClr val="dk1"/>
              </a:solidFill>
            </a:endParaRPr>
          </a:p>
        </p:txBody>
      </p:sp>
      <p:sp>
        <p:nvSpPr>
          <p:cNvPr id="199" name="Google Shape;199;p36"/>
          <p:cNvSpPr txBox="1"/>
          <p:nvPr/>
        </p:nvSpPr>
        <p:spPr>
          <a:xfrm>
            <a:off x="311700" y="1964825"/>
            <a:ext cx="4059000" cy="248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saveRecordAsNew</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GenericDTO newDTO = </a:t>
            </a:r>
            <a:r>
              <a:rPr lang="en" sz="1100">
                <a:solidFill>
                  <a:srgbClr val="CC7832"/>
                </a:solidFill>
                <a:highlight>
                  <a:srgbClr val="2B2B2B"/>
                </a:highlight>
                <a:latin typeface="Courier New"/>
                <a:ea typeface="Courier New"/>
                <a:cs typeface="Courier New"/>
                <a:sym typeface="Courier New"/>
              </a:rPr>
              <a:t>new </a:t>
            </a:r>
            <a:r>
              <a:rPr lang="en" sz="1100">
                <a:solidFill>
                  <a:srgbClr val="A9B7C6"/>
                </a:solidFill>
                <a:highlight>
                  <a:srgbClr val="2B2B2B"/>
                </a:highlight>
                <a:latin typeface="Courier New"/>
                <a:ea typeface="Courier New"/>
                <a:cs typeface="Courier New"/>
                <a:sym typeface="Courier New"/>
              </a:rPr>
              <a:t>GenericDTO()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anotherDTO.setNew(</a:t>
            </a:r>
            <a:r>
              <a:rPr lang="en" sz="1100">
                <a:solidFill>
                  <a:srgbClr val="CC7832"/>
                </a:solidFill>
                <a:highlight>
                  <a:srgbClr val="2B2B2B"/>
                </a:highlight>
                <a:latin typeface="Courier New"/>
                <a:ea typeface="Courier New"/>
                <a:cs typeface="Courier New"/>
                <a:sym typeface="Courier New"/>
              </a:rPr>
              <a:t>true</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anotherDTO.setId(</a:t>
            </a:r>
            <a:r>
              <a:rPr lang="en" sz="1100">
                <a:solidFill>
                  <a:srgbClr val="6897BB"/>
                </a:solidFill>
                <a:highlight>
                  <a:srgbClr val="2B2B2B"/>
                </a:highlight>
                <a:latin typeface="Courier New"/>
                <a:ea typeface="Courier New"/>
                <a:cs typeface="Courier New"/>
                <a:sym typeface="Courier New"/>
              </a:rPr>
              <a:t>245L</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A9B7C6"/>
                </a:solidFill>
                <a:highlight>
                  <a:srgbClr val="2B2B2B"/>
                </a:highlight>
                <a:latin typeface="Courier New"/>
                <a:ea typeface="Courier New"/>
                <a:cs typeface="Courier New"/>
                <a:sym typeface="Courier New"/>
              </a:rPr>
              <a:t>anotherDTO.copyProperties()</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saveRecordAsOld</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GenericDTO newDTO = </a:t>
            </a:r>
            <a:r>
              <a:rPr lang="en" sz="1100">
                <a:solidFill>
                  <a:srgbClr val="CC7832"/>
                </a:solidFill>
                <a:highlight>
                  <a:srgbClr val="2B2B2B"/>
                </a:highlight>
                <a:latin typeface="Courier New"/>
                <a:ea typeface="Courier New"/>
                <a:cs typeface="Courier New"/>
                <a:sym typeface="Courier New"/>
              </a:rPr>
              <a:t>new </a:t>
            </a:r>
            <a:r>
              <a:rPr lang="en" sz="1100">
                <a:solidFill>
                  <a:srgbClr val="A9B7C6"/>
                </a:solidFill>
                <a:highlight>
                  <a:srgbClr val="2B2B2B"/>
                </a:highlight>
                <a:latin typeface="Courier New"/>
                <a:ea typeface="Courier New"/>
                <a:cs typeface="Courier New"/>
                <a:sym typeface="Courier New"/>
              </a:rPr>
              <a:t>GenericDTO()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anotherDTO.setNew(</a:t>
            </a:r>
            <a:r>
              <a:rPr lang="en" sz="1100">
                <a:solidFill>
                  <a:srgbClr val="CC7832"/>
                </a:solidFill>
                <a:highlight>
                  <a:srgbClr val="2B2B2B"/>
                </a:highlight>
                <a:latin typeface="Courier New"/>
                <a:ea typeface="Courier New"/>
                <a:cs typeface="Courier New"/>
                <a:sym typeface="Courier New"/>
              </a:rPr>
              <a:t>false</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anotherDTO.setId(</a:t>
            </a:r>
            <a:r>
              <a:rPr lang="en" sz="1100">
                <a:solidFill>
                  <a:srgbClr val="6897BB"/>
                </a:solidFill>
                <a:highlight>
                  <a:srgbClr val="2B2B2B"/>
                </a:highlight>
                <a:latin typeface="Courier New"/>
                <a:ea typeface="Courier New"/>
                <a:cs typeface="Courier New"/>
                <a:sym typeface="Courier New"/>
              </a:rPr>
              <a:t>123L</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A9B7C6"/>
                </a:solidFill>
                <a:highlight>
                  <a:srgbClr val="2B2B2B"/>
                </a:highlight>
                <a:latin typeface="Courier New"/>
                <a:ea typeface="Courier New"/>
                <a:cs typeface="Courier New"/>
                <a:sym typeface="Courier New"/>
              </a:rPr>
              <a:t>anotherDTO.copyProperties()</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a:p>
        </p:txBody>
      </p:sp>
      <p:sp>
        <p:nvSpPr>
          <p:cNvPr id="200" name="Google Shape;200;p36"/>
          <p:cNvSpPr txBox="1"/>
          <p:nvPr/>
        </p:nvSpPr>
        <p:spPr>
          <a:xfrm>
            <a:off x="4437850" y="1830725"/>
            <a:ext cx="4581600" cy="261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saveRecordAsNew</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return </a:t>
            </a:r>
            <a:r>
              <a:rPr lang="en" sz="1100">
                <a:solidFill>
                  <a:srgbClr val="A9B7C6"/>
                </a:solidFill>
                <a:highlight>
                  <a:srgbClr val="2B2B2B"/>
                </a:highlight>
                <a:latin typeface="Courier New"/>
                <a:ea typeface="Courier New"/>
                <a:cs typeface="Courier New"/>
                <a:sym typeface="Courier New"/>
              </a:rPr>
              <a:t>getGenericDTO(anotherDTO</a:t>
            </a:r>
            <a:r>
              <a:rPr lang="en" sz="1100">
                <a:solidFill>
                  <a:srgbClr val="CC7832"/>
                </a:solidFill>
                <a:highlight>
                  <a:srgbClr val="2B2B2B"/>
                </a:highlight>
                <a:latin typeface="Courier New"/>
                <a:ea typeface="Courier New"/>
                <a:cs typeface="Courier New"/>
                <a:sym typeface="Courier New"/>
              </a:rPr>
              <a:t>, true, </a:t>
            </a:r>
            <a:r>
              <a:rPr lang="en" sz="1100">
                <a:solidFill>
                  <a:srgbClr val="6897BB"/>
                </a:solidFill>
                <a:highlight>
                  <a:srgbClr val="2B2B2B"/>
                </a:highlight>
                <a:latin typeface="Courier New"/>
                <a:ea typeface="Courier New"/>
                <a:cs typeface="Courier New"/>
                <a:sym typeface="Courier New"/>
              </a:rPr>
              <a:t>245L</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saveRecordAsOld</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return </a:t>
            </a:r>
            <a:r>
              <a:rPr lang="en" sz="1100">
                <a:solidFill>
                  <a:srgbClr val="A9B7C6"/>
                </a:solidFill>
                <a:highlight>
                  <a:srgbClr val="2B2B2B"/>
                </a:highlight>
                <a:latin typeface="Courier New"/>
                <a:ea typeface="Courier New"/>
                <a:cs typeface="Courier New"/>
                <a:sym typeface="Courier New"/>
              </a:rPr>
              <a:t>getGenericDTO(anotherDTO</a:t>
            </a:r>
            <a:r>
              <a:rPr lang="en" sz="1100">
                <a:solidFill>
                  <a:srgbClr val="CC7832"/>
                </a:solidFill>
                <a:highlight>
                  <a:srgbClr val="2B2B2B"/>
                </a:highlight>
                <a:latin typeface="Courier New"/>
                <a:ea typeface="Courier New"/>
                <a:cs typeface="Courier New"/>
                <a:sym typeface="Courier New"/>
              </a:rPr>
              <a:t>, false, </a:t>
            </a:r>
            <a:r>
              <a:rPr lang="en" sz="1100">
                <a:solidFill>
                  <a:srgbClr val="6897BB"/>
                </a:solidFill>
                <a:highlight>
                  <a:srgbClr val="2B2B2B"/>
                </a:highlight>
                <a:latin typeface="Courier New"/>
                <a:ea typeface="Courier New"/>
                <a:cs typeface="Courier New"/>
                <a:sym typeface="Courier New"/>
              </a:rPr>
              <a:t>123L</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private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getGenericDTO</a:t>
            </a:r>
            <a:r>
              <a:rPr lang="en" sz="1100">
                <a:solidFill>
                  <a:srgbClr val="A9B7C6"/>
                </a:solidFill>
                <a:highlight>
                  <a:srgbClr val="2B2B2B"/>
                </a:highlight>
                <a:latin typeface="Courier New"/>
                <a:ea typeface="Courier New"/>
                <a:cs typeface="Courier New"/>
                <a:sym typeface="Courier New"/>
              </a:rPr>
              <a:t>(GenericDTO anotherDTO</a:t>
            </a:r>
            <a:r>
              <a:rPr lang="en" sz="1100">
                <a:solidFill>
                  <a:srgbClr val="CC7832"/>
                </a:solidFill>
                <a:highlight>
                  <a:srgbClr val="2B2B2B"/>
                </a:highlight>
                <a:latin typeface="Courier New"/>
                <a:ea typeface="Courier New"/>
                <a:cs typeface="Courier New"/>
                <a:sym typeface="Courier New"/>
              </a:rPr>
              <a:t>, boolean </a:t>
            </a:r>
            <a:r>
              <a:rPr lang="en" sz="1100">
                <a:solidFill>
                  <a:srgbClr val="A9B7C6"/>
                </a:solidFill>
                <a:highlight>
                  <a:srgbClr val="2B2B2B"/>
                </a:highlight>
                <a:latin typeface="Courier New"/>
                <a:ea typeface="Courier New"/>
                <a:cs typeface="Courier New"/>
                <a:sym typeface="Courier New"/>
              </a:rPr>
              <a:t>isNew</a:t>
            </a:r>
            <a:r>
              <a:rPr lang="en" sz="1100">
                <a:solidFill>
                  <a:srgbClr val="CC7832"/>
                </a:solidFill>
                <a:highlight>
                  <a:srgbClr val="2B2B2B"/>
                </a:highlight>
                <a:latin typeface="Courier New"/>
                <a:ea typeface="Courier New"/>
                <a:cs typeface="Courier New"/>
                <a:sym typeface="Courier New"/>
              </a:rPr>
              <a:t>, long </a:t>
            </a:r>
            <a:r>
              <a:rPr lang="en" sz="1100">
                <a:solidFill>
                  <a:srgbClr val="A9B7C6"/>
                </a:solidFill>
                <a:highlight>
                  <a:srgbClr val="2B2B2B"/>
                </a:highlight>
                <a:latin typeface="Courier New"/>
                <a:ea typeface="Courier New"/>
                <a:cs typeface="Courier New"/>
                <a:sym typeface="Courier New"/>
              </a:rPr>
              <a:t>id)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GenericDTO newDTO = </a:t>
            </a:r>
            <a:r>
              <a:rPr lang="en" sz="1100">
                <a:solidFill>
                  <a:srgbClr val="CC7832"/>
                </a:solidFill>
                <a:highlight>
                  <a:srgbClr val="2B2B2B"/>
                </a:highlight>
                <a:latin typeface="Courier New"/>
                <a:ea typeface="Courier New"/>
                <a:cs typeface="Courier New"/>
                <a:sym typeface="Courier New"/>
              </a:rPr>
              <a:t>new </a:t>
            </a:r>
            <a:r>
              <a:rPr lang="en" sz="1100">
                <a:solidFill>
                  <a:srgbClr val="A9B7C6"/>
                </a:solidFill>
                <a:highlight>
                  <a:srgbClr val="2B2B2B"/>
                </a:highlight>
                <a:latin typeface="Courier New"/>
                <a:ea typeface="Courier New"/>
                <a:cs typeface="Courier New"/>
                <a:sym typeface="Courier New"/>
              </a:rPr>
              <a:t>GenericDTO()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anotherDTO.setNew(isNew)</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anotherDTO.setId(id)</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A9B7C6"/>
                </a:solidFill>
                <a:highlight>
                  <a:srgbClr val="2B2B2B"/>
                </a:highlight>
                <a:latin typeface="Courier New"/>
                <a:ea typeface="Courier New"/>
                <a:cs typeface="Courier New"/>
                <a:sym typeface="Courier New"/>
              </a:rPr>
              <a:t>anotherDTO.copyProperties()</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None/>
            </a:pPr>
            <a:endParaRPr/>
          </a:p>
        </p:txBody>
      </p:sp>
      <p:pic>
        <p:nvPicPr>
          <p:cNvPr id="201" name="Google Shape;201;p36"/>
          <p:cNvPicPr preferRelativeResize="0"/>
          <p:nvPr/>
        </p:nvPicPr>
        <p:blipFill>
          <a:blip r:embed="rId3">
            <a:alphaModFix/>
          </a:blip>
          <a:stretch>
            <a:fillRect/>
          </a:stretch>
        </p:blipFill>
        <p:spPr>
          <a:xfrm>
            <a:off x="3523450" y="3091775"/>
            <a:ext cx="914400" cy="228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Generalizations</a:t>
            </a:r>
            <a:endParaRPr/>
          </a:p>
        </p:txBody>
      </p:sp>
      <p:sp>
        <p:nvSpPr>
          <p:cNvPr id="207" name="Google Shape;20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sz="1100" b="1">
                <a:solidFill>
                  <a:schemeClr val="dk1"/>
                </a:solidFill>
              </a:rPr>
              <a:t>Extra Parameters.</a:t>
            </a:r>
            <a:r>
              <a:rPr lang="en" sz="1100">
                <a:solidFill>
                  <a:schemeClr val="dk1"/>
                </a:solidFill>
              </a:rPr>
              <a:t> Sometimes you can merge two functions with similar parameter lists into one that takes an additional parameter to tell it which of the two original functions it is supposed to behave like.</a:t>
            </a:r>
            <a:endParaRPr sz="1100">
              <a:solidFill>
                <a:schemeClr val="dk1"/>
              </a:solidFill>
            </a:endParaRPr>
          </a:p>
          <a:p>
            <a:pPr marL="457200" lvl="0" indent="0" algn="l" rtl="0">
              <a:lnSpc>
                <a:spcPct val="100000"/>
              </a:lnSpc>
              <a:spcBef>
                <a:spcPts val="120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saveRecord</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anotherDTO.setNew(</a:t>
            </a:r>
            <a:r>
              <a:rPr lang="en" sz="1100">
                <a:solidFill>
                  <a:srgbClr val="CC7832"/>
                </a:solidFill>
                <a:highlight>
                  <a:srgbClr val="2B2B2B"/>
                </a:highlight>
                <a:latin typeface="Courier New"/>
                <a:ea typeface="Courier New"/>
                <a:cs typeface="Courier New"/>
                <a:sym typeface="Courier New"/>
              </a:rPr>
              <a:t>true</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A9B7C6"/>
                </a:solidFill>
                <a:highlight>
                  <a:srgbClr val="2B2B2B"/>
                </a:highlight>
                <a:latin typeface="Courier New"/>
                <a:ea typeface="Courier New"/>
                <a:cs typeface="Courier New"/>
                <a:sym typeface="Courier New"/>
              </a:rPr>
              <a:t>save(anotherDTO)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updateRecord</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anotherDTO.setNew(</a:t>
            </a:r>
            <a:r>
              <a:rPr lang="en" sz="1100">
                <a:solidFill>
                  <a:srgbClr val="CC7832"/>
                </a:solidFill>
                <a:highlight>
                  <a:srgbClr val="2B2B2B"/>
                </a:highlight>
                <a:latin typeface="Courier New"/>
                <a:ea typeface="Courier New"/>
                <a:cs typeface="Courier New"/>
                <a:sym typeface="Courier New"/>
              </a:rPr>
              <a:t>false</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A9B7C6"/>
                </a:solidFill>
                <a:highlight>
                  <a:srgbClr val="2B2B2B"/>
                </a:highlight>
                <a:latin typeface="Courier New"/>
                <a:ea typeface="Courier New"/>
                <a:cs typeface="Courier New"/>
                <a:sym typeface="Courier New"/>
              </a:rPr>
              <a:t>save(anotherDTO)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spcBef>
                <a:spcPts val="1200"/>
              </a:spcBef>
              <a:spcAft>
                <a:spcPts val="0"/>
              </a:spcAft>
              <a:buClr>
                <a:srgbClr val="000000"/>
              </a:buClr>
              <a:buSzPts val="1100"/>
              <a:buFont typeface="Arial"/>
              <a:buNone/>
            </a:pPr>
            <a:r>
              <a:rPr lang="en" sz="1100">
                <a:solidFill>
                  <a:schemeClr val="dk1"/>
                </a:solidFill>
              </a:rPr>
              <a:t>Can be changed to:</a:t>
            </a:r>
            <a:endParaRPr sz="1100">
              <a:solidFill>
                <a:schemeClr val="dk1"/>
              </a:solidFill>
            </a:endParaRPr>
          </a:p>
          <a:p>
            <a:pPr marL="457200" lvl="0" indent="0" algn="l" rtl="0">
              <a:lnSpc>
                <a:spcPct val="100000"/>
              </a:lnSpc>
              <a:spcBef>
                <a:spcPts val="120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saveOrUpdateRecord</a:t>
            </a:r>
            <a:r>
              <a:rPr lang="en" sz="1100">
                <a:solidFill>
                  <a:srgbClr val="A9B7C6"/>
                </a:solidFill>
                <a:highlight>
                  <a:srgbClr val="2B2B2B"/>
                </a:highlight>
                <a:latin typeface="Courier New"/>
                <a:ea typeface="Courier New"/>
                <a:cs typeface="Courier New"/>
                <a:sym typeface="Courier New"/>
              </a:rPr>
              <a:t>(GenericDTO anotherDTO</a:t>
            </a:r>
            <a:r>
              <a:rPr lang="en" sz="1100">
                <a:solidFill>
                  <a:srgbClr val="CC7832"/>
                </a:solidFill>
                <a:highlight>
                  <a:srgbClr val="2B2B2B"/>
                </a:highlight>
                <a:latin typeface="Courier New"/>
                <a:ea typeface="Courier New"/>
                <a:cs typeface="Courier New"/>
                <a:sym typeface="Courier New"/>
              </a:rPr>
              <a:t>, boolean </a:t>
            </a:r>
            <a:r>
              <a:rPr lang="en" sz="1100">
                <a:solidFill>
                  <a:srgbClr val="A9B7C6"/>
                </a:solidFill>
                <a:highlight>
                  <a:srgbClr val="2B2B2B"/>
                </a:highlight>
                <a:latin typeface="Courier New"/>
                <a:ea typeface="Courier New"/>
                <a:cs typeface="Courier New"/>
                <a:sym typeface="Courier New"/>
              </a:rPr>
              <a:t>isNew)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anotherDTO.setNew(isNew)</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A9B7C6"/>
                </a:solidFill>
                <a:highlight>
                  <a:srgbClr val="2B2B2B"/>
                </a:highlight>
                <a:latin typeface="Courier New"/>
                <a:ea typeface="Courier New"/>
                <a:cs typeface="Courier New"/>
                <a:sym typeface="Courier New"/>
              </a:rPr>
              <a:t>save(anotherDTO)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Generalizations</a:t>
            </a:r>
            <a:endParaRPr/>
          </a:p>
        </p:txBody>
      </p:sp>
      <p:sp>
        <p:nvSpPr>
          <p:cNvPr id="213" name="Google Shape;21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sz="1100" b="1">
                <a:solidFill>
                  <a:schemeClr val="dk1"/>
                </a:solidFill>
              </a:rPr>
              <a:t>Overloading.</a:t>
            </a:r>
            <a:r>
              <a:rPr lang="en" sz="1100">
                <a:solidFill>
                  <a:schemeClr val="dk1"/>
                </a:solidFill>
              </a:rPr>
              <a:t> Whenever you have two functions with different parameters but the same name, you're using the same name because you believe the functions are similar in some way. This constitutes a generalization, even though in this case the computer doesn't really benefit from it.</a:t>
            </a:r>
            <a:endParaRPr sz="1100">
              <a:solidFill>
                <a:schemeClr val="dk1"/>
              </a:solidFill>
            </a:endParaRPr>
          </a:p>
          <a:p>
            <a:pPr marL="457200" lvl="0" indent="0" algn="l" rtl="0">
              <a:spcBef>
                <a:spcPts val="1200"/>
              </a:spcBef>
              <a:spcAft>
                <a:spcPts val="0"/>
              </a:spcAft>
              <a:buNone/>
            </a:pPr>
            <a:endParaRPr sz="1100">
              <a:solidFill>
                <a:schemeClr val="dk1"/>
              </a:solidFill>
            </a:endParaRPr>
          </a:p>
          <a:p>
            <a:pPr marL="457200" lvl="0" indent="0" algn="l" rtl="0">
              <a:lnSpc>
                <a:spcPct val="100000"/>
              </a:lnSpc>
              <a:spcBef>
                <a:spcPts val="120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private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createAndSaveGenericDTO</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boolean </a:t>
            </a:r>
            <a:r>
              <a:rPr lang="en" sz="1100">
                <a:solidFill>
                  <a:srgbClr val="A9B7C6"/>
                </a:solidFill>
                <a:highlight>
                  <a:srgbClr val="2B2B2B"/>
                </a:highlight>
                <a:latin typeface="Courier New"/>
                <a:ea typeface="Courier New"/>
                <a:cs typeface="Courier New"/>
                <a:sym typeface="Courier New"/>
              </a:rPr>
              <a:t>isNew)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GenericDTO anotherDTO = </a:t>
            </a:r>
            <a:r>
              <a:rPr lang="en" sz="1100">
                <a:solidFill>
                  <a:srgbClr val="CC7832"/>
                </a:solidFill>
                <a:highlight>
                  <a:srgbClr val="2B2B2B"/>
                </a:highlight>
                <a:latin typeface="Courier New"/>
                <a:ea typeface="Courier New"/>
                <a:cs typeface="Courier New"/>
                <a:sym typeface="Courier New"/>
              </a:rPr>
              <a:t>new </a:t>
            </a:r>
            <a:r>
              <a:rPr lang="en" sz="1100">
                <a:solidFill>
                  <a:srgbClr val="A9B7C6"/>
                </a:solidFill>
                <a:highlight>
                  <a:srgbClr val="2B2B2B"/>
                </a:highlight>
                <a:latin typeface="Courier New"/>
                <a:ea typeface="Courier New"/>
                <a:cs typeface="Courier New"/>
                <a:sym typeface="Courier New"/>
              </a:rPr>
              <a:t>GenericDTO()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anotherDTO.setId(UUIDGenerator.</a:t>
            </a:r>
            <a:r>
              <a:rPr lang="en" sz="1100" i="1">
                <a:solidFill>
                  <a:srgbClr val="A9B7C6"/>
                </a:solidFill>
                <a:highlight>
                  <a:srgbClr val="2B2B2B"/>
                </a:highlight>
                <a:latin typeface="Courier New"/>
                <a:ea typeface="Courier New"/>
                <a:cs typeface="Courier New"/>
                <a:sym typeface="Courier New"/>
              </a:rPr>
              <a:t>getUUID</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anotherDTO.setNew(isNew)</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A9B7C6"/>
                </a:solidFill>
                <a:highlight>
                  <a:srgbClr val="2B2B2B"/>
                </a:highlight>
                <a:latin typeface="Courier New"/>
                <a:ea typeface="Courier New"/>
                <a:cs typeface="Courier New"/>
                <a:sym typeface="Courier New"/>
              </a:rPr>
              <a:t>saveGenericDTO(isNew</a:t>
            </a: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chemeClr val="dk1"/>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private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saveGenericDTO</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boolean </a:t>
            </a:r>
            <a:r>
              <a:rPr lang="en" sz="1100">
                <a:solidFill>
                  <a:srgbClr val="A9B7C6"/>
                </a:solidFill>
                <a:highlight>
                  <a:srgbClr val="2B2B2B"/>
                </a:highlight>
                <a:latin typeface="Courier New"/>
                <a:ea typeface="Courier New"/>
                <a:cs typeface="Courier New"/>
                <a:sym typeface="Courier New"/>
              </a:rPr>
              <a:t>isNew</a:t>
            </a: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return </a:t>
            </a:r>
            <a:r>
              <a:rPr lang="en" sz="1100">
                <a:solidFill>
                  <a:srgbClr val="A9B7C6"/>
                </a:solidFill>
                <a:highlight>
                  <a:srgbClr val="2B2B2B"/>
                </a:highlight>
                <a:latin typeface="Courier New"/>
                <a:ea typeface="Courier New"/>
                <a:cs typeface="Courier New"/>
                <a:sym typeface="Courier New"/>
              </a:rPr>
              <a:t>anotherDTO.copyProperties()</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100">
                <a:solidFill>
                  <a:srgbClr val="A9B7C6"/>
                </a:solidFill>
                <a:highlight>
                  <a:srgbClr val="2B2B2B"/>
                </a:highlight>
                <a:latin typeface="Courier New"/>
                <a:ea typeface="Courier New"/>
                <a:cs typeface="Courier New"/>
                <a:sym typeface="Courier New"/>
              </a:rPr>
              <a:t>}</a:t>
            </a:r>
            <a:endParaRPr sz="1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Generalizations</a:t>
            </a:r>
            <a:endParaRPr/>
          </a:p>
        </p:txBody>
      </p:sp>
      <p:sp>
        <p:nvSpPr>
          <p:cNvPr id="219" name="Google Shape;21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Char char="●"/>
            </a:pPr>
            <a:r>
              <a:rPr lang="en" sz="1100" b="1">
                <a:solidFill>
                  <a:schemeClr val="dk1"/>
                </a:solidFill>
              </a:rPr>
              <a:t>Abstract Classes.</a:t>
            </a:r>
            <a:r>
              <a:rPr lang="en" sz="1100">
                <a:solidFill>
                  <a:schemeClr val="dk1"/>
                </a:solidFill>
              </a:rPr>
              <a:t> Abstract classes isolate the common characteristics of their descendants.</a:t>
            </a:r>
            <a:endParaRPr sz="1100">
              <a:solidFill>
                <a:schemeClr val="dk1"/>
              </a:solidFill>
            </a:endParaRPr>
          </a:p>
          <a:p>
            <a:pPr marL="457200" lvl="0" indent="0" algn="l" rtl="0">
              <a:lnSpc>
                <a:spcPct val="100000"/>
              </a:lnSpc>
              <a:spcBef>
                <a:spcPts val="100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public abstract class </a:t>
            </a:r>
            <a:r>
              <a:rPr lang="en" sz="1100">
                <a:solidFill>
                  <a:srgbClr val="A9B7C6"/>
                </a:solidFill>
                <a:highlight>
                  <a:srgbClr val="2B2B2B"/>
                </a:highlight>
                <a:latin typeface="Courier New"/>
                <a:ea typeface="Courier New"/>
                <a:cs typeface="Courier New"/>
                <a:sym typeface="Courier New"/>
              </a:rPr>
              <a:t>Person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private </a:t>
            </a:r>
            <a:r>
              <a:rPr lang="en" sz="1100">
                <a:solidFill>
                  <a:srgbClr val="A9B7C6"/>
                </a:solidFill>
                <a:highlight>
                  <a:srgbClr val="2B2B2B"/>
                </a:highlight>
                <a:latin typeface="Courier New"/>
                <a:ea typeface="Courier New"/>
                <a:cs typeface="Courier New"/>
                <a:sym typeface="Courier New"/>
              </a:rPr>
              <a:t>String </a:t>
            </a:r>
            <a:r>
              <a:rPr lang="en" sz="1100">
                <a:solidFill>
                  <a:srgbClr val="9876AA"/>
                </a:solidFill>
                <a:highlight>
                  <a:srgbClr val="2B2B2B"/>
                </a:highlight>
                <a:latin typeface="Courier New"/>
                <a:ea typeface="Courier New"/>
                <a:cs typeface="Courier New"/>
                <a:sym typeface="Courier New"/>
              </a:rPr>
              <a:t>name</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100">
                <a:solidFill>
                  <a:srgbClr val="CC7832"/>
                </a:solidFill>
                <a:highlight>
                  <a:srgbClr val="2B2B2B"/>
                </a:highlight>
                <a:latin typeface="Courier New"/>
                <a:ea typeface="Courier New"/>
                <a:cs typeface="Courier New"/>
                <a:sym typeface="Courier New"/>
              </a:rPr>
              <a:t>  private </a:t>
            </a:r>
            <a:r>
              <a:rPr lang="en" sz="1100">
                <a:solidFill>
                  <a:srgbClr val="A9B7C6"/>
                </a:solidFill>
                <a:highlight>
                  <a:srgbClr val="2B2B2B"/>
                </a:highlight>
                <a:latin typeface="Courier New"/>
                <a:ea typeface="Courier New"/>
                <a:cs typeface="Courier New"/>
                <a:sym typeface="Courier New"/>
              </a:rPr>
              <a:t>String </a:t>
            </a:r>
            <a:r>
              <a:rPr lang="en" sz="1100">
                <a:solidFill>
                  <a:srgbClr val="9876AA"/>
                </a:solidFill>
                <a:highlight>
                  <a:srgbClr val="2B2B2B"/>
                </a:highlight>
                <a:latin typeface="Courier New"/>
                <a:ea typeface="Courier New"/>
                <a:cs typeface="Courier New"/>
                <a:sym typeface="Courier New"/>
              </a:rPr>
              <a:t>gender</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public </a:t>
            </a:r>
            <a:r>
              <a:rPr lang="en" sz="1100">
                <a:solidFill>
                  <a:srgbClr val="FFC66D"/>
                </a:solidFill>
                <a:highlight>
                  <a:srgbClr val="2B2B2B"/>
                </a:highlight>
                <a:latin typeface="Courier New"/>
                <a:ea typeface="Courier New"/>
                <a:cs typeface="Courier New"/>
                <a:sym typeface="Courier New"/>
              </a:rPr>
              <a:t>Person</a:t>
            </a:r>
            <a:r>
              <a:rPr lang="en" sz="1100">
                <a:solidFill>
                  <a:srgbClr val="A9B7C6"/>
                </a:solidFill>
                <a:highlight>
                  <a:srgbClr val="2B2B2B"/>
                </a:highlight>
                <a:latin typeface="Courier New"/>
                <a:ea typeface="Courier New"/>
                <a:cs typeface="Courier New"/>
                <a:sym typeface="Courier New"/>
              </a:rPr>
              <a:t>(String nm</a:t>
            </a: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String gen){</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this</a:t>
            </a:r>
            <a:r>
              <a:rPr lang="en" sz="1100">
                <a:solidFill>
                  <a:srgbClr val="A9B7C6"/>
                </a:solidFill>
                <a:highlight>
                  <a:srgbClr val="2B2B2B"/>
                </a:highlight>
                <a:latin typeface="Courier New"/>
                <a:ea typeface="Courier New"/>
                <a:cs typeface="Courier New"/>
                <a:sym typeface="Courier New"/>
              </a:rPr>
              <a:t>.</a:t>
            </a:r>
            <a:r>
              <a:rPr lang="en" sz="1100">
                <a:solidFill>
                  <a:srgbClr val="9876AA"/>
                </a:solidFill>
                <a:highlight>
                  <a:srgbClr val="2B2B2B"/>
                </a:highlight>
                <a:latin typeface="Courier New"/>
                <a:ea typeface="Courier New"/>
                <a:cs typeface="Courier New"/>
                <a:sym typeface="Courier New"/>
              </a:rPr>
              <a:t>name</a:t>
            </a:r>
            <a:r>
              <a:rPr lang="en" sz="1100">
                <a:solidFill>
                  <a:srgbClr val="A9B7C6"/>
                </a:solidFill>
                <a:highlight>
                  <a:srgbClr val="2B2B2B"/>
                </a:highlight>
                <a:latin typeface="Courier New"/>
                <a:ea typeface="Courier New"/>
                <a:cs typeface="Courier New"/>
                <a:sym typeface="Courier New"/>
              </a:rPr>
              <a:t>=nm</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this</a:t>
            </a:r>
            <a:r>
              <a:rPr lang="en" sz="1100">
                <a:solidFill>
                  <a:srgbClr val="A9B7C6"/>
                </a:solidFill>
                <a:highlight>
                  <a:srgbClr val="2B2B2B"/>
                </a:highlight>
                <a:latin typeface="Courier New"/>
                <a:ea typeface="Courier New"/>
                <a:cs typeface="Courier New"/>
                <a:sym typeface="Courier New"/>
              </a:rPr>
              <a:t>.</a:t>
            </a:r>
            <a:r>
              <a:rPr lang="en" sz="1100">
                <a:solidFill>
                  <a:srgbClr val="9876AA"/>
                </a:solidFill>
                <a:highlight>
                  <a:srgbClr val="2B2B2B"/>
                </a:highlight>
                <a:latin typeface="Courier New"/>
                <a:ea typeface="Courier New"/>
                <a:cs typeface="Courier New"/>
                <a:sym typeface="Courier New"/>
              </a:rPr>
              <a:t>gender</a:t>
            </a:r>
            <a:r>
              <a:rPr lang="en" sz="1100">
                <a:solidFill>
                  <a:srgbClr val="A9B7C6"/>
                </a:solidFill>
                <a:highlight>
                  <a:srgbClr val="2B2B2B"/>
                </a:highlight>
                <a:latin typeface="Courier New"/>
                <a:ea typeface="Courier New"/>
                <a:cs typeface="Courier New"/>
                <a:sym typeface="Courier New"/>
              </a:rPr>
              <a:t>=gen</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808080"/>
                </a:solidFill>
                <a:highlight>
                  <a:srgbClr val="2B2B2B"/>
                </a:highlight>
                <a:latin typeface="Courier New"/>
                <a:ea typeface="Courier New"/>
                <a:cs typeface="Courier New"/>
                <a:sym typeface="Courier New"/>
              </a:rPr>
              <a:t>//abstract method</a:t>
            </a:r>
            <a:endParaRPr sz="1100">
              <a:solidFill>
                <a:srgbClr val="808080"/>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100">
                <a:solidFill>
                  <a:srgbClr val="808080"/>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public abstract void </a:t>
            </a:r>
            <a:r>
              <a:rPr lang="en" sz="1100">
                <a:solidFill>
                  <a:srgbClr val="FFC66D"/>
                </a:solidFill>
                <a:highlight>
                  <a:srgbClr val="2B2B2B"/>
                </a:highlight>
                <a:latin typeface="Courier New"/>
                <a:ea typeface="Courier New"/>
                <a:cs typeface="Courier New"/>
                <a:sym typeface="Courier New"/>
              </a:rPr>
              <a:t>work</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BBB529"/>
                </a:solidFill>
                <a:highlight>
                  <a:srgbClr val="2B2B2B"/>
                </a:highlight>
                <a:latin typeface="Courier New"/>
                <a:ea typeface="Courier New"/>
                <a:cs typeface="Courier New"/>
                <a:sym typeface="Courier New"/>
              </a:rPr>
              <a:t>@Override</a:t>
            </a:r>
            <a:endParaRPr sz="1100">
              <a:solidFill>
                <a:srgbClr val="BBB529"/>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BBB529"/>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String </a:t>
            </a:r>
            <a:r>
              <a:rPr lang="en" sz="1100">
                <a:solidFill>
                  <a:srgbClr val="FFC66D"/>
                </a:solidFill>
                <a:highlight>
                  <a:srgbClr val="2B2B2B"/>
                </a:highlight>
                <a:latin typeface="Courier New"/>
                <a:ea typeface="Courier New"/>
                <a:cs typeface="Courier New"/>
                <a:sym typeface="Courier New"/>
              </a:rPr>
              <a:t>toString</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return </a:t>
            </a:r>
            <a:r>
              <a:rPr lang="en" sz="1100">
                <a:solidFill>
                  <a:srgbClr val="6A8759"/>
                </a:solidFill>
                <a:highlight>
                  <a:srgbClr val="2B2B2B"/>
                </a:highlight>
                <a:latin typeface="Courier New"/>
                <a:ea typeface="Courier New"/>
                <a:cs typeface="Courier New"/>
                <a:sym typeface="Courier New"/>
              </a:rPr>
              <a:t>"Name="</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this</a:t>
            </a:r>
            <a:r>
              <a:rPr lang="en" sz="1100">
                <a:solidFill>
                  <a:srgbClr val="A9B7C6"/>
                </a:solidFill>
                <a:highlight>
                  <a:srgbClr val="2B2B2B"/>
                </a:highlight>
                <a:latin typeface="Courier New"/>
                <a:ea typeface="Courier New"/>
                <a:cs typeface="Courier New"/>
                <a:sym typeface="Courier New"/>
              </a:rPr>
              <a:t>.</a:t>
            </a:r>
            <a:r>
              <a:rPr lang="en" sz="1100">
                <a:solidFill>
                  <a:srgbClr val="9876AA"/>
                </a:solidFill>
                <a:highlight>
                  <a:srgbClr val="2B2B2B"/>
                </a:highlight>
                <a:latin typeface="Courier New"/>
                <a:ea typeface="Courier New"/>
                <a:cs typeface="Courier New"/>
                <a:sym typeface="Courier New"/>
              </a:rPr>
              <a:t>name</a:t>
            </a:r>
            <a:r>
              <a:rPr lang="en" sz="1100">
                <a:solidFill>
                  <a:srgbClr val="A9B7C6"/>
                </a:solidFill>
                <a:highlight>
                  <a:srgbClr val="2B2B2B"/>
                </a:highlight>
                <a:latin typeface="Courier New"/>
                <a:ea typeface="Courier New"/>
                <a:cs typeface="Courier New"/>
                <a:sym typeface="Courier New"/>
              </a:rPr>
              <a:t>+</a:t>
            </a:r>
            <a:r>
              <a:rPr lang="en" sz="1100">
                <a:solidFill>
                  <a:srgbClr val="6A8759"/>
                </a:solidFill>
                <a:highlight>
                  <a:srgbClr val="2B2B2B"/>
                </a:highlight>
                <a:latin typeface="Courier New"/>
                <a:ea typeface="Courier New"/>
                <a:cs typeface="Courier New"/>
                <a:sym typeface="Courier New"/>
              </a:rPr>
              <a:t>"::Gender="</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this</a:t>
            </a:r>
            <a:r>
              <a:rPr lang="en" sz="1100">
                <a:solidFill>
                  <a:srgbClr val="A9B7C6"/>
                </a:solidFill>
                <a:highlight>
                  <a:srgbClr val="2B2B2B"/>
                </a:highlight>
                <a:latin typeface="Courier New"/>
                <a:ea typeface="Courier New"/>
                <a:cs typeface="Courier New"/>
                <a:sym typeface="Courier New"/>
              </a:rPr>
              <a:t>.</a:t>
            </a:r>
            <a:r>
              <a:rPr lang="en" sz="1100">
                <a:solidFill>
                  <a:srgbClr val="9876AA"/>
                </a:solidFill>
                <a:highlight>
                  <a:srgbClr val="2B2B2B"/>
                </a:highlight>
                <a:latin typeface="Courier New"/>
                <a:ea typeface="Courier New"/>
                <a:cs typeface="Courier New"/>
                <a:sym typeface="Courier New"/>
              </a:rPr>
              <a:t>gender</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public void </a:t>
            </a:r>
            <a:r>
              <a:rPr lang="en" sz="1100">
                <a:solidFill>
                  <a:srgbClr val="FFC66D"/>
                </a:solidFill>
                <a:highlight>
                  <a:srgbClr val="2B2B2B"/>
                </a:highlight>
                <a:latin typeface="Courier New"/>
                <a:ea typeface="Courier New"/>
                <a:cs typeface="Courier New"/>
                <a:sym typeface="Courier New"/>
              </a:rPr>
              <a:t>changeName</a:t>
            </a:r>
            <a:r>
              <a:rPr lang="en" sz="1100">
                <a:solidFill>
                  <a:srgbClr val="A9B7C6"/>
                </a:solidFill>
                <a:highlight>
                  <a:srgbClr val="2B2B2B"/>
                </a:highlight>
                <a:latin typeface="Courier New"/>
                <a:ea typeface="Courier New"/>
                <a:cs typeface="Courier New"/>
                <a:sym typeface="Courier New"/>
              </a:rPr>
              <a:t>(String newName)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this</a:t>
            </a:r>
            <a:r>
              <a:rPr lang="en" sz="1100">
                <a:solidFill>
                  <a:srgbClr val="A9B7C6"/>
                </a:solidFill>
                <a:highlight>
                  <a:srgbClr val="2B2B2B"/>
                </a:highlight>
                <a:latin typeface="Courier New"/>
                <a:ea typeface="Courier New"/>
                <a:cs typeface="Courier New"/>
                <a:sym typeface="Courier New"/>
              </a:rPr>
              <a:t>.</a:t>
            </a:r>
            <a:r>
              <a:rPr lang="en" sz="1100">
                <a:solidFill>
                  <a:srgbClr val="9876AA"/>
                </a:solidFill>
                <a:highlight>
                  <a:srgbClr val="2B2B2B"/>
                </a:highlight>
                <a:latin typeface="Courier New"/>
                <a:ea typeface="Courier New"/>
                <a:cs typeface="Courier New"/>
                <a:sym typeface="Courier New"/>
              </a:rPr>
              <a:t>name </a:t>
            </a:r>
            <a:r>
              <a:rPr lang="en" sz="1100">
                <a:solidFill>
                  <a:srgbClr val="A9B7C6"/>
                </a:solidFill>
                <a:highlight>
                  <a:srgbClr val="2B2B2B"/>
                </a:highlight>
                <a:latin typeface="Courier New"/>
                <a:ea typeface="Courier New"/>
                <a:cs typeface="Courier New"/>
                <a:sym typeface="Courier New"/>
              </a:rPr>
              <a:t>= newName</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1200"/>
              </a:spcBef>
              <a:spcAft>
                <a:spcPts val="1200"/>
              </a:spcAft>
              <a:buNone/>
            </a:pPr>
            <a:endParaRPr sz="1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Generalizations</a:t>
            </a:r>
            <a:endParaRPr/>
          </a:p>
        </p:txBody>
      </p:sp>
      <p:sp>
        <p:nvSpPr>
          <p:cNvPr id="225" name="Google Shape;22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sz="1100" b="1">
                <a:solidFill>
                  <a:schemeClr val="dk1"/>
                </a:solidFill>
              </a:rPr>
              <a:t>Templates.</a:t>
            </a:r>
            <a:r>
              <a:rPr lang="en" sz="1100">
                <a:solidFill>
                  <a:schemeClr val="dk1"/>
                </a:solidFill>
              </a:rPr>
              <a:t> Templates allow functions and classes to be parameterized by type.</a:t>
            </a:r>
            <a:endParaRPr sz="1100">
              <a:solidFill>
                <a:schemeClr val="dk1"/>
              </a:solidFill>
            </a:endParaRPr>
          </a:p>
          <a:p>
            <a:pPr marL="0" lvl="0" indent="0" algn="l" rtl="0">
              <a:lnSpc>
                <a:spcPct val="100000"/>
              </a:lnSpc>
              <a:spcBef>
                <a:spcPts val="1200"/>
              </a:spcBef>
              <a:spcAft>
                <a:spcPts val="0"/>
              </a:spcAft>
              <a:buNone/>
            </a:pP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public class </a:t>
            </a:r>
            <a:r>
              <a:rPr lang="en" sz="1100">
                <a:solidFill>
                  <a:srgbClr val="A9B7C6"/>
                </a:solidFill>
                <a:highlight>
                  <a:srgbClr val="2B2B2B"/>
                </a:highlight>
                <a:latin typeface="Courier New"/>
                <a:ea typeface="Courier New"/>
                <a:cs typeface="Courier New"/>
                <a:sym typeface="Courier New"/>
              </a:rPr>
              <a:t>BaseService&lt;</a:t>
            </a:r>
            <a:r>
              <a:rPr lang="en" sz="1100">
                <a:solidFill>
                  <a:srgbClr val="507874"/>
                </a:solidFill>
                <a:highlight>
                  <a:srgbClr val="2B2B2B"/>
                </a:highlight>
                <a:latin typeface="Courier New"/>
                <a:ea typeface="Courier New"/>
                <a:cs typeface="Courier New"/>
                <a:sym typeface="Courier New"/>
              </a:rPr>
              <a:t>Entity</a:t>
            </a:r>
            <a:r>
              <a:rPr lang="en" sz="1100">
                <a:solidFill>
                  <a:srgbClr val="CC7832"/>
                </a:solidFill>
                <a:highlight>
                  <a:srgbClr val="2B2B2B"/>
                </a:highlight>
                <a:latin typeface="Courier New"/>
                <a:ea typeface="Courier New"/>
                <a:cs typeface="Courier New"/>
                <a:sym typeface="Courier New"/>
              </a:rPr>
              <a:t>, </a:t>
            </a:r>
            <a:r>
              <a:rPr lang="en" sz="1100">
                <a:solidFill>
                  <a:srgbClr val="507874"/>
                </a:solidFill>
                <a:highlight>
                  <a:srgbClr val="2B2B2B"/>
                </a:highlight>
                <a:latin typeface="Courier New"/>
                <a:ea typeface="Courier New"/>
                <a:cs typeface="Courier New"/>
                <a:sym typeface="Courier New"/>
              </a:rPr>
              <a:t>DTO</a:t>
            </a:r>
            <a:r>
              <a:rPr lang="en" sz="1100">
                <a:solidFill>
                  <a:srgbClr val="CC7832"/>
                </a:solidFill>
                <a:highlight>
                  <a:srgbClr val="2B2B2B"/>
                </a:highlight>
                <a:latin typeface="Courier New"/>
                <a:ea typeface="Courier New"/>
                <a:cs typeface="Courier New"/>
                <a:sym typeface="Courier New"/>
              </a:rPr>
              <a:t>, </a:t>
            </a:r>
            <a:r>
              <a:rPr lang="en" sz="1100">
                <a:solidFill>
                  <a:srgbClr val="507874"/>
                </a:solidFill>
                <a:highlight>
                  <a:srgbClr val="2B2B2B"/>
                </a:highlight>
                <a:latin typeface="Courier New"/>
                <a:ea typeface="Courier New"/>
                <a:cs typeface="Courier New"/>
                <a:sym typeface="Courier New"/>
              </a:rPr>
              <a:t>ID </a:t>
            </a:r>
            <a:r>
              <a:rPr lang="en" sz="1100">
                <a:solidFill>
                  <a:srgbClr val="CC7832"/>
                </a:solidFill>
                <a:highlight>
                  <a:srgbClr val="2B2B2B"/>
                </a:highlight>
                <a:latin typeface="Courier New"/>
                <a:ea typeface="Courier New"/>
                <a:cs typeface="Courier New"/>
                <a:sym typeface="Courier New"/>
              </a:rPr>
              <a:t>extends </a:t>
            </a:r>
            <a:r>
              <a:rPr lang="en" sz="1100">
                <a:solidFill>
                  <a:srgbClr val="A9B7C6"/>
                </a:solidFill>
                <a:highlight>
                  <a:srgbClr val="2B2B2B"/>
                </a:highlight>
                <a:latin typeface="Courier New"/>
                <a:ea typeface="Courier New"/>
                <a:cs typeface="Courier New"/>
                <a:sym typeface="Courier New"/>
              </a:rPr>
              <a:t>Serializable</a:t>
            </a:r>
            <a:r>
              <a:rPr lang="en" sz="1100">
                <a:solidFill>
                  <a:srgbClr val="CC7832"/>
                </a:solidFill>
                <a:highlight>
                  <a:srgbClr val="2B2B2B"/>
                </a:highlight>
                <a:latin typeface="Courier New"/>
                <a:ea typeface="Courier New"/>
                <a:cs typeface="Courier New"/>
                <a:sym typeface="Courier New"/>
              </a:rPr>
              <a:t>, </a:t>
            </a:r>
            <a:r>
              <a:rPr lang="en" sz="1100">
                <a:solidFill>
                  <a:srgbClr val="507874"/>
                </a:solidFill>
                <a:highlight>
                  <a:srgbClr val="2B2B2B"/>
                </a:highlight>
                <a:latin typeface="Courier New"/>
                <a:ea typeface="Courier New"/>
                <a:cs typeface="Courier New"/>
                <a:sym typeface="Courier New"/>
              </a:rPr>
              <a:t>USER_IDENTIFIER</a:t>
            </a:r>
            <a:r>
              <a:rPr lang="en" sz="1100">
                <a:solidFill>
                  <a:srgbClr val="A9B7C6"/>
                </a:solidFill>
                <a:highlight>
                  <a:srgbClr val="2B2B2B"/>
                </a:highlight>
                <a:latin typeface="Courier New"/>
                <a:ea typeface="Courier New"/>
                <a:cs typeface="Courier New"/>
                <a:sym typeface="Courier New"/>
              </a:rPr>
              <a:t>&gt;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BBB529"/>
                </a:solidFill>
                <a:highlight>
                  <a:srgbClr val="2B2B2B"/>
                </a:highlight>
                <a:latin typeface="Courier New"/>
                <a:ea typeface="Courier New"/>
                <a:cs typeface="Courier New"/>
                <a:sym typeface="Courier New"/>
              </a:rPr>
              <a:t>@Autowired</a:t>
            </a:r>
            <a:endParaRPr sz="1100">
              <a:solidFill>
                <a:srgbClr val="BBB529"/>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BBB529"/>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protected </a:t>
            </a:r>
            <a:r>
              <a:rPr lang="en" sz="1100">
                <a:solidFill>
                  <a:srgbClr val="A9B7C6"/>
                </a:solidFill>
                <a:highlight>
                  <a:srgbClr val="2B2B2B"/>
                </a:highlight>
                <a:latin typeface="Courier New"/>
                <a:ea typeface="Courier New"/>
                <a:cs typeface="Courier New"/>
                <a:sym typeface="Courier New"/>
              </a:rPr>
              <a:t>BaseRepository&lt;</a:t>
            </a:r>
            <a:r>
              <a:rPr lang="en" sz="1100">
                <a:solidFill>
                  <a:srgbClr val="507874"/>
                </a:solidFill>
                <a:highlight>
                  <a:srgbClr val="2B2B2B"/>
                </a:highlight>
                <a:latin typeface="Courier New"/>
                <a:ea typeface="Courier New"/>
                <a:cs typeface="Courier New"/>
                <a:sym typeface="Courier New"/>
              </a:rPr>
              <a:t>Entity</a:t>
            </a:r>
            <a:r>
              <a:rPr lang="en" sz="1100">
                <a:solidFill>
                  <a:srgbClr val="CC7832"/>
                </a:solidFill>
                <a:highlight>
                  <a:srgbClr val="2B2B2B"/>
                </a:highlight>
                <a:latin typeface="Courier New"/>
                <a:ea typeface="Courier New"/>
                <a:cs typeface="Courier New"/>
                <a:sym typeface="Courier New"/>
              </a:rPr>
              <a:t>, </a:t>
            </a:r>
            <a:r>
              <a:rPr lang="en" sz="1100">
                <a:solidFill>
                  <a:srgbClr val="507874"/>
                </a:solidFill>
                <a:highlight>
                  <a:srgbClr val="2B2B2B"/>
                </a:highlight>
                <a:latin typeface="Courier New"/>
                <a:ea typeface="Courier New"/>
                <a:cs typeface="Courier New"/>
                <a:sym typeface="Courier New"/>
              </a:rPr>
              <a:t>ID</a:t>
            </a:r>
            <a:r>
              <a:rPr lang="en" sz="1100">
                <a:solidFill>
                  <a:srgbClr val="A9B7C6"/>
                </a:solidFill>
                <a:highlight>
                  <a:srgbClr val="2B2B2B"/>
                </a:highlight>
                <a:latin typeface="Courier New"/>
                <a:ea typeface="Courier New"/>
                <a:cs typeface="Courier New"/>
                <a:sym typeface="Courier New"/>
              </a:rPr>
              <a:t>&gt; </a:t>
            </a:r>
            <a:r>
              <a:rPr lang="en" sz="1100">
                <a:solidFill>
                  <a:srgbClr val="9876AA"/>
                </a:solidFill>
                <a:highlight>
                  <a:srgbClr val="2B2B2B"/>
                </a:highlight>
                <a:latin typeface="Courier New"/>
                <a:ea typeface="Courier New"/>
                <a:cs typeface="Courier New"/>
                <a:sym typeface="Courier New"/>
              </a:rPr>
              <a:t>dao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BBB529"/>
                </a:solidFill>
                <a:highlight>
                  <a:srgbClr val="2B2B2B"/>
                </a:highlight>
                <a:latin typeface="Courier New"/>
                <a:ea typeface="Courier New"/>
                <a:cs typeface="Courier New"/>
                <a:sym typeface="Courier New"/>
              </a:rPr>
              <a:t>@Autowired</a:t>
            </a:r>
            <a:endParaRPr sz="1100">
              <a:solidFill>
                <a:srgbClr val="BBB529"/>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BBB529"/>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protected </a:t>
            </a:r>
            <a:r>
              <a:rPr lang="en" sz="1100">
                <a:solidFill>
                  <a:srgbClr val="A9B7C6"/>
                </a:solidFill>
                <a:highlight>
                  <a:srgbClr val="2B2B2B"/>
                </a:highlight>
                <a:latin typeface="Courier New"/>
                <a:ea typeface="Courier New"/>
                <a:cs typeface="Courier New"/>
                <a:sym typeface="Courier New"/>
              </a:rPr>
              <a:t>BaseMapper&lt;</a:t>
            </a:r>
            <a:r>
              <a:rPr lang="en" sz="1100">
                <a:solidFill>
                  <a:srgbClr val="507874"/>
                </a:solidFill>
                <a:highlight>
                  <a:srgbClr val="2B2B2B"/>
                </a:highlight>
                <a:latin typeface="Courier New"/>
                <a:ea typeface="Courier New"/>
                <a:cs typeface="Courier New"/>
                <a:sym typeface="Courier New"/>
              </a:rPr>
              <a:t>Entity</a:t>
            </a:r>
            <a:r>
              <a:rPr lang="en" sz="1100">
                <a:solidFill>
                  <a:srgbClr val="CC7832"/>
                </a:solidFill>
                <a:highlight>
                  <a:srgbClr val="2B2B2B"/>
                </a:highlight>
                <a:latin typeface="Courier New"/>
                <a:ea typeface="Courier New"/>
                <a:cs typeface="Courier New"/>
                <a:sym typeface="Courier New"/>
              </a:rPr>
              <a:t>, </a:t>
            </a:r>
            <a:r>
              <a:rPr lang="en" sz="1100">
                <a:solidFill>
                  <a:srgbClr val="507874"/>
                </a:solidFill>
                <a:highlight>
                  <a:srgbClr val="2B2B2B"/>
                </a:highlight>
                <a:latin typeface="Courier New"/>
                <a:ea typeface="Courier New"/>
                <a:cs typeface="Courier New"/>
                <a:sym typeface="Courier New"/>
              </a:rPr>
              <a:t>DTO</a:t>
            </a:r>
            <a:r>
              <a:rPr lang="en" sz="1100">
                <a:solidFill>
                  <a:srgbClr val="A9B7C6"/>
                </a:solidFill>
                <a:highlight>
                  <a:srgbClr val="2B2B2B"/>
                </a:highlight>
                <a:latin typeface="Courier New"/>
                <a:ea typeface="Courier New"/>
                <a:cs typeface="Courier New"/>
                <a:sym typeface="Courier New"/>
              </a:rPr>
              <a:t>&gt; </a:t>
            </a:r>
            <a:r>
              <a:rPr lang="en" sz="1100">
                <a:solidFill>
                  <a:srgbClr val="9876AA"/>
                </a:solidFill>
                <a:highlight>
                  <a:srgbClr val="2B2B2B"/>
                </a:highlight>
                <a:latin typeface="Courier New"/>
                <a:ea typeface="Courier New"/>
                <a:cs typeface="Courier New"/>
                <a:sym typeface="Courier New"/>
              </a:rPr>
              <a:t>mapper</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BBB529"/>
                </a:solidFill>
                <a:highlight>
                  <a:srgbClr val="2B2B2B"/>
                </a:highlight>
                <a:latin typeface="Courier New"/>
                <a:ea typeface="Courier New"/>
                <a:cs typeface="Courier New"/>
                <a:sym typeface="Courier New"/>
              </a:rPr>
              <a:t>@Transactional</a:t>
            </a:r>
            <a:endParaRPr sz="1100">
              <a:solidFill>
                <a:srgbClr val="BBB529"/>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BBB529"/>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public </a:t>
            </a:r>
            <a:r>
              <a:rPr lang="en" sz="1100">
                <a:solidFill>
                  <a:srgbClr val="507874"/>
                </a:solidFill>
                <a:highlight>
                  <a:srgbClr val="2B2B2B"/>
                </a:highlight>
                <a:latin typeface="Courier New"/>
                <a:ea typeface="Courier New"/>
                <a:cs typeface="Courier New"/>
                <a:sym typeface="Courier New"/>
              </a:rPr>
              <a:t>DTO </a:t>
            </a:r>
            <a:r>
              <a:rPr lang="en" sz="1100">
                <a:solidFill>
                  <a:srgbClr val="FFC66D"/>
                </a:solidFill>
                <a:highlight>
                  <a:srgbClr val="2B2B2B"/>
                </a:highlight>
                <a:latin typeface="Courier New"/>
                <a:ea typeface="Courier New"/>
                <a:cs typeface="Courier New"/>
                <a:sym typeface="Courier New"/>
              </a:rPr>
              <a:t>save</a:t>
            </a:r>
            <a:r>
              <a:rPr lang="en" sz="1100">
                <a:solidFill>
                  <a:srgbClr val="A9B7C6"/>
                </a:solidFill>
                <a:highlight>
                  <a:srgbClr val="2B2B2B"/>
                </a:highlight>
                <a:latin typeface="Courier New"/>
                <a:ea typeface="Courier New"/>
                <a:cs typeface="Courier New"/>
                <a:sym typeface="Courier New"/>
              </a:rPr>
              <a:t>(</a:t>
            </a:r>
            <a:r>
              <a:rPr lang="en" sz="1100">
                <a:solidFill>
                  <a:srgbClr val="507874"/>
                </a:solidFill>
                <a:highlight>
                  <a:srgbClr val="2B2B2B"/>
                </a:highlight>
                <a:latin typeface="Courier New"/>
                <a:ea typeface="Courier New"/>
                <a:cs typeface="Courier New"/>
                <a:sym typeface="Courier New"/>
              </a:rPr>
              <a:t>DTO </a:t>
            </a:r>
            <a:r>
              <a:rPr lang="en" sz="1100">
                <a:solidFill>
                  <a:srgbClr val="A9B7C6"/>
                </a:solidFill>
                <a:highlight>
                  <a:srgbClr val="2B2B2B"/>
                </a:highlight>
                <a:latin typeface="Courier New"/>
                <a:ea typeface="Courier New"/>
                <a:cs typeface="Courier New"/>
                <a:sym typeface="Courier New"/>
              </a:rPr>
              <a:t>dto)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((Identifier) dto).setId(UUIDGenerator.</a:t>
            </a:r>
            <a:r>
              <a:rPr lang="en" sz="1100" i="1">
                <a:solidFill>
                  <a:srgbClr val="A9B7C6"/>
                </a:solidFill>
                <a:highlight>
                  <a:srgbClr val="2B2B2B"/>
                </a:highlight>
                <a:latin typeface="Courier New"/>
                <a:ea typeface="Courier New"/>
                <a:cs typeface="Courier New"/>
                <a:sym typeface="Courier New"/>
              </a:rPr>
              <a:t>getUUID</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507874"/>
                </a:solidFill>
                <a:highlight>
                  <a:srgbClr val="2B2B2B"/>
                </a:highlight>
                <a:latin typeface="Courier New"/>
                <a:ea typeface="Courier New"/>
                <a:cs typeface="Courier New"/>
                <a:sym typeface="Courier New"/>
              </a:rPr>
              <a:t>Entity </a:t>
            </a:r>
            <a:r>
              <a:rPr lang="en" sz="1100">
                <a:solidFill>
                  <a:srgbClr val="A9B7C6"/>
                </a:solidFill>
                <a:highlight>
                  <a:srgbClr val="2B2B2B"/>
                </a:highlight>
                <a:latin typeface="Courier New"/>
                <a:ea typeface="Courier New"/>
                <a:cs typeface="Courier New"/>
                <a:sym typeface="Courier New"/>
              </a:rPr>
              <a:t>entity = </a:t>
            </a:r>
            <a:r>
              <a:rPr lang="en" sz="1100">
                <a:solidFill>
                  <a:srgbClr val="9876AA"/>
                </a:solidFill>
                <a:highlight>
                  <a:srgbClr val="2B2B2B"/>
                </a:highlight>
                <a:latin typeface="Courier New"/>
                <a:ea typeface="Courier New"/>
                <a:cs typeface="Courier New"/>
                <a:sym typeface="Courier New"/>
              </a:rPr>
              <a:t>mapper</a:t>
            </a:r>
            <a:r>
              <a:rPr lang="en" sz="1100">
                <a:solidFill>
                  <a:srgbClr val="A9B7C6"/>
                </a:solidFill>
                <a:highlight>
                  <a:srgbClr val="2B2B2B"/>
                </a:highlight>
                <a:latin typeface="Courier New"/>
                <a:ea typeface="Courier New"/>
                <a:cs typeface="Courier New"/>
                <a:sym typeface="Courier New"/>
              </a:rPr>
              <a:t>.toEntity(dto)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entity = </a:t>
            </a:r>
            <a:r>
              <a:rPr lang="en" sz="1100">
                <a:solidFill>
                  <a:srgbClr val="9876AA"/>
                </a:solidFill>
                <a:highlight>
                  <a:srgbClr val="2B2B2B"/>
                </a:highlight>
                <a:latin typeface="Courier New"/>
                <a:ea typeface="Courier New"/>
                <a:cs typeface="Courier New"/>
                <a:sym typeface="Courier New"/>
              </a:rPr>
              <a:t>dao</a:t>
            </a:r>
            <a:r>
              <a:rPr lang="en" sz="1100">
                <a:solidFill>
                  <a:srgbClr val="A9B7C6"/>
                </a:solidFill>
                <a:highlight>
                  <a:srgbClr val="2B2B2B"/>
                </a:highlight>
                <a:latin typeface="Courier New"/>
                <a:ea typeface="Courier New"/>
                <a:cs typeface="Courier New"/>
                <a:sym typeface="Courier New"/>
              </a:rPr>
              <a:t>.save(entity)</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9876AA"/>
                </a:solidFill>
                <a:highlight>
                  <a:srgbClr val="2B2B2B"/>
                </a:highlight>
                <a:latin typeface="Courier New"/>
                <a:ea typeface="Courier New"/>
                <a:cs typeface="Courier New"/>
                <a:sym typeface="Courier New"/>
              </a:rPr>
              <a:t>dao</a:t>
            </a:r>
            <a:r>
              <a:rPr lang="en" sz="1100">
                <a:solidFill>
                  <a:srgbClr val="A9B7C6"/>
                </a:solidFill>
                <a:highlight>
                  <a:srgbClr val="2B2B2B"/>
                </a:highlight>
                <a:latin typeface="Courier New"/>
                <a:ea typeface="Courier New"/>
                <a:cs typeface="Courier New"/>
                <a:sym typeface="Courier New"/>
              </a:rPr>
              <a:t>.flushAndClear()</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9876AA"/>
                </a:solidFill>
                <a:highlight>
                  <a:srgbClr val="2B2B2B"/>
                </a:highlight>
                <a:latin typeface="Courier New"/>
                <a:ea typeface="Courier New"/>
                <a:cs typeface="Courier New"/>
                <a:sym typeface="Courier New"/>
              </a:rPr>
              <a:t>mapper</a:t>
            </a:r>
            <a:r>
              <a:rPr lang="en" sz="1100">
                <a:solidFill>
                  <a:srgbClr val="A9B7C6"/>
                </a:solidFill>
                <a:highlight>
                  <a:srgbClr val="2B2B2B"/>
                </a:highlight>
                <a:latin typeface="Courier New"/>
                <a:ea typeface="Courier New"/>
                <a:cs typeface="Courier New"/>
                <a:sym typeface="Courier New"/>
              </a:rPr>
              <a:t>.toDTO(entity)</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1200"/>
              </a:spcBef>
              <a:spcAft>
                <a:spcPts val="1200"/>
              </a:spcAft>
              <a:buNone/>
            </a:pPr>
            <a:endParaRPr sz="11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Generalizations</a:t>
            </a:r>
            <a:endParaRPr/>
          </a:p>
        </p:txBody>
      </p:sp>
      <p:sp>
        <p:nvSpPr>
          <p:cNvPr id="231" name="Google Shape;23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sz="1100" b="1">
                <a:solidFill>
                  <a:schemeClr val="dk1"/>
                </a:solidFill>
              </a:rPr>
              <a:t>Libraries.</a:t>
            </a:r>
            <a:r>
              <a:rPr lang="en" sz="1100">
                <a:solidFill>
                  <a:schemeClr val="dk1"/>
                </a:solidFill>
              </a:rPr>
              <a:t> Placing a piece of code in a library allows it to be used by more than one program.</a:t>
            </a:r>
            <a:endParaRPr sz="1100">
              <a:solidFill>
                <a:schemeClr val="dk1"/>
              </a:solidFill>
            </a:endParaRPr>
          </a:p>
          <a:p>
            <a:pPr marL="457200" lvl="0" indent="0" algn="l" rtl="0">
              <a:lnSpc>
                <a:spcPct val="100000"/>
              </a:lnSpc>
              <a:spcBef>
                <a:spcPts val="120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import </a:t>
            </a:r>
            <a:r>
              <a:rPr lang="en" sz="1100">
                <a:solidFill>
                  <a:srgbClr val="A9B7C6"/>
                </a:solidFill>
                <a:highlight>
                  <a:srgbClr val="2B2B2B"/>
                </a:highlight>
                <a:latin typeface="Courier New"/>
                <a:ea typeface="Courier New"/>
                <a:cs typeface="Courier New"/>
                <a:sym typeface="Courier New"/>
              </a:rPr>
              <a:t>java.util.UUID</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public final class </a:t>
            </a:r>
            <a:r>
              <a:rPr lang="en" sz="1100">
                <a:solidFill>
                  <a:srgbClr val="A9B7C6"/>
                </a:solidFill>
                <a:highlight>
                  <a:srgbClr val="2B2B2B"/>
                </a:highlight>
                <a:latin typeface="Courier New"/>
                <a:ea typeface="Courier New"/>
                <a:cs typeface="Courier New"/>
                <a:sym typeface="Courier New"/>
              </a:rPr>
              <a:t>UUIDGenerator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private </a:t>
            </a:r>
            <a:r>
              <a:rPr lang="en" sz="1100">
                <a:solidFill>
                  <a:srgbClr val="FFC66D"/>
                </a:solidFill>
                <a:highlight>
                  <a:srgbClr val="2B2B2B"/>
                </a:highlight>
                <a:latin typeface="Courier New"/>
                <a:ea typeface="Courier New"/>
                <a:cs typeface="Courier New"/>
                <a:sym typeface="Courier New"/>
              </a:rPr>
              <a:t>UUIDGenerator</a:t>
            </a:r>
            <a:r>
              <a:rPr lang="en"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throw new </a:t>
            </a:r>
            <a:r>
              <a:rPr lang="en" sz="1100">
                <a:solidFill>
                  <a:srgbClr val="A9B7C6"/>
                </a:solidFill>
                <a:highlight>
                  <a:srgbClr val="2B2B2B"/>
                </a:highlight>
                <a:latin typeface="Courier New"/>
                <a:ea typeface="Courier New"/>
                <a:cs typeface="Courier New"/>
                <a:sym typeface="Courier New"/>
              </a:rPr>
              <a:t>IllegalStateException(</a:t>
            </a:r>
            <a:r>
              <a:rPr lang="en" sz="1100">
                <a:solidFill>
                  <a:srgbClr val="6A8759"/>
                </a:solidFill>
                <a:highlight>
                  <a:srgbClr val="2B2B2B"/>
                </a:highlight>
                <a:latin typeface="Courier New"/>
                <a:ea typeface="Courier New"/>
                <a:cs typeface="Courier New"/>
                <a:sym typeface="Courier New"/>
              </a:rPr>
              <a:t>"UUIDGenerator not initable."</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public static </a:t>
            </a:r>
            <a:r>
              <a:rPr lang="en" sz="1100">
                <a:solidFill>
                  <a:srgbClr val="A9B7C6"/>
                </a:solidFill>
                <a:highlight>
                  <a:srgbClr val="2B2B2B"/>
                </a:highlight>
                <a:latin typeface="Courier New"/>
                <a:ea typeface="Courier New"/>
                <a:cs typeface="Courier New"/>
                <a:sym typeface="Courier New"/>
              </a:rPr>
              <a:t>String </a:t>
            </a:r>
            <a:r>
              <a:rPr lang="en" sz="1100">
                <a:solidFill>
                  <a:srgbClr val="FFC66D"/>
                </a:solidFill>
                <a:highlight>
                  <a:srgbClr val="2B2B2B"/>
                </a:highlight>
                <a:latin typeface="Courier New"/>
                <a:ea typeface="Courier New"/>
                <a:cs typeface="Courier New"/>
                <a:sym typeface="Courier New"/>
              </a:rPr>
              <a:t>getUUID</a:t>
            </a:r>
            <a:r>
              <a:rPr lang="en"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return </a:t>
            </a:r>
            <a:r>
              <a:rPr lang="en" sz="1100">
                <a:solidFill>
                  <a:srgbClr val="A9B7C6"/>
                </a:solidFill>
                <a:highlight>
                  <a:srgbClr val="2B2B2B"/>
                </a:highlight>
                <a:latin typeface="Courier New"/>
                <a:ea typeface="Courier New"/>
                <a:cs typeface="Courier New"/>
                <a:sym typeface="Courier New"/>
              </a:rPr>
              <a:t>UUID.</a:t>
            </a:r>
            <a:r>
              <a:rPr lang="en" sz="1100" i="1">
                <a:solidFill>
                  <a:srgbClr val="A9B7C6"/>
                </a:solidFill>
                <a:highlight>
                  <a:srgbClr val="2B2B2B"/>
                </a:highlight>
                <a:latin typeface="Courier New"/>
                <a:ea typeface="Courier New"/>
                <a:cs typeface="Courier New"/>
                <a:sym typeface="Courier New"/>
              </a:rPr>
              <a:t>randomUUID</a:t>
            </a:r>
            <a:r>
              <a:rPr lang="en" sz="1100">
                <a:solidFill>
                  <a:srgbClr val="A9B7C6"/>
                </a:solidFill>
                <a:highlight>
                  <a:srgbClr val="2B2B2B"/>
                </a:highlight>
                <a:latin typeface="Courier New"/>
                <a:ea typeface="Courier New"/>
                <a:cs typeface="Courier New"/>
                <a:sym typeface="Courier New"/>
              </a:rPr>
              <a:t>().toString()</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100">
                <a:solidFill>
                  <a:srgbClr val="A9B7C6"/>
                </a:solidFill>
                <a:highlight>
                  <a:srgbClr val="2B2B2B"/>
                </a:highlight>
                <a:latin typeface="Courier New"/>
                <a:ea typeface="Courier New"/>
                <a:cs typeface="Courier New"/>
                <a:sym typeface="Courier New"/>
              </a:rPr>
              <a:t>}</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Simplicity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a:solidFill>
                  <a:srgbClr val="000000"/>
                </a:solidFill>
              </a:rPr>
              <a:t>Non-technical Factors</a:t>
            </a:r>
            <a:endParaRPr sz="1400">
              <a:solidFill>
                <a:srgbClr val="000000"/>
              </a:solidFill>
            </a:endParaRPr>
          </a:p>
          <a:p>
            <a:pPr marL="457200" lvl="0" indent="-317500" algn="l" rtl="0">
              <a:spcBef>
                <a:spcPts val="1200"/>
              </a:spcBef>
              <a:spcAft>
                <a:spcPts val="0"/>
              </a:spcAft>
              <a:buClr>
                <a:srgbClr val="000000"/>
              </a:buClr>
              <a:buSzPts val="1400"/>
              <a:buChar char="●"/>
            </a:pPr>
            <a:r>
              <a:rPr lang="en" sz="1400">
                <a:solidFill>
                  <a:srgbClr val="000000"/>
                </a:solidFill>
              </a:rPr>
              <a:t>Users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Business and stakeholders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The needs/interests of engineers, designers, product owners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Financial constraints</a:t>
            </a:r>
            <a:endParaRPr sz="1400">
              <a:solidFill>
                <a:srgbClr val="000000"/>
              </a:solidFill>
            </a:endParaRPr>
          </a:p>
          <a:p>
            <a:pPr marL="0" lvl="0" indent="0" algn="l" rtl="0">
              <a:lnSpc>
                <a:spcPct val="150000"/>
              </a:lnSpc>
              <a:spcBef>
                <a:spcPts val="1200"/>
              </a:spcBef>
              <a:spcAft>
                <a:spcPts val="0"/>
              </a:spcAft>
              <a:buClr>
                <a:srgbClr val="000000"/>
              </a:buClr>
              <a:buSzPts val="1100"/>
              <a:buFont typeface="Arial"/>
              <a:buNone/>
            </a:pPr>
            <a:r>
              <a:rPr lang="en" sz="1400">
                <a:solidFill>
                  <a:srgbClr val="000000"/>
                </a:solidFill>
              </a:rPr>
              <a:t>But the complexity of the whole increases much more than linearly.</a:t>
            </a:r>
            <a:endParaRPr sz="1400">
              <a:solidFill>
                <a:srgbClr val="000000"/>
              </a:solidFill>
            </a:endParaRPr>
          </a:p>
          <a:p>
            <a:pPr marL="0" lvl="0" indent="0" algn="l" rtl="0">
              <a:spcBef>
                <a:spcPts val="0"/>
              </a:spcBef>
              <a:spcAft>
                <a:spcPts val="1600"/>
              </a:spcAft>
              <a:buNone/>
            </a:pPr>
            <a:r>
              <a:rPr lang="en" sz="1400">
                <a:solidFill>
                  <a:srgbClr val="000000"/>
                </a:solidFill>
              </a:rPr>
              <a:t>While keeping user experience simple, we may encounter over engineering.</a:t>
            </a: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Generalizations Done Wrong</a:t>
            </a:r>
            <a:endParaRPr/>
          </a:p>
        </p:txBody>
      </p:sp>
      <p:sp>
        <p:nvSpPr>
          <p:cNvPr id="237" name="Google Shape;237;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Clr>
                <a:srgbClr val="000000"/>
              </a:buClr>
              <a:buSzPts val="1200"/>
              <a:buChar char="●"/>
            </a:pPr>
            <a:r>
              <a:rPr lang="en" sz="1200">
                <a:solidFill>
                  <a:srgbClr val="000000"/>
                </a:solidFill>
              </a:rPr>
              <a:t>A function that is not clearly named - if you need to read the method to know what it does, it wants refactoring</a:t>
            </a:r>
            <a:endParaRPr sz="1200">
              <a:solidFill>
                <a:srgbClr val="000000"/>
              </a:solidFill>
            </a:endParaRPr>
          </a:p>
          <a:p>
            <a:pPr marL="457200" lvl="0" indent="0" algn="l" rtl="0">
              <a:lnSpc>
                <a:spcPct val="100000"/>
              </a:lnSpc>
              <a:spcBef>
                <a:spcPts val="1200"/>
              </a:spcBef>
              <a:spcAft>
                <a:spcPts val="0"/>
              </a:spcAft>
              <a:buNone/>
            </a:pP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100">
                <a:solidFill>
                  <a:srgbClr val="CC7832"/>
                </a:solidFill>
                <a:highlight>
                  <a:srgbClr val="2B2B2B"/>
                </a:highlight>
                <a:latin typeface="Courier New"/>
                <a:ea typeface="Courier New"/>
                <a:cs typeface="Courier New"/>
                <a:sym typeface="Courier New"/>
              </a:rPr>
              <a:t>public void </a:t>
            </a:r>
            <a:r>
              <a:rPr lang="en" sz="1100">
                <a:solidFill>
                  <a:srgbClr val="FFC66D"/>
                </a:solidFill>
                <a:highlight>
                  <a:srgbClr val="2B2B2B"/>
                </a:highlight>
                <a:latin typeface="Courier New"/>
                <a:ea typeface="Courier New"/>
                <a:cs typeface="Courier New"/>
                <a:sym typeface="Courier New"/>
              </a:rPr>
              <a:t>changeName</a:t>
            </a:r>
            <a:r>
              <a:rPr lang="en" sz="1100">
                <a:solidFill>
                  <a:srgbClr val="A9B7C6"/>
                </a:solidFill>
                <a:highlight>
                  <a:srgbClr val="2B2B2B"/>
                </a:highlight>
                <a:latin typeface="Courier New"/>
                <a:ea typeface="Courier New"/>
                <a:cs typeface="Courier New"/>
                <a:sym typeface="Courier New"/>
              </a:rPr>
              <a:t>(String newName)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this</a:t>
            </a:r>
            <a:r>
              <a:rPr lang="en" sz="1100">
                <a:solidFill>
                  <a:srgbClr val="A9B7C6"/>
                </a:solidFill>
                <a:highlight>
                  <a:srgbClr val="2B2B2B"/>
                </a:highlight>
                <a:latin typeface="Courier New"/>
                <a:ea typeface="Courier New"/>
                <a:cs typeface="Courier New"/>
                <a:sym typeface="Courier New"/>
              </a:rPr>
              <a:t>.</a:t>
            </a:r>
            <a:r>
              <a:rPr lang="en" sz="1100">
                <a:solidFill>
                  <a:srgbClr val="9876AA"/>
                </a:solidFill>
                <a:highlight>
                  <a:srgbClr val="2B2B2B"/>
                </a:highlight>
                <a:latin typeface="Courier New"/>
                <a:ea typeface="Courier New"/>
                <a:cs typeface="Courier New"/>
                <a:sym typeface="Courier New"/>
              </a:rPr>
              <a:t>name </a:t>
            </a:r>
            <a:r>
              <a:rPr lang="en" sz="1100">
                <a:solidFill>
                  <a:srgbClr val="A9B7C6"/>
                </a:solidFill>
                <a:highlight>
                  <a:srgbClr val="2B2B2B"/>
                </a:highlight>
                <a:latin typeface="Courier New"/>
                <a:ea typeface="Courier New"/>
                <a:cs typeface="Courier New"/>
                <a:sym typeface="Courier New"/>
              </a:rPr>
              <a:t>= newName + </a:t>
            </a:r>
            <a:r>
              <a:rPr lang="en" sz="1100">
                <a:solidFill>
                  <a:srgbClr val="6A8759"/>
                </a:solidFill>
                <a:highlight>
                  <a:srgbClr val="2B2B2B"/>
                </a:highlight>
                <a:latin typeface="Courier New"/>
                <a:ea typeface="Courier New"/>
                <a:cs typeface="Courier New"/>
                <a:sym typeface="Courier New"/>
              </a:rPr>
              <a:t>" " </a:t>
            </a:r>
            <a:r>
              <a:rPr lang="en" sz="1100">
                <a:solidFill>
                  <a:srgbClr val="A9B7C6"/>
                </a:solidFill>
                <a:highlight>
                  <a:srgbClr val="2B2B2B"/>
                </a:highlight>
                <a:latin typeface="Courier New"/>
                <a:ea typeface="Courier New"/>
                <a:cs typeface="Courier New"/>
                <a:sym typeface="Courier New"/>
              </a:rPr>
              <a:t>+ UUIDGenerator.</a:t>
            </a:r>
            <a:r>
              <a:rPr lang="en" sz="1100" i="1">
                <a:solidFill>
                  <a:srgbClr val="A9B7C6"/>
                </a:solidFill>
                <a:highlight>
                  <a:srgbClr val="2B2B2B"/>
                </a:highlight>
                <a:latin typeface="Courier New"/>
                <a:ea typeface="Courier New"/>
                <a:cs typeface="Courier New"/>
                <a:sym typeface="Courier New"/>
              </a:rPr>
              <a:t>getUUID</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200">
                <a:solidFill>
                  <a:srgbClr val="000000"/>
                </a:solidFill>
              </a:rPr>
              <a:t>Should be changed to:</a:t>
            </a:r>
            <a:endParaRPr sz="1200">
              <a:solidFill>
                <a:srgbClr val="000000"/>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public void </a:t>
            </a:r>
            <a:r>
              <a:rPr lang="en" sz="1100">
                <a:solidFill>
                  <a:srgbClr val="FFC66D"/>
                </a:solidFill>
                <a:highlight>
                  <a:srgbClr val="2B2B2B"/>
                </a:highlight>
                <a:latin typeface="Courier New"/>
                <a:ea typeface="Courier New"/>
                <a:cs typeface="Courier New"/>
                <a:sym typeface="Courier New"/>
              </a:rPr>
              <a:t>changeNameAndAppendUUID</a:t>
            </a:r>
            <a:r>
              <a:rPr lang="en" sz="1100">
                <a:solidFill>
                  <a:srgbClr val="A9B7C6"/>
                </a:solidFill>
                <a:highlight>
                  <a:srgbClr val="2B2B2B"/>
                </a:highlight>
                <a:latin typeface="Courier New"/>
                <a:ea typeface="Courier New"/>
                <a:cs typeface="Courier New"/>
                <a:sym typeface="Courier New"/>
              </a:rPr>
              <a:t>(String newName)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this</a:t>
            </a:r>
            <a:r>
              <a:rPr lang="en" sz="1100">
                <a:solidFill>
                  <a:srgbClr val="A9B7C6"/>
                </a:solidFill>
                <a:highlight>
                  <a:srgbClr val="2B2B2B"/>
                </a:highlight>
                <a:latin typeface="Courier New"/>
                <a:ea typeface="Courier New"/>
                <a:cs typeface="Courier New"/>
                <a:sym typeface="Courier New"/>
              </a:rPr>
              <a:t>.</a:t>
            </a:r>
            <a:r>
              <a:rPr lang="en" sz="1100">
                <a:solidFill>
                  <a:srgbClr val="9876AA"/>
                </a:solidFill>
                <a:highlight>
                  <a:srgbClr val="2B2B2B"/>
                </a:highlight>
                <a:latin typeface="Courier New"/>
                <a:ea typeface="Courier New"/>
                <a:cs typeface="Courier New"/>
                <a:sym typeface="Courier New"/>
              </a:rPr>
              <a:t>name </a:t>
            </a:r>
            <a:r>
              <a:rPr lang="en" sz="1100">
                <a:solidFill>
                  <a:srgbClr val="A9B7C6"/>
                </a:solidFill>
                <a:highlight>
                  <a:srgbClr val="2B2B2B"/>
                </a:highlight>
                <a:latin typeface="Courier New"/>
                <a:ea typeface="Courier New"/>
                <a:cs typeface="Courier New"/>
                <a:sym typeface="Courier New"/>
              </a:rPr>
              <a:t>= newName + </a:t>
            </a:r>
            <a:r>
              <a:rPr lang="en" sz="1100">
                <a:solidFill>
                  <a:srgbClr val="6A8759"/>
                </a:solidFill>
                <a:highlight>
                  <a:srgbClr val="2B2B2B"/>
                </a:highlight>
                <a:latin typeface="Courier New"/>
                <a:ea typeface="Courier New"/>
                <a:cs typeface="Courier New"/>
                <a:sym typeface="Courier New"/>
              </a:rPr>
              <a:t>" " </a:t>
            </a:r>
            <a:r>
              <a:rPr lang="en" sz="1100">
                <a:solidFill>
                  <a:srgbClr val="A9B7C6"/>
                </a:solidFill>
                <a:highlight>
                  <a:srgbClr val="2B2B2B"/>
                </a:highlight>
                <a:latin typeface="Courier New"/>
                <a:ea typeface="Courier New"/>
                <a:cs typeface="Courier New"/>
                <a:sym typeface="Courier New"/>
              </a:rPr>
              <a:t>+ UUIDGenerator.</a:t>
            </a:r>
            <a:r>
              <a:rPr lang="en" sz="1100" i="1">
                <a:solidFill>
                  <a:srgbClr val="A9B7C6"/>
                </a:solidFill>
                <a:highlight>
                  <a:srgbClr val="2B2B2B"/>
                </a:highlight>
                <a:latin typeface="Courier New"/>
                <a:ea typeface="Courier New"/>
                <a:cs typeface="Courier New"/>
                <a:sym typeface="Courier New"/>
              </a:rPr>
              <a:t>getUUID</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100">
                <a:solidFill>
                  <a:srgbClr val="A9B7C6"/>
                </a:solidFill>
                <a:highlight>
                  <a:srgbClr val="2B2B2B"/>
                </a:highlight>
                <a:latin typeface="Courier New"/>
                <a:ea typeface="Courier New"/>
                <a:cs typeface="Courier New"/>
                <a:sym typeface="Courier New"/>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Generalizations Done Wrong</a:t>
            </a:r>
            <a:endParaRPr/>
          </a:p>
          <a:p>
            <a:pPr marL="0" lvl="0" indent="0" algn="l" rtl="0">
              <a:spcBef>
                <a:spcPts val="0"/>
              </a:spcBef>
              <a:spcAft>
                <a:spcPts val="0"/>
              </a:spcAft>
              <a:buNone/>
            </a:pPr>
            <a:endParaRPr/>
          </a:p>
        </p:txBody>
      </p:sp>
      <p:sp>
        <p:nvSpPr>
          <p:cNvPr id="243" name="Google Shape;243;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a:t>A function parameter which is always given the same value</a:t>
            </a:r>
            <a:endParaRPr/>
          </a:p>
          <a:p>
            <a:pPr marL="0" lvl="0" indent="0" algn="l" rtl="0">
              <a:lnSpc>
                <a:spcPct val="100000"/>
              </a:lnSpc>
              <a:spcBef>
                <a:spcPts val="1200"/>
              </a:spcBef>
              <a:spcAft>
                <a:spcPts val="0"/>
              </a:spcAft>
              <a:buNone/>
            </a:pPr>
            <a:endParaRPr sz="1100">
              <a:solidFill>
                <a:srgbClr val="A9B7C6"/>
              </a:solidFill>
              <a:highlight>
                <a:srgbClr val="2B2B2B"/>
              </a:highlight>
              <a:latin typeface="Courier New"/>
              <a:ea typeface="Courier New"/>
              <a:cs typeface="Courier New"/>
              <a:sym typeface="Courier New"/>
            </a:endParaRPr>
          </a:p>
          <a:p>
            <a:pPr marL="0" lvl="0" indent="0" algn="l" rtl="0">
              <a:lnSpc>
                <a:spcPct val="100000"/>
              </a:lnSpc>
              <a:spcBef>
                <a:spcPts val="0"/>
              </a:spcBef>
              <a:spcAft>
                <a:spcPts val="0"/>
              </a:spcAft>
              <a:buClr>
                <a:srgbClr val="000000"/>
              </a:buClr>
              <a:buSzPts val="1100"/>
              <a:buFont typeface="Arial"/>
              <a:buNone/>
            </a:pPr>
            <a:endParaRPr sz="1100">
              <a:solidFill>
                <a:srgbClr val="CC7832"/>
              </a:solidFill>
              <a:highlight>
                <a:srgbClr val="2B2B2B"/>
              </a:highlight>
              <a:latin typeface="Courier New"/>
              <a:ea typeface="Courier New"/>
              <a:cs typeface="Courier New"/>
              <a:sym typeface="Courier New"/>
            </a:endParaRPr>
          </a:p>
          <a:p>
            <a:pPr marL="0" lvl="0" indent="0" algn="l" rtl="0">
              <a:spcBef>
                <a:spcPts val="1200"/>
              </a:spcBef>
              <a:spcAft>
                <a:spcPts val="1200"/>
              </a:spcAft>
              <a:buNone/>
            </a:pPr>
            <a:endParaRPr/>
          </a:p>
        </p:txBody>
      </p:sp>
      <p:sp>
        <p:nvSpPr>
          <p:cNvPr id="244" name="Google Shape;244;p43"/>
          <p:cNvSpPr txBox="1"/>
          <p:nvPr/>
        </p:nvSpPr>
        <p:spPr>
          <a:xfrm>
            <a:off x="143775" y="1722175"/>
            <a:ext cx="4466700" cy="28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saveRecordAsNew</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fillIdAndGetGenericDTO(</a:t>
            </a:r>
            <a:r>
              <a:rPr lang="en" sz="1100">
                <a:solidFill>
                  <a:srgbClr val="CC7832"/>
                </a:solidFill>
                <a:highlight>
                  <a:srgbClr val="2B2B2B"/>
                </a:highlight>
                <a:latin typeface="Courier New"/>
                <a:ea typeface="Courier New"/>
                <a:cs typeface="Courier New"/>
                <a:sym typeface="Courier New"/>
              </a:rPr>
              <a:t>true</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808080"/>
                </a:solidFill>
                <a:highlight>
                  <a:srgbClr val="2B2B2B"/>
                </a:highlight>
                <a:latin typeface="Courier New"/>
                <a:ea typeface="Courier New"/>
                <a:cs typeface="Courier New"/>
                <a:sym typeface="Courier New"/>
              </a:rPr>
              <a:t>// do stuff</a:t>
            </a:r>
            <a:endParaRPr sz="1100">
              <a:solidFill>
                <a:srgbClr val="808080"/>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saveRecordAsOld</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fillIdAndGetGenericDTO(</a:t>
            </a:r>
            <a:r>
              <a:rPr lang="en" sz="1100">
                <a:solidFill>
                  <a:srgbClr val="CC7832"/>
                </a:solidFill>
                <a:highlight>
                  <a:srgbClr val="2B2B2B"/>
                </a:highlight>
                <a:latin typeface="Courier New"/>
                <a:ea typeface="Courier New"/>
                <a:cs typeface="Courier New"/>
                <a:sym typeface="Courier New"/>
              </a:rPr>
              <a:t>true</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808080"/>
                </a:solidFill>
                <a:highlight>
                  <a:srgbClr val="2B2B2B"/>
                </a:highlight>
                <a:latin typeface="Courier New"/>
                <a:ea typeface="Courier New"/>
                <a:cs typeface="Courier New"/>
                <a:sym typeface="Courier New"/>
              </a:rPr>
              <a:t>// do stuff</a:t>
            </a:r>
            <a:endParaRPr sz="1100">
              <a:solidFill>
                <a:srgbClr val="808080"/>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private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fillIdAndGetGenericDTO</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boolean </a:t>
            </a:r>
            <a:r>
              <a:rPr lang="en" sz="1100">
                <a:solidFill>
                  <a:srgbClr val="A9B7C6"/>
                </a:solidFill>
                <a:highlight>
                  <a:srgbClr val="2B2B2B"/>
                </a:highlight>
                <a:latin typeface="Courier New"/>
                <a:ea typeface="Courier New"/>
                <a:cs typeface="Courier New"/>
                <a:sym typeface="Courier New"/>
              </a:rPr>
              <a:t>isNew)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GenericDTO anotherDTO = </a:t>
            </a:r>
            <a:r>
              <a:rPr lang="en" sz="1100">
                <a:solidFill>
                  <a:srgbClr val="CC7832"/>
                </a:solidFill>
                <a:highlight>
                  <a:srgbClr val="2B2B2B"/>
                </a:highlight>
                <a:latin typeface="Courier New"/>
                <a:ea typeface="Courier New"/>
                <a:cs typeface="Courier New"/>
                <a:sym typeface="Courier New"/>
              </a:rPr>
              <a:t>new </a:t>
            </a:r>
            <a:r>
              <a:rPr lang="en" sz="1100">
                <a:solidFill>
                  <a:srgbClr val="A9B7C6"/>
                </a:solidFill>
                <a:highlight>
                  <a:srgbClr val="2B2B2B"/>
                </a:highlight>
                <a:latin typeface="Courier New"/>
                <a:ea typeface="Courier New"/>
                <a:cs typeface="Courier New"/>
                <a:sym typeface="Courier New"/>
              </a:rPr>
              <a:t>GenericDTO()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anotherDTO.setId(UUIDGenerator.</a:t>
            </a:r>
            <a:r>
              <a:rPr lang="en" sz="1100" i="1">
                <a:solidFill>
                  <a:srgbClr val="A9B7C6"/>
                </a:solidFill>
                <a:highlight>
                  <a:srgbClr val="2B2B2B"/>
                </a:highlight>
                <a:latin typeface="Courier New"/>
                <a:ea typeface="Courier New"/>
                <a:cs typeface="Courier New"/>
                <a:sym typeface="Courier New"/>
              </a:rPr>
              <a:t>getUUID</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anotherDTO.setNew(isNew)</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A9B7C6"/>
                </a:solidFill>
                <a:highlight>
                  <a:srgbClr val="2B2B2B"/>
                </a:highlight>
                <a:latin typeface="Courier New"/>
                <a:ea typeface="Courier New"/>
                <a:cs typeface="Courier New"/>
                <a:sym typeface="Courier New"/>
              </a:rPr>
              <a:t>anotherDTO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a:p>
        </p:txBody>
      </p:sp>
      <p:sp>
        <p:nvSpPr>
          <p:cNvPr id="245" name="Google Shape;245;p43"/>
          <p:cNvSpPr txBox="1"/>
          <p:nvPr/>
        </p:nvSpPr>
        <p:spPr>
          <a:xfrm>
            <a:off x="4591175" y="1734225"/>
            <a:ext cx="4418700" cy="28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saveRecordAsNew</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fillIdAndGetGenericDTO()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808080"/>
                </a:solidFill>
                <a:highlight>
                  <a:srgbClr val="2B2B2B"/>
                </a:highlight>
                <a:latin typeface="Courier New"/>
                <a:ea typeface="Courier New"/>
                <a:cs typeface="Courier New"/>
                <a:sym typeface="Courier New"/>
              </a:rPr>
              <a:t>// do stuff</a:t>
            </a:r>
            <a:endParaRPr sz="1100">
              <a:solidFill>
                <a:srgbClr val="808080"/>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saveRecordAsOld</a:t>
            </a:r>
            <a:r>
              <a:rPr lang="en" sz="1100">
                <a:solidFill>
                  <a:srgbClr val="A9B7C6"/>
                </a:solidFill>
                <a:highlight>
                  <a:srgbClr val="2B2B2B"/>
                </a:highlight>
                <a:latin typeface="Courier New"/>
                <a:ea typeface="Courier New"/>
                <a:cs typeface="Courier New"/>
                <a:sym typeface="Courier New"/>
              </a:rPr>
              <a:t>(GenericDTO anotherDTO)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fillIdAndGetGenericDTO()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808080"/>
                </a:solidFill>
                <a:highlight>
                  <a:srgbClr val="2B2B2B"/>
                </a:highlight>
                <a:latin typeface="Courier New"/>
                <a:ea typeface="Courier New"/>
                <a:cs typeface="Courier New"/>
                <a:sym typeface="Courier New"/>
              </a:rPr>
              <a:t>// do stuff</a:t>
            </a:r>
            <a:endParaRPr sz="1100">
              <a:solidFill>
                <a:srgbClr val="808080"/>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private </a:t>
            </a:r>
            <a:r>
              <a:rPr lang="en" sz="1100">
                <a:solidFill>
                  <a:srgbClr val="A9B7C6"/>
                </a:solidFill>
                <a:highlight>
                  <a:srgbClr val="2B2B2B"/>
                </a:highlight>
                <a:latin typeface="Courier New"/>
                <a:ea typeface="Courier New"/>
                <a:cs typeface="Courier New"/>
                <a:sym typeface="Courier New"/>
              </a:rPr>
              <a:t>GenericDTO </a:t>
            </a:r>
            <a:r>
              <a:rPr lang="en" sz="1100">
                <a:solidFill>
                  <a:srgbClr val="FFC66D"/>
                </a:solidFill>
                <a:highlight>
                  <a:srgbClr val="2B2B2B"/>
                </a:highlight>
                <a:latin typeface="Courier New"/>
                <a:ea typeface="Courier New"/>
                <a:cs typeface="Courier New"/>
                <a:sym typeface="Courier New"/>
              </a:rPr>
              <a:t>fillIdAndGetGenericDTO</a:t>
            </a:r>
            <a:r>
              <a:rPr lang="en"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  GenericDTO anotherDTO = </a:t>
            </a:r>
            <a:r>
              <a:rPr lang="en" sz="1100">
                <a:solidFill>
                  <a:srgbClr val="CC7832"/>
                </a:solidFill>
                <a:highlight>
                  <a:srgbClr val="2B2B2B"/>
                </a:highlight>
                <a:latin typeface="Courier New"/>
                <a:ea typeface="Courier New"/>
                <a:cs typeface="Courier New"/>
                <a:sym typeface="Courier New"/>
              </a:rPr>
              <a:t>new </a:t>
            </a:r>
            <a:r>
              <a:rPr lang="en" sz="1100">
                <a:solidFill>
                  <a:srgbClr val="A9B7C6"/>
                </a:solidFill>
                <a:highlight>
                  <a:srgbClr val="2B2B2B"/>
                </a:highlight>
                <a:latin typeface="Courier New"/>
                <a:ea typeface="Courier New"/>
                <a:cs typeface="Courier New"/>
                <a:sym typeface="Courier New"/>
              </a:rPr>
              <a:t>GenericDTO()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anotherDTO.setId(UUIDGenerator.</a:t>
            </a:r>
            <a:r>
              <a:rPr lang="en" sz="1100" i="1">
                <a:solidFill>
                  <a:srgbClr val="A9B7C6"/>
                </a:solidFill>
                <a:highlight>
                  <a:srgbClr val="2B2B2B"/>
                </a:highlight>
                <a:latin typeface="Courier New"/>
                <a:ea typeface="Courier New"/>
                <a:cs typeface="Courier New"/>
                <a:sym typeface="Courier New"/>
              </a:rPr>
              <a:t>getUUID</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anotherDTO.setNew(</a:t>
            </a:r>
            <a:r>
              <a:rPr lang="en" sz="1100">
                <a:solidFill>
                  <a:srgbClr val="CC7832"/>
                </a:solidFill>
                <a:highlight>
                  <a:srgbClr val="2B2B2B"/>
                </a:highlight>
                <a:latin typeface="Courier New"/>
                <a:ea typeface="Courier New"/>
                <a:cs typeface="Courier New"/>
                <a:sym typeface="Courier New"/>
              </a:rPr>
              <a:t>true</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A9B7C6"/>
                </a:solidFill>
                <a:highlight>
                  <a:srgbClr val="2B2B2B"/>
                </a:highlight>
                <a:latin typeface="Courier New"/>
                <a:ea typeface="Courier New"/>
                <a:cs typeface="Courier New"/>
                <a:sym typeface="Courier New"/>
              </a:rPr>
              <a:t>anotherDTO</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Generalizations Done Wrong</a:t>
            </a:r>
            <a:endParaRPr/>
          </a:p>
          <a:p>
            <a:pPr marL="0" lvl="0" indent="0" algn="l" rtl="0">
              <a:spcBef>
                <a:spcPts val="0"/>
              </a:spcBef>
              <a:spcAft>
                <a:spcPts val="0"/>
              </a:spcAft>
              <a:buNone/>
            </a:pPr>
            <a:endParaRPr/>
          </a:p>
        </p:txBody>
      </p:sp>
      <p:sp>
        <p:nvSpPr>
          <p:cNvPr id="251" name="Google Shape;25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a:t>Overloaded functions that do not behave even conceptually similarly</a:t>
            </a:r>
            <a:endParaRPr/>
          </a:p>
          <a:p>
            <a:pPr marL="457200" lvl="0" indent="0" algn="l" rtl="0">
              <a:lnSpc>
                <a:spcPct val="100000"/>
              </a:lnSpc>
              <a:spcBef>
                <a:spcPts val="120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public class </a:t>
            </a:r>
            <a:r>
              <a:rPr lang="en" sz="1100">
                <a:solidFill>
                  <a:srgbClr val="A9B7C6"/>
                </a:solidFill>
                <a:highlight>
                  <a:srgbClr val="2B2B2B"/>
                </a:highlight>
                <a:latin typeface="Courier New"/>
                <a:ea typeface="Courier New"/>
                <a:cs typeface="Courier New"/>
                <a:sym typeface="Courier New"/>
              </a:rPr>
              <a:t>Person {</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private </a:t>
            </a:r>
            <a:r>
              <a:rPr lang="en" sz="1100">
                <a:solidFill>
                  <a:srgbClr val="A9B7C6"/>
                </a:solidFill>
                <a:highlight>
                  <a:srgbClr val="2B2B2B"/>
                </a:highlight>
                <a:latin typeface="Courier New"/>
                <a:ea typeface="Courier New"/>
                <a:cs typeface="Courier New"/>
                <a:sym typeface="Courier New"/>
              </a:rPr>
              <a:t>String </a:t>
            </a:r>
            <a:r>
              <a:rPr lang="en" sz="1100">
                <a:solidFill>
                  <a:srgbClr val="9876AA"/>
                </a:solidFill>
                <a:highlight>
                  <a:srgbClr val="2B2B2B"/>
                </a:highlight>
                <a:latin typeface="Courier New"/>
                <a:ea typeface="Courier New"/>
                <a:cs typeface="Courier New"/>
                <a:sym typeface="Courier New"/>
              </a:rPr>
              <a:t>name</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private </a:t>
            </a:r>
            <a:r>
              <a:rPr lang="en" sz="1100">
                <a:solidFill>
                  <a:srgbClr val="A9B7C6"/>
                </a:solidFill>
                <a:highlight>
                  <a:srgbClr val="2B2B2B"/>
                </a:highlight>
                <a:latin typeface="Courier New"/>
                <a:ea typeface="Courier New"/>
                <a:cs typeface="Courier New"/>
                <a:sym typeface="Courier New"/>
              </a:rPr>
              <a:t>String </a:t>
            </a:r>
            <a:r>
              <a:rPr lang="en" sz="1100">
                <a:solidFill>
                  <a:srgbClr val="9876AA"/>
                </a:solidFill>
                <a:highlight>
                  <a:srgbClr val="2B2B2B"/>
                </a:highlight>
                <a:latin typeface="Courier New"/>
                <a:ea typeface="Courier New"/>
                <a:cs typeface="Courier New"/>
                <a:sym typeface="Courier New"/>
              </a:rPr>
              <a:t>gender</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BBB529"/>
                </a:solidFill>
                <a:highlight>
                  <a:srgbClr val="2B2B2B"/>
                </a:highlight>
                <a:latin typeface="Courier New"/>
                <a:ea typeface="Courier New"/>
                <a:cs typeface="Courier New"/>
                <a:sym typeface="Courier New"/>
              </a:rPr>
              <a:t>@Override</a:t>
            </a:r>
            <a:endParaRPr sz="1100">
              <a:solidFill>
                <a:srgbClr val="BBB529"/>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BBB529"/>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public </a:t>
            </a:r>
            <a:r>
              <a:rPr lang="en" sz="1100">
                <a:solidFill>
                  <a:srgbClr val="A9B7C6"/>
                </a:solidFill>
                <a:highlight>
                  <a:srgbClr val="2B2B2B"/>
                </a:highlight>
                <a:latin typeface="Courier New"/>
                <a:ea typeface="Courier New"/>
                <a:cs typeface="Courier New"/>
                <a:sym typeface="Courier New"/>
              </a:rPr>
              <a:t>String </a:t>
            </a:r>
            <a:r>
              <a:rPr lang="en" sz="1100">
                <a:solidFill>
                  <a:srgbClr val="FFC66D"/>
                </a:solidFill>
                <a:highlight>
                  <a:srgbClr val="2B2B2B"/>
                </a:highlight>
                <a:latin typeface="Courier New"/>
                <a:ea typeface="Courier New"/>
                <a:cs typeface="Courier New"/>
                <a:sym typeface="Courier New"/>
              </a:rPr>
              <a:t>toString</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     </a:t>
            </a:r>
            <a:r>
              <a:rPr lang="en" sz="1100">
                <a:solidFill>
                  <a:srgbClr val="CC7832"/>
                </a:solidFill>
                <a:highlight>
                  <a:srgbClr val="2B2B2B"/>
                </a:highlight>
                <a:latin typeface="Courier New"/>
                <a:ea typeface="Courier New"/>
                <a:cs typeface="Courier New"/>
                <a:sym typeface="Courier New"/>
              </a:rPr>
              <a:t>this</a:t>
            </a:r>
            <a:r>
              <a:rPr lang="en" sz="1100">
                <a:solidFill>
                  <a:srgbClr val="A9B7C6"/>
                </a:solidFill>
                <a:highlight>
                  <a:srgbClr val="2B2B2B"/>
                </a:highlight>
                <a:latin typeface="Courier New"/>
                <a:ea typeface="Courier New"/>
                <a:cs typeface="Courier New"/>
                <a:sym typeface="Courier New"/>
              </a:rPr>
              <a:t>.</a:t>
            </a:r>
            <a:r>
              <a:rPr lang="en" sz="1100">
                <a:solidFill>
                  <a:srgbClr val="9876AA"/>
                </a:solidFill>
                <a:highlight>
                  <a:srgbClr val="2B2B2B"/>
                </a:highlight>
                <a:latin typeface="Courier New"/>
                <a:ea typeface="Courier New"/>
                <a:cs typeface="Courier New"/>
                <a:sym typeface="Courier New"/>
              </a:rPr>
              <a:t>gender </a:t>
            </a:r>
            <a:r>
              <a:rPr lang="en" sz="1100">
                <a:solidFill>
                  <a:srgbClr val="A9B7C6"/>
                </a:solidFill>
                <a:highlight>
                  <a:srgbClr val="2B2B2B"/>
                </a:highlight>
                <a:latin typeface="Courier New"/>
                <a:ea typeface="Courier New"/>
                <a:cs typeface="Courier New"/>
                <a:sym typeface="Courier New"/>
              </a:rPr>
              <a:t>= </a:t>
            </a:r>
            <a:r>
              <a:rPr lang="en" sz="1100">
                <a:solidFill>
                  <a:srgbClr val="6A8759"/>
                </a:solidFill>
                <a:highlight>
                  <a:srgbClr val="2B2B2B"/>
                </a:highlight>
                <a:latin typeface="Courier New"/>
                <a:ea typeface="Courier New"/>
                <a:cs typeface="Courier New"/>
                <a:sym typeface="Courier New"/>
              </a:rPr>
              <a:t>"MALE"</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return </a:t>
            </a:r>
            <a:r>
              <a:rPr lang="en" sz="1100">
                <a:solidFill>
                  <a:srgbClr val="6A8759"/>
                </a:solidFill>
                <a:highlight>
                  <a:srgbClr val="2B2B2B"/>
                </a:highlight>
                <a:latin typeface="Courier New"/>
                <a:ea typeface="Courier New"/>
                <a:cs typeface="Courier New"/>
                <a:sym typeface="Courier New"/>
              </a:rPr>
              <a:t>"Name="</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this</a:t>
            </a:r>
            <a:r>
              <a:rPr lang="en" sz="1100">
                <a:solidFill>
                  <a:srgbClr val="A9B7C6"/>
                </a:solidFill>
                <a:highlight>
                  <a:srgbClr val="2B2B2B"/>
                </a:highlight>
                <a:latin typeface="Courier New"/>
                <a:ea typeface="Courier New"/>
                <a:cs typeface="Courier New"/>
                <a:sym typeface="Courier New"/>
              </a:rPr>
              <a:t>.</a:t>
            </a:r>
            <a:r>
              <a:rPr lang="en" sz="1100">
                <a:solidFill>
                  <a:srgbClr val="9876AA"/>
                </a:solidFill>
                <a:highlight>
                  <a:srgbClr val="2B2B2B"/>
                </a:highlight>
                <a:latin typeface="Courier New"/>
                <a:ea typeface="Courier New"/>
                <a:cs typeface="Courier New"/>
                <a:sym typeface="Courier New"/>
              </a:rPr>
              <a:t>name</a:t>
            </a:r>
            <a:r>
              <a:rPr lang="en" sz="1100">
                <a:solidFill>
                  <a:srgbClr val="A9B7C6"/>
                </a:solidFill>
                <a:highlight>
                  <a:srgbClr val="2B2B2B"/>
                </a:highlight>
                <a:latin typeface="Courier New"/>
                <a:ea typeface="Courier New"/>
                <a:cs typeface="Courier New"/>
                <a:sym typeface="Courier New"/>
              </a:rPr>
              <a:t>+</a:t>
            </a:r>
            <a:r>
              <a:rPr lang="en" sz="1100">
                <a:solidFill>
                  <a:srgbClr val="6A8759"/>
                </a:solidFill>
                <a:highlight>
                  <a:srgbClr val="2B2B2B"/>
                </a:highlight>
                <a:latin typeface="Courier New"/>
                <a:ea typeface="Courier New"/>
                <a:cs typeface="Courier New"/>
                <a:sym typeface="Courier New"/>
              </a:rPr>
              <a:t>"::Gender="</a:t>
            </a:r>
            <a:r>
              <a:rPr lang="en" sz="1100">
                <a:solidFill>
                  <a:srgbClr val="A9B7C6"/>
                </a:solidFill>
                <a:highlight>
                  <a:srgbClr val="2B2B2B"/>
                </a:highlight>
                <a:latin typeface="Courier New"/>
                <a:ea typeface="Courier New"/>
                <a:cs typeface="Courier New"/>
                <a:sym typeface="Courier New"/>
              </a:rPr>
              <a:t>+</a:t>
            </a:r>
            <a:r>
              <a:rPr lang="en" sz="1100">
                <a:solidFill>
                  <a:srgbClr val="CC7832"/>
                </a:solidFill>
                <a:highlight>
                  <a:srgbClr val="2B2B2B"/>
                </a:highlight>
                <a:latin typeface="Courier New"/>
                <a:ea typeface="Courier New"/>
                <a:cs typeface="Courier New"/>
                <a:sym typeface="Courier New"/>
              </a:rPr>
              <a:t>this</a:t>
            </a:r>
            <a:r>
              <a:rPr lang="en" sz="1100">
                <a:solidFill>
                  <a:srgbClr val="A9B7C6"/>
                </a:solidFill>
                <a:highlight>
                  <a:srgbClr val="2B2B2B"/>
                </a:highlight>
                <a:latin typeface="Courier New"/>
                <a:ea typeface="Courier New"/>
                <a:cs typeface="Courier New"/>
                <a:sym typeface="Courier New"/>
              </a:rPr>
              <a:t>.</a:t>
            </a:r>
            <a:r>
              <a:rPr lang="en" sz="1100">
                <a:solidFill>
                  <a:srgbClr val="9876AA"/>
                </a:solidFill>
                <a:highlight>
                  <a:srgbClr val="2B2B2B"/>
                </a:highlight>
                <a:latin typeface="Courier New"/>
                <a:ea typeface="Courier New"/>
                <a:cs typeface="Courier New"/>
                <a:sym typeface="Courier New"/>
              </a:rPr>
              <a:t>gender</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CC7832"/>
                </a:solidFill>
                <a:highlight>
                  <a:srgbClr val="2B2B2B"/>
                </a:highlight>
                <a:latin typeface="Courier New"/>
                <a:ea typeface="Courier New"/>
                <a:cs typeface="Courier New"/>
                <a:sym typeface="Courier New"/>
              </a:rPr>
              <a:t>  </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457200" lvl="0" indent="0" algn="l" rtl="0">
              <a:lnSpc>
                <a:spcPct val="100000"/>
              </a:lnSpc>
              <a:spcBef>
                <a:spcPts val="0"/>
              </a:spcBef>
              <a:spcAft>
                <a:spcPts val="0"/>
              </a:spcAft>
              <a:buClr>
                <a:srgbClr val="000000"/>
              </a:buClr>
              <a:buSzPts val="1100"/>
              <a:buFont typeface="Arial"/>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Generalizations Done Wrong</a:t>
            </a:r>
            <a:endParaRPr/>
          </a:p>
          <a:p>
            <a:pPr marL="0" lvl="0" indent="0" algn="l" rtl="0">
              <a:spcBef>
                <a:spcPts val="0"/>
              </a:spcBef>
              <a:spcAft>
                <a:spcPts val="0"/>
              </a:spcAft>
              <a:buNone/>
            </a:pPr>
            <a:endParaRPr/>
          </a:p>
        </p:txBody>
      </p:sp>
      <p:sp>
        <p:nvSpPr>
          <p:cNvPr id="257" name="Google Shape;25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a:t>An abstract class with only one descendant</a:t>
            </a:r>
            <a:endParaRPr/>
          </a:p>
          <a:p>
            <a:pPr marL="457200" lvl="0" indent="-298450" algn="l" rtl="0">
              <a:spcBef>
                <a:spcPts val="1200"/>
              </a:spcBef>
              <a:spcAft>
                <a:spcPts val="0"/>
              </a:spcAft>
              <a:buClr>
                <a:schemeClr val="dk1"/>
              </a:buClr>
              <a:buSzPts val="1100"/>
              <a:buChar char="●"/>
            </a:pPr>
            <a:r>
              <a:rPr lang="en"/>
              <a:t>A template which makes sense with only one type argument</a:t>
            </a:r>
            <a:endParaRPr/>
          </a:p>
          <a:p>
            <a:pPr marL="457200" lvl="0" indent="-298450" algn="l" rtl="0">
              <a:spcBef>
                <a:spcPts val="1200"/>
              </a:spcBef>
              <a:spcAft>
                <a:spcPts val="1000"/>
              </a:spcAft>
              <a:buClr>
                <a:schemeClr val="dk1"/>
              </a:buClr>
              <a:buSzPts val="1100"/>
              <a:buChar char="●"/>
            </a:pPr>
            <a:r>
              <a:rPr lang="en"/>
              <a:t>A library which is used by only one program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Generalizations - When to do</a:t>
            </a:r>
            <a:endParaRPr/>
          </a:p>
        </p:txBody>
      </p:sp>
      <p:sp>
        <p:nvSpPr>
          <p:cNvPr id="263" name="Google Shape;26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chemeClr val="dk1"/>
              </a:buClr>
              <a:buSzPts val="1400"/>
              <a:buChar char="●"/>
            </a:pPr>
            <a:r>
              <a:rPr lang="en" sz="1400">
                <a:solidFill>
                  <a:schemeClr val="dk1"/>
                </a:solidFill>
              </a:rPr>
              <a:t>A programmer can generalize by refactoring, when the code he/she is generalizing is already in hand. This guarantees that the generalization will be useful - at the cost of doing without it until the code is already written!</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Generalizations - When to do</a:t>
            </a:r>
            <a:endParaRPr/>
          </a:p>
          <a:p>
            <a:pPr marL="0" lvl="0" indent="0" algn="l" rtl="0">
              <a:spcBef>
                <a:spcPts val="0"/>
              </a:spcBef>
              <a:spcAft>
                <a:spcPts val="0"/>
              </a:spcAft>
              <a:buNone/>
            </a:pPr>
            <a:endParaRPr/>
          </a:p>
        </p:txBody>
      </p:sp>
      <p:sp>
        <p:nvSpPr>
          <p:cNvPr id="269" name="Google Shape;26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chemeClr val="dk1"/>
              </a:buClr>
              <a:buSzPts val="1400"/>
              <a:buChar char="●"/>
            </a:pPr>
            <a:r>
              <a:rPr lang="en" sz="1400">
                <a:solidFill>
                  <a:schemeClr val="dk1"/>
                </a:solidFill>
              </a:rPr>
              <a:t>A programmer can generalize when he/she knows he/she is going to need it. He/She may not have written the code yet, but he/she knows that he/she is going to, probably within the next few days. In this case, generalization now can be a big timesaver over refactoring later.</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Generalizations - When to do</a:t>
            </a:r>
            <a:endParaRPr/>
          </a:p>
          <a:p>
            <a:pPr marL="0" lvl="0" indent="0" algn="l" rtl="0">
              <a:spcBef>
                <a:spcPts val="0"/>
              </a:spcBef>
              <a:spcAft>
                <a:spcPts val="0"/>
              </a:spcAft>
              <a:buNone/>
            </a:pPr>
            <a:endParaRPr/>
          </a:p>
        </p:txBody>
      </p:sp>
      <p:sp>
        <p:nvSpPr>
          <p:cNvPr id="275" name="Google Shape;27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chemeClr val="dk1"/>
              </a:buClr>
              <a:buSzPts val="1400"/>
              <a:buChar char="●"/>
            </a:pPr>
            <a:r>
              <a:rPr lang="en" sz="1400">
                <a:solidFill>
                  <a:schemeClr val="dk1"/>
                </a:solidFill>
              </a:rPr>
              <a:t>A programmer can generalize when he/she thinks, but is not sure, he/she is going to need it. This paves the way for a possibly inappropriate generalization. </a:t>
            </a:r>
            <a:r>
              <a:rPr lang="en" sz="1400" b="1">
                <a:solidFill>
                  <a:schemeClr val="dk1"/>
                </a:solidFill>
              </a:rPr>
              <a:t>When the generalization turns out to be inappropriate, we call it premature</a:t>
            </a:r>
            <a:r>
              <a:rPr lang="en" sz="1400">
                <a:solidFill>
                  <a:schemeClr val="dk1"/>
                </a:solidFill>
              </a:rPr>
              <a:t> - especially if it gets caught in a code freeze or an interface-to-the-code freeze. (But when it's appropriate, we call it foresight.)</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Generalizations That We Need To Avoid</a:t>
            </a:r>
            <a:endParaRPr/>
          </a:p>
        </p:txBody>
      </p:sp>
      <p:sp>
        <p:nvSpPr>
          <p:cNvPr id="281" name="Google Shape;281;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sz="1100">
                <a:solidFill>
                  <a:schemeClr val="dk1"/>
                </a:solidFill>
              </a:rPr>
              <a:t>Learn the deepest darkest corners of your language and find its most </a:t>
            </a:r>
            <a:r>
              <a:rPr lang="en" sz="1100" b="1">
                <a:solidFill>
                  <a:schemeClr val="dk1"/>
                </a:solidFill>
              </a:rPr>
              <a:t>obscure </a:t>
            </a:r>
            <a:r>
              <a:rPr lang="en" sz="1100">
                <a:solidFill>
                  <a:schemeClr val="dk1"/>
                </a:solidFill>
              </a:rPr>
              <a:t>features.</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Guess the entire structure of the program on paper, and then commit the most important part of that guess to code</a:t>
            </a:r>
            <a:r>
              <a:rPr lang="en" sz="1100">
                <a:solidFill>
                  <a:schemeClr val="dk1"/>
                </a:solidFill>
              </a:rPr>
              <a:t>. Long before you ever have a single "User Story" to satisfy.</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Invest the core totally in those most obscure features.</a:t>
            </a:r>
            <a:r>
              <a:rPr lang="en" sz="1100">
                <a:solidFill>
                  <a:schemeClr val="dk1"/>
                </a:solidFill>
              </a:rPr>
              <a:t> It's the core, so it has to be advanced and powerful, right?</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Complicate the hell out of that core by snarling those unreadable undiagnosable language features up into a ton of YouAreGonnaNeedIt guesswork that adds no value whatsoever. Make entire layers full of extensible templates, virtual functions, and obese macros - then never extend these or encounter a reason to. (</a:t>
            </a:r>
            <a:r>
              <a:rPr lang="en" sz="1100" u="sng">
                <a:solidFill>
                  <a:schemeClr val="hlink"/>
                </a:solidFill>
                <a:hlinkClick r:id="rId3"/>
              </a:rPr>
              <a:t>ObfuscatedCode</a:t>
            </a:r>
            <a:r>
              <a:rPr lang="en" sz="1100">
                <a:solidFill>
                  <a:schemeClr val="dk1"/>
                </a:solidFill>
              </a:rPr>
              <a:t>.)</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Enforce extreme sensitivity not just to your compiler, but to its current version. Cripple the PrecompiledHeader facility; </a:t>
            </a:r>
            <a:r>
              <a:rPr lang="en" sz="1100" b="1">
                <a:solidFill>
                  <a:schemeClr val="dk1"/>
                </a:solidFill>
              </a:rPr>
              <a:t>make source-level debugging a nightmare.</a:t>
            </a:r>
            <a:r>
              <a:rPr lang="en" sz="1100">
                <a:solidFill>
                  <a:schemeClr val="dk1"/>
                </a:solidFill>
              </a:rPr>
              <a:t> Use your imagination. If you write C++, invent your own String class, then overload 'new' inside that and put the reference counting stuff there. </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Now </a:t>
            </a:r>
            <a:r>
              <a:rPr lang="en" sz="1100" b="1">
                <a:solidFill>
                  <a:schemeClr val="dk1"/>
                </a:solidFill>
              </a:rPr>
              <a:t>don't document anything</a:t>
            </a:r>
            <a:r>
              <a:rPr lang="en" sz="1100">
                <a:solidFill>
                  <a:schemeClr val="dk1"/>
                </a:solidFill>
              </a:rPr>
              <a:t>. If anyone asks, document the requirements, or simply produce a useless snow-job. Observe that, from the outside, on paper, this looks just like a healthy Spiral development model. If you don't look too closely.</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Don't put in any Unit Tests out there either, </a:t>
            </a:r>
            <a:r>
              <a:rPr lang="en" sz="1100" b="1">
                <a:solidFill>
                  <a:schemeClr val="dk1"/>
                </a:solidFill>
              </a:rPr>
              <a:t>because folks might use them to Refactor &amp; simplify</a:t>
            </a:r>
            <a:r>
              <a:rPr lang="en" sz="1100">
                <a:solidFill>
                  <a:schemeClr val="dk1"/>
                </a:solidFill>
              </a:rPr>
              <a:t> your</a:t>
            </a:r>
            <a:r>
              <a:rPr lang="en" sz="1100">
                <a:solidFill>
                  <a:schemeClr val="dk1"/>
                </a:solidFill>
                <a:uFill>
                  <a:noFill/>
                </a:uFill>
                <a:hlinkClick r:id="rId4"/>
              </a:rPr>
              <a:t> </a:t>
            </a:r>
            <a:r>
              <a:rPr lang="en" sz="1100" u="sng">
                <a:solidFill>
                  <a:schemeClr val="hlink"/>
                </a:solidFill>
                <a:hlinkClick r:id="rId4"/>
              </a:rPr>
              <a:t>EasterEgg</a:t>
            </a:r>
            <a:r>
              <a:rPr lang="en" sz="1100">
                <a:solidFill>
                  <a:schemeClr val="dk1"/>
                </a:solidFill>
              </a:rPr>
              <a:t> out of existence.</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Spawn a whole bunch of new modules, each of which "extends" the core. Which really means they "couple with" the core. Start adding the features to these modules, </a:t>
            </a:r>
            <a:r>
              <a:rPr lang="en" sz="1100" b="1">
                <a:solidFill>
                  <a:schemeClr val="dk1"/>
                </a:solidFill>
              </a:rPr>
              <a:t>to lock in their dependency</a:t>
            </a:r>
            <a:r>
              <a:rPr lang="en" sz="1100">
                <a:solidFill>
                  <a:schemeClr val="dk1"/>
                </a:solidFill>
              </a:rPr>
              <a:t> on the core.</a:t>
            </a:r>
            <a:endParaRPr sz="1100">
              <a:solidFill>
                <a:schemeClr val="dk1"/>
              </a:solidFill>
            </a:endParaRPr>
          </a:p>
          <a:p>
            <a:pPr marL="0" lvl="0" indent="0" algn="l" rtl="0">
              <a:spcBef>
                <a:spcPts val="12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Summary</a:t>
            </a:r>
            <a:endParaRPr/>
          </a:p>
        </p:txBody>
      </p:sp>
      <p:sp>
        <p:nvSpPr>
          <p:cNvPr id="287" name="Google Shape;287;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Simplicity is far from simple. It’s also important to remember that it is a means to an end, and not the end itself. The end being quality software that is easy to use, and easy to work with.</a:t>
            </a:r>
            <a:endParaRPr>
              <a:solidFill>
                <a:srgbClr val="000000"/>
              </a:solidFill>
            </a:endParaRPr>
          </a:p>
          <a:p>
            <a:pPr marL="0" lvl="0" indent="0" algn="l" rtl="0">
              <a:spcBef>
                <a:spcPts val="1600"/>
              </a:spcBef>
              <a:spcAft>
                <a:spcPts val="1600"/>
              </a:spcAft>
              <a:buNone/>
            </a:pPr>
            <a:r>
              <a:rPr lang="en">
                <a:solidFill>
                  <a:srgbClr val="000000"/>
                </a:solidFill>
              </a:rPr>
              <a:t>To date, keeping systems simple has been one of the most effective ways that humans have managed working with software. Simplicity is as much a process and practice, as it is a set of principles, guidelines, or a philosophy. It’s something that should be championed and managed by the entire organization.</a:t>
            </a:r>
            <a:endParaRPr>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 and Further Readings</a:t>
            </a:r>
            <a:endParaRPr/>
          </a:p>
        </p:txBody>
      </p:sp>
      <p:sp>
        <p:nvSpPr>
          <p:cNvPr id="293" name="Google Shape;293;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u="sng">
                <a:solidFill>
                  <a:schemeClr val="hlink"/>
                </a:solidFill>
                <a:hlinkClick r:id="rId3"/>
              </a:rPr>
              <a:t>https://itnext.io/why-simple-is-so-complex-362bc835b763</a:t>
            </a:r>
            <a:endParaRPr sz="1400"/>
          </a:p>
          <a:p>
            <a:pPr marL="0" lvl="0" indent="0" algn="l" rtl="0">
              <a:spcBef>
                <a:spcPts val="1600"/>
              </a:spcBef>
              <a:spcAft>
                <a:spcPts val="0"/>
              </a:spcAft>
              <a:buNone/>
            </a:pPr>
            <a:r>
              <a:rPr lang="en" sz="1400" u="sng">
                <a:solidFill>
                  <a:schemeClr val="hlink"/>
                </a:solidFill>
                <a:hlinkClick r:id="rId4"/>
              </a:rPr>
              <a:t>http://wiki.c2.com/?PrematureGeneralization</a:t>
            </a:r>
            <a:endParaRPr sz="1400"/>
          </a:p>
          <a:p>
            <a:pPr marL="0" lvl="0" indent="0" algn="l" rtl="0">
              <a:spcBef>
                <a:spcPts val="1600"/>
              </a:spcBef>
              <a:spcAft>
                <a:spcPts val="0"/>
              </a:spcAft>
              <a:buNone/>
            </a:pPr>
            <a:r>
              <a:rPr lang="en" sz="1400" u="sng">
                <a:solidFill>
                  <a:schemeClr val="hlink"/>
                </a:solidFill>
                <a:hlinkClick r:id="rId5"/>
              </a:rPr>
              <a:t>https://www.paulstephenborile.com/2017/06/whats-wrong-word-simple-engineering-code/</a:t>
            </a:r>
            <a:endParaRPr sz="1400"/>
          </a:p>
          <a:p>
            <a:pPr marL="0" lvl="0" indent="0" algn="l" rtl="0">
              <a:spcBef>
                <a:spcPts val="1600"/>
              </a:spcBef>
              <a:spcAft>
                <a:spcPts val="0"/>
              </a:spcAft>
              <a:buNone/>
            </a:pPr>
            <a:r>
              <a:rPr lang="en" sz="1400" u="sng">
                <a:solidFill>
                  <a:schemeClr val="hlink"/>
                </a:solidFill>
                <a:hlinkClick r:id="rId6"/>
              </a:rPr>
              <a:t>https://tech.kartenmacherei.de/simplicity-in-software-engineering-is-not-simple-979cf098e4b1</a:t>
            </a:r>
            <a:endParaRPr sz="1400"/>
          </a:p>
          <a:p>
            <a:pPr marL="0" lvl="0" indent="0" algn="l" rtl="0">
              <a:spcBef>
                <a:spcPts val="1600"/>
              </a:spcBef>
              <a:spcAft>
                <a:spcPts val="0"/>
              </a:spcAft>
              <a:buNone/>
            </a:pPr>
            <a:r>
              <a:rPr lang="en" sz="1400" u="sng">
                <a:solidFill>
                  <a:schemeClr val="hlink"/>
                </a:solidFill>
                <a:hlinkClick r:id="rId7"/>
              </a:rPr>
              <a:t>http://wiki.c2.com/?JobSecurity</a:t>
            </a:r>
            <a:endParaRPr sz="1400"/>
          </a:p>
          <a:p>
            <a:pPr marL="0" lvl="0" indent="0" algn="l" rtl="0">
              <a:spcBef>
                <a:spcPts val="1600"/>
              </a:spcBef>
              <a:spcAft>
                <a:spcPts val="0"/>
              </a:spcAft>
              <a:buNone/>
            </a:pPr>
            <a:r>
              <a:rPr lang="en" sz="1400" u="sng">
                <a:solidFill>
                  <a:schemeClr val="hlink"/>
                </a:solidFill>
                <a:hlinkClick r:id="rId8"/>
              </a:rPr>
              <a:t>https://dzone.com/articles/the-solid-principles-in-real-life</a:t>
            </a:r>
            <a:endParaRPr sz="1400"/>
          </a:p>
          <a:p>
            <a:pPr marL="0" lvl="0" indent="0" algn="l" rtl="0">
              <a:spcBef>
                <a:spcPts val="1600"/>
              </a:spcBef>
              <a:spcAft>
                <a:spcPts val="0"/>
              </a:spcAft>
              <a:buNone/>
            </a:pPr>
            <a:r>
              <a:rPr lang="en" sz="1400" u="sng">
                <a:solidFill>
                  <a:schemeClr val="hlink"/>
                </a:solidFill>
                <a:hlinkClick r:id="rId9"/>
              </a:rPr>
              <a:t>https://medium.com/programming-hacks/basics-of-writing-clean-code-c1e79f3315d3</a:t>
            </a:r>
            <a:endParaRPr sz="1400"/>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Effects of Simplicity on Programming Languages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 correlation between languages and lower bug density matches on simplicity:</a:t>
            </a:r>
            <a:endParaRPr>
              <a:solidFill>
                <a:srgbClr val="000000"/>
              </a:solidFill>
            </a:endParaRPr>
          </a:p>
          <a:p>
            <a:pPr marL="0" marR="3709115" lvl="0" indent="0" algn="l" rtl="0">
              <a:spcBef>
                <a:spcPts val="1600"/>
              </a:spcBef>
              <a:spcAft>
                <a:spcPts val="0"/>
              </a:spcAft>
              <a:buNone/>
            </a:pPr>
            <a:r>
              <a:rPr lang="en">
                <a:solidFill>
                  <a:srgbClr val="000000"/>
                </a:solidFill>
              </a:rPr>
              <a:t>The data shows a gap between languages that focus on simplicity versus ones that don’t.</a:t>
            </a:r>
            <a:endParaRPr>
              <a:solidFill>
                <a:srgbClr val="000000"/>
              </a:solidFill>
            </a:endParaRPr>
          </a:p>
          <a:p>
            <a:pPr marL="0" marR="3937715" lvl="0" indent="0" algn="l" rtl="0">
              <a:spcBef>
                <a:spcPts val="1600"/>
              </a:spcBef>
              <a:spcAft>
                <a:spcPts val="0"/>
              </a:spcAft>
              <a:buNone/>
            </a:pPr>
            <a:endParaRPr>
              <a:solidFill>
                <a:srgbClr val="000000"/>
              </a:solidFill>
            </a:endParaRPr>
          </a:p>
          <a:p>
            <a:pPr marL="0" marR="3709115" lvl="0" indent="0" algn="l" rtl="0">
              <a:spcBef>
                <a:spcPts val="1600"/>
              </a:spcBef>
              <a:spcAft>
                <a:spcPts val="1600"/>
              </a:spcAft>
              <a:buClr>
                <a:schemeClr val="dk1"/>
              </a:buClr>
              <a:buSzPts val="1100"/>
              <a:buFont typeface="Arial"/>
              <a:buNone/>
            </a:pPr>
            <a:r>
              <a:rPr lang="en">
                <a:solidFill>
                  <a:srgbClr val="000000"/>
                </a:solidFill>
              </a:rPr>
              <a:t>A programming language is low level when its programs require attention to the irrelevant. — Alan Perlis</a:t>
            </a:r>
            <a:endParaRPr>
              <a:solidFill>
                <a:srgbClr val="000000"/>
              </a:solidFill>
            </a:endParaRPr>
          </a:p>
        </p:txBody>
      </p:sp>
      <p:pic>
        <p:nvPicPr>
          <p:cNvPr id="74" name="Google Shape;74;p16"/>
          <p:cNvPicPr preferRelativeResize="0"/>
          <p:nvPr/>
        </p:nvPicPr>
        <p:blipFill>
          <a:blip r:embed="rId3">
            <a:alphaModFix/>
          </a:blip>
          <a:stretch>
            <a:fillRect/>
          </a:stretch>
        </p:blipFill>
        <p:spPr>
          <a:xfrm>
            <a:off x="5071050" y="1614325"/>
            <a:ext cx="3761250" cy="3025925"/>
          </a:xfrm>
          <a:prstGeom prst="rect">
            <a:avLst/>
          </a:prstGeom>
          <a:noFill/>
          <a:ln>
            <a:noFill/>
          </a:ln>
        </p:spPr>
      </p:pic>
      <p:sp>
        <p:nvSpPr>
          <p:cNvPr id="75" name="Google Shape;75;p16"/>
          <p:cNvSpPr txBox="1"/>
          <p:nvPr/>
        </p:nvSpPr>
        <p:spPr>
          <a:xfrm>
            <a:off x="5549175" y="4568875"/>
            <a:ext cx="34065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4"/>
              </a:rPr>
              <a:t>https://labs.ig.com/static-typing-promise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 Engineering Problem</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None/>
            </a:pPr>
            <a:r>
              <a:rPr lang="en" sz="1400" dirty="0">
                <a:solidFill>
                  <a:schemeClr val="dk1"/>
                </a:solidFill>
              </a:rPr>
              <a:t>How do you know your code is over engineered?</a:t>
            </a:r>
            <a:endParaRPr sz="1400" dirty="0">
              <a:solidFill>
                <a:schemeClr val="dk1"/>
              </a:solidFill>
            </a:endParaRPr>
          </a:p>
          <a:p>
            <a:pPr marL="457200" marR="0" lvl="0" indent="-317500" algn="l" rtl="0">
              <a:lnSpc>
                <a:spcPct val="115000"/>
              </a:lnSpc>
              <a:spcBef>
                <a:spcPts val="1200"/>
              </a:spcBef>
              <a:spcAft>
                <a:spcPts val="0"/>
              </a:spcAft>
              <a:buClr>
                <a:schemeClr val="dk1"/>
              </a:buClr>
              <a:buSzPts val="1400"/>
              <a:buChar char="●"/>
            </a:pPr>
            <a:r>
              <a:rPr lang="en" sz="1400" dirty="0">
                <a:solidFill>
                  <a:schemeClr val="dk1"/>
                </a:solidFill>
              </a:rPr>
              <a:t>When a well experienced coder, which has been working on that piece of code for at least an year, still takes way more than necessary/affordable to figure out where/how a specific feature </a:t>
            </a:r>
            <a:r>
              <a:rPr lang="en-US" sz="1400" dirty="0" smtClean="0">
                <a:solidFill>
                  <a:schemeClr val="dk1"/>
                </a:solidFill>
              </a:rPr>
              <a:t>W</a:t>
            </a:r>
            <a:r>
              <a:rPr lang="en" sz="1400" dirty="0" smtClean="0">
                <a:solidFill>
                  <a:schemeClr val="dk1"/>
                </a:solidFill>
              </a:rPr>
              <a:t>orks</a:t>
            </a:r>
            <a:r>
              <a:rPr lang="tr-TR" sz="1400" dirty="0" smtClean="0">
                <a:solidFill>
                  <a:schemeClr val="dk1"/>
                </a:solidFill>
              </a:rPr>
              <a:t>, </a:t>
            </a:r>
            <a:r>
              <a:rPr lang="tr-TR" sz="1400" dirty="0" err="1" smtClean="0">
                <a:solidFill>
                  <a:schemeClr val="dk1"/>
                </a:solidFill>
              </a:rPr>
              <a:t>there</a:t>
            </a:r>
            <a:r>
              <a:rPr lang="tr-TR" sz="1400" dirty="0" smtClean="0">
                <a:solidFill>
                  <a:schemeClr val="dk1"/>
                </a:solidFill>
              </a:rPr>
              <a:t> is </a:t>
            </a:r>
            <a:r>
              <a:rPr lang="tr-TR" sz="1400" dirty="0" err="1" smtClean="0">
                <a:solidFill>
                  <a:schemeClr val="dk1"/>
                </a:solidFill>
              </a:rPr>
              <a:t>over</a:t>
            </a:r>
            <a:r>
              <a:rPr lang="tr-TR" sz="1400" dirty="0" smtClean="0">
                <a:solidFill>
                  <a:schemeClr val="dk1"/>
                </a:solidFill>
              </a:rPr>
              <a:t> </a:t>
            </a:r>
            <a:r>
              <a:rPr lang="tr-TR" sz="1400" dirty="0" err="1" smtClean="0">
                <a:solidFill>
                  <a:schemeClr val="dk1"/>
                </a:solidFill>
              </a:rPr>
              <a:t>engineering</a:t>
            </a:r>
            <a:r>
              <a:rPr lang="en" sz="1400" dirty="0" smtClean="0">
                <a:solidFill>
                  <a:schemeClr val="dk1"/>
                </a:solidFill>
              </a:rPr>
              <a:t>.</a:t>
            </a:r>
            <a:endParaRPr lang="tr-TR" sz="1400" dirty="0" smtClean="0">
              <a:solidFill>
                <a:schemeClr val="dk1"/>
              </a:solidFill>
            </a:endParaRPr>
          </a:p>
          <a:p>
            <a:pPr marL="457200" marR="0" lvl="0" indent="-317500" algn="l" rtl="0">
              <a:lnSpc>
                <a:spcPct val="115000"/>
              </a:lnSpc>
              <a:spcBef>
                <a:spcPts val="1200"/>
              </a:spcBef>
              <a:spcAft>
                <a:spcPts val="0"/>
              </a:spcAft>
              <a:buClr>
                <a:schemeClr val="dk1"/>
              </a:buClr>
              <a:buSzPts val="1400"/>
              <a:buChar char="●"/>
            </a:pPr>
            <a:r>
              <a:rPr lang="en" sz="1400" dirty="0" smtClean="0">
                <a:solidFill>
                  <a:schemeClr val="dk1"/>
                </a:solidFill>
              </a:rPr>
              <a:t>Use </a:t>
            </a:r>
            <a:r>
              <a:rPr lang="en" sz="1400" dirty="0">
                <a:solidFill>
                  <a:schemeClr val="dk1"/>
                </a:solidFill>
              </a:rPr>
              <a:t>a factory only if it is making more than one type of </a:t>
            </a:r>
            <a:r>
              <a:rPr lang="en" sz="1400" dirty="0" smtClean="0">
                <a:solidFill>
                  <a:schemeClr val="dk1"/>
                </a:solidFill>
              </a:rPr>
              <a:t>objects</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Use an interface if it is actually going to be implemented by more than one class</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From </a:t>
            </a:r>
            <a:r>
              <a:rPr lang="en" sz="1400" u="sng" dirty="0">
                <a:solidFill>
                  <a:schemeClr val="hlink"/>
                </a:solidFill>
                <a:hlinkClick r:id="rId3"/>
              </a:rPr>
              <a:t>Premature Generalization</a:t>
            </a:r>
            <a:r>
              <a:rPr lang="en" sz="1400" dirty="0">
                <a:solidFill>
                  <a:schemeClr val="dk1"/>
                </a:solidFill>
              </a:rPr>
              <a:t> (will discuss later)</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Over Engineering symptoms according to stackoverflow.com </a:t>
            </a:r>
            <a:r>
              <a:rPr lang="en" sz="1400" u="sng" dirty="0">
                <a:solidFill>
                  <a:schemeClr val="hlink"/>
                </a:solidFill>
                <a:hlinkClick r:id="rId4"/>
              </a:rPr>
              <a:t>https://stackoverflow.com/questions/1941770/concrete-symptoms-of-over-engineering</a:t>
            </a:r>
            <a:endParaRPr sz="14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 Engineering Problem</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Over engineering code is a common plague that leads to a number of unwanted side effects in your software.</a:t>
            </a:r>
            <a:endParaRPr sz="1200">
              <a:solidFill>
                <a:srgbClr val="000000"/>
              </a:solidFill>
            </a:endParaRPr>
          </a:p>
          <a:p>
            <a:pPr marL="0" lvl="0" indent="0" algn="l" rtl="0">
              <a:spcBef>
                <a:spcPts val="1600"/>
              </a:spcBef>
              <a:spcAft>
                <a:spcPts val="0"/>
              </a:spcAft>
              <a:buNone/>
            </a:pPr>
            <a:r>
              <a:rPr lang="en" sz="1100" b="1">
                <a:solidFill>
                  <a:srgbClr val="000000"/>
                </a:solidFill>
              </a:rPr>
              <a:t>Impacts:</a:t>
            </a:r>
            <a:endParaRPr>
              <a:solidFill>
                <a:srgbClr val="000000"/>
              </a:solidFill>
            </a:endParaRPr>
          </a:p>
          <a:p>
            <a:pPr marL="457200" lvl="0" indent="-298450" algn="l" rtl="0">
              <a:spcBef>
                <a:spcPts val="1200"/>
              </a:spcBef>
              <a:spcAft>
                <a:spcPts val="0"/>
              </a:spcAft>
              <a:buClr>
                <a:srgbClr val="000000"/>
              </a:buClr>
              <a:buSzPts val="1100"/>
              <a:buChar char="●"/>
            </a:pPr>
            <a:r>
              <a:rPr lang="en" sz="1100">
                <a:solidFill>
                  <a:srgbClr val="000000"/>
                </a:solidFill>
              </a:rPr>
              <a:t>unnecessary complexity =&gt; less agility in software</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more code, more bugs</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more code, more unit tests, more development time</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performance impacts</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longer catch up time for newcomers</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difficult maintenance, fixing bugs requires more time than normal</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small changes require big efforts and are prone to having many bugs</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unwanted features are present even though there is not reference in requirements/backlogs and so you have to maintain them even if they are not used</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false perception of complexity in the code that leads to over inflated estimates for fixes, changes.</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extending an over engineered project makes extensions more complex than necessary</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dismantling of over engineered code takes way longer than it took to over engineer it</a:t>
            </a: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Need for complete rewrite over time to reduce unneeded complexity when maintenance times become higher than rewrite time </a:t>
            </a:r>
            <a:endParaRPr sz="1100">
              <a:solidFill>
                <a:srgbClr val="000000"/>
              </a:solidFill>
            </a:endParaRPr>
          </a:p>
          <a:p>
            <a:pPr marL="0" lvl="0" indent="0" algn="l" rtl="0">
              <a:spcBef>
                <a:spcPts val="1200"/>
              </a:spcBef>
              <a:spcAft>
                <a:spcPts val="1200"/>
              </a:spcAft>
              <a:buNone/>
            </a:pPr>
            <a:r>
              <a:rPr lang="en" sz="1200">
                <a:solidFill>
                  <a:srgbClr val="000000"/>
                </a:solidFill>
              </a:rPr>
              <a:t>The solution is to make it simple.</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Avoiding Over Engineering</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SzPts val="1200"/>
              <a:buChar char="●"/>
            </a:pPr>
            <a:r>
              <a:rPr lang="en" sz="1200" b="1">
                <a:solidFill>
                  <a:schemeClr val="dk1"/>
                </a:solidFill>
              </a:rPr>
              <a:t>KISS : Keep It Simple, Stupid</a:t>
            </a:r>
            <a:endParaRPr sz="1200" b="1">
              <a:solidFill>
                <a:schemeClr val="dk1"/>
              </a:solidFill>
            </a:endParaRPr>
          </a:p>
          <a:p>
            <a:pPr marL="0" lvl="0" indent="0" algn="l" rtl="0">
              <a:spcBef>
                <a:spcPts val="1200"/>
              </a:spcBef>
              <a:spcAft>
                <a:spcPts val="0"/>
              </a:spcAft>
              <a:buNone/>
            </a:pPr>
            <a:r>
              <a:rPr lang="en" sz="1100">
                <a:solidFill>
                  <a:schemeClr val="dk1"/>
                </a:solidFill>
              </a:rPr>
              <a:t>The KISS principle states that most systems work best if they are kept simple rather than made complicated; therefore, simplicity should be a key goal in design, and unnecessary complexity should be avoided.</a:t>
            </a:r>
            <a:endParaRPr sz="1100">
              <a:solidFill>
                <a:schemeClr val="dk1"/>
              </a:solidFill>
            </a:endParaRPr>
          </a:p>
          <a:p>
            <a:pPr marL="457200" lvl="0" indent="-304800" algn="l" rtl="0">
              <a:spcBef>
                <a:spcPts val="1200"/>
              </a:spcBef>
              <a:spcAft>
                <a:spcPts val="0"/>
              </a:spcAft>
              <a:buSzPts val="1200"/>
              <a:buChar char="●"/>
            </a:pPr>
            <a:r>
              <a:rPr lang="en" sz="1200" b="1">
                <a:solidFill>
                  <a:schemeClr val="dk1"/>
                </a:solidFill>
              </a:rPr>
              <a:t>YAGNI : You Aren’t Gonna Need It</a:t>
            </a:r>
            <a:endParaRPr sz="1100">
              <a:solidFill>
                <a:schemeClr val="dk1"/>
              </a:solidFill>
            </a:endParaRPr>
          </a:p>
          <a:p>
            <a:pPr marL="0" lvl="0" indent="0" algn="l" rtl="0">
              <a:spcBef>
                <a:spcPts val="1200"/>
              </a:spcBef>
              <a:spcAft>
                <a:spcPts val="0"/>
              </a:spcAft>
              <a:buNone/>
            </a:pPr>
            <a:r>
              <a:rPr lang="en" sz="1100">
                <a:solidFill>
                  <a:schemeClr val="dk1"/>
                </a:solidFill>
              </a:rPr>
              <a:t>You aren't gonna need it is a principle of extreme programming (XP) that states a programmer should not add functionality until deemed necessary. XP co-founder Ron Jeffries has written: "Always implement things when you actually need them, never when you just foresee that you need them.”</a:t>
            </a:r>
            <a:endParaRPr sz="1100">
              <a:solidFill>
                <a:schemeClr val="dk1"/>
              </a:solidFill>
            </a:endParaRPr>
          </a:p>
          <a:p>
            <a:pPr marL="457200" lvl="0" indent="-304800" algn="l" rtl="0">
              <a:spcBef>
                <a:spcPts val="1200"/>
              </a:spcBef>
              <a:spcAft>
                <a:spcPts val="0"/>
              </a:spcAft>
              <a:buSzPts val="1200"/>
              <a:buChar char="●"/>
            </a:pPr>
            <a:r>
              <a:rPr lang="en" sz="1200" b="1">
                <a:solidFill>
                  <a:schemeClr val="dk1"/>
                </a:solidFill>
              </a:rPr>
              <a:t>DRY : Don’t Repeat Yourself</a:t>
            </a:r>
            <a:endParaRPr sz="1100">
              <a:solidFill>
                <a:schemeClr val="dk1"/>
              </a:solidFill>
            </a:endParaRPr>
          </a:p>
          <a:p>
            <a:pPr marL="0" lvl="0" indent="0" algn="l" rtl="0">
              <a:spcBef>
                <a:spcPts val="1200"/>
              </a:spcBef>
              <a:spcAft>
                <a:spcPts val="0"/>
              </a:spcAft>
              <a:buNone/>
            </a:pPr>
            <a:r>
              <a:rPr lang="en" sz="1100">
                <a:solidFill>
                  <a:schemeClr val="dk1"/>
                </a:solidFill>
              </a:rPr>
              <a:t>Don't repeat yourself is a principle of software development aimed at reducing repetition of software patterns, replacing it with abstractions or using data normalization to avoid redundancy. </a:t>
            </a:r>
            <a:endParaRPr sz="1200" b="1">
              <a:solidFill>
                <a:schemeClr val="dk1"/>
              </a:solidFill>
            </a:endParaRPr>
          </a:p>
          <a:p>
            <a:pPr marL="457200" lvl="0" indent="-304800" algn="l" rtl="0">
              <a:spcBef>
                <a:spcPts val="1200"/>
              </a:spcBef>
              <a:spcAft>
                <a:spcPts val="0"/>
              </a:spcAft>
              <a:buSzPts val="1200"/>
              <a:buChar char="●"/>
            </a:pPr>
            <a:r>
              <a:rPr lang="en" sz="1200" b="1">
                <a:solidFill>
                  <a:schemeClr val="dk1"/>
                </a:solidFill>
              </a:rPr>
              <a:t>SOLID</a:t>
            </a:r>
            <a:endParaRPr sz="1200"/>
          </a:p>
        </p:txBody>
      </p:sp>
      <p:pic>
        <p:nvPicPr>
          <p:cNvPr id="94" name="Google Shape;94;p19"/>
          <p:cNvPicPr preferRelativeResize="0"/>
          <p:nvPr/>
        </p:nvPicPr>
        <p:blipFill>
          <a:blip r:embed="rId3">
            <a:alphaModFix/>
          </a:blip>
          <a:stretch>
            <a:fillRect/>
          </a:stretch>
        </p:blipFill>
        <p:spPr>
          <a:xfrm>
            <a:off x="4318472" y="3925597"/>
            <a:ext cx="4513824" cy="112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1" name="Google Shape;101;p20"/>
          <p:cNvPicPr preferRelativeResize="0"/>
          <p:nvPr/>
        </p:nvPicPr>
        <p:blipFill>
          <a:blip r:embed="rId3">
            <a:alphaModFix/>
          </a:blip>
          <a:stretch>
            <a:fillRect/>
          </a:stretch>
        </p:blipFill>
        <p:spPr>
          <a:xfrm>
            <a:off x="529348" y="0"/>
            <a:ext cx="808530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Simplicity Principles - SOLID</a:t>
            </a: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b="1">
                <a:solidFill>
                  <a:schemeClr val="dk1"/>
                </a:solidFill>
              </a:rPr>
              <a:t>S is for Single Responsibility Principle</a:t>
            </a:r>
            <a:endParaRPr sz="1700" b="1">
              <a:solidFill>
                <a:schemeClr val="dk1"/>
              </a:solidFill>
            </a:endParaRPr>
          </a:p>
          <a:p>
            <a:pPr marL="0" lvl="0" indent="0" algn="l" rtl="0">
              <a:spcBef>
                <a:spcPts val="400"/>
              </a:spcBef>
              <a:spcAft>
                <a:spcPts val="0"/>
              </a:spcAft>
              <a:buNone/>
            </a:pPr>
            <a:r>
              <a:rPr lang="en" sz="1400">
                <a:solidFill>
                  <a:schemeClr val="dk1"/>
                </a:solidFill>
              </a:rPr>
              <a:t>The single responsibility principle (SRP) asserts that a class or module should do one thing only. For example, consider a class that opens a connection to the database, pulls out some table data, and writes the data to a file. This class has multiple reasons to change: adoption of a new database, modified file output format, deciding to use an ORM, etc.  In terms of the SRP, we'd say that this class is doing too much.</a:t>
            </a:r>
            <a:endParaRPr sz="1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3371</Words>
  <Application>Microsoft Office PowerPoint</Application>
  <PresentationFormat>On-screen Show (16:9)</PresentationFormat>
  <Paragraphs>321</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Courier New</vt:lpstr>
      <vt:lpstr>Simple Light</vt:lpstr>
      <vt:lpstr>Simplicity in Software Engineering</vt:lpstr>
      <vt:lpstr>Simplicity</vt:lpstr>
      <vt:lpstr>Simplicity</vt:lpstr>
      <vt:lpstr>Effects of Simplicity on Programming Languages</vt:lpstr>
      <vt:lpstr>Over Engineering Problem</vt:lpstr>
      <vt:lpstr>Over Engineering Problem</vt:lpstr>
      <vt:lpstr>Avoiding Over Engineering</vt:lpstr>
      <vt:lpstr>PowerPoint Presentation</vt:lpstr>
      <vt:lpstr>Simplicity Principles - SOLID</vt:lpstr>
      <vt:lpstr>Simplicity Principles - SOLID</vt:lpstr>
      <vt:lpstr>Simplicity Principles - SOLID</vt:lpstr>
      <vt:lpstr>Simplicity Principles - SOLID</vt:lpstr>
      <vt:lpstr>Simplicity Principles - SOLID</vt:lpstr>
      <vt:lpstr>What Makes it Simple?</vt:lpstr>
      <vt:lpstr>Complexity is Inevitable</vt:lpstr>
      <vt:lpstr>Clean Code</vt:lpstr>
      <vt:lpstr>Simplicity Example</vt:lpstr>
      <vt:lpstr>Aspects of a simple program</vt:lpstr>
      <vt:lpstr>Protecting Against Unnecessary Complexity</vt:lpstr>
      <vt:lpstr>Avoid The Latest Tech Trap</vt:lpstr>
      <vt:lpstr>Follow the Standard Procedures</vt:lpstr>
      <vt:lpstr>Over Engineering Problem</vt:lpstr>
      <vt:lpstr>Generalizations</vt:lpstr>
      <vt:lpstr>Generalizations</vt:lpstr>
      <vt:lpstr>Generalizations</vt:lpstr>
      <vt:lpstr>Generalizations</vt:lpstr>
      <vt:lpstr>Generalizations</vt:lpstr>
      <vt:lpstr>Generalizations</vt:lpstr>
      <vt:lpstr>Generalizations</vt:lpstr>
      <vt:lpstr>Generalizations Done Wrong</vt:lpstr>
      <vt:lpstr>Generalizations Done Wrong </vt:lpstr>
      <vt:lpstr>Generalizations Done Wrong </vt:lpstr>
      <vt:lpstr>Generalizations Done Wrong </vt:lpstr>
      <vt:lpstr>Generalizations - When to do</vt:lpstr>
      <vt:lpstr>Generalizations - When to do </vt:lpstr>
      <vt:lpstr>Generalizations - When to do </vt:lpstr>
      <vt:lpstr>Generalizations That We Need To Avoid</vt:lpstr>
      <vt:lpstr>Summary</vt:lpstr>
      <vt:lpstr>Resources and Further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Simplicity in Software Engineering</dc:title>
  <cp:lastModifiedBy>Baris CELIK</cp:lastModifiedBy>
  <cp:revision>4</cp:revision>
  <dcterms:modified xsi:type="dcterms:W3CDTF">2019-02-21T14:49:16Z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c7a758-b689-4b01-975c-456510dec36b_Enabled">
    <vt:lpwstr>True</vt:lpwstr>
  </property>
  <property fmtid="{D5CDD505-2E9C-101B-9397-08002B2CF9AE}" pid="3" name="MSIP_Label_f2c7a758-b689-4b01-975c-456510dec36b_SiteId">
    <vt:lpwstr>643edff9-8f55-4375-833b-8eefc2fbc606</vt:lpwstr>
  </property>
  <property fmtid="{D5CDD505-2E9C-101B-9397-08002B2CF9AE}" pid="4" name="MSIP_Label_f2c7a758-b689-4b01-975c-456510dec36b_Owner">
    <vt:lpwstr>barisc@netas.com.tr</vt:lpwstr>
  </property>
  <property fmtid="{D5CDD505-2E9C-101B-9397-08002B2CF9AE}" pid="5" name="MSIP_Label_f2c7a758-b689-4b01-975c-456510dec36b_SetDate">
    <vt:lpwstr>2019-02-21T12:45:48.5212035Z</vt:lpwstr>
  </property>
  <property fmtid="{D5CDD505-2E9C-101B-9397-08002B2CF9AE}" pid="6" name="MSIP_Label_f2c7a758-b689-4b01-975c-456510dec36b_Name">
    <vt:lpwstr>Genel - Public</vt:lpwstr>
  </property>
  <property fmtid="{D5CDD505-2E9C-101B-9397-08002B2CF9AE}" pid="7" name="MSIP_Label_f2c7a758-b689-4b01-975c-456510dec36b_Application">
    <vt:lpwstr>Microsoft Azure Information Protection</vt:lpwstr>
  </property>
  <property fmtid="{D5CDD505-2E9C-101B-9397-08002B2CF9AE}" pid="8" name="MSIP_Label_f2c7a758-b689-4b01-975c-456510dec36b_Extended_MSFT_Method">
    <vt:lpwstr>Manual</vt:lpwstr>
  </property>
  <property fmtid="{D5CDD505-2E9C-101B-9397-08002B2CF9AE}" pid="9" name="Sensitivity">
    <vt:lpwstr>Genel - Public</vt:lpwstr>
  </property>
</Properties>
</file>