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9"/>
  </p:notesMasterIdLst>
  <p:sldIdLst>
    <p:sldId id="256" r:id="rId2"/>
    <p:sldId id="303" r:id="rId3"/>
    <p:sldId id="260" r:id="rId4"/>
    <p:sldId id="262" r:id="rId5"/>
    <p:sldId id="288" r:id="rId6"/>
    <p:sldId id="293" r:id="rId7"/>
    <p:sldId id="263" r:id="rId8"/>
    <p:sldId id="301" r:id="rId9"/>
    <p:sldId id="285" r:id="rId10"/>
    <p:sldId id="265" r:id="rId11"/>
    <p:sldId id="264" r:id="rId12"/>
    <p:sldId id="298" r:id="rId13"/>
    <p:sldId id="299" r:id="rId14"/>
    <p:sldId id="300" r:id="rId15"/>
    <p:sldId id="272" r:id="rId16"/>
    <p:sldId id="268" r:id="rId17"/>
    <p:sldId id="266" r:id="rId18"/>
  </p:sldIdLst>
  <p:sldSz cx="9144000" cy="5143500" type="screen16x9"/>
  <p:notesSz cx="6858000" cy="9144000"/>
  <p:embeddedFontLst>
    <p:embeddedFont>
      <p:font typeface="Iskoola Pota" panose="020B0604020202020204" charset="0"/>
      <p:regular r:id="rId20"/>
      <p:bold r:id="rId21"/>
    </p:embeddedFont>
    <p:embeddedFont>
      <p:font typeface="Karla"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Comic Sans MS" panose="030F0702030302020204" pitchFamily="66"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166FF3-B5CC-487C-AAC9-2538F2C37F77}">
  <a:tblStyle styleId="{18166FF3-B5CC-487C-AAC9-2538F2C37F7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sorterViewPr>
    <p:cViewPr>
      <p:scale>
        <a:sx n="160" d="100"/>
        <a:sy n="160" d="100"/>
      </p:scale>
      <p:origin x="0" y="-129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460159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0737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488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667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0148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563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065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602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5445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147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2044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1"/>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2"/>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59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sp>
        <p:nvSpPr>
          <p:cNvPr id="20" name="Shape 20"/>
          <p:cNvSpPr/>
          <p:nvPr/>
        </p:nvSpPr>
        <p:spPr>
          <a:xfrm>
            <a:off x="6024"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Shape 21"/>
          <p:cNvSpPr/>
          <p:nvPr/>
        </p:nvSpPr>
        <p:spPr>
          <a:xfrm>
            <a:off x="0" y="1580112"/>
            <a:ext cx="9144000" cy="3341667"/>
          </a:xfrm>
          <a:custGeom>
            <a:avLst/>
            <a:gdLst/>
            <a:ahLst/>
            <a:cxnLst/>
            <a:rect l="0" t="0" r="0" b="0"/>
            <a:pathLst>
              <a:path w="365760" h="110982" extrusionOk="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Shape 22"/>
          <p:cNvSpPr/>
          <p:nvPr/>
        </p:nvSpPr>
        <p:spPr>
          <a:xfrm>
            <a:off x="-5900" y="410541"/>
            <a:ext cx="9144151" cy="4453148"/>
          </a:xfrm>
          <a:custGeom>
            <a:avLst/>
            <a:gdLst/>
            <a:ahLst/>
            <a:cxnLst/>
            <a:rect l="0" t="0" r="0" b="0"/>
            <a:pathLst>
              <a:path w="365036" h="147896" extrusionOk="0">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Shape 23"/>
          <p:cNvSpPr txBox="1">
            <a:spLocks noGrp="1"/>
          </p:cNvSpPr>
          <p:nvPr>
            <p:ph type="body" idx="1"/>
          </p:nvPr>
        </p:nvSpPr>
        <p:spPr>
          <a:xfrm>
            <a:off x="1833775" y="2314200"/>
            <a:ext cx="5476500" cy="819899"/>
          </a:xfrm>
          <a:prstGeom prst="rect">
            <a:avLst/>
          </a:prstGeom>
        </p:spPr>
        <p:txBody>
          <a:bodyPr lIns="91425" tIns="91425" rIns="91425" bIns="91425" anchor="ctr" anchorCtr="0"/>
          <a:lstStyle>
            <a:lvl1pPr lvl="0" algn="ctr" rtl="0">
              <a:spcBef>
                <a:spcPts val="0"/>
              </a:spcBef>
              <a:buClr>
                <a:srgbClr val="FFFFFF"/>
              </a:buClr>
              <a:defRPr b="1" i="1">
                <a:solidFill>
                  <a:srgbClr val="FFFFFF"/>
                </a:solidFill>
              </a:defRPr>
            </a:lvl1pPr>
            <a:lvl2pPr lvl="1" algn="ctr" rtl="0">
              <a:spcBef>
                <a:spcPts val="0"/>
              </a:spcBef>
              <a:buClr>
                <a:srgbClr val="FFFFFF"/>
              </a:buClr>
              <a:defRPr b="1" i="1">
                <a:solidFill>
                  <a:srgbClr val="FFFFFF"/>
                </a:solidFill>
              </a:defRPr>
            </a:lvl2pPr>
            <a:lvl3pPr lvl="2" algn="ctr" rtl="0">
              <a:spcBef>
                <a:spcPts val="0"/>
              </a:spcBef>
              <a:buClr>
                <a:srgbClr val="FFFFFF"/>
              </a:buClr>
              <a:defRPr b="1" i="1">
                <a:solidFill>
                  <a:srgbClr val="FFFFFF"/>
                </a:solidFill>
              </a:defRPr>
            </a:lvl3pPr>
            <a:lvl4pPr lvl="3" algn="ctr" rtl="0">
              <a:spcBef>
                <a:spcPts val="0"/>
              </a:spcBef>
              <a:buClr>
                <a:srgbClr val="FFFFFF"/>
              </a:buClr>
              <a:defRPr b="1" i="1">
                <a:solidFill>
                  <a:srgbClr val="FFFFFF"/>
                </a:solidFill>
              </a:defRPr>
            </a:lvl4pPr>
            <a:lvl5pPr lvl="4" algn="ctr" rtl="0">
              <a:spcBef>
                <a:spcPts val="0"/>
              </a:spcBef>
              <a:buClr>
                <a:srgbClr val="FFFFFF"/>
              </a:buClr>
              <a:defRPr b="1" i="1">
                <a:solidFill>
                  <a:srgbClr val="FFFFFF"/>
                </a:solidFill>
              </a:defRPr>
            </a:lvl5pPr>
            <a:lvl6pPr lvl="5" algn="ctr" rtl="0">
              <a:spcBef>
                <a:spcPts val="0"/>
              </a:spcBef>
              <a:buClr>
                <a:srgbClr val="FFFFFF"/>
              </a:buClr>
              <a:defRPr b="1" i="1">
                <a:solidFill>
                  <a:srgbClr val="FFFFFF"/>
                </a:solidFill>
              </a:defRPr>
            </a:lvl6pPr>
            <a:lvl7pPr lvl="6" algn="ctr" rtl="0">
              <a:spcBef>
                <a:spcPts val="0"/>
              </a:spcBef>
              <a:buClr>
                <a:srgbClr val="FFFFFF"/>
              </a:buClr>
              <a:defRPr b="1" i="1">
                <a:solidFill>
                  <a:srgbClr val="FFFFFF"/>
                </a:solidFill>
              </a:defRPr>
            </a:lvl7pPr>
            <a:lvl8pPr lvl="7" algn="ctr" rtl="0">
              <a:spcBef>
                <a:spcPts val="0"/>
              </a:spcBef>
              <a:buClr>
                <a:srgbClr val="FFFFFF"/>
              </a:buClr>
              <a:defRPr b="1" i="1">
                <a:solidFill>
                  <a:srgbClr val="FFFFFF"/>
                </a:solidFill>
              </a:defRPr>
            </a:lvl8pPr>
            <a:lvl9pPr lvl="8" algn="ctr">
              <a:spcBef>
                <a:spcPts val="0"/>
              </a:spcBef>
              <a:buClr>
                <a:srgbClr val="FFFFFF"/>
              </a:buClr>
              <a:defRPr b="1" i="1">
                <a:solidFill>
                  <a:srgbClr val="FFFFFF"/>
                </a:solidFill>
              </a:defRPr>
            </a:lvl9pPr>
          </a:lstStyle>
          <a:p>
            <a:endParaRPr/>
          </a:p>
        </p:txBody>
      </p:sp>
      <p:sp>
        <p:nvSpPr>
          <p:cNvPr id="24" name="Shape 24"/>
          <p:cNvSpPr txBox="1"/>
          <p:nvPr/>
        </p:nvSpPr>
        <p:spPr>
          <a:xfrm>
            <a:off x="3593400" y="10861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FFFFFF"/>
                </a:solidFill>
                <a:latin typeface="Raleway"/>
                <a:ea typeface="Raleway"/>
                <a:cs typeface="Raleway"/>
                <a:sym typeface="Raleway"/>
              </a:rPr>
              <a:t>“</a:t>
            </a:r>
          </a:p>
        </p:txBody>
      </p:sp>
      <p:sp>
        <p:nvSpPr>
          <p:cNvPr id="25" name="Shape 25"/>
          <p:cNvSpPr/>
          <p:nvPr/>
        </p:nvSpPr>
        <p:spPr>
          <a:xfrm>
            <a:off x="4179900" y="1041875"/>
            <a:ext cx="784200" cy="784200"/>
          </a:xfrm>
          <a:prstGeom prst="diamond">
            <a:avLst/>
          </a:prstGeom>
          <a:noFill/>
          <a:ln w="28575"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86650" y="1598408"/>
            <a:ext cx="7370699" cy="33272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grpSp>
        <p:nvGrpSpPr>
          <p:cNvPr id="37" name="Shape 37"/>
          <p:cNvGrpSpPr/>
          <p:nvPr/>
        </p:nvGrpSpPr>
        <p:grpSpPr>
          <a:xfrm>
            <a:off x="-6025" y="0"/>
            <a:ext cx="9168125" cy="5163100"/>
            <a:chOff x="-6025" y="0"/>
            <a:chExt cx="9168125" cy="5163100"/>
          </a:xfrm>
        </p:grpSpPr>
        <p:sp>
          <p:nvSpPr>
            <p:cNvPr id="38" name="Shape 3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39" name="Shape 3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0" name="Shape 4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1" name="Shape 4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42" name="Shape 4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43" name="Shape 4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4" name="Shape 44"/>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body" idx="1"/>
          </p:nvPr>
        </p:nvSpPr>
        <p:spPr>
          <a:xfrm>
            <a:off x="904925" y="1495850"/>
            <a:ext cx="3560099" cy="34299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46" name="Shape 46"/>
          <p:cNvSpPr txBox="1">
            <a:spLocks noGrp="1"/>
          </p:cNvSpPr>
          <p:nvPr>
            <p:ph type="body" idx="2"/>
          </p:nvPr>
        </p:nvSpPr>
        <p:spPr>
          <a:xfrm>
            <a:off x="4679179" y="1495850"/>
            <a:ext cx="3560099" cy="34299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7"/>
        <p:cNvGrpSpPr/>
        <p:nvPr/>
      </p:nvGrpSpPr>
      <p:grpSpPr>
        <a:xfrm>
          <a:off x="0" y="0"/>
          <a:ext cx="0" cy="0"/>
          <a:chOff x="0" y="0"/>
          <a:chExt cx="0" cy="0"/>
        </a:xfrm>
      </p:grpSpPr>
      <p:grpSp>
        <p:nvGrpSpPr>
          <p:cNvPr id="48" name="Shape 48"/>
          <p:cNvGrpSpPr/>
          <p:nvPr/>
        </p:nvGrpSpPr>
        <p:grpSpPr>
          <a:xfrm>
            <a:off x="-6025" y="0"/>
            <a:ext cx="9168125" cy="5163100"/>
            <a:chOff x="-6025" y="0"/>
            <a:chExt cx="9168125" cy="5163100"/>
          </a:xfrm>
        </p:grpSpPr>
        <p:sp>
          <p:nvSpPr>
            <p:cNvPr id="49" name="Shape 49"/>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50" name="Shape 50"/>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51" name="Shape 51"/>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52" name="Shape 52"/>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53" name="Shape 53"/>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54" name="Shape 54"/>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55" name="Shape 55"/>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6" name="Shape 56"/>
          <p:cNvSpPr txBox="1">
            <a:spLocks noGrp="1"/>
          </p:cNvSpPr>
          <p:nvPr>
            <p:ph type="body" idx="1"/>
          </p:nvPr>
        </p:nvSpPr>
        <p:spPr>
          <a:xfrm>
            <a:off x="870750" y="1495850"/>
            <a:ext cx="2365199" cy="34299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57" name="Shape 57"/>
          <p:cNvSpPr txBox="1">
            <a:spLocks noGrp="1"/>
          </p:cNvSpPr>
          <p:nvPr>
            <p:ph type="body" idx="2"/>
          </p:nvPr>
        </p:nvSpPr>
        <p:spPr>
          <a:xfrm>
            <a:off x="3357261" y="1495850"/>
            <a:ext cx="2365199" cy="34299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58" name="Shape 58"/>
          <p:cNvSpPr txBox="1">
            <a:spLocks noGrp="1"/>
          </p:cNvSpPr>
          <p:nvPr>
            <p:ph type="body" idx="3"/>
          </p:nvPr>
        </p:nvSpPr>
        <p:spPr>
          <a:xfrm>
            <a:off x="5843773" y="1495850"/>
            <a:ext cx="2365199" cy="34299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1"/>
            <a:ext cx="4445394" cy="1085643"/>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6"/>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5" cy="395810"/>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0"/>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699" cy="3327299"/>
          </a:xfrm>
          <a:prstGeom prst="rect">
            <a:avLst/>
          </a:prstGeom>
          <a:noFill/>
          <a:ln>
            <a:noFill/>
          </a:ln>
        </p:spPr>
        <p:txBody>
          <a:bodyPr lIns="91425" tIns="91425" rIns="91425" bIns="91425" anchor="t" anchorCtr="0"/>
          <a:lstStyle>
            <a:lvl1pPr lvl="0">
              <a:spcBef>
                <a:spcPts val="600"/>
              </a:spcBef>
              <a:buClr>
                <a:srgbClr val="ABE33F"/>
              </a:buClr>
              <a:buSzPct val="100000"/>
              <a:buFont typeface="Karla"/>
              <a:buChar char="🔸"/>
              <a:defRPr sz="2400">
                <a:solidFill>
                  <a:srgbClr val="004C52"/>
                </a:solidFill>
                <a:latin typeface="Karla"/>
                <a:ea typeface="Karla"/>
                <a:cs typeface="Karla"/>
                <a:sym typeface="Karla"/>
              </a:defRPr>
            </a:lvl1pPr>
            <a:lvl2pPr lvl="1">
              <a:spcBef>
                <a:spcPts val="480"/>
              </a:spcBef>
              <a:buClr>
                <a:srgbClr val="ABE33F"/>
              </a:buClr>
              <a:buSzPct val="100000"/>
              <a:buFont typeface="Karla"/>
              <a:buChar char="🔸"/>
              <a:defRPr sz="2400">
                <a:solidFill>
                  <a:srgbClr val="004C52"/>
                </a:solidFill>
                <a:latin typeface="Karla"/>
                <a:ea typeface="Karla"/>
                <a:cs typeface="Karla"/>
                <a:sym typeface="Karla"/>
              </a:defRPr>
            </a:lvl2pPr>
            <a:lvl3pPr lvl="2">
              <a:spcBef>
                <a:spcPts val="480"/>
              </a:spcBef>
              <a:buClr>
                <a:srgbClr val="ABE33F"/>
              </a:buClr>
              <a:buSzPct val="100000"/>
              <a:buFont typeface="Karla"/>
              <a:buChar char="◇"/>
              <a:defRPr sz="2400">
                <a:solidFill>
                  <a:srgbClr val="004C52"/>
                </a:solidFill>
                <a:latin typeface="Karla"/>
                <a:ea typeface="Karla"/>
                <a:cs typeface="Karla"/>
                <a:sym typeface="Karla"/>
              </a:defRPr>
            </a:lvl3pPr>
            <a:lvl4pPr lvl="3">
              <a:spcBef>
                <a:spcPts val="360"/>
              </a:spcBef>
              <a:buClr>
                <a:srgbClr val="004C52"/>
              </a:buClr>
              <a:buSzPct val="100000"/>
              <a:buFont typeface="Karla"/>
              <a:defRPr sz="2400">
                <a:solidFill>
                  <a:srgbClr val="004C52"/>
                </a:solidFill>
                <a:latin typeface="Karla"/>
                <a:ea typeface="Karla"/>
                <a:cs typeface="Karla"/>
                <a:sym typeface="Karla"/>
              </a:defRPr>
            </a:lvl4pPr>
            <a:lvl5pPr lvl="4">
              <a:spcBef>
                <a:spcPts val="360"/>
              </a:spcBef>
              <a:buClr>
                <a:srgbClr val="004C52"/>
              </a:buClr>
              <a:buSzPct val="100000"/>
              <a:buFont typeface="Karla"/>
              <a:defRPr sz="2400">
                <a:solidFill>
                  <a:srgbClr val="004C52"/>
                </a:solidFill>
                <a:latin typeface="Karla"/>
                <a:ea typeface="Karla"/>
                <a:cs typeface="Karla"/>
                <a:sym typeface="Karla"/>
              </a:defRPr>
            </a:lvl5pPr>
            <a:lvl6pPr lvl="5">
              <a:spcBef>
                <a:spcPts val="360"/>
              </a:spcBef>
              <a:buClr>
                <a:srgbClr val="004C52"/>
              </a:buClr>
              <a:buSzPct val="100000"/>
              <a:buFont typeface="Karla"/>
              <a:defRPr sz="2400">
                <a:solidFill>
                  <a:srgbClr val="004C52"/>
                </a:solidFill>
                <a:latin typeface="Karla"/>
                <a:ea typeface="Karla"/>
                <a:cs typeface="Karla"/>
                <a:sym typeface="Karla"/>
              </a:defRPr>
            </a:lvl6pPr>
            <a:lvl7pPr lvl="6">
              <a:spcBef>
                <a:spcPts val="360"/>
              </a:spcBef>
              <a:buClr>
                <a:srgbClr val="004C52"/>
              </a:buClr>
              <a:buSzPct val="100000"/>
              <a:buFont typeface="Karla"/>
              <a:defRPr sz="2400">
                <a:solidFill>
                  <a:srgbClr val="004C52"/>
                </a:solidFill>
                <a:latin typeface="Karla"/>
                <a:ea typeface="Karla"/>
                <a:cs typeface="Karla"/>
                <a:sym typeface="Karla"/>
              </a:defRPr>
            </a:lvl7pPr>
            <a:lvl8pPr lvl="7">
              <a:spcBef>
                <a:spcPts val="360"/>
              </a:spcBef>
              <a:buClr>
                <a:srgbClr val="004C52"/>
              </a:buClr>
              <a:buSzPct val="100000"/>
              <a:buFont typeface="Karla"/>
              <a:defRPr sz="2400">
                <a:solidFill>
                  <a:srgbClr val="004C52"/>
                </a:solidFill>
                <a:latin typeface="Karla"/>
                <a:ea typeface="Karla"/>
                <a:cs typeface="Karla"/>
                <a:sym typeface="Karla"/>
              </a:defRPr>
            </a:lvl8pPr>
            <a:lvl9pPr lvl="8">
              <a:spcBef>
                <a:spcPts val="360"/>
              </a:spcBef>
              <a:buClr>
                <a:srgbClr val="004C52"/>
              </a:buClr>
              <a:buSzPct val="100000"/>
              <a:buFont typeface="Karla"/>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699" cy="857400"/>
          </a:xfrm>
          <a:prstGeom prst="rect">
            <a:avLst/>
          </a:prstGeom>
          <a:noFill/>
          <a:ln>
            <a:noFill/>
          </a:ln>
        </p:spPr>
        <p:txBody>
          <a:bodyPr lIns="91425" tIns="91425" rIns="91425" bIns="91425" anchor="t" anchorCtr="0"/>
          <a:lstStyle>
            <a:lvl1pPr lvl="0">
              <a:spcBef>
                <a:spcPts val="0"/>
              </a:spcBef>
              <a:buClr>
                <a:srgbClr val="FFFFFF"/>
              </a:buClr>
              <a:buSzPct val="100000"/>
              <a:buFont typeface="Raleway"/>
              <a:buNone/>
              <a:defRPr sz="2400" b="1">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538641" y="778414"/>
            <a:ext cx="5759450" cy="1452905"/>
          </a:xfrm>
          <a:prstGeom prst="rect">
            <a:avLst/>
          </a:prstGeom>
          <a:ln>
            <a:solidFill>
              <a:srgbClr val="00B0F0"/>
            </a:solidFill>
          </a:ln>
        </p:spPr>
        <p:txBody>
          <a:bodyPr lIns="91425" tIns="91425" rIns="91425" bIns="91425" anchor="ctr" anchorCtr="0">
            <a:noAutofit/>
          </a:bodyPr>
          <a:lstStyle/>
          <a:p>
            <a:pPr lvl="0">
              <a:spcBef>
                <a:spcPts val="0"/>
              </a:spcBef>
              <a:buNone/>
            </a:pPr>
            <a:r>
              <a:rPr lang="en" sz="3600" b="0" dirty="0">
                <a:solidFill>
                  <a:schemeClr val="bg1"/>
                </a:solidFill>
                <a:latin typeface="Comic Sans MS"/>
              </a:rPr>
              <a:t>Location Based Garbage Management System with IOT for Smart City</a:t>
            </a:r>
            <a:endParaRPr lang="en" sz="3600" dirty="0">
              <a:solidFill>
                <a:schemeClr val="bg1"/>
              </a:solidFill>
              <a:latin typeface="Comic Sans MS"/>
            </a:endParaRPr>
          </a:p>
        </p:txBody>
      </p:sp>
      <p:sp>
        <p:nvSpPr>
          <p:cNvPr id="2" name="Rectangle 1"/>
          <p:cNvSpPr/>
          <p:nvPr/>
        </p:nvSpPr>
        <p:spPr>
          <a:xfrm>
            <a:off x="1774943" y="2637378"/>
            <a:ext cx="5165725" cy="834524"/>
          </a:xfrm>
          <a:prstGeom prst="rect">
            <a:avLst/>
          </a:prstGeom>
        </p:spPr>
        <p:txBody>
          <a:bodyPr wrap="square">
            <a:spAutoFit/>
          </a:bodyPr>
          <a:lstStyle/>
          <a:p>
            <a:pPr algn="ctr" fontAlgn="base">
              <a:lnSpc>
                <a:spcPct val="150000"/>
              </a:lnSpc>
            </a:pPr>
            <a:r>
              <a:rPr lang="en-US" sz="3600" b="1" dirty="0" smtClean="0">
                <a:solidFill>
                  <a:schemeClr val="bg1"/>
                </a:solidFill>
                <a:latin typeface="Times New Roman" panose="02020603050405020304" pitchFamily="18" charset="0"/>
                <a:ea typeface="Times New Roman" panose="02020603050405020304" pitchFamily="18" charset="0"/>
                <a:cs typeface="Iskoola Pota" panose="020B0502040204020203" pitchFamily="34" charset="0"/>
              </a:rPr>
              <a:t>Progress </a:t>
            </a:r>
            <a:r>
              <a:rPr lang="en-US" sz="3600" b="1" dirty="0" smtClean="0">
                <a:solidFill>
                  <a:schemeClr val="bg1"/>
                </a:solidFill>
                <a:latin typeface="Times New Roman" panose="02020603050405020304" pitchFamily="18" charset="0"/>
                <a:ea typeface="Times New Roman" panose="02020603050405020304" pitchFamily="18" charset="0"/>
                <a:cs typeface="Iskoola Pota" panose="020B0502040204020203" pitchFamily="34" charset="0"/>
              </a:rPr>
              <a:t>Presentation </a:t>
            </a:r>
            <a:r>
              <a:rPr lang="en-US" sz="3600" b="1" dirty="0" smtClean="0">
                <a:solidFill>
                  <a:schemeClr val="bg1"/>
                </a:solidFill>
                <a:latin typeface="Times New Roman" panose="02020603050405020304" pitchFamily="18" charset="0"/>
                <a:ea typeface="Times New Roman" panose="02020603050405020304" pitchFamily="18" charset="0"/>
                <a:cs typeface="Iskoola Pota" panose="020B0502040204020203" pitchFamily="34" charset="0"/>
              </a:rPr>
              <a:t>2</a:t>
            </a:r>
            <a:endParaRPr lang="en-US" sz="3600" b="1" dirty="0">
              <a:solidFill>
                <a:schemeClr val="bg1"/>
              </a:solidFill>
              <a:effectLst/>
              <a:latin typeface="Calibri" panose="020F0502020204030204" pitchFamily="34" charset="0"/>
              <a:ea typeface="Calibri" panose="020F0502020204030204" pitchFamily="34" charset="0"/>
              <a:cs typeface="Iskoola Pota" panose="020B0502040204020203" pitchFamily="34" charset="0"/>
            </a:endParaRPr>
          </a:p>
        </p:txBody>
      </p:sp>
      <p:sp>
        <p:nvSpPr>
          <p:cNvPr id="3" name="Rectangle 2"/>
          <p:cNvSpPr/>
          <p:nvPr/>
        </p:nvSpPr>
        <p:spPr>
          <a:xfrm>
            <a:off x="3539760" y="4068623"/>
            <a:ext cx="1757211" cy="415498"/>
          </a:xfrm>
          <a:prstGeom prst="rect">
            <a:avLst/>
          </a:prstGeom>
        </p:spPr>
        <p:txBody>
          <a:bodyPr wrap="none">
            <a:spAutoFit/>
          </a:bodyPr>
          <a:lstStyle/>
          <a:p>
            <a:pPr algn="ctr" fontAlgn="base">
              <a:lnSpc>
                <a:spcPct val="150000"/>
              </a:lnSpc>
            </a:pPr>
            <a:r>
              <a:rPr lang="en-US" b="1" dirty="0">
                <a:solidFill>
                  <a:schemeClr val="bg1"/>
                </a:solidFill>
                <a:latin typeface="Times New Roman" panose="02020603050405020304" pitchFamily="18" charset="0"/>
                <a:ea typeface="Times New Roman" panose="02020603050405020304" pitchFamily="18" charset="0"/>
                <a:cs typeface="Iskoola Pota" panose="020B0502040204020203" pitchFamily="34" charset="0"/>
              </a:rPr>
              <a:t>Project ID : 17-100 </a:t>
            </a:r>
            <a:r>
              <a:rPr lang="en-US" sz="1050" b="1" dirty="0">
                <a:solidFill>
                  <a:schemeClr val="bg1"/>
                </a:solidFill>
                <a:latin typeface="Times New Roman" panose="02020603050405020304" pitchFamily="18" charset="0"/>
                <a:ea typeface="Times New Roman" panose="02020603050405020304" pitchFamily="18" charset="0"/>
                <a:cs typeface="Iskoola Pota" panose="020B0502040204020203" pitchFamily="34" charset="0"/>
              </a:rPr>
              <a:t>  </a:t>
            </a:r>
            <a:endParaRPr lang="en-US" sz="1050" b="1" dirty="0">
              <a:solidFill>
                <a:schemeClr val="bg1"/>
              </a:solidFill>
              <a:latin typeface="Calibri" panose="020F0502020204030204" pitchFamily="34" charset="0"/>
              <a:ea typeface="Calibri" panose="020F0502020204030204" pitchFamily="34" charset="0"/>
              <a:cs typeface="Iskoola Pota"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arn(inVertical)">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886650" y="398400"/>
            <a:ext cx="3693663" cy="690567"/>
          </a:xfrm>
          <a:prstGeom prst="rect">
            <a:avLst/>
          </a:prstGeom>
        </p:spPr>
        <p:txBody>
          <a:bodyPr lIns="91425" tIns="91425" rIns="91425" bIns="91425" anchor="t" anchorCtr="0">
            <a:noAutofit/>
          </a:bodyPr>
          <a:lstStyle/>
          <a:p>
            <a:pPr lvl="0" rtl="0">
              <a:spcBef>
                <a:spcPts val="0"/>
              </a:spcBef>
              <a:buNone/>
            </a:pPr>
            <a:r>
              <a:rPr lang="en" dirty="0" smtClean="0">
                <a:solidFill>
                  <a:srgbClr val="002060"/>
                </a:solidFill>
              </a:rPr>
              <a:t>WorkForce </a:t>
            </a:r>
            <a:r>
              <a:rPr lang="en" dirty="0">
                <a:solidFill>
                  <a:srgbClr val="002060"/>
                </a:solidFill>
              </a:rPr>
              <a:t>application</a:t>
            </a:r>
          </a:p>
        </p:txBody>
      </p:sp>
      <p:sp>
        <p:nvSpPr>
          <p:cNvPr id="167" name="Shape 167"/>
          <p:cNvSpPr txBox="1">
            <a:spLocks noGrp="1"/>
          </p:cNvSpPr>
          <p:nvPr>
            <p:ph type="body" idx="1"/>
          </p:nvPr>
        </p:nvSpPr>
        <p:spPr>
          <a:xfrm>
            <a:off x="658049" y="1526597"/>
            <a:ext cx="7581075" cy="3011550"/>
          </a:xfrm>
          <a:prstGeom prst="rect">
            <a:avLst/>
          </a:prstGeom>
        </p:spPr>
        <p:txBody>
          <a:bodyPr lIns="91425" tIns="91425" rIns="91425" bIns="91425" anchor="t" anchorCtr="0">
            <a:noAutofit/>
          </a:bodyPr>
          <a:lstStyle/>
          <a:p>
            <a:pPr marL="342900" indent="-342900">
              <a:buFont typeface="Wingdings" panose="05000000000000000000" pitchFamily="2" charset="2"/>
              <a:buChar char="q"/>
            </a:pPr>
            <a:r>
              <a:rPr lang="en-US" sz="2000" dirty="0"/>
              <a:t>This application also has the following functionality   </a:t>
            </a:r>
          </a:p>
          <a:p>
            <a:pPr marL="342900" indent="-342900">
              <a:buFont typeface="Wingdings" panose="05000000000000000000" pitchFamily="2" charset="2"/>
              <a:buChar char="Ø"/>
            </a:pPr>
            <a:endParaRPr lang="en-US" sz="2000" dirty="0"/>
          </a:p>
          <a:p>
            <a:pPr marL="285750" lvl="0" indent="-285750">
              <a:buFont typeface="Wingdings" panose="05000000000000000000" pitchFamily="2" charset="2"/>
              <a:buChar char="Ø"/>
            </a:pPr>
            <a:r>
              <a:rPr lang="en-US" sz="1800" dirty="0"/>
              <a:t>Real-time levels</a:t>
            </a:r>
          </a:p>
          <a:p>
            <a:pPr marL="285750" lvl="1" indent="-285750">
              <a:buFont typeface="Wingdings" panose="05000000000000000000" pitchFamily="2" charset="2"/>
              <a:buChar char="Ø"/>
            </a:pPr>
            <a:r>
              <a:rPr lang="en-US" sz="1800" dirty="0"/>
              <a:t>Route calculation </a:t>
            </a:r>
            <a:endParaRPr lang="en-US" sz="1800" dirty="0" smtClean="0"/>
          </a:p>
          <a:p>
            <a:pPr marL="285750" lvl="1" indent="-285750">
              <a:buFont typeface="Wingdings" panose="05000000000000000000" pitchFamily="2" charset="2"/>
              <a:buChar char="Ø"/>
            </a:pPr>
            <a:r>
              <a:rPr lang="en-US" sz="1800" dirty="0" smtClean="0"/>
              <a:t>Bin Visualizer</a:t>
            </a:r>
          </a:p>
          <a:p>
            <a:pPr marL="285750" lvl="1" indent="-285750">
              <a:buFont typeface="Wingdings" panose="05000000000000000000" pitchFamily="2" charset="2"/>
              <a:buChar char="Ø"/>
            </a:pPr>
            <a:r>
              <a:rPr lang="en-US" sz="1800" dirty="0"/>
              <a:t>disabling/re-enabling security system</a:t>
            </a:r>
          </a:p>
          <a:p>
            <a:pPr marL="285750" lvl="1" indent="-285750">
              <a:buFont typeface="Wingdings" panose="05000000000000000000" pitchFamily="2" charset="2"/>
              <a:buChar char="Ø"/>
            </a:pPr>
            <a:endParaRPr lang="en-US" sz="1800" dirty="0" smtClean="0"/>
          </a:p>
          <a:p>
            <a:pPr marL="285750" lvl="1" indent="-285750">
              <a:buFont typeface="Wingdings" panose="05000000000000000000" pitchFamily="2" charset="2"/>
              <a:buChar char="Ø"/>
            </a:pPr>
            <a:endParaRPr lang="en-US" sz="18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q"/>
            </a:pPr>
            <a:endParaRPr lang="en" sz="2000" dirty="0"/>
          </a:p>
        </p:txBody>
      </p:sp>
      <p:pic>
        <p:nvPicPr>
          <p:cNvPr id="4" name="Picture 3"/>
          <p:cNvPicPr>
            <a:picLocks noChangeAspect="1"/>
          </p:cNvPicPr>
          <p:nvPr/>
        </p:nvPicPr>
        <p:blipFill>
          <a:blip r:embed="rId3"/>
          <a:stretch>
            <a:fillRect/>
          </a:stretch>
        </p:blipFill>
        <p:spPr>
          <a:xfrm>
            <a:off x="7069665" y="3032372"/>
            <a:ext cx="1688395" cy="1688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r>
              <a:rPr lang="en-US" dirty="0">
                <a:solidFill>
                  <a:srgbClr val="002060"/>
                </a:solidFill>
              </a:rPr>
              <a:t>Real time levels</a:t>
            </a:r>
          </a:p>
        </p:txBody>
      </p:sp>
      <p:sp>
        <p:nvSpPr>
          <p:cNvPr id="3" name="Text Placeholder 2"/>
          <p:cNvSpPr>
            <a:spLocks noGrp="1"/>
          </p:cNvSpPr>
          <p:nvPr>
            <p:ph type="body" idx="2"/>
          </p:nvPr>
        </p:nvSpPr>
        <p:spPr>
          <a:xfrm>
            <a:off x="1284346" y="1713600"/>
            <a:ext cx="6575305" cy="1503733"/>
          </a:xfrm>
        </p:spPr>
        <p:txBody>
          <a:bodyPr/>
          <a:lstStyle/>
          <a:p>
            <a:pPr>
              <a:buNone/>
            </a:pPr>
            <a:r>
              <a:rPr lang="en-US" sz="1800" dirty="0"/>
              <a:t>The map shows all the bins that are placed throughout the city. The cleaner can access each bin to get all the specific information about the bin like real time level, history of fill levels, etc.</a:t>
            </a:r>
          </a:p>
          <a:p>
            <a:endParaRPr lang="en-US" dirty="0"/>
          </a:p>
        </p:txBody>
      </p:sp>
      <p:pic>
        <p:nvPicPr>
          <p:cNvPr id="4" name="Picture 3"/>
          <p:cNvPicPr>
            <a:picLocks noChangeAspect="1"/>
          </p:cNvPicPr>
          <p:nvPr/>
        </p:nvPicPr>
        <p:blipFill rotWithShape="1">
          <a:blip r:embed="rId3"/>
          <a:srcRect l="25066" r="25987"/>
          <a:stretch/>
        </p:blipFill>
        <p:spPr>
          <a:xfrm>
            <a:off x="6462416" y="2741683"/>
            <a:ext cx="1794933" cy="1866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002060"/>
                </a:solidFill>
              </a:rPr>
              <a:t>Route calculation</a:t>
            </a:r>
          </a:p>
        </p:txBody>
      </p:sp>
      <p:sp>
        <p:nvSpPr>
          <p:cNvPr id="7" name="Text Placeholder 6"/>
          <p:cNvSpPr>
            <a:spLocks noGrp="1"/>
          </p:cNvSpPr>
          <p:nvPr>
            <p:ph type="body" idx="1"/>
          </p:nvPr>
        </p:nvSpPr>
        <p:spPr/>
        <p:txBody>
          <a:bodyPr/>
          <a:lstStyle/>
          <a:p>
            <a:r>
              <a:rPr lang="en-US" dirty="0"/>
              <a:t>When a certain bin reaches 80% fill level the cleaner receives the best route calculated to the 80% filled bin from the base station. This route is calculated taking into consideration some other bins that will be filled in a certain period of time in the future. These extra bins will be added as waypoints into the route.</a:t>
            </a:r>
          </a:p>
          <a:p>
            <a:endParaRPr lang="en-US" dirty="0"/>
          </a:p>
        </p:txBody>
      </p:sp>
    </p:spTree>
    <p:extLst>
      <p:ext uri="{BB962C8B-B14F-4D97-AF65-F5344CB8AC3E}">
        <p14:creationId xmlns:p14="http://schemas.microsoft.com/office/powerpoint/2010/main" val="81130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How to build best route?</a:t>
            </a:r>
            <a:endParaRPr lang="en-US" dirty="0"/>
          </a:p>
        </p:txBody>
      </p:sp>
      <p:sp>
        <p:nvSpPr>
          <p:cNvPr id="3" name="Text Placeholder 2"/>
          <p:cNvSpPr>
            <a:spLocks noGrp="1"/>
          </p:cNvSpPr>
          <p:nvPr>
            <p:ph type="body" idx="1"/>
          </p:nvPr>
        </p:nvSpPr>
        <p:spPr/>
        <p:txBody>
          <a:bodyPr/>
          <a:lstStyle/>
          <a:p>
            <a:r>
              <a:rPr lang="en-US" smtClean="0"/>
              <a:t>Use recent data that are exceed 80% filed level.</a:t>
            </a:r>
          </a:p>
          <a:p>
            <a:r>
              <a:rPr lang="en-US" smtClean="0"/>
              <a:t>Use past data that are filed level each hours.</a:t>
            </a:r>
          </a:p>
          <a:p>
            <a:r>
              <a:rPr lang="en-US" smtClean="0"/>
              <a:t>Develop an equation to each bins.</a:t>
            </a:r>
          </a:p>
          <a:p>
            <a:r>
              <a:rPr lang="en-US" smtClean="0"/>
              <a:t>Develop best route based on identified waypoint. </a:t>
            </a:r>
            <a:endParaRPr lang="en-US" dirty="0"/>
          </a:p>
        </p:txBody>
      </p:sp>
    </p:spTree>
    <p:extLst>
      <p:ext uri="{BB962C8B-B14F-4D97-AF65-F5344CB8AC3E}">
        <p14:creationId xmlns:p14="http://schemas.microsoft.com/office/powerpoint/2010/main" val="42943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51" y="398400"/>
            <a:ext cx="6127214" cy="671864"/>
          </a:xfrm>
        </p:spPr>
        <p:txBody>
          <a:bodyPr/>
          <a:lstStyle/>
          <a:p>
            <a:r>
              <a:rPr lang="en-US" dirty="0">
                <a:solidFill>
                  <a:srgbClr val="002060"/>
                </a:solidFill>
              </a:rPr>
              <a:t>Disabling and enabling security system</a:t>
            </a:r>
          </a:p>
        </p:txBody>
      </p:sp>
      <p:sp>
        <p:nvSpPr>
          <p:cNvPr id="3" name="Text Placeholder 2"/>
          <p:cNvSpPr>
            <a:spLocks noGrp="1"/>
          </p:cNvSpPr>
          <p:nvPr>
            <p:ph type="body" idx="1"/>
          </p:nvPr>
        </p:nvSpPr>
        <p:spPr>
          <a:xfrm>
            <a:off x="807628" y="1304897"/>
            <a:ext cx="7370699" cy="3327299"/>
          </a:xfrm>
        </p:spPr>
        <p:txBody>
          <a:bodyPr/>
          <a:lstStyle/>
          <a:p>
            <a:pPr>
              <a:buNone/>
            </a:pPr>
            <a:r>
              <a:rPr lang="en-US" dirty="0"/>
              <a:t>As mentioned earlier the bin has a security system that is enabled when its placed in the city. When a cleaner has to clean a bin, the security system has to be disabled in order to do so. This function enables the cleaner to disable the security system at the start and re- enable it when the cleaning is finished.</a:t>
            </a:r>
          </a:p>
          <a:p>
            <a:endParaRPr lang="en-US" dirty="0"/>
          </a:p>
        </p:txBody>
      </p:sp>
      <p:pic>
        <p:nvPicPr>
          <p:cNvPr id="5" name="Picture 4"/>
          <p:cNvPicPr>
            <a:picLocks noChangeAspect="1"/>
          </p:cNvPicPr>
          <p:nvPr/>
        </p:nvPicPr>
        <p:blipFill>
          <a:blip r:embed="rId2"/>
          <a:stretch>
            <a:fillRect/>
          </a:stretch>
        </p:blipFill>
        <p:spPr>
          <a:xfrm>
            <a:off x="7994650" y="3584446"/>
            <a:ext cx="1149350" cy="1149350"/>
          </a:xfrm>
          <a:prstGeom prst="rect">
            <a:avLst/>
          </a:prstGeom>
        </p:spPr>
      </p:pic>
    </p:spTree>
    <p:extLst>
      <p:ext uri="{BB962C8B-B14F-4D97-AF65-F5344CB8AC3E}">
        <p14:creationId xmlns:p14="http://schemas.microsoft.com/office/powerpoint/2010/main" val="32161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581025" y="190500"/>
            <a:ext cx="7370699" cy="857400"/>
          </a:xfrm>
          <a:prstGeom prst="rect">
            <a:avLst/>
          </a:prstGeom>
        </p:spPr>
        <p:txBody>
          <a:bodyPr lIns="91425" tIns="91425" rIns="91425" bIns="91425" anchor="t" anchorCtr="0">
            <a:noAutofit/>
          </a:bodyPr>
          <a:lstStyle/>
          <a:p>
            <a:pPr lvl="0" rtl="0">
              <a:spcBef>
                <a:spcPts val="0"/>
              </a:spcBef>
              <a:buNone/>
            </a:pPr>
            <a:r>
              <a:rPr lang="en" dirty="0">
                <a:solidFill>
                  <a:srgbClr val="002060"/>
                </a:solidFill>
              </a:rPr>
              <a:t>Testing and Evaluvation </a:t>
            </a:r>
          </a:p>
        </p:txBody>
      </p:sp>
      <p:sp>
        <p:nvSpPr>
          <p:cNvPr id="5" name="Text Placeholder 4"/>
          <p:cNvSpPr>
            <a:spLocks noGrp="1"/>
          </p:cNvSpPr>
          <p:nvPr>
            <p:ph type="body" idx="1"/>
          </p:nvPr>
        </p:nvSpPr>
        <p:spPr>
          <a:xfrm>
            <a:off x="581025" y="1922105"/>
            <a:ext cx="7840663" cy="3070662"/>
          </a:xfrm>
          <a:ln>
            <a:solidFill>
              <a:srgbClr val="92D050"/>
            </a:solidFill>
          </a:ln>
        </p:spPr>
        <p:txBody>
          <a:bodyPr/>
          <a:lstStyle/>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proposed system has to follow a set of testing phases to check the quality of the system.</a:t>
            </a:r>
          </a:p>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will help to evaluate the system of various aspects:</a:t>
            </a:r>
          </a:p>
          <a:p>
            <a:pPr marL="1257300" lvl="2"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Accuracy</a:t>
            </a:r>
          </a:p>
          <a:p>
            <a:pPr marL="1257300" lvl="2"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Efficiency</a:t>
            </a:r>
          </a:p>
          <a:p>
            <a:pPr marL="1257300" lvl="2"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 friendliness</a:t>
            </a:r>
          </a:p>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During the initial stages in the testing phase each and every group member carries out an individual testing on each single task completed.</a:t>
            </a:r>
          </a:p>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After each successful completion on the unit testing on each task, each and every component is integrated.</a:t>
            </a:r>
          </a:p>
          <a:p>
            <a:pPr marL="342900" indent="-34290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Then an integration testing is performed, which will ultimately eliminate the integrated errors.</a:t>
            </a:r>
          </a:p>
          <a:p>
            <a:pPr>
              <a:buNone/>
            </a:pPr>
            <a:endParaRPr lang="en-US" sz="1400" dirty="0"/>
          </a:p>
        </p:txBody>
      </p:sp>
      <p:sp>
        <p:nvSpPr>
          <p:cNvPr id="222" name="Shape 222"/>
          <p:cNvSpPr/>
          <p:nvPr/>
        </p:nvSpPr>
        <p:spPr>
          <a:xfrm>
            <a:off x="5729079" y="695183"/>
            <a:ext cx="2773715" cy="1273459"/>
          </a:xfrm>
          <a:prstGeom prst="homePlate">
            <a:avLst>
              <a:gd name="adj" fmla="val 211909"/>
            </a:avLst>
          </a:prstGeom>
          <a:solidFill>
            <a:srgbClr val="004C52"/>
          </a:solidFill>
          <a:ln>
            <a:noFill/>
          </a:ln>
        </p:spPr>
        <p:txBody>
          <a:bodyPr lIns="91425" tIns="91425" rIns="91425" bIns="91425" anchor="ctr" anchorCtr="0">
            <a:noAutofit/>
          </a:bodyPr>
          <a:lstStyle/>
          <a:p>
            <a:pPr lvl="0" algn="r" rtl="0">
              <a:spcBef>
                <a:spcPts val="0"/>
              </a:spcBef>
              <a:buNone/>
            </a:pPr>
            <a:r>
              <a:rPr lang="en" b="1" dirty="0">
                <a:solidFill>
                  <a:schemeClr val="accent3">
                    <a:lumMod val="60000"/>
                    <a:lumOff val="40000"/>
                  </a:schemeClr>
                </a:solidFill>
                <a:latin typeface="Karla"/>
                <a:ea typeface="Karla"/>
                <a:cs typeface="Karla"/>
                <a:sym typeface="Karla"/>
              </a:rPr>
              <a:t>I</a:t>
            </a:r>
            <a:r>
              <a:rPr lang="en" b="1" dirty="0">
                <a:solidFill>
                  <a:srgbClr val="BBD188"/>
                </a:solidFill>
                <a:latin typeface="Karla"/>
                <a:ea typeface="Karla"/>
                <a:cs typeface="Karla"/>
                <a:sym typeface="Karla"/>
              </a:rPr>
              <a:t>mplementing</a:t>
            </a:r>
          </a:p>
        </p:txBody>
      </p:sp>
      <p:sp>
        <p:nvSpPr>
          <p:cNvPr id="223" name="Shape 223"/>
          <p:cNvSpPr/>
          <p:nvPr/>
        </p:nvSpPr>
        <p:spPr>
          <a:xfrm>
            <a:off x="3097357" y="833465"/>
            <a:ext cx="2566987" cy="1240748"/>
          </a:xfrm>
          <a:prstGeom prst="homePlate">
            <a:avLst>
              <a:gd name="adj" fmla="val 211909"/>
            </a:avLst>
          </a:prstGeom>
          <a:solidFill>
            <a:srgbClr val="00AE9D">
              <a:alpha val="83460"/>
            </a:srgbClr>
          </a:solidFill>
          <a:ln>
            <a:noFill/>
          </a:ln>
        </p:spPr>
        <p:txBody>
          <a:bodyPr lIns="91425" tIns="91425" rIns="91425" bIns="91425" anchor="ctr" anchorCtr="0">
            <a:noAutofit/>
          </a:bodyPr>
          <a:lstStyle/>
          <a:p>
            <a:pPr lvl="0" algn="r" rtl="0">
              <a:spcBef>
                <a:spcPts val="0"/>
              </a:spcBef>
              <a:buNone/>
            </a:pPr>
            <a:r>
              <a:rPr lang="en" b="1" dirty="0">
                <a:solidFill>
                  <a:srgbClr val="004C52"/>
                </a:solidFill>
                <a:latin typeface="Karla"/>
                <a:ea typeface="Karla"/>
                <a:cs typeface="Karla"/>
                <a:sym typeface="Karla"/>
              </a:rPr>
              <a:t>Testing</a:t>
            </a:r>
            <a:endParaRPr lang="en" b="1">
              <a:solidFill>
                <a:srgbClr val="004C52"/>
              </a:solidFill>
              <a:latin typeface="Karla"/>
              <a:ea typeface="Karla"/>
              <a:cs typeface="Karla"/>
              <a:sym typeface="Karla"/>
            </a:endParaRPr>
          </a:p>
        </p:txBody>
      </p:sp>
      <p:sp>
        <p:nvSpPr>
          <p:cNvPr id="224" name="Shape 224"/>
          <p:cNvSpPr/>
          <p:nvPr/>
        </p:nvSpPr>
        <p:spPr>
          <a:xfrm>
            <a:off x="258907" y="787593"/>
            <a:ext cx="2838450" cy="1088640"/>
          </a:xfrm>
          <a:prstGeom prst="homePlate">
            <a:avLst>
              <a:gd name="adj" fmla="val 211909"/>
            </a:avLst>
          </a:prstGeom>
          <a:solidFill>
            <a:srgbClr val="ABE33F">
              <a:alpha val="81150"/>
            </a:srgbClr>
          </a:solidFill>
          <a:ln>
            <a:noFill/>
          </a:ln>
        </p:spPr>
        <p:txBody>
          <a:bodyPr lIns="91425" tIns="91425" rIns="91425" bIns="91425" anchor="ctr" anchorCtr="0">
            <a:noAutofit/>
          </a:bodyPr>
          <a:lstStyle/>
          <a:p>
            <a:pPr lvl="0" algn="r">
              <a:spcBef>
                <a:spcPts val="0"/>
              </a:spcBef>
              <a:buNone/>
            </a:pPr>
            <a:r>
              <a:rPr lang="en" b="1" dirty="0">
                <a:solidFill>
                  <a:srgbClr val="004C52"/>
                </a:solidFill>
                <a:latin typeface="Karla"/>
                <a:ea typeface="Karla"/>
                <a:cs typeface="Karla"/>
                <a:sym typeface="Karla"/>
              </a:rPr>
              <a:t>Building</a:t>
            </a:r>
            <a:endParaRPr lang="en" b="1">
              <a:solidFill>
                <a:srgbClr val="004C52"/>
              </a:solidFill>
              <a:latin typeface="Karla"/>
              <a:ea typeface="Karla"/>
              <a:cs typeface="Karla"/>
              <a:sym typeface="Karl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3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1500"/>
                                        <p:tgtEl>
                                          <p:spTgt spid="2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2"/>
                                        </p:tgtEl>
                                        <p:attrNameLst>
                                          <p:attrName>style.visibility</p:attrName>
                                        </p:attrNameLst>
                                      </p:cBhvr>
                                      <p:to>
                                        <p:strVal val="visible"/>
                                      </p:to>
                                    </p:set>
                                    <p:animEffect transition="in" filter="fade">
                                      <p:cBhvr>
                                        <p:cTn id="17" dur="1800"/>
                                        <p:tgtEl>
                                          <p:spTgt spid="2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5">
                                            <p:bg/>
                                          </p:spTgt>
                                        </p:tgtEl>
                                        <p:attrNameLst>
                                          <p:attrName>style.visibility</p:attrName>
                                        </p:attrNameLst>
                                      </p:cBhvr>
                                      <p:to>
                                        <p:strVal val="visible"/>
                                      </p:to>
                                    </p:set>
                                    <p:animEffect transition="in" filter="fade">
                                      <p:cBhvr>
                                        <p:cTn id="22" dur="500"/>
                                        <p:tgtEl>
                                          <p:spTgt spid="5">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500"/>
                                        <p:tgtEl>
                                          <p:spTgt spid="5">
                                            <p:txEl>
                                              <p:pRg st="3" end="3"/>
                                            </p:txEl>
                                          </p:spTgt>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1"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1"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500"/>
                                        <p:tgtEl>
                                          <p:spTgt spid="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1"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build="p" animBg="1"/>
      <p:bldP spid="222" grpId="0" animBg="1"/>
      <p:bldP spid="223" grpId="0" animBg="1"/>
      <p:bldP spid="2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p:spPr>
        <p:txBody>
          <a:bodyPr lIns="91425" tIns="91425" rIns="91425" bIns="91425" anchor="t" anchorCtr="0">
            <a:noAutofit/>
          </a:bodyPr>
          <a:lstStyle/>
          <a:p>
            <a:pPr lvl="0"/>
            <a:r>
              <a:rPr lang="en" dirty="0">
                <a:solidFill>
                  <a:srgbClr val="002060"/>
                </a:solidFill>
              </a:rPr>
              <a:t>Testing and evaluvation con….</a:t>
            </a:r>
            <a:endParaRPr lang="en" dirty="0"/>
          </a:p>
        </p:txBody>
      </p:sp>
      <p:sp>
        <p:nvSpPr>
          <p:cNvPr id="2" name="Text Placeholder 1"/>
          <p:cNvSpPr>
            <a:spLocks noGrp="1"/>
          </p:cNvSpPr>
          <p:nvPr>
            <p:ph type="body" idx="1"/>
          </p:nvPr>
        </p:nvSpPr>
        <p:spPr/>
        <p:txBody>
          <a:bodyPr/>
          <a:lstStyle/>
          <a:p>
            <a:pPr>
              <a:buNone/>
            </a:pPr>
            <a:r>
              <a:rPr lang="en-US" sz="1400" dirty="0"/>
              <a:t>There is a testing phase when a system is initially setup in a city</a:t>
            </a:r>
          </a:p>
          <a:p>
            <a:pPr marL="285750" indent="-285750">
              <a:buFont typeface="Wingdings" panose="05000000000000000000" pitchFamily="2" charset="2"/>
              <a:buChar char="q"/>
            </a:pPr>
            <a:endParaRPr lang="en-US" sz="1400" dirty="0"/>
          </a:p>
          <a:p>
            <a:pPr>
              <a:buNone/>
            </a:pPr>
            <a:r>
              <a:rPr lang="en-US" sz="1400" dirty="0"/>
              <a:t>In the 1st week </a:t>
            </a:r>
          </a:p>
          <a:p>
            <a:pPr marL="285750" indent="-285750">
              <a:buFont typeface="Wingdings" panose="05000000000000000000" pitchFamily="2" charset="2"/>
              <a:buChar char="q"/>
            </a:pPr>
            <a:r>
              <a:rPr lang="en-US" sz="1400" dirty="0"/>
              <a:t>bins are placed on specific locations, data is collected and analyzed</a:t>
            </a:r>
          </a:p>
          <a:p>
            <a:pPr marL="285750" indent="-285750">
              <a:buFont typeface="Wingdings" panose="05000000000000000000" pitchFamily="2" charset="2"/>
              <a:buChar char="q"/>
            </a:pPr>
            <a:r>
              <a:rPr lang="en-US" sz="1400" dirty="0"/>
              <a:t>the collected data is taken as past data to calculate routes</a:t>
            </a:r>
          </a:p>
          <a:p>
            <a:pPr marL="285750" indent="-285750">
              <a:buFont typeface="Wingdings" panose="05000000000000000000" pitchFamily="2" charset="2"/>
              <a:buChar char="q"/>
            </a:pPr>
            <a:endParaRPr lang="en-US" sz="1400" dirty="0"/>
          </a:p>
          <a:p>
            <a:pPr>
              <a:buNone/>
            </a:pPr>
            <a:r>
              <a:rPr lang="en-US" sz="1400" dirty="0"/>
              <a:t>In the 2nd week </a:t>
            </a:r>
          </a:p>
          <a:p>
            <a:pPr marL="285750" indent="-285750">
              <a:buFont typeface="Wingdings" panose="05000000000000000000" pitchFamily="2" charset="2"/>
              <a:buChar char="q"/>
            </a:pPr>
            <a:r>
              <a:rPr lang="en-US" sz="1400" dirty="0"/>
              <a:t>garbage are trucks implemented with routes </a:t>
            </a:r>
          </a:p>
          <a:p>
            <a:pPr marL="285750" indent="-285750">
              <a:buFont typeface="Wingdings" panose="05000000000000000000" pitchFamily="2" charset="2"/>
              <a:buChar char="q"/>
            </a:pPr>
            <a:r>
              <a:rPr lang="en-US" sz="1400" dirty="0"/>
              <a:t>Feedback system for citizens is implemented</a:t>
            </a:r>
          </a:p>
          <a:p>
            <a:pPr>
              <a:buNone/>
            </a:pPr>
            <a:endParaRPr lang="en-US" sz="1400" dirty="0"/>
          </a:p>
          <a:p>
            <a:pPr>
              <a:buNone/>
            </a:pPr>
            <a:r>
              <a:rPr lang="en-US" sz="1400" dirty="0"/>
              <a:t>Then the system is evaluated by the managers for the implemented city.</a:t>
            </a:r>
          </a:p>
          <a:p>
            <a:endParaRPr lang="en-US" dirty="0"/>
          </a:p>
        </p:txBody>
      </p:sp>
      <p:pic>
        <p:nvPicPr>
          <p:cNvPr id="4" name="Picture 3"/>
          <p:cNvPicPr>
            <a:picLocks noChangeAspect="1"/>
          </p:cNvPicPr>
          <p:nvPr/>
        </p:nvPicPr>
        <p:blipFill>
          <a:blip r:embed="rId3"/>
          <a:stretch>
            <a:fillRect/>
          </a:stretch>
        </p:blipFill>
        <p:spPr>
          <a:xfrm>
            <a:off x="6675942" y="2777771"/>
            <a:ext cx="2350013" cy="76200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3" name="Shape 274"/>
          <p:cNvSpPr txBox="1">
            <a:spLocks/>
          </p:cNvSpPr>
          <p:nvPr/>
        </p:nvSpPr>
        <p:spPr>
          <a:xfrm>
            <a:off x="2672233" y="1588281"/>
            <a:ext cx="5533799" cy="1159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aleway"/>
              <a:buNone/>
              <a:defRPr sz="2400" b="1" i="0" u="none" strike="noStrike" cap="none">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r>
              <a:rPr lang="en" sz="6000" dirty="0">
                <a:solidFill>
                  <a:srgbClr val="ABE33F"/>
                </a:solidFill>
              </a:rPr>
              <a:t>Thanks!</a:t>
            </a:r>
          </a:p>
        </p:txBody>
      </p:sp>
      <p:sp>
        <p:nvSpPr>
          <p:cNvPr id="4" name="Shape 275"/>
          <p:cNvSpPr txBox="1">
            <a:spLocks/>
          </p:cNvSpPr>
          <p:nvPr/>
        </p:nvSpPr>
        <p:spPr>
          <a:xfrm>
            <a:off x="2855113" y="2616275"/>
            <a:ext cx="5533799" cy="2197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48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48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4pPr>
            <a:lvl5pPr marR="0" lvl="4"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5pPr>
            <a:lvl6pPr marR="0" lvl="5"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6pPr>
            <a:lvl7pPr marR="0" lvl="6"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7pPr>
            <a:lvl8pPr marR="0" lvl="7"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8pPr>
            <a:lvl9pPr marR="0" lvl="8" algn="l" rtl="0">
              <a:lnSpc>
                <a:spcPct val="100000"/>
              </a:lnSpc>
              <a:spcBef>
                <a:spcPts val="360"/>
              </a:spcBef>
              <a:spcAft>
                <a:spcPts val="0"/>
              </a:spcAft>
              <a:buClr>
                <a:srgbClr val="004C52"/>
              </a:buClr>
              <a:buSzPct val="100000"/>
              <a:buFont typeface="Karla"/>
              <a:buNone/>
              <a:defRPr sz="2400" b="0" i="0" u="none" strike="noStrike" cap="none">
                <a:solidFill>
                  <a:srgbClr val="004C52"/>
                </a:solidFill>
                <a:latin typeface="Karla"/>
                <a:ea typeface="Karla"/>
                <a:cs typeface="Karla"/>
                <a:sym typeface="Karla"/>
              </a:defRPr>
            </a:lvl9pPr>
          </a:lstStyle>
          <a:p>
            <a:pPr>
              <a:spcBef>
                <a:spcPts val="0"/>
              </a:spcBef>
              <a:buFont typeface="Karla"/>
              <a:buNone/>
            </a:pPr>
            <a:r>
              <a:rPr lang="en" sz="3600" b="1" dirty="0">
                <a:solidFill>
                  <a:schemeClr val="bg1"/>
                </a:solidFill>
              </a:rPr>
              <a:t>  Any questions?</a:t>
            </a:r>
          </a:p>
          <a:p>
            <a:pPr>
              <a:spcBef>
                <a:spcPts val="0"/>
              </a:spcBef>
              <a:buClr>
                <a:schemeClr val="dk1"/>
              </a:buClr>
              <a:buSzPct val="61111"/>
              <a:buFont typeface="Arial"/>
              <a:buNone/>
            </a:pPr>
            <a:endParaRPr lang="en" sz="1800" dirty="0"/>
          </a:p>
        </p:txBody>
      </p:sp>
      <p:grpSp>
        <p:nvGrpSpPr>
          <p:cNvPr id="5" name="Shape 276"/>
          <p:cNvGrpSpPr/>
          <p:nvPr/>
        </p:nvGrpSpPr>
        <p:grpSpPr>
          <a:xfrm>
            <a:off x="690113" y="1811547"/>
            <a:ext cx="1681779" cy="1179949"/>
            <a:chOff x="559275" y="1683950"/>
            <a:chExt cx="466500" cy="327300"/>
          </a:xfrm>
        </p:grpSpPr>
        <p:sp>
          <p:nvSpPr>
            <p:cNvPr id="6" name="Shape 277"/>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7" name="Shape 278"/>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8" name="Shape 279"/>
          <p:cNvSpPr/>
          <p:nvPr/>
        </p:nvSpPr>
        <p:spPr>
          <a:xfrm>
            <a:off x="1682150" y="2684971"/>
            <a:ext cx="1274937"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99908" y="2528689"/>
            <a:ext cx="5476500" cy="819899"/>
          </a:xfrm>
        </p:spPr>
        <p:txBody>
          <a:bodyPr/>
          <a:lstStyle/>
          <a:p>
            <a:pPr fontAlgn="base">
              <a:buNone/>
            </a:pPr>
            <a:r>
              <a:rPr lang="en-US" dirty="0" err="1"/>
              <a:t>G.S.B.Dabarera</a:t>
            </a:r>
            <a:r>
              <a:rPr lang="en-US" dirty="0"/>
              <a:t>		IT14005572 </a:t>
            </a:r>
          </a:p>
          <a:p>
            <a:pPr fontAlgn="base">
              <a:buNone/>
            </a:pPr>
            <a:r>
              <a:rPr lang="en-US" dirty="0" err="1"/>
              <a:t>R.K.R.Ranaweera</a:t>
            </a:r>
            <a:r>
              <a:rPr lang="en-US" dirty="0"/>
              <a:t>		IT14005718 </a:t>
            </a:r>
          </a:p>
          <a:p>
            <a:pPr fontAlgn="base">
              <a:buNone/>
            </a:pPr>
            <a:r>
              <a:rPr lang="en-US" dirty="0"/>
              <a:t>P.G.D.M Perera                   	IT14008306 </a:t>
            </a:r>
          </a:p>
          <a:p>
            <a:pPr fontAlgn="base">
              <a:buNone/>
            </a:pPr>
            <a:r>
              <a:rPr lang="en-US" dirty="0"/>
              <a:t>P.A.D.V.P </a:t>
            </a:r>
            <a:r>
              <a:rPr lang="en-US" dirty="0" err="1"/>
              <a:t>Panangala</a:t>
            </a:r>
            <a:r>
              <a:rPr lang="en-US" dirty="0"/>
              <a:t>         	IT14006326 </a:t>
            </a:r>
          </a:p>
        </p:txBody>
      </p:sp>
    </p:spTree>
    <p:extLst>
      <p:ext uri="{BB962C8B-B14F-4D97-AF65-F5344CB8AC3E}">
        <p14:creationId xmlns:p14="http://schemas.microsoft.com/office/powerpoint/2010/main" val="25033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1833775" y="2314200"/>
            <a:ext cx="5476500" cy="819899"/>
          </a:xfrm>
          <a:prstGeom prst="rect">
            <a:avLst/>
          </a:prstGeom>
        </p:spPr>
        <p:txBody>
          <a:bodyPr lIns="91425" tIns="91425" rIns="91425" bIns="91425" anchor="ctr" anchorCtr="0">
            <a:noAutofit/>
          </a:bodyPr>
          <a:lstStyle/>
          <a:p>
            <a:pPr lvl="0">
              <a:spcBef>
                <a:spcPts val="0"/>
              </a:spcBef>
              <a:buNone/>
            </a:pPr>
            <a:r>
              <a:rPr lang="en" sz="3600" dirty="0">
                <a:solidFill>
                  <a:srgbClr val="002060"/>
                </a:solidFill>
              </a:rPr>
              <a:t>Methodology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533400" y="153207"/>
            <a:ext cx="3721768" cy="464076"/>
          </a:xfrm>
          <a:prstGeom prst="rect">
            <a:avLst/>
          </a:prstGeom>
        </p:spPr>
        <p:txBody>
          <a:bodyPr lIns="91425" tIns="91425" rIns="91425" bIns="91425" anchor="t" anchorCtr="0">
            <a:noAutofit/>
          </a:bodyPr>
          <a:lstStyle/>
          <a:p>
            <a:pPr lvl="0" rtl="0">
              <a:spcBef>
                <a:spcPts val="0"/>
              </a:spcBef>
              <a:buNone/>
            </a:pPr>
            <a:r>
              <a:rPr lang="en" dirty="0">
                <a:solidFill>
                  <a:srgbClr val="002060"/>
                </a:solidFill>
              </a:rPr>
              <a:t>High-level Architecture </a:t>
            </a:r>
            <a:endParaRPr lang="en">
              <a:solidFill>
                <a:srgbClr val="002060"/>
              </a:solidFill>
            </a:endParaRPr>
          </a:p>
        </p:txBody>
      </p:sp>
      <p:sp>
        <p:nvSpPr>
          <p:cNvPr id="133" name="Shape 133"/>
          <p:cNvSpPr/>
          <p:nvPr/>
        </p:nvSpPr>
        <p:spPr>
          <a:xfrm>
            <a:off x="4874250" y="-17350"/>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34" name="Shape 134"/>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5" name="Shape 135"/>
          <p:cNvGrpSpPr/>
          <p:nvPr/>
        </p:nvGrpSpPr>
        <p:grpSpPr>
          <a:xfrm>
            <a:off x="7885861" y="419337"/>
            <a:ext cx="899283" cy="899338"/>
            <a:chOff x="6654650" y="3665275"/>
            <a:chExt cx="409100" cy="409125"/>
          </a:xfrm>
        </p:grpSpPr>
        <p:sp>
          <p:nvSpPr>
            <p:cNvPr id="136" name="Shape 136"/>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8" name="Shape 138"/>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9" name="Shape 139"/>
          <p:cNvGrpSpPr/>
          <p:nvPr/>
        </p:nvGrpSpPr>
        <p:grpSpPr>
          <a:xfrm>
            <a:off x="6931316" y="1443562"/>
            <a:ext cx="671510" cy="671548"/>
            <a:chOff x="570875" y="4322250"/>
            <a:chExt cx="443300" cy="443325"/>
          </a:xfrm>
        </p:grpSpPr>
        <p:sp>
          <p:nvSpPr>
            <p:cNvPr id="140" name="Shape 140"/>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4" name="Shape 144"/>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39" y="869006"/>
            <a:ext cx="6841169" cy="40996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86651" y="398400"/>
            <a:ext cx="4423104" cy="474436"/>
          </a:xfrm>
        </p:spPr>
        <p:txBody>
          <a:bodyPr/>
          <a:lstStyle/>
          <a:p>
            <a:r>
              <a:rPr lang="en" dirty="0">
                <a:solidFill>
                  <a:srgbClr val="002060"/>
                </a:solidFill>
              </a:rPr>
              <a:t>Setting up the G</a:t>
            </a:r>
            <a:r>
              <a:rPr lang="en-US" dirty="0">
                <a:solidFill>
                  <a:srgbClr val="002060"/>
                </a:solidFill>
              </a:rPr>
              <a:t>a</a:t>
            </a:r>
            <a:r>
              <a:rPr lang="en" dirty="0">
                <a:solidFill>
                  <a:srgbClr val="002060"/>
                </a:solidFill>
              </a:rPr>
              <a:t>rbage Bin</a:t>
            </a:r>
            <a:endParaRPr lang="en-US" dirty="0">
              <a:solidFill>
                <a:srgbClr val="002060"/>
              </a:solidFill>
            </a:endParaRPr>
          </a:p>
        </p:txBody>
      </p:sp>
      <p:sp>
        <p:nvSpPr>
          <p:cNvPr id="6" name="Text Placeholder 5"/>
          <p:cNvSpPr>
            <a:spLocks noGrp="1"/>
          </p:cNvSpPr>
          <p:nvPr>
            <p:ph type="body" idx="1"/>
          </p:nvPr>
        </p:nvSpPr>
        <p:spPr>
          <a:xfrm>
            <a:off x="353292" y="1111828"/>
            <a:ext cx="7904058" cy="3813880"/>
          </a:xfrm>
        </p:spPr>
        <p:txBody>
          <a:bodyPr/>
          <a:lstStyle/>
          <a:p>
            <a:pPr>
              <a:buNone/>
            </a:pPr>
            <a:r>
              <a:rPr lang="en-US" sz="1800" dirty="0"/>
              <a:t>All the Processes of the garbage bin are implementing on a Raspberry pi zero Development Board.</a:t>
            </a:r>
          </a:p>
          <a:p>
            <a:pPr>
              <a:buNone/>
            </a:pPr>
            <a:endParaRPr lang="en-US" sz="1800" dirty="0"/>
          </a:p>
          <a:p>
            <a:pPr>
              <a:buNone/>
            </a:pPr>
            <a:r>
              <a:rPr lang="en-US" sz="1800" dirty="0"/>
              <a:t>Setting the garbage bin will divide into three main sub-functions</a:t>
            </a:r>
          </a:p>
          <a:p>
            <a:endParaRPr lang="en-US" sz="1800" dirty="0"/>
          </a:p>
          <a:p>
            <a:pPr marL="285750" indent="-285750">
              <a:buFont typeface="Arial" panose="020B0604020202020204" pitchFamily="34" charset="0"/>
              <a:buChar char="•"/>
            </a:pPr>
            <a:r>
              <a:rPr lang="en-US" sz="1800" b="1" dirty="0"/>
              <a:t>Hand Gesture System</a:t>
            </a:r>
          </a:p>
          <a:p>
            <a:pPr marL="285750" indent="-285750">
              <a:buFont typeface="Arial" panose="020B0604020202020204" pitchFamily="34" charset="0"/>
              <a:buChar char="•"/>
            </a:pPr>
            <a:r>
              <a:rPr lang="en-US" sz="1800" b="1" dirty="0"/>
              <a:t>Measure the Real time Garbage level</a:t>
            </a:r>
          </a:p>
          <a:p>
            <a:pPr lvl="3"/>
            <a:r>
              <a:rPr lang="en-US" sz="1800" dirty="0"/>
              <a:t>	Data Transfer</a:t>
            </a:r>
          </a:p>
          <a:p>
            <a:pPr lvl="3"/>
            <a:r>
              <a:rPr lang="en-US" sz="1800" dirty="0"/>
              <a:t>	Bin lock mechanism</a:t>
            </a:r>
          </a:p>
          <a:p>
            <a:pPr marL="285750" lvl="3" indent="-285750">
              <a:buFont typeface="Arial" panose="020B0604020202020204" pitchFamily="34" charset="0"/>
              <a:buChar char="•"/>
            </a:pPr>
            <a:r>
              <a:rPr lang="en-US" sz="1800" b="1" dirty="0"/>
              <a:t>Security System  </a:t>
            </a:r>
          </a:p>
          <a:p>
            <a:endParaRPr lang="en-US" sz="1800" dirty="0"/>
          </a:p>
        </p:txBody>
      </p:sp>
    </p:spTree>
    <p:extLst>
      <p:ext uri="{BB962C8B-B14F-4D97-AF65-F5344CB8AC3E}">
        <p14:creationId xmlns:p14="http://schemas.microsoft.com/office/powerpoint/2010/main" val="304704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The Website</a:t>
            </a:r>
            <a:endParaRPr lang="en-US" dirty="0">
              <a:solidFill>
                <a:srgbClr val="002060"/>
              </a:solidFill>
            </a:endParaRPr>
          </a:p>
        </p:txBody>
      </p:sp>
      <p:sp>
        <p:nvSpPr>
          <p:cNvPr id="3" name="Text Placeholder 2"/>
          <p:cNvSpPr>
            <a:spLocks noGrp="1"/>
          </p:cNvSpPr>
          <p:nvPr>
            <p:ph type="body" idx="1"/>
          </p:nvPr>
        </p:nvSpPr>
        <p:spPr>
          <a:xfrm>
            <a:off x="886649" y="1255800"/>
            <a:ext cx="7370699" cy="3327299"/>
          </a:xfrm>
        </p:spPr>
        <p:txBody>
          <a:bodyPr/>
          <a:lstStyle/>
          <a:p>
            <a:r>
              <a:rPr lang="en-US" sz="1800" dirty="0" smtClean="0"/>
              <a:t>Client:</a:t>
            </a:r>
            <a:endParaRPr lang="en-US" sz="1800" dirty="0"/>
          </a:p>
          <a:p>
            <a:pPr marL="285750" lvl="0" indent="-285750">
              <a:buFont typeface="Wingdings" panose="05000000000000000000" pitchFamily="2" charset="2"/>
              <a:buChar char="Ø"/>
            </a:pPr>
            <a:r>
              <a:rPr lang="en-US" sz="1800" dirty="0"/>
              <a:t>View real-time bin details</a:t>
            </a:r>
          </a:p>
          <a:p>
            <a:pPr marL="285750" lvl="0" indent="-285750">
              <a:buFont typeface="Wingdings" panose="05000000000000000000" pitchFamily="2" charset="2"/>
              <a:buChar char="Ø"/>
            </a:pPr>
            <a:r>
              <a:rPr lang="en-US" sz="1800" dirty="0" smtClean="0"/>
              <a:t>Request </a:t>
            </a:r>
            <a:r>
              <a:rPr lang="en-US" sz="1800" dirty="0"/>
              <a:t>bins on specific locations</a:t>
            </a:r>
          </a:p>
          <a:p>
            <a:pPr marL="285750" lvl="0" indent="-285750">
              <a:buFont typeface="Wingdings" panose="05000000000000000000" pitchFamily="2" charset="2"/>
              <a:buChar char="Ø"/>
            </a:pPr>
            <a:r>
              <a:rPr lang="en-US" sz="1800" dirty="0"/>
              <a:t>Receives system news and </a:t>
            </a:r>
            <a:r>
              <a:rPr lang="en-US" sz="1800" dirty="0" smtClean="0"/>
              <a:t>updates</a:t>
            </a:r>
          </a:p>
          <a:p>
            <a:pPr marL="285750" indent="-285750">
              <a:buFont typeface="Wingdings" panose="05000000000000000000" pitchFamily="2" charset="2"/>
              <a:buChar char="Ø"/>
            </a:pPr>
            <a:r>
              <a:rPr lang="en-US" sz="1800" dirty="0"/>
              <a:t>Give Feedback</a:t>
            </a:r>
          </a:p>
          <a:p>
            <a:pPr marL="285750" lvl="0" indent="-285750">
              <a:buFont typeface="Wingdings" panose="05000000000000000000" pitchFamily="2" charset="2"/>
              <a:buChar char="Ø"/>
            </a:pPr>
            <a:endParaRPr lang="en-US" sz="1800" dirty="0"/>
          </a:p>
          <a:p>
            <a:r>
              <a:rPr lang="en-US" sz="1800" dirty="0" smtClean="0"/>
              <a:t>Admin:</a:t>
            </a:r>
            <a:endParaRPr lang="en-US" sz="1800" dirty="0"/>
          </a:p>
          <a:p>
            <a:pPr marL="285750" lvl="0" indent="-285750">
              <a:buFont typeface="Wingdings" panose="05000000000000000000" pitchFamily="2" charset="2"/>
              <a:buChar char="Ø"/>
            </a:pPr>
            <a:r>
              <a:rPr lang="en-US" sz="1800" dirty="0"/>
              <a:t>View real-time bin details</a:t>
            </a:r>
          </a:p>
          <a:p>
            <a:pPr marL="285750" lvl="0" indent="-285750">
              <a:buFont typeface="Wingdings" panose="05000000000000000000" pitchFamily="2" charset="2"/>
              <a:buChar char="Ø"/>
            </a:pPr>
            <a:r>
              <a:rPr lang="en-US" sz="1800" dirty="0"/>
              <a:t>Add, remove and update bin details.</a:t>
            </a:r>
          </a:p>
          <a:p>
            <a:pPr marL="285750" lvl="0" indent="-285750">
              <a:buFont typeface="Wingdings" panose="05000000000000000000" pitchFamily="2" charset="2"/>
              <a:buChar char="Ø"/>
            </a:pPr>
            <a:r>
              <a:rPr lang="en-US" sz="1800" dirty="0"/>
              <a:t>Get monthly, annual reports.</a:t>
            </a:r>
          </a:p>
          <a:p>
            <a:pPr marL="285750" lvl="0" indent="-285750">
              <a:buFont typeface="Wingdings" panose="05000000000000000000" pitchFamily="2" charset="2"/>
              <a:buChar char="Ø"/>
            </a:pPr>
            <a:r>
              <a:rPr lang="en-US" sz="1800" dirty="0"/>
              <a:t>Manage normal users</a:t>
            </a:r>
          </a:p>
          <a:p>
            <a:endParaRPr lang="en-US" dirty="0"/>
          </a:p>
        </p:txBody>
      </p:sp>
      <p:pic>
        <p:nvPicPr>
          <p:cNvPr id="5" name="Picture 4"/>
          <p:cNvPicPr>
            <a:picLocks noChangeAspect="1"/>
          </p:cNvPicPr>
          <p:nvPr/>
        </p:nvPicPr>
        <p:blipFill>
          <a:blip r:embed="rId2"/>
          <a:stretch>
            <a:fillRect/>
          </a:stretch>
        </p:blipFill>
        <p:spPr>
          <a:xfrm>
            <a:off x="6028267" y="2458861"/>
            <a:ext cx="2438400" cy="2438400"/>
          </a:xfrm>
          <a:prstGeom prst="rect">
            <a:avLst/>
          </a:prstGeom>
        </p:spPr>
      </p:pic>
    </p:spTree>
    <p:extLst>
      <p:ext uri="{BB962C8B-B14F-4D97-AF65-F5344CB8AC3E}">
        <p14:creationId xmlns:p14="http://schemas.microsoft.com/office/powerpoint/2010/main" val="341836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Shape 152"/>
          <p:cNvSpPr txBox="1">
            <a:spLocks noGrp="1"/>
          </p:cNvSpPr>
          <p:nvPr>
            <p:ph type="title"/>
          </p:nvPr>
        </p:nvSpPr>
        <p:spPr>
          <a:xfrm>
            <a:off x="200850" y="236475"/>
            <a:ext cx="5428425" cy="639825"/>
          </a:xfrm>
          <a:prstGeom prst="rect">
            <a:avLst/>
          </a:prstGeom>
        </p:spPr>
        <p:txBody>
          <a:bodyPr lIns="91425" tIns="91425" rIns="91425" bIns="91425" anchor="t" anchorCtr="0">
            <a:noAutofit/>
          </a:bodyPr>
          <a:lstStyle/>
          <a:p>
            <a:pPr algn="ctr"/>
            <a:r>
              <a:rPr lang="en-US" dirty="0">
                <a:solidFill>
                  <a:srgbClr val="002060"/>
                </a:solidFill>
              </a:rPr>
              <a:t>Android application development</a:t>
            </a:r>
            <a:endParaRPr lang="en-US" dirty="0">
              <a:ln w="12700" cmpd="sng">
                <a:solidFill>
                  <a:schemeClr val="accent4"/>
                </a:solidFill>
                <a:prstDash val="solid"/>
              </a:ln>
              <a:solidFill>
                <a:srgbClr val="002060"/>
              </a:solidFill>
            </a:endParaRPr>
          </a:p>
        </p:txBody>
      </p:sp>
      <p:sp>
        <p:nvSpPr>
          <p:cNvPr id="2" name="Text Placeholder 1"/>
          <p:cNvSpPr>
            <a:spLocks noGrp="1"/>
          </p:cNvSpPr>
          <p:nvPr>
            <p:ph type="body" idx="1"/>
          </p:nvPr>
        </p:nvSpPr>
        <p:spPr>
          <a:xfrm>
            <a:off x="466775" y="1400600"/>
            <a:ext cx="7077025" cy="3429900"/>
          </a:xfrm>
        </p:spPr>
        <p:txBody>
          <a:bodyPr/>
          <a:lstStyle/>
          <a:p>
            <a:pPr algn="just">
              <a:buNone/>
            </a:pPr>
            <a:r>
              <a:rPr lang="en-US" dirty="0"/>
              <a:t>While in the development stage two separate applications will be developed for the workforce and the user. After the two applications have been developed, the 2 apps will be merged together to form one final application</a:t>
            </a:r>
          </a:p>
          <a:p>
            <a:pPr algn="just">
              <a:buNone/>
            </a:pPr>
            <a:endParaRPr lang="en-US" dirty="0"/>
          </a:p>
          <a:p>
            <a:pPr algn="just">
              <a:buNone/>
            </a:pPr>
            <a:r>
              <a:rPr lang="en-US" b="1" dirty="0"/>
              <a:t> </a:t>
            </a:r>
            <a:r>
              <a:rPr lang="en-US" b="1" dirty="0" smtClean="0"/>
              <a:t>End user application </a:t>
            </a:r>
            <a:r>
              <a:rPr lang="en-US" b="1" dirty="0"/>
              <a:t>Application</a:t>
            </a:r>
          </a:p>
          <a:p>
            <a:pPr marL="285750" indent="-285750">
              <a:buFont typeface="Wingdings" panose="05000000000000000000" pitchFamily="2" charset="2"/>
              <a:buChar char="Ø"/>
            </a:pPr>
            <a:r>
              <a:rPr lang="en-US" dirty="0"/>
              <a:t>Real-time levels</a:t>
            </a:r>
          </a:p>
          <a:p>
            <a:pPr marL="285750" lvl="1" indent="-285750">
              <a:buFont typeface="Wingdings" panose="05000000000000000000" pitchFamily="2" charset="2"/>
              <a:buChar char="Ø"/>
            </a:pPr>
            <a:r>
              <a:rPr lang="en-US" dirty="0"/>
              <a:t>Route calculation </a:t>
            </a:r>
            <a:endParaRPr lang="en-US" dirty="0" smtClean="0"/>
          </a:p>
          <a:p>
            <a:pPr marL="285750" lvl="1" indent="-285750">
              <a:buFont typeface="Wingdings" panose="05000000000000000000" pitchFamily="2" charset="2"/>
              <a:buChar char="Ø"/>
            </a:pPr>
            <a:r>
              <a:rPr lang="en-US" dirty="0" smtClean="0"/>
              <a:t>Bin visualizer</a:t>
            </a:r>
            <a:endParaRPr lang="en-US" dirty="0"/>
          </a:p>
          <a:p>
            <a:pPr marL="285750" lvl="1"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7103532" y="3059993"/>
            <a:ext cx="1688395" cy="1688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51" y="398400"/>
            <a:ext cx="4506232" cy="806945"/>
          </a:xfrm>
        </p:spPr>
        <p:txBody>
          <a:bodyPr/>
          <a:lstStyle/>
          <a:p>
            <a:r>
              <a:rPr lang="en-US" dirty="0">
                <a:solidFill>
                  <a:srgbClr val="002060"/>
                </a:solidFill>
              </a:rPr>
              <a:t>End user application con….</a:t>
            </a:r>
          </a:p>
        </p:txBody>
      </p:sp>
      <p:sp>
        <p:nvSpPr>
          <p:cNvPr id="3" name="Text Placeholder 2"/>
          <p:cNvSpPr>
            <a:spLocks noGrp="1"/>
          </p:cNvSpPr>
          <p:nvPr>
            <p:ph type="body" idx="1"/>
          </p:nvPr>
        </p:nvSpPr>
        <p:spPr/>
        <p:txBody>
          <a:bodyPr/>
          <a:lstStyle/>
          <a:p>
            <a:pPr marL="285750" indent="-285750">
              <a:buFont typeface="Wingdings" panose="05000000000000000000" pitchFamily="2" charset="2"/>
              <a:buChar char="q"/>
            </a:pPr>
            <a:r>
              <a:rPr lang="en-US" sz="1800" dirty="0"/>
              <a:t>In Bin location detail visualizer : This application also has the functionality to view all the bin locations and their fill levels through the given map.</a:t>
            </a:r>
          </a:p>
          <a:p>
            <a:pPr marL="285750" indent="-285750">
              <a:buFont typeface="Wingdings" panose="05000000000000000000" pitchFamily="2" charset="2"/>
              <a:buChar char="q"/>
            </a:pPr>
            <a:r>
              <a:rPr lang="en-US" sz="1800" dirty="0"/>
              <a:t>In bin navigator : This provide a route to the nearest available bin. This route is calculated by  considering the GPS location of the user. The best route from the current location to the nearest available bin is provided in the map provided in the application.</a:t>
            </a:r>
          </a:p>
          <a:p>
            <a:endParaRPr lang="en-US" dirty="0"/>
          </a:p>
        </p:txBody>
      </p:sp>
    </p:spTree>
    <p:extLst>
      <p:ext uri="{BB962C8B-B14F-4D97-AF65-F5344CB8AC3E}">
        <p14:creationId xmlns:p14="http://schemas.microsoft.com/office/powerpoint/2010/main" val="208360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413" y="398463"/>
            <a:ext cx="4886448" cy="649632"/>
          </a:xfrm>
        </p:spPr>
        <p:txBody>
          <a:bodyPr/>
          <a:lstStyle/>
          <a:p>
            <a:r>
              <a:rPr lang="en-US" dirty="0">
                <a:solidFill>
                  <a:srgbClr val="002060"/>
                </a:solidFill>
              </a:rPr>
              <a:t>SMS Notification System</a:t>
            </a:r>
          </a:p>
        </p:txBody>
      </p:sp>
      <p:sp>
        <p:nvSpPr>
          <p:cNvPr id="3" name="Text Placeholder 2"/>
          <p:cNvSpPr>
            <a:spLocks noGrp="1"/>
          </p:cNvSpPr>
          <p:nvPr>
            <p:ph type="body" idx="1"/>
          </p:nvPr>
        </p:nvSpPr>
        <p:spPr>
          <a:xfrm>
            <a:off x="650021" y="1252583"/>
            <a:ext cx="7606567" cy="3673430"/>
          </a:xfrm>
        </p:spPr>
        <p:txBody>
          <a:bodyPr/>
          <a:lstStyle/>
          <a:p>
            <a:pPr marL="342900" indent="-342900">
              <a:buFont typeface="Wingdings" panose="05000000000000000000" pitchFamily="2" charset="2"/>
              <a:buChar char="q"/>
            </a:pPr>
            <a:r>
              <a:rPr lang="en-US" sz="2000" dirty="0" smtClean="0"/>
              <a:t>Develop </a:t>
            </a:r>
            <a:r>
              <a:rPr lang="en-US" sz="2000" dirty="0"/>
              <a:t>web interface to get  feedback from users.</a:t>
            </a:r>
          </a:p>
          <a:p>
            <a:pPr marL="342900" indent="-342900">
              <a:buFont typeface="Wingdings" panose="05000000000000000000" pitchFamily="2" charset="2"/>
              <a:buChar char="q"/>
            </a:pPr>
            <a:r>
              <a:rPr lang="en-US" sz="2000" dirty="0" smtClean="0"/>
              <a:t>Inform management</a:t>
            </a:r>
            <a:endParaRPr lang="en-US" sz="2000" dirty="0"/>
          </a:p>
          <a:p>
            <a:pPr marL="342900" indent="-342900">
              <a:buFont typeface="Wingdings" panose="05000000000000000000" pitchFamily="2" charset="2"/>
              <a:buChar char="q"/>
            </a:pPr>
            <a:r>
              <a:rPr lang="en-US" sz="2000" dirty="0"/>
              <a:t>A system for users to request bins on specific locations or report malfunctions.</a:t>
            </a:r>
          </a:p>
          <a:p>
            <a:pPr marL="342900" indent="-342900">
              <a:buFont typeface="Wingdings" panose="05000000000000000000" pitchFamily="2" charset="2"/>
              <a:buChar char="q"/>
            </a:pPr>
            <a:r>
              <a:rPr lang="en-US" sz="2000" dirty="0"/>
              <a:t>Ultimately provide better communication system </a:t>
            </a:r>
          </a:p>
          <a:p>
            <a:pPr marL="285750" indent="-285750">
              <a:buFont typeface="Wingdings" panose="05000000000000000000" pitchFamily="2" charset="2"/>
              <a:buChar char="Ø"/>
            </a:pPr>
            <a:endParaRPr lang="en-US" sz="1400" dirty="0"/>
          </a:p>
          <a:p>
            <a:endParaRPr lang="en-US" sz="1400" dirty="0"/>
          </a:p>
        </p:txBody>
      </p:sp>
      <p:pic>
        <p:nvPicPr>
          <p:cNvPr id="5" name="Picture 4"/>
          <p:cNvPicPr>
            <a:picLocks noChangeAspect="1"/>
          </p:cNvPicPr>
          <p:nvPr/>
        </p:nvPicPr>
        <p:blipFill>
          <a:blip r:embed="rId3"/>
          <a:stretch>
            <a:fillRect/>
          </a:stretch>
        </p:blipFill>
        <p:spPr>
          <a:xfrm>
            <a:off x="7247466" y="3183467"/>
            <a:ext cx="1162756" cy="1283683"/>
          </a:xfrm>
          <a:prstGeom prst="rect">
            <a:avLst/>
          </a:prstGeom>
        </p:spPr>
      </p:pic>
    </p:spTree>
    <p:extLst>
      <p:ext uri="{BB962C8B-B14F-4D97-AF65-F5344CB8AC3E}">
        <p14:creationId xmlns:p14="http://schemas.microsoft.com/office/powerpoint/2010/main" val="175949998"/>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581</Words>
  <Application>Microsoft Office PowerPoint</Application>
  <PresentationFormat>On-screen Show (16:9)</PresentationFormat>
  <Paragraphs>94</Paragraphs>
  <Slides>17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Iskoola Pota</vt:lpstr>
      <vt:lpstr>Wingdings</vt:lpstr>
      <vt:lpstr>Karla</vt:lpstr>
      <vt:lpstr>Times New Roman</vt:lpstr>
      <vt:lpstr>Calibri</vt:lpstr>
      <vt:lpstr>Comic Sans MS</vt:lpstr>
      <vt:lpstr>Raleway</vt:lpstr>
      <vt:lpstr>Escalus template</vt:lpstr>
      <vt:lpstr>Location Based Garbage Management System with IOT for Smart City</vt:lpstr>
      <vt:lpstr>PowerPoint Presentation</vt:lpstr>
      <vt:lpstr>PowerPoint Presentation</vt:lpstr>
      <vt:lpstr>High-level Architecture </vt:lpstr>
      <vt:lpstr>Setting up the Garbage Bin</vt:lpstr>
      <vt:lpstr>The Website</vt:lpstr>
      <vt:lpstr>Android application development</vt:lpstr>
      <vt:lpstr>End user application con….</vt:lpstr>
      <vt:lpstr>SMS Notification System</vt:lpstr>
      <vt:lpstr>WorkForce application</vt:lpstr>
      <vt:lpstr>Real time levels</vt:lpstr>
      <vt:lpstr>Route calculation</vt:lpstr>
      <vt:lpstr>How to build best route?</vt:lpstr>
      <vt:lpstr>Disabling and enabling security system</vt:lpstr>
      <vt:lpstr>Testing and Evaluvation </vt:lpstr>
      <vt:lpstr>Testing and evaluvation con….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vinu</dc:creator>
  <cp:lastModifiedBy>shehan brendon</cp:lastModifiedBy>
  <cp:revision>57</cp:revision>
  <dcterms:modified xsi:type="dcterms:W3CDTF">2017-10-16T23:26:55Z</dcterms:modified>
</cp:coreProperties>
</file>