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73" r:id="rId5"/>
    <p:sldId id="259" r:id="rId6"/>
    <p:sldId id="261" r:id="rId7"/>
    <p:sldId id="260" r:id="rId8"/>
    <p:sldId id="263" r:id="rId9"/>
    <p:sldId id="262" r:id="rId10"/>
    <p:sldId id="264" r:id="rId11"/>
    <p:sldId id="272" r:id="rId12"/>
    <p:sldId id="265" r:id="rId13"/>
    <p:sldId id="266" r:id="rId14"/>
    <p:sldId id="267" r:id="rId15"/>
    <p:sldId id="271" r:id="rId16"/>
    <p:sldId id="270" r:id="rId17"/>
    <p:sldId id="268" r:id="rId18"/>
    <p:sldId id="269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9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42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7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816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4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08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86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12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195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20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96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8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2A1F74F-B1E3-471C-8C31-965499E38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b="1" dirty="0"/>
              <a:t>FINGERPRINT MINUTIAE RECOGNISING</a:t>
            </a: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FD9EABA9-D086-4681-AC86-1436901F3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b="1" dirty="0"/>
              <a:t>Relazione di fine progetto</a:t>
            </a:r>
          </a:p>
        </p:txBody>
      </p:sp>
    </p:spTree>
    <p:extLst>
      <p:ext uri="{BB962C8B-B14F-4D97-AF65-F5344CB8AC3E}">
        <p14:creationId xmlns:p14="http://schemas.microsoft.com/office/powerpoint/2010/main" val="1977089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9C0E2-2E06-476B-937B-5DCA927F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Minutiae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88BD51-9455-4C7A-A927-98F442F55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" y="1737360"/>
            <a:ext cx="11125200" cy="1050271"/>
          </a:xfrm>
        </p:spPr>
        <p:txBody>
          <a:bodyPr/>
          <a:lstStyle/>
          <a:p>
            <a:pPr marL="201168" lvl="1" indent="0">
              <a:buNone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E’ una particolarità di un impronta digitale che potrebbe determinare l’individuazione univoca di un soggetto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B39D7F-4BEA-4CCB-93D4-8F9BAD877AC6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1493" t="30177" r="59504" b="8800"/>
          <a:stretch/>
        </p:blipFill>
        <p:spPr bwMode="auto">
          <a:xfrm>
            <a:off x="960120" y="2802871"/>
            <a:ext cx="4648518" cy="33807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4560F78-2E09-404C-84D2-50EE62984424}"/>
              </a:ext>
            </a:extLst>
          </p:cNvPr>
          <p:cNvPicPr/>
          <p:nvPr/>
        </p:nvPicPr>
        <p:blipFill rotWithShape="1">
          <a:blip r:embed="rId2"/>
          <a:srcRect l="41316" t="28580" r="22806" b="8800"/>
          <a:stretch/>
        </p:blipFill>
        <p:spPr bwMode="auto">
          <a:xfrm>
            <a:off x="6583364" y="2910840"/>
            <a:ext cx="4572316" cy="32727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54B0D15-FDAA-4E8D-9421-C47EE6DD49C0}"/>
              </a:ext>
            </a:extLst>
          </p:cNvPr>
          <p:cNvSpPr/>
          <p:nvPr/>
        </p:nvSpPr>
        <p:spPr>
          <a:xfrm>
            <a:off x="1714500" y="3017520"/>
            <a:ext cx="1912620" cy="82296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06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C16A8-46AE-406E-90F0-9C4F07D2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Terminazione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1ED83AB9-A518-4185-A930-DDD84C1D1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2096" y="3160450"/>
            <a:ext cx="6159737" cy="183767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it-IT" dirty="0"/>
              <a:t>Casi di falsi positivi: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Terminazioni che fanno parte dei bordi dell’immagine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Due terminazioni che si trovano ad una distanza inferiore a 6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97F4B8-9607-4864-9601-C0601FC3F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9412" y="1898046"/>
            <a:ext cx="9973175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E’ una minuzia che determina la terminazione di una cresta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Si devono escludere le terminazioni che si trovano ai bordi dell’impronta</a:t>
            </a:r>
            <a:endParaRPr lang="it-IT" dirty="0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EDEDC32B-4E30-46BC-A6CA-11118395D1CD}"/>
              </a:ext>
            </a:extLst>
          </p:cNvPr>
          <p:cNvSpPr/>
          <p:nvPr/>
        </p:nvSpPr>
        <p:spPr>
          <a:xfrm>
            <a:off x="7341833" y="3382390"/>
            <a:ext cx="932156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7A50DE6D-8262-4876-BBF1-6697CC3A8B3C}"/>
              </a:ext>
            </a:extLst>
          </p:cNvPr>
          <p:cNvSpPr/>
          <p:nvPr/>
        </p:nvSpPr>
        <p:spPr>
          <a:xfrm>
            <a:off x="7341833" y="4190259"/>
            <a:ext cx="932156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262E4F8F-E138-4F88-9104-02E345D80F9C}"/>
              </a:ext>
            </a:extLst>
          </p:cNvPr>
          <p:cNvSpPr txBox="1">
            <a:spLocks/>
          </p:cNvSpPr>
          <p:nvPr/>
        </p:nvSpPr>
        <p:spPr>
          <a:xfrm>
            <a:off x="8623767" y="3760286"/>
            <a:ext cx="3372924" cy="989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>
              <a:buNone/>
            </a:pPr>
            <a:r>
              <a:rPr lang="it-IT" dirty="0"/>
              <a:t>Eliminate dalle minuzie trovate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ED7F446C-5340-450B-9777-F3A84477E1F6}"/>
              </a:ext>
            </a:extLst>
          </p:cNvPr>
          <p:cNvSpPr txBox="1">
            <a:spLocks/>
          </p:cNvSpPr>
          <p:nvPr/>
        </p:nvSpPr>
        <p:spPr>
          <a:xfrm>
            <a:off x="8623767" y="2934366"/>
            <a:ext cx="3372924" cy="98926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>
              <a:buNone/>
            </a:pPr>
            <a:r>
              <a:rPr lang="it-IT" dirty="0"/>
              <a:t>Eliminate controllando se sono i pixel estremi dell’impronta </a:t>
            </a:r>
          </a:p>
        </p:txBody>
      </p:sp>
    </p:spTree>
    <p:extLst>
      <p:ext uri="{BB962C8B-B14F-4D97-AF65-F5344CB8AC3E}">
        <p14:creationId xmlns:p14="http://schemas.microsoft.com/office/powerpoint/2010/main" val="52737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C16A8-46AE-406E-90F0-9C4F07D2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Terminazione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F44F6B2-8C52-4806-943A-3C618F66A2CE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48433" t="8191" r="19568" b="11455"/>
          <a:stretch/>
        </p:blipFill>
        <p:spPr bwMode="auto">
          <a:xfrm>
            <a:off x="8534285" y="2299317"/>
            <a:ext cx="2847912" cy="33388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5F133BFC-7E69-46DF-880B-7C6E9E97B7FD}"/>
              </a:ext>
            </a:extLst>
          </p:cNvPr>
          <p:cNvSpPr/>
          <p:nvPr/>
        </p:nvSpPr>
        <p:spPr>
          <a:xfrm>
            <a:off x="8797770" y="2539013"/>
            <a:ext cx="390618" cy="39061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22133A6-6549-4BB4-9685-5380A0259511}"/>
              </a:ext>
            </a:extLst>
          </p:cNvPr>
          <p:cNvSpPr/>
          <p:nvPr/>
        </p:nvSpPr>
        <p:spPr>
          <a:xfrm>
            <a:off x="9118846" y="3733061"/>
            <a:ext cx="390618" cy="39061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2D22627-A92E-40F2-907C-19FD13115EC4}"/>
              </a:ext>
            </a:extLst>
          </p:cNvPr>
          <p:cNvSpPr/>
          <p:nvPr/>
        </p:nvSpPr>
        <p:spPr>
          <a:xfrm>
            <a:off x="8338976" y="4040819"/>
            <a:ext cx="390618" cy="39061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2739F20F-A789-4273-BF82-A197D50EEAFE}"/>
              </a:ext>
            </a:extLst>
          </p:cNvPr>
          <p:cNvSpPr/>
          <p:nvPr/>
        </p:nvSpPr>
        <p:spPr>
          <a:xfrm>
            <a:off x="9508098" y="3928370"/>
            <a:ext cx="390618" cy="39061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9C5A16D-6C9E-425F-B674-B5895827A42D}"/>
              </a:ext>
            </a:extLst>
          </p:cNvPr>
          <p:cNvSpPr/>
          <p:nvPr/>
        </p:nvSpPr>
        <p:spPr>
          <a:xfrm>
            <a:off x="9659018" y="3306932"/>
            <a:ext cx="390618" cy="39061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D7785E2-5E0B-46AF-9F73-E6ACDAB3D501}"/>
              </a:ext>
            </a:extLst>
          </p:cNvPr>
          <p:cNvSpPr/>
          <p:nvPr/>
        </p:nvSpPr>
        <p:spPr>
          <a:xfrm>
            <a:off x="10129989" y="3233691"/>
            <a:ext cx="390618" cy="39061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B9C3C04E-01B4-4E20-A859-6F2ADCA5DE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2" b="3606"/>
          <a:stretch/>
        </p:blipFill>
        <p:spPr>
          <a:xfrm>
            <a:off x="1285543" y="1825450"/>
            <a:ext cx="3436137" cy="194934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742FB1C3-5191-43CA-A114-4F5AA5CAC485}"/>
              </a:ext>
            </a:extLst>
          </p:cNvPr>
          <p:cNvSpPr/>
          <p:nvPr/>
        </p:nvSpPr>
        <p:spPr>
          <a:xfrm>
            <a:off x="1285543" y="2198072"/>
            <a:ext cx="3205228" cy="905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ACA926D-EE87-4B1A-88ED-43207919AFF6}"/>
              </a:ext>
            </a:extLst>
          </p:cNvPr>
          <p:cNvPicPr/>
          <p:nvPr/>
        </p:nvPicPr>
        <p:blipFill rotWithShape="1">
          <a:blip r:embed="rId4"/>
          <a:srcRect l="56402" t="74262" r="19195" b="21195"/>
          <a:stretch/>
        </p:blipFill>
        <p:spPr bwMode="auto">
          <a:xfrm>
            <a:off x="1285544" y="2333643"/>
            <a:ext cx="3290148" cy="3773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1ED83AB9-A518-4185-A930-DDD84C1D1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5765" y="4208016"/>
            <a:ext cx="6644707" cy="171339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it-IT" dirty="0"/>
              <a:t>Casi di falsi positivi: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Terminazioni che fanno parte dei bordi dell’immagine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Due terminazioni che si trovano ad una distanza inferiore a 6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15736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9C0E2-2E06-476B-937B-5DCA927F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Minutiae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88BD51-9455-4C7A-A927-98F442F55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" y="1737360"/>
            <a:ext cx="11125200" cy="1050271"/>
          </a:xfrm>
        </p:spPr>
        <p:txBody>
          <a:bodyPr/>
          <a:lstStyle/>
          <a:p>
            <a:pPr marL="201168" lvl="1" indent="0">
              <a:buNone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E’ una particolarità di un impronta digitale che potrebbe determinare l’individuazione univoca di un soggetto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B39D7F-4BEA-4CCB-93D4-8F9BAD877AC6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1493" t="30177" r="59504" b="8800"/>
          <a:stretch/>
        </p:blipFill>
        <p:spPr bwMode="auto">
          <a:xfrm>
            <a:off x="960120" y="2802871"/>
            <a:ext cx="4648518" cy="33807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4560F78-2E09-404C-84D2-50EE62984424}"/>
              </a:ext>
            </a:extLst>
          </p:cNvPr>
          <p:cNvPicPr/>
          <p:nvPr/>
        </p:nvPicPr>
        <p:blipFill rotWithShape="1">
          <a:blip r:embed="rId2"/>
          <a:srcRect l="41316" t="28580" r="22806" b="8800"/>
          <a:stretch/>
        </p:blipFill>
        <p:spPr bwMode="auto">
          <a:xfrm>
            <a:off x="6583364" y="2910840"/>
            <a:ext cx="4572316" cy="32727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54B0D15-FDAA-4E8D-9421-C47EE6DD49C0}"/>
              </a:ext>
            </a:extLst>
          </p:cNvPr>
          <p:cNvSpPr/>
          <p:nvPr/>
        </p:nvSpPr>
        <p:spPr>
          <a:xfrm>
            <a:off x="6583364" y="3017520"/>
            <a:ext cx="1981516" cy="82296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0987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C16A8-46AE-406E-90F0-9C4F07D2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Biforcazione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3426E9-10B4-42BE-8C83-1E2157D35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17577"/>
            <a:ext cx="10058400" cy="100317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err="1"/>
              <a:t>Matching</a:t>
            </a:r>
            <a:r>
              <a:rPr lang="it-IT" dirty="0"/>
              <a:t> con i 24 pattern prestabiliti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Si possono generare falsi positivi, cioè punti che pur presentando i requisiti di biforcazione, non sono in realtà biforcazioni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3672466-3AAC-4454-8933-0E2BC8517912}"/>
              </a:ext>
            </a:extLst>
          </p:cNvPr>
          <p:cNvPicPr/>
          <p:nvPr/>
        </p:nvPicPr>
        <p:blipFill rotWithShape="1">
          <a:blip r:embed="rId2"/>
          <a:srcRect l="12451" t="17487" r="63580" b="47269"/>
          <a:stretch/>
        </p:blipFill>
        <p:spPr bwMode="auto">
          <a:xfrm>
            <a:off x="2499952" y="2920753"/>
            <a:ext cx="2819399" cy="26054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B7BCB23-63B5-4284-8C7F-1C038CD71F75}"/>
              </a:ext>
            </a:extLst>
          </p:cNvPr>
          <p:cNvPicPr/>
          <p:nvPr/>
        </p:nvPicPr>
        <p:blipFill rotWithShape="1">
          <a:blip r:embed="rId2"/>
          <a:srcRect l="12451" t="52639" r="62025" b="8799"/>
          <a:stretch/>
        </p:blipFill>
        <p:spPr bwMode="auto">
          <a:xfrm>
            <a:off x="6736375" y="2920753"/>
            <a:ext cx="3002280" cy="26595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20759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C16A8-46AE-406E-90F0-9C4F07D2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Biforcazione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3426E9-10B4-42BE-8C83-1E2157D35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740024"/>
            <a:ext cx="10058400" cy="10683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Tre diversi casi di falsi positivi: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 </a:t>
            </a:r>
            <a:r>
              <a:rPr lang="it-IT" dirty="0" err="1"/>
              <a:t>Matching</a:t>
            </a:r>
            <a:r>
              <a:rPr lang="it-IT" dirty="0"/>
              <a:t> con punti che presentano una delle configurazioni nella slide precedente, ma in realtà sono punti di una retta 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0A5B7A3-3F33-42A0-8FAD-EC2BAEFA9C47}"/>
              </a:ext>
            </a:extLst>
          </p:cNvPr>
          <p:cNvPicPr/>
          <p:nvPr/>
        </p:nvPicPr>
        <p:blipFill rotWithShape="1">
          <a:blip r:embed="rId2"/>
          <a:srcRect l="13236" t="30071" r="81028" b="60382"/>
          <a:stretch/>
        </p:blipFill>
        <p:spPr bwMode="auto">
          <a:xfrm>
            <a:off x="1469255" y="2920753"/>
            <a:ext cx="1411549" cy="12650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51CC4200-620B-4CD4-B25A-CC6BB798BC20}"/>
              </a:ext>
            </a:extLst>
          </p:cNvPr>
          <p:cNvSpPr/>
          <p:nvPr/>
        </p:nvSpPr>
        <p:spPr>
          <a:xfrm>
            <a:off x="3217340" y="3252557"/>
            <a:ext cx="932156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AA1AB6A-9520-4725-9B59-00DC68F21AF3}"/>
              </a:ext>
            </a:extLst>
          </p:cNvPr>
          <p:cNvSpPr txBox="1"/>
          <p:nvPr/>
        </p:nvSpPr>
        <p:spPr>
          <a:xfrm>
            <a:off x="4486033" y="3187952"/>
            <a:ext cx="31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Ridotti andandoli a modificare attraverso pattern predefiniti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991DB822-CF8F-40E6-9E7F-4C76B5ABE4F8}"/>
              </a:ext>
            </a:extLst>
          </p:cNvPr>
          <p:cNvSpPr/>
          <p:nvPr/>
        </p:nvSpPr>
        <p:spPr>
          <a:xfrm>
            <a:off x="7886920" y="3256995"/>
            <a:ext cx="932156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C3104CC-731A-44B3-862D-FC249DA82D84}"/>
              </a:ext>
            </a:extLst>
          </p:cNvPr>
          <p:cNvPicPr/>
          <p:nvPr/>
        </p:nvPicPr>
        <p:blipFill rotWithShape="1">
          <a:blip r:embed="rId2"/>
          <a:srcRect l="13236" t="30071" r="81028" b="60382"/>
          <a:stretch/>
        </p:blipFill>
        <p:spPr bwMode="auto">
          <a:xfrm>
            <a:off x="9311196" y="2905218"/>
            <a:ext cx="1411549" cy="12650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D55BDBBF-7559-4471-92A1-90334E2803D0}"/>
              </a:ext>
            </a:extLst>
          </p:cNvPr>
          <p:cNvSpPr/>
          <p:nvPr/>
        </p:nvSpPr>
        <p:spPr>
          <a:xfrm>
            <a:off x="9774314" y="2987337"/>
            <a:ext cx="387068" cy="379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2289769-37C1-4F79-96E5-BE2B178821DD}"/>
              </a:ext>
            </a:extLst>
          </p:cNvPr>
          <p:cNvSpPr/>
          <p:nvPr/>
        </p:nvSpPr>
        <p:spPr>
          <a:xfrm>
            <a:off x="9774314" y="3347992"/>
            <a:ext cx="387068" cy="379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838774E-8C94-4B5F-A524-20CFE009B3F0}"/>
              </a:ext>
            </a:extLst>
          </p:cNvPr>
          <p:cNvSpPr/>
          <p:nvPr/>
        </p:nvSpPr>
        <p:spPr>
          <a:xfrm>
            <a:off x="7681254" y="4733534"/>
            <a:ext cx="932156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07911ABA-59AB-4846-83FB-89E7EDED1178}"/>
              </a:ext>
            </a:extLst>
          </p:cNvPr>
          <p:cNvSpPr txBox="1">
            <a:spLocks/>
          </p:cNvSpPr>
          <p:nvPr/>
        </p:nvSpPr>
        <p:spPr>
          <a:xfrm>
            <a:off x="1097280" y="4049641"/>
            <a:ext cx="6583974" cy="35954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Due biforcazioni che si trovano ad una distanza inferiore a 6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Una biforcazione ed una terminazione che si trovano ad una distanza inferiore a 6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59D404A5-7E63-4354-8FC4-40D648AD91C4}"/>
              </a:ext>
            </a:extLst>
          </p:cNvPr>
          <p:cNvSpPr txBox="1">
            <a:spLocks/>
          </p:cNvSpPr>
          <p:nvPr/>
        </p:nvSpPr>
        <p:spPr>
          <a:xfrm>
            <a:off x="8819076" y="4346213"/>
            <a:ext cx="6583974" cy="35954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>
              <a:buNone/>
            </a:pPr>
            <a:r>
              <a:rPr lang="it-IT" dirty="0"/>
              <a:t>Eliminate dalle minuzie trovate</a:t>
            </a:r>
          </a:p>
        </p:txBody>
      </p:sp>
    </p:spTree>
    <p:extLst>
      <p:ext uri="{BB962C8B-B14F-4D97-AF65-F5344CB8AC3E}">
        <p14:creationId xmlns:p14="http://schemas.microsoft.com/office/powerpoint/2010/main" val="68709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C16A8-46AE-406E-90F0-9C4F07D2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Biforcazione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9BF5834-5FD9-48CF-AF60-F8170284A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2" r="21260"/>
          <a:stretch/>
        </p:blipFill>
        <p:spPr>
          <a:xfrm>
            <a:off x="7547276" y="3608107"/>
            <a:ext cx="3141437" cy="2385040"/>
          </a:xfrm>
          <a:prstGeom prst="rect">
            <a:avLst/>
          </a:prstGeom>
        </p:spPr>
      </p:pic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C25F0ED5-7A9B-43A0-A0C1-D4CCC363A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6132" y="3608107"/>
            <a:ext cx="5539666" cy="1515376"/>
          </a:xfrm>
        </p:spPr>
        <p:txBody>
          <a:bodyPr>
            <a:normAutofit fontScale="92500"/>
          </a:bodyPr>
          <a:lstStyle/>
          <a:p>
            <a:pPr marL="201168" lvl="1" indent="0">
              <a:buNone/>
            </a:pP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 Come si vede attraverso i predicati che vanno a ricercare le false minuzie (casi 2 e 3 dei falsi positivi), il numero di biforcazioni trovate diminuisce</a:t>
            </a:r>
            <a:endParaRPr lang="it-IT" dirty="0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57C32992-8BB5-4D4B-8745-8FCEBAD6F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43" y="1911547"/>
            <a:ext cx="4854361" cy="22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4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9C0E2-2E06-476B-937B-5DCA927F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Minutiae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88BD51-9455-4C7A-A927-98F442F55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" y="1737360"/>
            <a:ext cx="11125200" cy="1050271"/>
          </a:xfrm>
        </p:spPr>
        <p:txBody>
          <a:bodyPr/>
          <a:lstStyle/>
          <a:p>
            <a:pPr marL="201168" lvl="1" indent="0">
              <a:buNone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E’ una particolarità di un impronta digitale che potrebbe determinare l’individuazione univoca di un soggetto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B39D7F-4BEA-4CCB-93D4-8F9BAD877AC6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1493" t="30177" r="59504" b="8800"/>
          <a:stretch/>
        </p:blipFill>
        <p:spPr bwMode="auto">
          <a:xfrm>
            <a:off x="960120" y="2802871"/>
            <a:ext cx="4648518" cy="33807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4560F78-2E09-404C-84D2-50EE62984424}"/>
              </a:ext>
            </a:extLst>
          </p:cNvPr>
          <p:cNvPicPr/>
          <p:nvPr/>
        </p:nvPicPr>
        <p:blipFill rotWithShape="1">
          <a:blip r:embed="rId2"/>
          <a:srcRect l="41316" t="28580" r="22806" b="8800"/>
          <a:stretch/>
        </p:blipFill>
        <p:spPr bwMode="auto">
          <a:xfrm>
            <a:off x="6583364" y="2910840"/>
            <a:ext cx="4572316" cy="32727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54B0D15-FDAA-4E8D-9421-C47EE6DD49C0}"/>
              </a:ext>
            </a:extLst>
          </p:cNvPr>
          <p:cNvSpPr/>
          <p:nvPr/>
        </p:nvSpPr>
        <p:spPr>
          <a:xfrm>
            <a:off x="8633144" y="3017520"/>
            <a:ext cx="1981516" cy="82296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434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C16A8-46AE-406E-90F0-9C4F07D2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Lago o Occhiello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3426E9-10B4-42BE-8C83-1E2157D35A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ACE28D-6BBA-457E-9683-2EF9163C14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397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C16A8-46AE-406E-90F0-9C4F07D2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Eliminazione false minuzie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3426E9-10B4-42BE-8C83-1E2157D35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8717" y="2423602"/>
            <a:ext cx="8815526" cy="38982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Come visto, in alcune minuzie, si possono avere dei casi di false minuzie, ovvero casi di biforcazioni o terminazioni che non sono in realtà tali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Si hanno 3 diversi casi: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Due terminazioni ad una distanza minore di D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Due biforcazioni ad una distanza minore di D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Una biforcazione ed una terminazione ad una distanza minore di D </a:t>
            </a:r>
          </a:p>
        </p:txBody>
      </p:sp>
    </p:spTree>
    <p:extLst>
      <p:ext uri="{BB962C8B-B14F-4D97-AF65-F5344CB8AC3E}">
        <p14:creationId xmlns:p14="http://schemas.microsoft.com/office/powerpoint/2010/main" val="424226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E7F057-E429-48F5-8561-46E5B251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Obiettivi dell’elaborato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1FAE85-8CAB-43CB-A001-72F6A6E0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Studio ed individuazione delle </a:t>
            </a:r>
            <a:r>
              <a:rPr lang="it-IT" i="1" dirty="0" err="1"/>
              <a:t>minutiae</a:t>
            </a:r>
            <a:r>
              <a:rPr lang="it-IT" dirty="0"/>
              <a:t> nelle impronte digitali, al fine di certificare la colpevolezza di un dato soggetto in una scena del crimine;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Esposizione tramite immagini del lavoro riguardante il procedimento di </a:t>
            </a:r>
            <a:r>
              <a:rPr lang="it-IT" i="1" dirty="0" err="1"/>
              <a:t>thinning</a:t>
            </a:r>
            <a:r>
              <a:rPr lang="it-IT" dirty="0"/>
              <a:t>, eseguito preventivamente sull’impronta </a:t>
            </a:r>
            <a:r>
              <a:rPr lang="it-IT" dirty="0" err="1"/>
              <a:t>binarizzata</a:t>
            </a:r>
            <a:r>
              <a:rPr lang="it-IT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Riconoscimento delle varie </a:t>
            </a:r>
            <a:r>
              <a:rPr lang="it-IT" i="1" dirty="0" err="1"/>
              <a:t>minutiae</a:t>
            </a:r>
            <a:r>
              <a:rPr lang="it-IT" i="1" dirty="0"/>
              <a:t>;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8543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C16A8-46AE-406E-90F0-9C4F07D2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Eliminazione false minuzie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3426E9-10B4-42BE-8C83-1E2157D35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83906"/>
            <a:ext cx="10058400" cy="36851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D rappresenta la distanza media tra due creste parallele, il cui calcolo può essere fatto attraverso il seguente algoritmo: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 Si contano il numero di pixel neri di ogni riga (</a:t>
            </a:r>
            <a:r>
              <a:rPr lang="it-IT" dirty="0" err="1"/>
              <a:t>Pi</a:t>
            </a:r>
            <a:r>
              <a:rPr lang="it-IT" dirty="0"/>
              <a:t>)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 Per ogni riga si divide la larghezza della riga per </a:t>
            </a:r>
            <a:r>
              <a:rPr lang="it-IT" dirty="0" err="1"/>
              <a:t>Pi</a:t>
            </a:r>
            <a:endParaRPr lang="it-IT" dirty="0"/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 Si fa una media dei valori Di, il cui risultato è proprio D</a:t>
            </a:r>
          </a:p>
          <a:p>
            <a:pPr marL="544068" lvl="1" indent="-342900">
              <a:buFont typeface="+mj-lt"/>
              <a:buAutoNum type="arabicPeriod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DA89C1E-416A-4675-8C13-22A9795E4191}"/>
              </a:ext>
            </a:extLst>
          </p:cNvPr>
          <p:cNvSpPr txBox="1"/>
          <p:nvPr/>
        </p:nvSpPr>
        <p:spPr>
          <a:xfrm>
            <a:off x="7998780" y="3237604"/>
            <a:ext cx="3156899" cy="175432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Valori sperimentali hanno dimostrato che il valore di D in un’impronta non è mai inferiore a 6, quindi per semplicità, nel nostro caso di studio abbiamo posto D=6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25E873-0CC3-4AAE-BFA1-2C3025A2A2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35" y="4664269"/>
            <a:ext cx="2378661" cy="4315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CA38069-7A9B-41BB-9B09-6E136D3C70A5}"/>
              </a:ext>
            </a:extLst>
          </p:cNvPr>
          <p:cNvSpPr txBox="1">
            <a:spLocks/>
          </p:cNvSpPr>
          <p:nvPr/>
        </p:nvSpPr>
        <p:spPr>
          <a:xfrm>
            <a:off x="1097279" y="4114767"/>
            <a:ext cx="6181225" cy="36851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Per il calcolo della distanza tra due minuzie abbiamo utilizzato la distanza Euclidea 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 Una volta calcolata la distanza, sono state eliminate le minuzie ad una distanza inferiore a D</a:t>
            </a:r>
          </a:p>
        </p:txBody>
      </p:sp>
    </p:spTree>
    <p:extLst>
      <p:ext uri="{BB962C8B-B14F-4D97-AF65-F5344CB8AC3E}">
        <p14:creationId xmlns:p14="http://schemas.microsoft.com/office/powerpoint/2010/main" val="151250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FDEBA0-06A4-4701-9AE2-DD9E98A2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Thinning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402247-F068-4A91-AB84-A0F579A0A5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 Assottigliamento dell’immagine relativa all’impronta digitale, in quanto presentante uno spessore maggiore di un pixel;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 Riempimento degli spazi bianchi;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 Individuazione di determinati pattern all’interno dell’impronta e sostituzione di quest’ultimi con delle linee;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8092519-7B9B-4B57-B537-A96A4BD5F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5038" y="1978255"/>
            <a:ext cx="2525865" cy="318394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FC405AC-1BF8-4F2E-82DD-B011A13FE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449" y="2086047"/>
            <a:ext cx="2284272" cy="30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5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FDEBA0-06A4-4701-9AE2-DD9E98A2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Creazione File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32D89376-04CE-4AF3-8CEF-E3C566BD9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7167" y="2476048"/>
            <a:ext cx="993766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In seguito alla fase di </a:t>
            </a:r>
            <a:r>
              <a:rPr lang="it-IT" dirty="0" err="1"/>
              <a:t>thinning</a:t>
            </a:r>
            <a:r>
              <a:rPr lang="it-IT" dirty="0"/>
              <a:t> dell’immagine, i fatti </a:t>
            </a:r>
            <a:r>
              <a:rPr lang="it-IT" dirty="0" err="1"/>
              <a:t>Prolog</a:t>
            </a:r>
            <a:r>
              <a:rPr lang="it-IT" dirty="0"/>
              <a:t> che indicano i pixel neri, diventano parte del Database.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Per altri usi viene creato anche un file ‘file.txt’ nella directory corrente che andrà a contenere proprio questi fatti.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In questo modo è possibile consultarli più facilmente ed è anche possibile poter generare direttamente un’impronta a partire da questo file, senza dover eseguire la fase di assottigliamento.</a:t>
            </a:r>
          </a:p>
        </p:txBody>
      </p:sp>
    </p:spTree>
    <p:extLst>
      <p:ext uri="{BB962C8B-B14F-4D97-AF65-F5344CB8AC3E}">
        <p14:creationId xmlns:p14="http://schemas.microsoft.com/office/powerpoint/2010/main" val="34151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9C0E2-2E06-476B-937B-5DCA927F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Minutiae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88BD51-9455-4C7A-A927-98F442F55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" y="1737360"/>
            <a:ext cx="11125200" cy="1050271"/>
          </a:xfrm>
        </p:spPr>
        <p:txBody>
          <a:bodyPr/>
          <a:lstStyle/>
          <a:p>
            <a:pPr marL="201168" lvl="1" indent="0">
              <a:buNone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E’ una particolarità di un impronta digitale che potrebbe determinare l’individuazione univoca di un soggetto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B39D7F-4BEA-4CCB-93D4-8F9BAD877AC6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1493" t="30177" r="59504" b="8800"/>
          <a:stretch/>
        </p:blipFill>
        <p:spPr bwMode="auto">
          <a:xfrm>
            <a:off x="960120" y="2802871"/>
            <a:ext cx="4648518" cy="33807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4560F78-2E09-404C-84D2-50EE62984424}"/>
              </a:ext>
            </a:extLst>
          </p:cNvPr>
          <p:cNvPicPr/>
          <p:nvPr/>
        </p:nvPicPr>
        <p:blipFill rotWithShape="1">
          <a:blip r:embed="rId2"/>
          <a:srcRect l="41316" t="28580" r="22806" b="8800"/>
          <a:stretch/>
        </p:blipFill>
        <p:spPr bwMode="auto">
          <a:xfrm>
            <a:off x="6583364" y="2910840"/>
            <a:ext cx="4572316" cy="32727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578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9C0E2-2E06-476B-937B-5DCA927F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Minutiae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88BD51-9455-4C7A-A927-98F442F55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" y="1737360"/>
            <a:ext cx="11125200" cy="1050271"/>
          </a:xfrm>
        </p:spPr>
        <p:txBody>
          <a:bodyPr/>
          <a:lstStyle/>
          <a:p>
            <a:pPr marL="201168" lvl="1" indent="0">
              <a:buNone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E’ una particolarità di un impronta digitale che potrebbe determinare l’individuazione univoca di un soggetto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B39D7F-4BEA-4CCB-93D4-8F9BAD877AC6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1493" t="30177" r="59504" b="8800"/>
          <a:stretch/>
        </p:blipFill>
        <p:spPr bwMode="auto">
          <a:xfrm>
            <a:off x="960120" y="2802871"/>
            <a:ext cx="4648518" cy="33807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4560F78-2E09-404C-84D2-50EE62984424}"/>
              </a:ext>
            </a:extLst>
          </p:cNvPr>
          <p:cNvPicPr/>
          <p:nvPr/>
        </p:nvPicPr>
        <p:blipFill rotWithShape="1">
          <a:blip r:embed="rId2"/>
          <a:srcRect l="41316" t="28580" r="22806" b="8800"/>
          <a:stretch/>
        </p:blipFill>
        <p:spPr bwMode="auto">
          <a:xfrm>
            <a:off x="6583364" y="2910840"/>
            <a:ext cx="4572316" cy="32727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54B0D15-FDAA-4E8D-9421-C47EE6DD49C0}"/>
              </a:ext>
            </a:extLst>
          </p:cNvPr>
          <p:cNvSpPr/>
          <p:nvPr/>
        </p:nvSpPr>
        <p:spPr>
          <a:xfrm>
            <a:off x="3619500" y="4493221"/>
            <a:ext cx="1798320" cy="82296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47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9C0E2-2E06-476B-937B-5DCA927F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Punto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049534B6-E0B8-4975-8B5C-B7EF7697D3CF}"/>
              </a:ext>
            </a:extLst>
          </p:cNvPr>
          <p:cNvSpPr txBox="1">
            <a:spLocks/>
          </p:cNvSpPr>
          <p:nvPr/>
        </p:nvSpPr>
        <p:spPr>
          <a:xfrm>
            <a:off x="1290666" y="2928889"/>
            <a:ext cx="5065746" cy="37845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L’individuazione di un punto è molto semplice, infatti altro non è che un pixel isolato, cioè un pixel senza pixel vicini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92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9C0E2-2E06-476B-937B-5DCA927F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Minutiae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88BD51-9455-4C7A-A927-98F442F55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" y="1737360"/>
            <a:ext cx="11125200" cy="1050271"/>
          </a:xfrm>
        </p:spPr>
        <p:txBody>
          <a:bodyPr/>
          <a:lstStyle/>
          <a:p>
            <a:pPr marL="201168" lvl="1" indent="0">
              <a:buNone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E’ una particolarità di un impronta digitale che potrebbe determinare l’individuazione univoca di un soggetto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B39D7F-4BEA-4CCB-93D4-8F9BAD877AC6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1493" t="30177" r="59504" b="8800"/>
          <a:stretch/>
        </p:blipFill>
        <p:spPr bwMode="auto">
          <a:xfrm>
            <a:off x="960120" y="2802871"/>
            <a:ext cx="4648518" cy="33807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4560F78-2E09-404C-84D2-50EE62984424}"/>
              </a:ext>
            </a:extLst>
          </p:cNvPr>
          <p:cNvPicPr/>
          <p:nvPr/>
        </p:nvPicPr>
        <p:blipFill rotWithShape="1">
          <a:blip r:embed="rId2"/>
          <a:srcRect l="41316" t="28580" r="22806" b="8800"/>
          <a:stretch/>
        </p:blipFill>
        <p:spPr bwMode="auto">
          <a:xfrm>
            <a:off x="6583364" y="2910840"/>
            <a:ext cx="4572316" cy="32727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54B0D15-FDAA-4E8D-9421-C47EE6DD49C0}"/>
              </a:ext>
            </a:extLst>
          </p:cNvPr>
          <p:cNvSpPr/>
          <p:nvPr/>
        </p:nvSpPr>
        <p:spPr>
          <a:xfrm>
            <a:off x="3581400" y="3724246"/>
            <a:ext cx="1798320" cy="82296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637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C16A8-46AE-406E-90F0-9C4F07D2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Tratto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7EE334D-B23E-4568-B0DA-DC947FCC17D0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31998" t="38297" r="41108" b="39124"/>
          <a:stretch/>
        </p:blipFill>
        <p:spPr bwMode="auto">
          <a:xfrm>
            <a:off x="6096000" y="2653827"/>
            <a:ext cx="4918375" cy="23227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E751351A-CBEA-4695-9AD1-5057700F6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246050"/>
            <a:ext cx="4513407" cy="324922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Viene riconosciuta tenendo conto che un tratto altro non è che una successione di pixel che hanno al massimo 2 pixel vicini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Dato che un tratto si differenzia da un’interlinea dal fatto che il tratto ha una lunghezza minore, è stata posta una soglia, al di la del quale una successione di pixel non è considerata più come tratto </a:t>
            </a:r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D5BAA1D-089B-4B13-AC10-5EE1E6C02F44}"/>
              </a:ext>
            </a:extLst>
          </p:cNvPr>
          <p:cNvSpPr/>
          <p:nvPr/>
        </p:nvSpPr>
        <p:spPr>
          <a:xfrm>
            <a:off x="7955944" y="3211497"/>
            <a:ext cx="1198485" cy="772357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2038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</TotalTime>
  <Words>774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Retrospettivo</vt:lpstr>
      <vt:lpstr>FINGERPRINT MINUTIAE RECOGNISING</vt:lpstr>
      <vt:lpstr>Obiettivi dell’elaborato</vt:lpstr>
      <vt:lpstr>Thinning</vt:lpstr>
      <vt:lpstr>Creazione File</vt:lpstr>
      <vt:lpstr>Minutiae</vt:lpstr>
      <vt:lpstr>Minutiae</vt:lpstr>
      <vt:lpstr>Punto</vt:lpstr>
      <vt:lpstr>Minutiae</vt:lpstr>
      <vt:lpstr>Tratto</vt:lpstr>
      <vt:lpstr>Minutiae</vt:lpstr>
      <vt:lpstr>Terminazione</vt:lpstr>
      <vt:lpstr>Terminazione</vt:lpstr>
      <vt:lpstr>Minutiae</vt:lpstr>
      <vt:lpstr>Biforcazione</vt:lpstr>
      <vt:lpstr>Biforcazione</vt:lpstr>
      <vt:lpstr>Biforcazione</vt:lpstr>
      <vt:lpstr>Minutiae</vt:lpstr>
      <vt:lpstr>Lago o Occhiello</vt:lpstr>
      <vt:lpstr>Eliminazione false minuzie</vt:lpstr>
      <vt:lpstr>Eliminazione false minuzie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Russo</dc:creator>
  <cp:lastModifiedBy>PACIFICI IACOPO</cp:lastModifiedBy>
  <cp:revision>34</cp:revision>
  <dcterms:created xsi:type="dcterms:W3CDTF">2019-02-19T10:16:14Z</dcterms:created>
  <dcterms:modified xsi:type="dcterms:W3CDTF">2019-02-19T17:23:15Z</dcterms:modified>
</cp:coreProperties>
</file>