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handoutMasterIdLst>
    <p:handoutMasterId r:id="rId14"/>
  </p:handoutMasterIdLst>
  <p:sldIdLst>
    <p:sldId id="257" r:id="rId2"/>
    <p:sldId id="258" r:id="rId3"/>
    <p:sldId id="259" r:id="rId4"/>
    <p:sldId id="260" r:id="rId5"/>
    <p:sldId id="261" r:id="rId6"/>
    <p:sldId id="262" r:id="rId7"/>
    <p:sldId id="263" r:id="rId8"/>
    <p:sldId id="264" r:id="rId9"/>
    <p:sldId id="266" r:id="rId10"/>
    <p:sldId id="265" r:id="rId11"/>
    <p:sldId id="267" r:id="rId12"/>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A6197C0-6F93-4DDC-B388-4A311E383667}" type="datetime1">
              <a:rPr lang="ro-RO" smtClean="0"/>
              <a:t>03.04.2024</a:t>
            </a:fld>
            <a:endParaRPr lang="en-US" dirty="0"/>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A82B259-CE05-48A8-846C-C8EDA67478E8}" type="datetime1">
              <a:rPr lang="ro-RO" smtClean="0"/>
              <a:t>03.04.2024</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
              <a:t>Faceți clic pentru a edita stilurile de text coordonator</a:t>
            </a:r>
            <a:endParaRPr lang="en-US"/>
          </a:p>
          <a:p>
            <a:pPr lvl="1" rtl="0"/>
            <a:r>
              <a:rPr lang="ro"/>
              <a:t>Al doilea nivel</a:t>
            </a:r>
          </a:p>
          <a:p>
            <a:pPr lvl="2" rtl="0"/>
            <a:r>
              <a:rPr lang="ro"/>
              <a:t>Al treilea nivel</a:t>
            </a:r>
          </a:p>
          <a:p>
            <a:pPr lvl="3" rtl="0"/>
            <a:r>
              <a:rPr lang="ro"/>
              <a:t>Al patrulea nivel</a:t>
            </a:r>
          </a:p>
          <a:p>
            <a:pPr lvl="4" rtl="0"/>
            <a:r>
              <a:rPr lang="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7" name="Dreptunghi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titlu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a:t>Click to edit Master subtitle style</a:t>
            </a:r>
            <a:endParaRPr lang="en-US" dirty="0"/>
          </a:p>
        </p:txBody>
      </p:sp>
      <p:sp>
        <p:nvSpPr>
          <p:cNvPr id="8" name="Substituent dată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2B3D9822-F745-4969-8F51-CE3D9A133CC3}" type="datetime1">
              <a:rPr lang="ro-RO" smtClean="0"/>
              <a:t>03.04.2024</a:t>
            </a:fld>
            <a:endParaRPr lang="en-US" dirty="0"/>
          </a:p>
        </p:txBody>
      </p:sp>
      <p:sp>
        <p:nvSpPr>
          <p:cNvPr id="9" name="Substituent subsol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9" name="Titlu 1"/>
          <p:cNvSpPr>
            <a:spLocks noGrp="1"/>
          </p:cNvSpPr>
          <p:nvPr>
            <p:ph type="title"/>
          </p:nvPr>
        </p:nvSpPr>
        <p:spPr>
          <a:xfrm>
            <a:off x="581192" y="702156"/>
            <a:ext cx="11029616" cy="1013800"/>
          </a:xfrm>
        </p:spPr>
        <p:txBody>
          <a:bodyPr rtlCol="0"/>
          <a:lstStyle>
            <a:lvl1pPr>
              <a:defRPr>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text vertical 2"/>
          <p:cNvSpPr>
            <a:spLocks noGrp="1"/>
          </p:cNvSpPr>
          <p:nvPr>
            <p:ph type="body" orient="vert" idx="1"/>
          </p:nvPr>
        </p:nvSpPr>
        <p:spPr/>
        <p:txBody>
          <a:bodyPr vert="eaVert" rtlCol="0"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dată 3"/>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6F66030-6DC7-4A96-8E20-64D1D0689F4F}" type="datetime1">
              <a:rPr lang="ro-RO" smtClean="0"/>
              <a:t>03.04.2024</a:t>
            </a:fld>
            <a:endParaRPr lang="en-US" dirty="0"/>
          </a:p>
        </p:txBody>
      </p:sp>
      <p:sp>
        <p:nvSpPr>
          <p:cNvPr id="5" name="Substituent subsol 4"/>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7" name="Dreptunghi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vertical 1"/>
          <p:cNvSpPr>
            <a:spLocks noGrp="1"/>
          </p:cNvSpPr>
          <p:nvPr>
            <p:ph type="title" orient="vert"/>
          </p:nvPr>
        </p:nvSpPr>
        <p:spPr>
          <a:xfrm>
            <a:off x="8204200" y="863600"/>
            <a:ext cx="3124200" cy="4807326"/>
          </a:xfrm>
        </p:spPr>
        <p:txBody>
          <a:bodyPr vert="eaVert" rtlCol="0" anchor="ctr"/>
          <a:lstStyle>
            <a:lvl1pPr>
              <a:defRPr>
                <a:solidFill>
                  <a:srgbClr val="FFFFFF"/>
                </a:solidFill>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text vertical 2"/>
          <p:cNvSpPr>
            <a:spLocks noGrp="1"/>
          </p:cNvSpPr>
          <p:nvPr>
            <p:ph type="body" orient="vert" idx="1"/>
          </p:nvPr>
        </p:nvSpPr>
        <p:spPr>
          <a:xfrm>
            <a:off x="774923" y="863600"/>
            <a:ext cx="7161625" cy="4807326"/>
          </a:xfrm>
        </p:spPr>
        <p:txBody>
          <a:bodyPr vert="eaVert" rtlCol="0"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8" name="Dreptunghi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Dreptunghi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Substituent dată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1E671349-DF77-4E34-911C-07362C92D6EC}" type="datetime1">
              <a:rPr lang="ro-RO" smtClean="0"/>
              <a:t>03.04.2024</a:t>
            </a:fld>
            <a:endParaRPr lang="en-US" dirty="0"/>
          </a:p>
        </p:txBody>
      </p:sp>
      <p:sp>
        <p:nvSpPr>
          <p:cNvPr id="12" name="Substituent subsol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3" name="Substituent număr diapozitiv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2" y="702156"/>
            <a:ext cx="11029616" cy="1188720"/>
          </a:xfrm>
        </p:spPr>
        <p:txBody>
          <a:bodyPr rtlCol="0"/>
          <a:lstStyle>
            <a:lvl1pPr>
              <a:defRPr>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conținut 2"/>
          <p:cNvSpPr>
            <a:spLocks noGrp="1"/>
          </p:cNvSpPr>
          <p:nvPr>
            <p:ph idx="1"/>
          </p:nvPr>
        </p:nvSpPr>
        <p:spPr>
          <a:xfrm>
            <a:off x="581192" y="2340864"/>
            <a:ext cx="11029615" cy="3634486"/>
          </a:xfrm>
        </p:spPr>
        <p:txBody>
          <a:bodyPr rtlCol="0"/>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8" name="Substituent dată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9C9A9B65-20C9-4F15-B5F6-7E0990AFCC4E}" type="datetime1">
              <a:rPr lang="ro-RO" smtClean="0"/>
              <a:t>03.04.2024</a:t>
            </a:fld>
            <a:endParaRPr lang="en-US" dirty="0"/>
          </a:p>
        </p:txBody>
      </p:sp>
      <p:sp>
        <p:nvSpPr>
          <p:cNvPr id="9" name="Substituent subsol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8" name="Dreptunghi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text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7" name="Substituent dată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08DF754F-32BA-4731-A459-60104E25B93A}" type="datetime1">
              <a:rPr lang="ro-RO" smtClean="0"/>
              <a:t>03.04.2024</a:t>
            </a:fld>
            <a:endParaRPr lang="en-US" dirty="0"/>
          </a:p>
        </p:txBody>
      </p:sp>
      <p:sp>
        <p:nvSpPr>
          <p:cNvPr id="9" name="Substituent subsol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0" name="Substituent număr diapozitiv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conținut 2"/>
          <p:cNvSpPr>
            <a:spLocks noGrp="1"/>
          </p:cNvSpPr>
          <p:nvPr>
            <p:ph sz="half" idx="1"/>
          </p:nvPr>
        </p:nvSpPr>
        <p:spPr>
          <a:xfrm>
            <a:off x="581193" y="2228003"/>
            <a:ext cx="5194767"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conținut 3"/>
          <p:cNvSpPr>
            <a:spLocks noGrp="1"/>
          </p:cNvSpPr>
          <p:nvPr>
            <p:ph sz="half" idx="2"/>
          </p:nvPr>
        </p:nvSpPr>
        <p:spPr>
          <a:xfrm>
            <a:off x="6416039" y="2228003"/>
            <a:ext cx="5194769" cy="3633047"/>
          </a:xfrm>
        </p:spPr>
        <p:txBody>
          <a:bodyPr rtlCol="0">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51A65E23-EA59-41B4-A1E4-EEE90F543A0C}" type="datetime1">
              <a:rPr lang="ro-RO" smtClean="0"/>
              <a:t>03.04.2024</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ție">
    <p:spTree>
      <p:nvGrpSpPr>
        <p:cNvPr id="1" name=""/>
        <p:cNvGrpSpPr/>
        <p:nvPr/>
      </p:nvGrpSpPr>
      <p:grpSpPr>
        <a:xfrm>
          <a:off x="0" y="0"/>
          <a:ext cx="0" cy="0"/>
          <a:chOff x="0" y="0"/>
          <a:chExt cx="0" cy="0"/>
        </a:xfrm>
      </p:grpSpPr>
      <p:sp>
        <p:nvSpPr>
          <p:cNvPr id="12" name="Titlu 1"/>
          <p:cNvSpPr>
            <a:spLocks noGrp="1"/>
          </p:cNvSpPr>
          <p:nvPr>
            <p:ph type="title"/>
          </p:nvPr>
        </p:nvSpPr>
        <p:spPr>
          <a:xfrm>
            <a:off x="581193"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text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Substituent conținut 3"/>
          <p:cNvSpPr>
            <a:spLocks noGrp="1"/>
          </p:cNvSpPr>
          <p:nvPr>
            <p:ph sz="half" idx="2"/>
          </p:nvPr>
        </p:nvSpPr>
        <p:spPr>
          <a:xfrm>
            <a:off x="581194" y="2926052"/>
            <a:ext cx="5194766"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Substituent text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Substituent conținut 5"/>
          <p:cNvSpPr>
            <a:spLocks noGrp="1"/>
          </p:cNvSpPr>
          <p:nvPr>
            <p:ph sz="quarter" idx="4"/>
          </p:nvPr>
        </p:nvSpPr>
        <p:spPr>
          <a:xfrm>
            <a:off x="6416037" y="2926052"/>
            <a:ext cx="5194771" cy="2934999"/>
          </a:xfrm>
        </p:spPr>
        <p:txBody>
          <a:bodyPr rtlCol="0"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7" name="Substituent dată 6"/>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D1FFDA9-070E-4CF9-ABA9-00A1DA330F15}" type="datetime1">
              <a:rPr lang="ro-RO" smtClean="0"/>
              <a:t>03.04.2024</a:t>
            </a:fld>
            <a:endParaRPr lang="en-US" dirty="0"/>
          </a:p>
        </p:txBody>
      </p:sp>
      <p:sp>
        <p:nvSpPr>
          <p:cNvPr id="8" name="Substituent subsol 7"/>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9" name="Substituent număr diapozitiv 8"/>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8" name="Titlu 1"/>
          <p:cNvSpPr>
            <a:spLocks noGrp="1"/>
          </p:cNvSpPr>
          <p:nvPr>
            <p:ph type="title"/>
          </p:nvPr>
        </p:nvSpPr>
        <p:spPr>
          <a:xfrm>
            <a:off x="575894" y="729658"/>
            <a:ext cx="11029616" cy="988332"/>
          </a:xfrm>
        </p:spPr>
        <p:txBody>
          <a:bodyPr rtlCol="0"/>
          <a:lstStyle>
            <a:lvl1pPr>
              <a:defRPr>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dată 2"/>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CA9CD5ED-0DD8-4639-A0CC-A7E7F3EE93BA}" type="datetime1">
              <a:rPr lang="ro-RO" smtClean="0"/>
              <a:t>03.04.2024</a:t>
            </a:fld>
            <a:endParaRPr lang="en-US" dirty="0"/>
          </a:p>
        </p:txBody>
      </p:sp>
      <p:sp>
        <p:nvSpPr>
          <p:cNvPr id="4" name="Substituent subsol 3"/>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5" name="Substituent număr diapozitiv 4"/>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B8BCEB24-D323-41FF-9618-0B1F209F6ED8}" type="datetime1">
              <a:rPr lang="ro-RO" smtClean="0"/>
              <a:t>03.04.2024</a:t>
            </a:fld>
            <a:endParaRPr lang="en-US" dirty="0"/>
          </a:p>
        </p:txBody>
      </p:sp>
      <p:sp>
        <p:nvSpPr>
          <p:cNvPr id="3" name="Substituent subsol 2"/>
          <p:cNvSpPr>
            <a:spLocks noGrp="1"/>
          </p:cNvSpPr>
          <p:nvPr>
            <p:ph type="ftr" sz="quarter" idx="11"/>
          </p:nvPr>
        </p:nvSpPr>
        <p:spPr/>
        <p:txBody>
          <a:bodyPr rtlCol="0"/>
          <a:lstStyle/>
          <a:p>
            <a:pPr rtl="0"/>
            <a:endParaRPr lang="en-US" dirty="0"/>
          </a:p>
        </p:txBody>
      </p:sp>
      <p:sp>
        <p:nvSpPr>
          <p:cNvPr id="4" name="Substituent număr diapozitiv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9" name="Dreptunghi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u 1"/>
          <p:cNvSpPr>
            <a:spLocks noGrp="1"/>
          </p:cNvSpPr>
          <p:nvPr>
            <p:ph type="title"/>
          </p:nvPr>
        </p:nvSpPr>
        <p:spPr>
          <a:xfrm>
            <a:off x="767857" y="933450"/>
            <a:ext cx="3031852" cy="1722419"/>
          </a:xfrm>
        </p:spPr>
        <p:txBody>
          <a:bodyPr rtlCol="0" anchor="b">
            <a:normAutofit/>
          </a:bodyPr>
          <a:lstStyle>
            <a:lvl1pPr algn="l">
              <a:defRPr sz="2400" b="0">
                <a:solidFill>
                  <a:srgbClr val="FFFFFF"/>
                </a:solidFill>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conținut 2"/>
          <p:cNvSpPr>
            <a:spLocks noGrp="1"/>
          </p:cNvSpPr>
          <p:nvPr>
            <p:ph idx="1"/>
          </p:nvPr>
        </p:nvSpPr>
        <p:spPr>
          <a:xfrm>
            <a:off x="4900928" y="1179829"/>
            <a:ext cx="6650991" cy="4658216"/>
          </a:xfrm>
        </p:spPr>
        <p:txBody>
          <a:bodyPr rtlCol="0"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Substituent text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Substituent dată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lvl1pPr>
              <a:defRPr>
                <a:latin typeface="Calibri" panose="020F0502020204030204" pitchFamily="34" charset="0"/>
                <a:cs typeface="Calibri" panose="020F0502020204030204" pitchFamily="34" charset="0"/>
              </a:defRPr>
            </a:lvl1pPr>
          </a:lstStyle>
          <a:p>
            <a:fld id="{B4EBE38A-E62D-4B2B-A880-291B8DDFFC9C}" type="datetime1">
              <a:rPr lang="ro-RO" smtClean="0"/>
              <a:t>03.04.2024</a:t>
            </a:fld>
            <a:endParaRPr lang="en-US" dirty="0"/>
          </a:p>
        </p:txBody>
      </p:sp>
      <p:sp>
        <p:nvSpPr>
          <p:cNvPr id="10" name="Substituent subsol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11" name="Substituent număr diapozitiv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latin typeface="Calibri" panose="020F0502020204030204" pitchFamily="34" charset="0"/>
                <a:cs typeface="Calibri" panose="020F0502020204030204" pitchFamily="34" charset="0"/>
              </a:defRPr>
            </a:lvl1pPr>
          </a:lstStyle>
          <a:p>
            <a:pPr rtl="0"/>
            <a:r>
              <a:rPr lang="en-US"/>
              <a:t>Click to edit Master title style</a:t>
            </a:r>
            <a:endParaRPr lang="en-US" dirty="0"/>
          </a:p>
        </p:txBody>
      </p:sp>
      <p:sp>
        <p:nvSpPr>
          <p:cNvPr id="3" name="Substituent imagin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a:t>Click icon to add picture</a:t>
            </a:r>
            <a:endParaRPr lang="en-US" dirty="0"/>
          </a:p>
        </p:txBody>
      </p:sp>
      <p:sp>
        <p:nvSpPr>
          <p:cNvPr id="4" name="Substituent text 3"/>
          <p:cNvSpPr>
            <a:spLocks noGrp="1"/>
          </p:cNvSpPr>
          <p:nvPr>
            <p:ph type="body" sz="half" idx="2"/>
          </p:nvPr>
        </p:nvSpPr>
        <p:spPr>
          <a:xfrm>
            <a:off x="581192" y="5260127"/>
            <a:ext cx="11029617" cy="998148"/>
          </a:xfrm>
        </p:spPr>
        <p:txBody>
          <a:bodyPr rtlCol="0" anchor="t">
            <a:normAutofit/>
          </a:bodyPr>
          <a:lstStyle>
            <a:lvl1pPr marL="0" indent="0">
              <a:buNone/>
              <a:defRPr sz="16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Substituent dată 4"/>
          <p:cNvSpPr>
            <a:spLocks noGrp="1"/>
          </p:cNvSpPr>
          <p:nvPr>
            <p:ph type="dt" sz="half" idx="10"/>
          </p:nvPr>
        </p:nvSpPr>
        <p:spPr/>
        <p:txBody>
          <a:bodyPr rtlCol="0"/>
          <a:lstStyle>
            <a:lvl1pPr>
              <a:defRPr>
                <a:latin typeface="Calibri" panose="020F0502020204030204" pitchFamily="34" charset="0"/>
                <a:cs typeface="Calibri" panose="020F0502020204030204" pitchFamily="34" charset="0"/>
              </a:defRPr>
            </a:lvl1pPr>
          </a:lstStyle>
          <a:p>
            <a:fld id="{71FEEC99-4875-42DD-AC2F-168DB28E55D8}" type="datetime1">
              <a:rPr lang="ro-RO" smtClean="0"/>
              <a:t>03.04.2024</a:t>
            </a:fld>
            <a:endParaRPr lang="en-US" dirty="0"/>
          </a:p>
        </p:txBody>
      </p:sp>
      <p:sp>
        <p:nvSpPr>
          <p:cNvPr id="6" name="Substituent subsol 5"/>
          <p:cNvSpPr>
            <a:spLocks noGrp="1"/>
          </p:cNvSpPr>
          <p:nvPr>
            <p:ph type="ftr" sz="quarter" idx="11"/>
          </p:nvPr>
        </p:nvSpPr>
        <p:spPr/>
        <p:txBody>
          <a:bodyPr rtlCol="0"/>
          <a:lstStyle>
            <a:lvl1pPr>
              <a:defRPr>
                <a:latin typeface="Calibri" panose="020F0502020204030204" pitchFamily="34" charset="0"/>
                <a:cs typeface="Calibri" panose="020F0502020204030204" pitchFamily="34" charset="0"/>
              </a:defRPr>
            </a:lvl1pPr>
          </a:lstStyle>
          <a:p>
            <a:endParaRPr lang="en-US" dirty="0"/>
          </a:p>
        </p:txBody>
      </p:sp>
      <p:sp>
        <p:nvSpPr>
          <p:cNvPr id="7" name="Substituent număr diapozitiv 6"/>
          <p:cNvSpPr>
            <a:spLocks noGrp="1"/>
          </p:cNvSpPr>
          <p:nvPr>
            <p:ph type="sldNum" sz="quarter" idx="12"/>
          </p:nvPr>
        </p:nvSpPr>
        <p:spPr/>
        <p:txBody>
          <a:bodyPr rtlCol="0"/>
          <a:lstStyle>
            <a:lvl1pPr>
              <a:defRPr>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o"/>
              <a:t>Faceți clic pentru a edita stilul de titlu coordonator</a:t>
            </a:r>
            <a:endParaRPr lang="en-US" dirty="0"/>
          </a:p>
        </p:txBody>
      </p:sp>
      <p:sp>
        <p:nvSpPr>
          <p:cNvPr id="3" name="Substituent text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ro" dirty="0"/>
              <a:t>Faceți clic pentru a edita stilurile de text coordonator</a:t>
            </a:r>
          </a:p>
          <a:p>
            <a:pPr lvl="1" rtl="0"/>
            <a:r>
              <a:rPr lang="ro" dirty="0"/>
              <a:t>Al doilea nivel</a:t>
            </a:r>
          </a:p>
          <a:p>
            <a:pPr lvl="2" rtl="0"/>
            <a:r>
              <a:rPr lang="ro" dirty="0"/>
              <a:t>Al treilea nivel</a:t>
            </a:r>
          </a:p>
          <a:p>
            <a:pPr lvl="3" rtl="0"/>
            <a:r>
              <a:rPr lang="ro" dirty="0"/>
              <a:t>Al patrulea nivel</a:t>
            </a:r>
          </a:p>
          <a:p>
            <a:pPr lvl="4" rtl="0"/>
            <a:r>
              <a:rPr lang="ro" dirty="0"/>
              <a:t>Al cincilea nivel</a:t>
            </a:r>
            <a:endParaRPr lang="en-US" dirty="0"/>
          </a:p>
        </p:txBody>
      </p:sp>
      <p:sp>
        <p:nvSpPr>
          <p:cNvPr id="4" name="Substituent dată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CBF944F3-8485-4BDC-BABF-34C8B30917A7}" type="datetime1">
              <a:rPr lang="ro-RO" smtClean="0"/>
              <a:t>03.04.2024</a:t>
            </a:fld>
            <a:endParaRPr lang="en-US" dirty="0"/>
          </a:p>
        </p:txBody>
      </p:sp>
      <p:sp>
        <p:nvSpPr>
          <p:cNvPr id="5" name="Substituent subsol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ubstituent număr diapozitiv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Calibri" panose="020F0502020204030204" pitchFamily="34" charset="0"/>
                <a:cs typeface="Calibri" panose="020F0502020204030204" pitchFamily="34" charset="0"/>
              </a:defRPr>
            </a:lvl1pPr>
          </a:lstStyle>
          <a:p>
            <a:fld id="{3A98EE3D-8CD1-4C3F-BD1C-C98C9596463C}" type="slidenum">
              <a:rPr lang="en-US" smtClean="0"/>
              <a:pPr/>
              <a:t>‹#›</a:t>
            </a:fld>
            <a:endParaRPr lang="en-US" dirty="0"/>
          </a:p>
        </p:txBody>
      </p:sp>
      <p:sp>
        <p:nvSpPr>
          <p:cNvPr id="9" name="Dreptunghi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Dreptunghi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Dreptunghi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Dreptunghi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lu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ro-RO" dirty="0"/>
              <a:t>A</a:t>
            </a:r>
            <a:r>
              <a:rPr lang="ro" dirty="0"/>
              <a:t>naliza intenției de internaționalizare a studenților csie </a:t>
            </a:r>
          </a:p>
        </p:txBody>
      </p:sp>
      <p:sp>
        <p:nvSpPr>
          <p:cNvPr id="3" name="Subtitlu 2">
            <a:extLst>
              <a:ext uri="{FF2B5EF4-FFF2-40B4-BE49-F238E27FC236}">
                <a16:creationId xmlns:a16="http://schemas.microsoft.com/office/drawing/2014/main" id="{835D6E6B-3353-491C-A3C6-F278D6CED8B3}"/>
              </a:ext>
            </a:extLst>
          </p:cNvPr>
          <p:cNvSpPr>
            <a:spLocks noGrp="1"/>
          </p:cNvSpPr>
          <p:nvPr>
            <p:ph type="subTitle" idx="1"/>
          </p:nvPr>
        </p:nvSpPr>
        <p:spPr>
          <a:xfrm>
            <a:off x="321925" y="5137607"/>
            <a:ext cx="3703320" cy="1475013"/>
          </a:xfrm>
        </p:spPr>
        <p:txBody>
          <a:bodyPr rtlCol="0">
            <a:normAutofit fontScale="85000" lnSpcReduction="10000"/>
          </a:bodyPr>
          <a:lstStyle/>
          <a:p>
            <a:pPr rtl="0"/>
            <a:r>
              <a:rPr lang="ro" sz="1800" dirty="0"/>
              <a:t>PROIECT REALIZAT DE </a:t>
            </a:r>
            <a:r>
              <a:rPr lang="en-US" sz="1800" dirty="0"/>
              <a:t>:</a:t>
            </a:r>
            <a:endParaRPr lang="ro-RO" sz="1800" dirty="0"/>
          </a:p>
          <a:p>
            <a:pPr rtl="0"/>
            <a:r>
              <a:rPr lang="en-US" sz="1800" dirty="0"/>
              <a:t> DRAGOTOIU MARIA-RUXANDRA</a:t>
            </a:r>
            <a:endParaRPr lang="ro-RO" sz="1800" dirty="0"/>
          </a:p>
          <a:p>
            <a:pPr rtl="0"/>
            <a:r>
              <a:rPr lang="en-US" sz="1800" dirty="0"/>
              <a:t>CURSARU ALEXANDRA GABRIELA</a:t>
            </a:r>
            <a:endParaRPr lang="ro-RO" sz="1800" dirty="0"/>
          </a:p>
          <a:p>
            <a:pPr rtl="0"/>
            <a:r>
              <a:rPr lang="en-US" sz="1800" dirty="0"/>
              <a:t>COL</a:t>
            </a:r>
            <a:r>
              <a:rPr lang="ro-RO" sz="1800" dirty="0"/>
              <a:t>ȚEA ANA-MARIA</a:t>
            </a:r>
            <a:endParaRPr lang="en-US" sz="1800" dirty="0"/>
          </a:p>
          <a:p>
            <a:pPr rtl="0"/>
            <a:endParaRPr lang="en-US" dirty="0"/>
          </a:p>
        </p:txBody>
      </p:sp>
      <p:sp>
        <p:nvSpPr>
          <p:cNvPr id="20" name="Dreptunghi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Dreptunghi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Dreptunghi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Imagine 5">
            <a:extLst>
              <a:ext uri="{FF2B5EF4-FFF2-40B4-BE49-F238E27FC236}">
                <a16:creationId xmlns:a16="http://schemas.microsoft.com/office/drawing/2014/main" id="{F1A8C364-94D4-4630-BAD0-78722F34705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32876" y="2863925"/>
            <a:ext cx="5885272"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E26B2-0229-624A-F41E-573F72C74560}"/>
              </a:ext>
            </a:extLst>
          </p:cNvPr>
          <p:cNvSpPr>
            <a:spLocks noGrp="1"/>
          </p:cNvSpPr>
          <p:nvPr>
            <p:ph type="title"/>
          </p:nvPr>
        </p:nvSpPr>
        <p:spPr/>
        <p:txBody>
          <a:bodyPr/>
          <a:lstStyle/>
          <a:p>
            <a:r>
              <a:rPr lang="ro-RO" dirty="0"/>
              <a:t>Cum află studenții de bursele </a:t>
            </a:r>
            <a:r>
              <a:rPr lang="ro-RO" dirty="0" err="1"/>
              <a:t>erasmus</a:t>
            </a:r>
            <a:r>
              <a:rPr lang="ro-RO" dirty="0"/>
              <a:t> ?</a:t>
            </a:r>
          </a:p>
        </p:txBody>
      </p:sp>
      <p:pic>
        <p:nvPicPr>
          <p:cNvPr id="7" name="Content Placeholder 6">
            <a:extLst>
              <a:ext uri="{FF2B5EF4-FFF2-40B4-BE49-F238E27FC236}">
                <a16:creationId xmlns:a16="http://schemas.microsoft.com/office/drawing/2014/main" id="{912A4109-C086-946A-7F4A-7554BB3CFA7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4569" y="2227263"/>
            <a:ext cx="4367211" cy="3633787"/>
          </a:xfrm>
        </p:spPr>
      </p:pic>
      <p:sp>
        <p:nvSpPr>
          <p:cNvPr id="4" name="Content Placeholder 3">
            <a:extLst>
              <a:ext uri="{FF2B5EF4-FFF2-40B4-BE49-F238E27FC236}">
                <a16:creationId xmlns:a16="http://schemas.microsoft.com/office/drawing/2014/main" id="{74BFC81C-9087-7744-D5E3-3D4ABA5B8049}"/>
              </a:ext>
            </a:extLst>
          </p:cNvPr>
          <p:cNvSpPr>
            <a:spLocks noGrp="1"/>
          </p:cNvSpPr>
          <p:nvPr>
            <p:ph sz="half" idx="2"/>
          </p:nvPr>
        </p:nvSpPr>
        <p:spPr/>
        <p:txBody>
          <a:bodyPr/>
          <a:lstStyle/>
          <a:p>
            <a:r>
              <a:rPr lang="ro-RO" dirty="0"/>
              <a:t>Studiul arată că cel mai mare procent al studenților 43,8% au aflat despre programul Erasmus + prin intermediul site-ului ASE.</a:t>
            </a:r>
          </a:p>
          <a:p>
            <a:r>
              <a:rPr lang="ro-RO" dirty="0"/>
              <a:t>Ceea ce ne indică faptul că site-ul facultății este vizitat frecvent de către studenți, sugerând că acesta este considerat o sursă de încredere și relevanță pentru informații legate de oportunitățile academice, cum ar fi bursele Erasmus.</a:t>
            </a:r>
          </a:p>
        </p:txBody>
      </p:sp>
      <p:sp>
        <p:nvSpPr>
          <p:cNvPr id="5" name="Date Placeholder 4">
            <a:extLst>
              <a:ext uri="{FF2B5EF4-FFF2-40B4-BE49-F238E27FC236}">
                <a16:creationId xmlns:a16="http://schemas.microsoft.com/office/drawing/2014/main" id="{CF4FDEF4-D1A8-E528-A5A5-082985E4B791}"/>
              </a:ext>
            </a:extLst>
          </p:cNvPr>
          <p:cNvSpPr>
            <a:spLocks noGrp="1"/>
          </p:cNvSpPr>
          <p:nvPr>
            <p:ph type="dt" sz="half" idx="10"/>
          </p:nvPr>
        </p:nvSpPr>
        <p:spPr/>
        <p:txBody>
          <a:bodyPr/>
          <a:lstStyle/>
          <a:p>
            <a:fld id="{51A65E23-EA59-41B4-A1E4-EEE90F543A0C}" type="datetime1">
              <a:rPr lang="ro-RO" smtClean="0"/>
              <a:t>03.04.2024</a:t>
            </a:fld>
            <a:endParaRPr lang="en-US" dirty="0"/>
          </a:p>
        </p:txBody>
      </p:sp>
    </p:spTree>
    <p:extLst>
      <p:ext uri="{BB962C8B-B14F-4D97-AF65-F5344CB8AC3E}">
        <p14:creationId xmlns:p14="http://schemas.microsoft.com/office/powerpoint/2010/main" val="344770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E780-922E-E244-E10F-71A1FE3FE4FB}"/>
              </a:ext>
            </a:extLst>
          </p:cNvPr>
          <p:cNvSpPr>
            <a:spLocks noGrp="1"/>
          </p:cNvSpPr>
          <p:nvPr>
            <p:ph type="title"/>
          </p:nvPr>
        </p:nvSpPr>
        <p:spPr/>
        <p:txBody>
          <a:bodyPr/>
          <a:lstStyle/>
          <a:p>
            <a:r>
              <a:rPr lang="ro-RO" dirty="0"/>
              <a:t>Limite ale cercetării</a:t>
            </a:r>
            <a:br>
              <a:rPr lang="ro-RO" dirty="0"/>
            </a:br>
            <a:endParaRPr lang="ro-RO" dirty="0"/>
          </a:p>
        </p:txBody>
      </p:sp>
      <p:sp>
        <p:nvSpPr>
          <p:cNvPr id="3" name="Content Placeholder 2">
            <a:extLst>
              <a:ext uri="{FF2B5EF4-FFF2-40B4-BE49-F238E27FC236}">
                <a16:creationId xmlns:a16="http://schemas.microsoft.com/office/drawing/2014/main" id="{D3417C08-0DB1-BE12-F792-82EF647BBB35}"/>
              </a:ext>
            </a:extLst>
          </p:cNvPr>
          <p:cNvSpPr>
            <a:spLocks noGrp="1"/>
          </p:cNvSpPr>
          <p:nvPr>
            <p:ph idx="1"/>
          </p:nvPr>
        </p:nvSpPr>
        <p:spPr/>
        <p:txBody>
          <a:bodyPr/>
          <a:lstStyle/>
          <a:p>
            <a:r>
              <a:rPr lang="ro-RO" dirty="0"/>
              <a:t>Limita acestei cercetări constă în dimensiunea mică a eșantionului utilizat, care ar putea afecta reprezentativitatea rezultatelor și generalizarea lor către întreaga populație de studenți. Prin folosirea unui eșantion mai mic, există riscul ca rezultatele să nu fie suficient de fiabile sau să nu reflecte întreaga varietate a </a:t>
            </a:r>
            <a:r>
              <a:rPr lang="ro-RO" dirty="0" err="1"/>
              <a:t>opinilor</a:t>
            </a:r>
            <a:r>
              <a:rPr lang="ro-RO" dirty="0"/>
              <a:t> și comportamentelor studenților. </a:t>
            </a:r>
          </a:p>
          <a:p>
            <a:r>
              <a:rPr lang="ro-RO" dirty="0"/>
              <a:t>Neparcurgerea încă a unui volum mare de materie, am fost nevoiți să folosim procente tot din eșantion, comparând un procent cu o valoare fixă.</a:t>
            </a:r>
          </a:p>
        </p:txBody>
      </p:sp>
      <p:sp>
        <p:nvSpPr>
          <p:cNvPr id="4" name="Date Placeholder 3">
            <a:extLst>
              <a:ext uri="{FF2B5EF4-FFF2-40B4-BE49-F238E27FC236}">
                <a16:creationId xmlns:a16="http://schemas.microsoft.com/office/drawing/2014/main" id="{A00A0111-8684-A5C2-352B-CD927AD00B2D}"/>
              </a:ext>
            </a:extLst>
          </p:cNvPr>
          <p:cNvSpPr>
            <a:spLocks noGrp="1"/>
          </p:cNvSpPr>
          <p:nvPr>
            <p:ph type="dt" sz="half" idx="10"/>
          </p:nvPr>
        </p:nvSpPr>
        <p:spPr/>
        <p:txBody>
          <a:bodyPr/>
          <a:lstStyle/>
          <a:p>
            <a:fld id="{9C9A9B65-20C9-4F15-B5F6-7E0990AFCC4E}" type="datetime1">
              <a:rPr lang="ro-RO" smtClean="0"/>
              <a:t>03.04.2024</a:t>
            </a:fld>
            <a:endParaRPr lang="en-US" dirty="0"/>
          </a:p>
        </p:txBody>
      </p:sp>
    </p:spTree>
    <p:extLst>
      <p:ext uri="{BB962C8B-B14F-4D97-AF65-F5344CB8AC3E}">
        <p14:creationId xmlns:p14="http://schemas.microsoft.com/office/powerpoint/2010/main" val="384523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FF0501F-52CD-C959-3071-4911B0C7C3C5}"/>
              </a:ext>
            </a:extLst>
          </p:cNvPr>
          <p:cNvSpPr>
            <a:spLocks noGrp="1"/>
          </p:cNvSpPr>
          <p:nvPr>
            <p:ph idx="1"/>
          </p:nvPr>
        </p:nvSpPr>
        <p:spPr>
          <a:xfrm>
            <a:off x="581192" y="-122548"/>
            <a:ext cx="11029615" cy="6097899"/>
          </a:xfrm>
        </p:spPr>
        <p:txBody>
          <a:bodyPr/>
          <a:lstStyle/>
          <a:p>
            <a:pPr marL="0" indent="0">
              <a:buNone/>
            </a:pPr>
            <a:r>
              <a:rPr lang="ro-RO" dirty="0"/>
              <a:t>    Prin această anchetă, ne-am propus să investigăm și să analizăm intenția de internaționalizare a studenților din Facultatea de Cibernetică, Statistică și Informatică Economică.</a:t>
            </a:r>
          </a:p>
          <a:p>
            <a:pPr marL="0" indent="0">
              <a:buNone/>
            </a:pPr>
            <a:r>
              <a:rPr lang="ro-RO" dirty="0"/>
              <a:t>    Scopul nostru a fost să evaluăm gradul de interes al studenților de a studia în străinătate, precum și factorii care influențează această intenție. Am utilizat o combinație de metode de cercetare, inclusiv chestionare și interviuri, pentru a colecta date de la o populație diversă de studenți. </a:t>
            </a:r>
          </a:p>
          <a:p>
            <a:pPr marL="0" indent="0">
              <a:buNone/>
            </a:pPr>
            <a:r>
              <a:rPr lang="ro-RO" dirty="0"/>
              <a:t>   Am analizat apoi aceste date folosind tehnici statistice pentru a identifica modele și tendințe în comportamentul și motivațiile studenților în legătură cu internaționalizarea.</a:t>
            </a:r>
          </a:p>
          <a:p>
            <a:pPr marL="0" indent="0">
              <a:buNone/>
            </a:pPr>
            <a:endParaRPr lang="ro-RO" dirty="0"/>
          </a:p>
          <a:p>
            <a:pPr marL="0" indent="0">
              <a:buNone/>
            </a:pPr>
            <a:r>
              <a:rPr lang="ro-RO" sz="1800" dirty="0">
                <a:solidFill>
                  <a:schemeClr val="tx2">
                    <a:lumMod val="60000"/>
                    <a:lumOff val="40000"/>
                  </a:schemeClr>
                </a:solidFill>
              </a:rPr>
              <a:t>                                      Din cauza neparcurgerii încă a unui volum mai mare de materie, am fost limitați să efectuăm o                                                               a                                    analiză de testare a ipotezelor statistice, comparând un procent cu o valoare fixă.</a:t>
            </a:r>
          </a:p>
          <a:p>
            <a:pPr marL="0" indent="0">
              <a:buNone/>
            </a:pPr>
            <a:endParaRPr lang="ro-RO" dirty="0"/>
          </a:p>
        </p:txBody>
      </p:sp>
      <p:pic>
        <p:nvPicPr>
          <p:cNvPr id="7" name="Picture 6">
            <a:extLst>
              <a:ext uri="{FF2B5EF4-FFF2-40B4-BE49-F238E27FC236}">
                <a16:creationId xmlns:a16="http://schemas.microsoft.com/office/drawing/2014/main" id="{578EFB02-BACD-2D0A-033B-2DB0CEE1D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12" y="3542066"/>
            <a:ext cx="2176609" cy="2159909"/>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3A73A5C-DA3A-D3D2-B758-27DEFE747B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1301" y="1838227"/>
            <a:ext cx="4813747" cy="3633047"/>
          </a:xfrm>
        </p:spPr>
      </p:pic>
      <p:sp>
        <p:nvSpPr>
          <p:cNvPr id="5" name="Date Placeholder 4">
            <a:extLst>
              <a:ext uri="{FF2B5EF4-FFF2-40B4-BE49-F238E27FC236}">
                <a16:creationId xmlns:a16="http://schemas.microsoft.com/office/drawing/2014/main" id="{14977B0C-3C6C-9038-2CDE-21B1C7931F4D}"/>
              </a:ext>
            </a:extLst>
          </p:cNvPr>
          <p:cNvSpPr>
            <a:spLocks noGrp="1"/>
          </p:cNvSpPr>
          <p:nvPr>
            <p:ph type="dt" sz="half" idx="10"/>
          </p:nvPr>
        </p:nvSpPr>
        <p:spPr/>
        <p:txBody>
          <a:bodyPr/>
          <a:lstStyle/>
          <a:p>
            <a:fld id="{51A65E23-EA59-41B4-A1E4-EEE90F543A0C}" type="datetime1">
              <a:rPr lang="ro-RO" smtClean="0"/>
              <a:t>03.04.2024</a:t>
            </a:fld>
            <a:endParaRPr lang="en-US" dirty="0"/>
          </a:p>
        </p:txBody>
      </p:sp>
      <p:sp>
        <p:nvSpPr>
          <p:cNvPr id="9" name="Rectangle 2">
            <a:extLst>
              <a:ext uri="{FF2B5EF4-FFF2-40B4-BE49-F238E27FC236}">
                <a16:creationId xmlns:a16="http://schemas.microsoft.com/office/drawing/2014/main" id="{6BEABAC6-7647-7B27-C6CD-1B6C52A40A63}"/>
              </a:ext>
            </a:extLst>
          </p:cNvPr>
          <p:cNvSpPr>
            <a:spLocks noChangeArrowheads="1"/>
          </p:cNvSpPr>
          <p:nvPr/>
        </p:nvSpPr>
        <p:spPr bwMode="auto">
          <a:xfrm>
            <a:off x="0" y="0"/>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o-RO" altLang="ro-RO" sz="1800" b="0" i="0" u="none" strike="noStrike" cap="none" normalizeH="0" baseline="0">
                <a:ln>
                  <a:noFill/>
                </a:ln>
                <a:solidFill>
                  <a:srgbClr val="FFFFFF"/>
                </a:solidFill>
                <a:effectLst/>
                <a:latin typeface="Söhne"/>
              </a:rPr>
            </a:b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B736A84A-4E05-AC45-3E40-460E43FB2AF8}"/>
              </a:ext>
            </a:extLst>
          </p:cNvPr>
          <p:cNvSpPr>
            <a:spLocks noChangeArrowheads="1"/>
          </p:cNvSpPr>
          <p:nvPr/>
        </p:nvSpPr>
        <p:spPr bwMode="auto">
          <a:xfrm>
            <a:off x="152400" y="152400"/>
            <a:ext cx="3397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ro-RO" altLang="ro-RO" sz="1800" b="0" i="0" u="none" strike="noStrike" cap="none" normalizeH="0" baseline="0">
                <a:ln>
                  <a:noFill/>
                </a:ln>
                <a:solidFill>
                  <a:srgbClr val="FFFFFF"/>
                </a:solidFill>
                <a:effectLst/>
                <a:latin typeface="Söhne"/>
              </a:rPr>
            </a:b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12" name="Title 1">
            <a:extLst>
              <a:ext uri="{FF2B5EF4-FFF2-40B4-BE49-F238E27FC236}">
                <a16:creationId xmlns:a16="http://schemas.microsoft.com/office/drawing/2014/main" id="{1E2EBBDB-6D97-F8B3-F5F2-D23E09896A79}"/>
              </a:ext>
            </a:extLst>
          </p:cNvPr>
          <p:cNvSpPr>
            <a:spLocks noGrp="1"/>
          </p:cNvSpPr>
          <p:nvPr>
            <p:ph sz="half" idx="2"/>
          </p:nvPr>
        </p:nvSpPr>
        <p:spPr>
          <a:xfrm>
            <a:off x="6416675" y="1838325"/>
            <a:ext cx="5194300" cy="3632200"/>
          </a:xfrm>
        </p:spPr>
        <p:txBody>
          <a:bodyPr/>
          <a:lstStyle/>
          <a:p>
            <a:r>
              <a:rPr lang="ro-RO" dirty="0"/>
              <a:t>În analiza noastră a datelor provenite de la 130 de studenți, s-a constatat că</a:t>
            </a:r>
            <a:r>
              <a:rPr lang="en-US" dirty="0"/>
              <a:t> :</a:t>
            </a:r>
          </a:p>
          <a:p>
            <a:r>
              <a:rPr lang="en-US" dirty="0"/>
              <a:t>45,4% </a:t>
            </a:r>
            <a:r>
              <a:rPr lang="ro-RO" dirty="0"/>
              <a:t> </a:t>
            </a:r>
            <a:r>
              <a:rPr lang="en-US" dirty="0"/>
              <a:t>din </a:t>
            </a:r>
            <a:r>
              <a:rPr lang="en-US" dirty="0" err="1"/>
              <a:t>studen</a:t>
            </a:r>
            <a:r>
              <a:rPr lang="ro-RO" dirty="0"/>
              <a:t>ți sunt de sex feminin</a:t>
            </a:r>
          </a:p>
          <a:p>
            <a:r>
              <a:rPr lang="ro-RO" dirty="0"/>
              <a:t>44.6%  din studenți sunt de sex masculin</a:t>
            </a:r>
          </a:p>
          <a:p>
            <a:r>
              <a:rPr lang="ro-RO" dirty="0"/>
              <a:t>10% din studenți au optat să nu răspundă</a:t>
            </a:r>
          </a:p>
        </p:txBody>
      </p:sp>
    </p:spTree>
    <p:extLst>
      <p:ext uri="{BB962C8B-B14F-4D97-AF65-F5344CB8AC3E}">
        <p14:creationId xmlns:p14="http://schemas.microsoft.com/office/powerpoint/2010/main" val="270314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3249-5859-0B9B-AF21-24E15FB9A2EF}"/>
              </a:ext>
            </a:extLst>
          </p:cNvPr>
          <p:cNvSpPr>
            <a:spLocks noGrp="1"/>
          </p:cNvSpPr>
          <p:nvPr>
            <p:ph type="title"/>
          </p:nvPr>
        </p:nvSpPr>
        <p:spPr>
          <a:xfrm>
            <a:off x="581193" y="729658"/>
            <a:ext cx="11029616" cy="1287678"/>
          </a:xfrm>
        </p:spPr>
        <p:txBody>
          <a:bodyPr>
            <a:normAutofit fontScale="90000"/>
          </a:bodyPr>
          <a:lstStyle/>
          <a:p>
            <a:r>
              <a:rPr lang="ro-RO" dirty="0"/>
              <a:t>ÎN CONTINUARE, NE-AM PROPUS SĂ VEDEM CE RELAȚIE EXISTĂ ÎNTRE GENUL STUDENȚILOR ȘI INTERESUL LOR ÎN PARTICIPAREA LA UN ASTFEL DE PROIECT, PRECUM ȘI PRINCIPALELE MOTIVE PENTRU CARE SUNT INTERESAȚI.</a:t>
            </a:r>
          </a:p>
        </p:txBody>
      </p:sp>
      <p:sp>
        <p:nvSpPr>
          <p:cNvPr id="3" name="Content Placeholder 2">
            <a:extLst>
              <a:ext uri="{FF2B5EF4-FFF2-40B4-BE49-F238E27FC236}">
                <a16:creationId xmlns:a16="http://schemas.microsoft.com/office/drawing/2014/main" id="{BB5247DC-CD60-AD26-D99A-D5B0A2B0BE0D}"/>
              </a:ext>
            </a:extLst>
          </p:cNvPr>
          <p:cNvSpPr>
            <a:spLocks noGrp="1"/>
          </p:cNvSpPr>
          <p:nvPr>
            <p:ph sz="half" idx="1"/>
          </p:nvPr>
        </p:nvSpPr>
        <p:spPr/>
        <p:txBody>
          <a:bodyPr>
            <a:normAutofit lnSpcReduction="10000"/>
          </a:bodyPr>
          <a:lstStyle/>
          <a:p>
            <a:r>
              <a:rPr lang="ro-RO" dirty="0"/>
              <a:t>Folosind testul bilateral</a:t>
            </a:r>
          </a:p>
          <a:p>
            <a:r>
              <a:rPr lang="ro-RO" dirty="0"/>
              <a:t> </a:t>
            </a:r>
            <a:r>
              <a:rPr lang="pt-BR" dirty="0"/>
              <a:t>H0: μ = μ0</a:t>
            </a:r>
          </a:p>
          <a:p>
            <a:r>
              <a:rPr lang="pt-BR" dirty="0"/>
              <a:t>H1: μ ≠ μ0</a:t>
            </a:r>
          </a:p>
          <a:p>
            <a:r>
              <a:rPr lang="pt-BR" dirty="0"/>
              <a:t>(μ &lt; μ0</a:t>
            </a:r>
            <a:r>
              <a:rPr lang="ro-RO" dirty="0"/>
              <a:t> </a:t>
            </a:r>
            <a:r>
              <a:rPr lang="pt-BR" dirty="0"/>
              <a:t>sau μ &gt; μ0)</a:t>
            </a:r>
            <a:endParaRPr lang="ro-RO" dirty="0"/>
          </a:p>
          <a:p>
            <a:r>
              <a:rPr lang="ro-RO" dirty="0"/>
              <a:t>Pentru un procent de 67,80%  (40 de studente din 59 au răspuns afirmativ privitor la interesul pentru proiectele Erasmus+ ) al studenților de gen feminin vom presupune </a:t>
            </a:r>
          </a:p>
          <a:p>
            <a:r>
              <a:rPr lang="ro-RO" dirty="0"/>
              <a:t>H0 </a:t>
            </a:r>
            <a:r>
              <a:rPr lang="pt-BR" dirty="0"/>
              <a:t>μ </a:t>
            </a:r>
            <a:r>
              <a:rPr lang="ro-RO" dirty="0"/>
              <a:t>= 0.6780</a:t>
            </a:r>
          </a:p>
          <a:p>
            <a:r>
              <a:rPr lang="ro-RO" dirty="0"/>
              <a:t>H1 </a:t>
            </a:r>
            <a:r>
              <a:rPr lang="pt-BR" dirty="0"/>
              <a:t>μ</a:t>
            </a:r>
            <a:r>
              <a:rPr lang="ro-RO" dirty="0"/>
              <a:t> </a:t>
            </a:r>
            <a:r>
              <a:rPr lang="pt-BR" dirty="0"/>
              <a:t> ≠ </a:t>
            </a:r>
            <a:r>
              <a:rPr lang="ro-RO" dirty="0"/>
              <a:t>0.6780</a:t>
            </a:r>
          </a:p>
        </p:txBody>
      </p:sp>
      <p:sp>
        <p:nvSpPr>
          <p:cNvPr id="4" name="Content Placeholder 3">
            <a:extLst>
              <a:ext uri="{FF2B5EF4-FFF2-40B4-BE49-F238E27FC236}">
                <a16:creationId xmlns:a16="http://schemas.microsoft.com/office/drawing/2014/main" id="{4C20BC5A-E503-72CB-4787-E1D5E47ED7DD}"/>
              </a:ext>
            </a:extLst>
          </p:cNvPr>
          <p:cNvSpPr>
            <a:spLocks noGrp="1"/>
          </p:cNvSpPr>
          <p:nvPr>
            <p:ph sz="half" idx="2"/>
          </p:nvPr>
        </p:nvSpPr>
        <p:spPr/>
        <p:txBody>
          <a:bodyPr>
            <a:normAutofit lnSpcReduction="10000"/>
          </a:bodyPr>
          <a:lstStyle/>
          <a:p>
            <a:pPr marL="0" indent="0">
              <a:buNone/>
            </a:pPr>
            <a:r>
              <a:rPr lang="ro-RO" dirty="0"/>
              <a:t>Pentru un prag de semnificație de 5% și procentul studenților de gen masculin de 72,41% </a:t>
            </a:r>
            <a:r>
              <a:rPr lang="en-US" dirty="0"/>
              <a:t>( 42 de </a:t>
            </a:r>
            <a:r>
              <a:rPr lang="en-US" dirty="0" err="1"/>
              <a:t>studen</a:t>
            </a:r>
            <a:r>
              <a:rPr lang="ro-RO" dirty="0"/>
              <a:t>ți </a:t>
            </a:r>
            <a:r>
              <a:rPr lang="en-US" dirty="0"/>
              <a:t>din 58)</a:t>
            </a:r>
            <a:r>
              <a:rPr lang="ro-RO" dirty="0"/>
              <a:t>.</a:t>
            </a:r>
          </a:p>
          <a:p>
            <a:pPr marL="0" indent="0">
              <a:buNone/>
            </a:pPr>
            <a:r>
              <a:rPr lang="ro-RO" dirty="0"/>
              <a:t>Z= 0,84</a:t>
            </a:r>
          </a:p>
          <a:p>
            <a:pPr marL="0" indent="0">
              <a:buNone/>
            </a:pPr>
            <a:r>
              <a:rPr lang="ro-RO" dirty="0"/>
              <a:t>Z critic = 1,96</a:t>
            </a:r>
          </a:p>
          <a:p>
            <a:pPr marL="0" indent="0">
              <a:buNone/>
            </a:pPr>
            <a:r>
              <a:rPr lang="ro-RO" dirty="0"/>
              <a:t>Z </a:t>
            </a:r>
            <a:r>
              <a:rPr lang="en-US" dirty="0"/>
              <a:t>&lt; Z critic </a:t>
            </a:r>
            <a:r>
              <a:rPr lang="ro-RO" dirty="0"/>
              <a:t>valoarea numerică a testului nu cade în regiunea critică, se acceptă ipoteza H0 nulă.</a:t>
            </a:r>
          </a:p>
          <a:p>
            <a:pPr marL="0" indent="0">
              <a:buNone/>
            </a:pPr>
            <a:endParaRPr lang="ro-RO" dirty="0"/>
          </a:p>
          <a:p>
            <a:pPr marL="0" indent="0">
              <a:buNone/>
            </a:pPr>
            <a:r>
              <a:rPr lang="ro-RO" b="1" dirty="0">
                <a:solidFill>
                  <a:srgbClr val="00B050"/>
                </a:solidFill>
              </a:rPr>
              <a:t>Deci, între genul masculin și feminin nu există deosebiri esențiale în ceea ce privește interesul de participare într-un program Erasmus.</a:t>
            </a:r>
          </a:p>
        </p:txBody>
      </p:sp>
      <p:sp>
        <p:nvSpPr>
          <p:cNvPr id="5" name="Date Placeholder 4">
            <a:extLst>
              <a:ext uri="{FF2B5EF4-FFF2-40B4-BE49-F238E27FC236}">
                <a16:creationId xmlns:a16="http://schemas.microsoft.com/office/drawing/2014/main" id="{4998C900-ED51-D3E3-8A17-0C56887D3036}"/>
              </a:ext>
            </a:extLst>
          </p:cNvPr>
          <p:cNvSpPr>
            <a:spLocks noGrp="1"/>
          </p:cNvSpPr>
          <p:nvPr>
            <p:ph type="dt" sz="half" idx="10"/>
          </p:nvPr>
        </p:nvSpPr>
        <p:spPr/>
        <p:txBody>
          <a:bodyPr/>
          <a:lstStyle/>
          <a:p>
            <a:fld id="{51A65E23-EA59-41B4-A1E4-EEE90F543A0C}" type="datetime1">
              <a:rPr lang="ro-RO" smtClean="0"/>
              <a:t>03.04.2024</a:t>
            </a:fld>
            <a:endParaRPr lang="en-US" dirty="0"/>
          </a:p>
        </p:txBody>
      </p:sp>
    </p:spTree>
    <p:extLst>
      <p:ext uri="{BB962C8B-B14F-4D97-AF65-F5344CB8AC3E}">
        <p14:creationId xmlns:p14="http://schemas.microsoft.com/office/powerpoint/2010/main" val="23227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C3F-FD61-F8C4-AAF1-5C9146A7FD94}"/>
              </a:ext>
            </a:extLst>
          </p:cNvPr>
          <p:cNvSpPr>
            <a:spLocks noGrp="1"/>
          </p:cNvSpPr>
          <p:nvPr>
            <p:ph type="title"/>
          </p:nvPr>
        </p:nvSpPr>
        <p:spPr/>
        <p:txBody>
          <a:bodyPr/>
          <a:lstStyle/>
          <a:p>
            <a:r>
              <a:rPr lang="ro-RO" dirty="0"/>
              <a:t>Însă Motivele pentru care își doresc studenții să participe într-un astfel de program diferă de la un gen la altul </a:t>
            </a:r>
          </a:p>
        </p:txBody>
      </p:sp>
      <p:pic>
        <p:nvPicPr>
          <p:cNvPr id="7" name="Content Placeholder 6">
            <a:extLst>
              <a:ext uri="{FF2B5EF4-FFF2-40B4-BE49-F238E27FC236}">
                <a16:creationId xmlns:a16="http://schemas.microsoft.com/office/drawing/2014/main" id="{16DD0E82-F0E9-D897-2558-BD202031E8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6513" y="2227263"/>
            <a:ext cx="3262935" cy="3633787"/>
          </a:xfrm>
        </p:spPr>
      </p:pic>
      <p:sp>
        <p:nvSpPr>
          <p:cNvPr id="4" name="Content Placeholder 3">
            <a:extLst>
              <a:ext uri="{FF2B5EF4-FFF2-40B4-BE49-F238E27FC236}">
                <a16:creationId xmlns:a16="http://schemas.microsoft.com/office/drawing/2014/main" id="{74305ECB-9577-AF72-EB06-070AFBA1B3F7}"/>
              </a:ext>
            </a:extLst>
          </p:cNvPr>
          <p:cNvSpPr>
            <a:spLocks noGrp="1"/>
          </p:cNvSpPr>
          <p:nvPr>
            <p:ph sz="half" idx="2"/>
          </p:nvPr>
        </p:nvSpPr>
        <p:spPr/>
        <p:txBody>
          <a:bodyPr/>
          <a:lstStyle/>
          <a:p>
            <a:r>
              <a:rPr lang="ro-RO" dirty="0"/>
              <a:t>Motivul răspândit în rândul studentelor cu un procentaj de 52,54% ( 31 din totalul de 59) este experiența academică într-un mediu internațional.</a:t>
            </a:r>
          </a:p>
          <a:p>
            <a:r>
              <a:rPr lang="ro-RO" dirty="0"/>
              <a:t>Pe când, în rândul studenților de gen masculin procentul de 81,03% ( 47 din totalul de 58) motivul este dorința de dezvoltare personală și profesională.</a:t>
            </a:r>
          </a:p>
        </p:txBody>
      </p:sp>
      <p:sp>
        <p:nvSpPr>
          <p:cNvPr id="5" name="Date Placeholder 4">
            <a:extLst>
              <a:ext uri="{FF2B5EF4-FFF2-40B4-BE49-F238E27FC236}">
                <a16:creationId xmlns:a16="http://schemas.microsoft.com/office/drawing/2014/main" id="{BC8DCB21-D222-62BF-4B73-37C409759EF8}"/>
              </a:ext>
            </a:extLst>
          </p:cNvPr>
          <p:cNvSpPr>
            <a:spLocks noGrp="1"/>
          </p:cNvSpPr>
          <p:nvPr>
            <p:ph type="dt" sz="half" idx="10"/>
          </p:nvPr>
        </p:nvSpPr>
        <p:spPr/>
        <p:txBody>
          <a:bodyPr/>
          <a:lstStyle/>
          <a:p>
            <a:fld id="{51A65E23-EA59-41B4-A1E4-EEE90F543A0C}" type="datetime1">
              <a:rPr lang="ro-RO" smtClean="0"/>
              <a:t>03.04.2024</a:t>
            </a:fld>
            <a:endParaRPr lang="en-US" dirty="0"/>
          </a:p>
        </p:txBody>
      </p:sp>
    </p:spTree>
    <p:extLst>
      <p:ext uri="{BB962C8B-B14F-4D97-AF65-F5344CB8AC3E}">
        <p14:creationId xmlns:p14="http://schemas.microsoft.com/office/powerpoint/2010/main" val="285804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0467-9EC1-D40B-BFD9-E4F560D3EFB0}"/>
              </a:ext>
            </a:extLst>
          </p:cNvPr>
          <p:cNvSpPr>
            <a:spLocks noGrp="1"/>
          </p:cNvSpPr>
          <p:nvPr>
            <p:ph type="title"/>
          </p:nvPr>
        </p:nvSpPr>
        <p:spPr>
          <a:xfrm>
            <a:off x="581193" y="729657"/>
            <a:ext cx="11029616" cy="1183983"/>
          </a:xfrm>
        </p:spPr>
        <p:txBody>
          <a:bodyPr>
            <a:normAutofit fontScale="90000"/>
          </a:bodyPr>
          <a:lstStyle/>
          <a:p>
            <a:r>
              <a:rPr lang="ro-RO" dirty="0"/>
              <a:t>Mai departe, ne-am propus să vedem dacă anul de studiu influențează preferința privind durata de timp pentru participarea la un program </a:t>
            </a:r>
            <a:r>
              <a:rPr lang="ro-RO" dirty="0" err="1"/>
              <a:t>erasmus</a:t>
            </a:r>
            <a:r>
              <a:rPr lang="ro-RO" dirty="0"/>
              <a:t>+, precum și factorii de influență.</a:t>
            </a:r>
          </a:p>
        </p:txBody>
      </p:sp>
      <p:pic>
        <p:nvPicPr>
          <p:cNvPr id="7" name="Content Placeholder 6">
            <a:extLst>
              <a:ext uri="{FF2B5EF4-FFF2-40B4-BE49-F238E27FC236}">
                <a16:creationId xmlns:a16="http://schemas.microsoft.com/office/drawing/2014/main" id="{3DDD2309-E9BE-8A90-9679-DE97BC64821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4200" y="2227263"/>
            <a:ext cx="4707950" cy="3633787"/>
          </a:xfrm>
        </p:spPr>
      </p:pic>
      <p:sp>
        <p:nvSpPr>
          <p:cNvPr id="4" name="Content Placeholder 3">
            <a:extLst>
              <a:ext uri="{FF2B5EF4-FFF2-40B4-BE49-F238E27FC236}">
                <a16:creationId xmlns:a16="http://schemas.microsoft.com/office/drawing/2014/main" id="{EBB2BD20-9ADF-BE37-9910-7DBBD7A273E0}"/>
              </a:ext>
            </a:extLst>
          </p:cNvPr>
          <p:cNvSpPr>
            <a:spLocks noGrp="1"/>
          </p:cNvSpPr>
          <p:nvPr>
            <p:ph sz="half" idx="2"/>
          </p:nvPr>
        </p:nvSpPr>
        <p:spPr/>
        <p:txBody>
          <a:bodyPr/>
          <a:lstStyle/>
          <a:p>
            <a:r>
              <a:rPr lang="ro-RO" dirty="0"/>
              <a:t>În rândul studenților din anul 3, din procentul de 30,8%  doar 8,14% ar prefera să plece pentru un an .</a:t>
            </a:r>
          </a:p>
          <a:p>
            <a:r>
              <a:rPr lang="ro-RO" dirty="0"/>
              <a:t>Pe când în rândul studenților din anul 2 numărul crește considerabil ( dintr-un procent de 30%, 16% ar prefera să plece pentru un an)</a:t>
            </a:r>
          </a:p>
          <a:p>
            <a:r>
              <a:rPr lang="ro-RO" dirty="0"/>
              <a:t>Anul 1 însă din procentajul de 39,2% , doar 5,06% ar opta pentru varianta de 1 an.</a:t>
            </a:r>
          </a:p>
          <a:p>
            <a:r>
              <a:rPr lang="ro-RO" dirty="0"/>
              <a:t>Totuși, la nivelul întregii colectivități studenții optează pentru programul Erasmus de un semestru în proporție de 70,8%.</a:t>
            </a:r>
          </a:p>
          <a:p>
            <a:endParaRPr lang="ro-RO" dirty="0"/>
          </a:p>
        </p:txBody>
      </p:sp>
      <p:sp>
        <p:nvSpPr>
          <p:cNvPr id="5" name="Date Placeholder 4">
            <a:extLst>
              <a:ext uri="{FF2B5EF4-FFF2-40B4-BE49-F238E27FC236}">
                <a16:creationId xmlns:a16="http://schemas.microsoft.com/office/drawing/2014/main" id="{F275830C-C38F-EAA3-152C-8BE7B38D19EC}"/>
              </a:ext>
            </a:extLst>
          </p:cNvPr>
          <p:cNvSpPr>
            <a:spLocks noGrp="1"/>
          </p:cNvSpPr>
          <p:nvPr>
            <p:ph type="dt" sz="half" idx="10"/>
          </p:nvPr>
        </p:nvSpPr>
        <p:spPr/>
        <p:txBody>
          <a:bodyPr/>
          <a:lstStyle/>
          <a:p>
            <a:fld id="{51A65E23-EA59-41B4-A1E4-EEE90F543A0C}" type="datetime1">
              <a:rPr lang="ro-RO" smtClean="0"/>
              <a:t>03.04.2024</a:t>
            </a:fld>
            <a:endParaRPr lang="en-US" dirty="0"/>
          </a:p>
        </p:txBody>
      </p:sp>
    </p:spTree>
    <p:extLst>
      <p:ext uri="{BB962C8B-B14F-4D97-AF65-F5344CB8AC3E}">
        <p14:creationId xmlns:p14="http://schemas.microsoft.com/office/powerpoint/2010/main" val="145915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8FF3-4EF0-E79C-2D73-0DF658BF2831}"/>
              </a:ext>
            </a:extLst>
          </p:cNvPr>
          <p:cNvSpPr>
            <a:spLocks noGrp="1"/>
          </p:cNvSpPr>
          <p:nvPr>
            <p:ph type="title"/>
          </p:nvPr>
        </p:nvSpPr>
        <p:spPr/>
        <p:txBody>
          <a:bodyPr/>
          <a:lstStyle/>
          <a:p>
            <a:endParaRPr lang="ro-RO"/>
          </a:p>
        </p:txBody>
      </p:sp>
      <p:pic>
        <p:nvPicPr>
          <p:cNvPr id="7" name="Content Placeholder 6">
            <a:extLst>
              <a:ext uri="{FF2B5EF4-FFF2-40B4-BE49-F238E27FC236}">
                <a16:creationId xmlns:a16="http://schemas.microsoft.com/office/drawing/2014/main" id="{3412AA1F-20EE-61F7-18CA-EE247ABD35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1722" y="2227263"/>
            <a:ext cx="3272906" cy="3633787"/>
          </a:xfrm>
        </p:spPr>
      </p:pic>
      <p:sp>
        <p:nvSpPr>
          <p:cNvPr id="4" name="Content Placeholder 3">
            <a:extLst>
              <a:ext uri="{FF2B5EF4-FFF2-40B4-BE49-F238E27FC236}">
                <a16:creationId xmlns:a16="http://schemas.microsoft.com/office/drawing/2014/main" id="{56039CC8-0A2F-2D16-2E6B-B752C9B50009}"/>
              </a:ext>
            </a:extLst>
          </p:cNvPr>
          <p:cNvSpPr>
            <a:spLocks noGrp="1"/>
          </p:cNvSpPr>
          <p:nvPr>
            <p:ph sz="half" idx="2"/>
          </p:nvPr>
        </p:nvSpPr>
        <p:spPr/>
        <p:txBody>
          <a:bodyPr/>
          <a:lstStyle/>
          <a:p>
            <a:r>
              <a:rPr lang="ro-RO" dirty="0"/>
              <a:t>Principalul factor de influență în a participa sau nu este susținerea academică și administrativă oferită de facultate.</a:t>
            </a:r>
          </a:p>
          <a:p>
            <a:r>
              <a:rPr lang="ro-RO" dirty="0"/>
              <a:t>Urmat de disponibilitatea burselor și finanțărilor suplimentare.</a:t>
            </a:r>
          </a:p>
        </p:txBody>
      </p:sp>
      <p:sp>
        <p:nvSpPr>
          <p:cNvPr id="5" name="Date Placeholder 4">
            <a:extLst>
              <a:ext uri="{FF2B5EF4-FFF2-40B4-BE49-F238E27FC236}">
                <a16:creationId xmlns:a16="http://schemas.microsoft.com/office/drawing/2014/main" id="{0A6BE032-F424-C659-38E1-F11406D863C1}"/>
              </a:ext>
            </a:extLst>
          </p:cNvPr>
          <p:cNvSpPr>
            <a:spLocks noGrp="1"/>
          </p:cNvSpPr>
          <p:nvPr>
            <p:ph type="dt" sz="half" idx="10"/>
          </p:nvPr>
        </p:nvSpPr>
        <p:spPr/>
        <p:txBody>
          <a:bodyPr/>
          <a:lstStyle/>
          <a:p>
            <a:fld id="{51A65E23-EA59-41B4-A1E4-EEE90F543A0C}" type="datetime1">
              <a:rPr lang="ro-RO" smtClean="0"/>
              <a:t>03.04.2024</a:t>
            </a:fld>
            <a:endParaRPr lang="en-US" dirty="0"/>
          </a:p>
        </p:txBody>
      </p:sp>
    </p:spTree>
    <p:extLst>
      <p:ext uri="{BB962C8B-B14F-4D97-AF65-F5344CB8AC3E}">
        <p14:creationId xmlns:p14="http://schemas.microsoft.com/office/powerpoint/2010/main" val="2579578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B284-FD13-0385-27FC-3DC9B70FBD59}"/>
              </a:ext>
            </a:extLst>
          </p:cNvPr>
          <p:cNvSpPr>
            <a:spLocks noGrp="1"/>
          </p:cNvSpPr>
          <p:nvPr>
            <p:ph type="title"/>
          </p:nvPr>
        </p:nvSpPr>
        <p:spPr/>
        <p:txBody>
          <a:bodyPr>
            <a:normAutofit/>
          </a:bodyPr>
          <a:lstStyle/>
          <a:p>
            <a:r>
              <a:rPr lang="ro-RO" dirty="0"/>
              <a:t>Influențează specializarea studenților țara și limba de predare în cadrul schimbului academic ?</a:t>
            </a:r>
          </a:p>
        </p:txBody>
      </p:sp>
      <p:sp>
        <p:nvSpPr>
          <p:cNvPr id="3" name="Content Placeholder 2">
            <a:extLst>
              <a:ext uri="{FF2B5EF4-FFF2-40B4-BE49-F238E27FC236}">
                <a16:creationId xmlns:a16="http://schemas.microsoft.com/office/drawing/2014/main" id="{325CB371-1ADD-8D2C-E4E9-B251502D612C}"/>
              </a:ext>
            </a:extLst>
          </p:cNvPr>
          <p:cNvSpPr>
            <a:spLocks noGrp="1"/>
          </p:cNvSpPr>
          <p:nvPr>
            <p:ph sz="half" idx="1"/>
          </p:nvPr>
        </p:nvSpPr>
        <p:spPr/>
        <p:txBody>
          <a:bodyPr>
            <a:normAutofit fontScale="92500" lnSpcReduction="20000"/>
          </a:bodyPr>
          <a:lstStyle/>
          <a:p>
            <a:r>
              <a:rPr lang="ro-RO" dirty="0"/>
              <a:t>În urma analizei am identificat un procent de 26,2% înscriși la specializarea cibernetică, 33,1 % înscriși la statistică și previziune economică și 40,8% înscriși la informatică economică.</a:t>
            </a:r>
          </a:p>
          <a:p>
            <a:r>
              <a:rPr lang="ro-RO" dirty="0"/>
              <a:t>În continuarea studiului am vrut să cercetăm dacă studenții înscriși la cibernetică preferă o altă țară și limbă de predare față de studenții de la statistică.</a:t>
            </a:r>
          </a:p>
          <a:p>
            <a:r>
              <a:rPr lang="ro-RO" dirty="0"/>
              <a:t>Datele arată că cea mai dorită țară de schimb academic este Spania cu un procent de 54,6% ( 71 de voturi ).</a:t>
            </a:r>
          </a:p>
          <a:p>
            <a:r>
              <a:rPr lang="ro-RO" dirty="0"/>
              <a:t>Din 34 de studenți de la cibernetică, 20 au ales Spania (58,8%).</a:t>
            </a:r>
          </a:p>
          <a:p>
            <a:r>
              <a:rPr lang="ro-RO" dirty="0"/>
              <a:t>Din 43 de studenți de la statistică, 35 au ales Spania (81,39%).</a:t>
            </a:r>
          </a:p>
          <a:p>
            <a:endParaRPr lang="ro-RO" dirty="0"/>
          </a:p>
          <a:p>
            <a:endParaRPr lang="ro-RO" dirty="0"/>
          </a:p>
        </p:txBody>
      </p:sp>
      <p:sp>
        <p:nvSpPr>
          <p:cNvPr id="4" name="Content Placeholder 3">
            <a:extLst>
              <a:ext uri="{FF2B5EF4-FFF2-40B4-BE49-F238E27FC236}">
                <a16:creationId xmlns:a16="http://schemas.microsoft.com/office/drawing/2014/main" id="{7B652234-BB04-96F2-149C-0A6F839002FD}"/>
              </a:ext>
            </a:extLst>
          </p:cNvPr>
          <p:cNvSpPr>
            <a:spLocks noGrp="1"/>
          </p:cNvSpPr>
          <p:nvPr>
            <p:ph sz="half" idx="2"/>
          </p:nvPr>
        </p:nvSpPr>
        <p:spPr/>
        <p:txBody>
          <a:bodyPr>
            <a:normAutofit fontScale="92500" lnSpcReduction="20000"/>
          </a:bodyPr>
          <a:lstStyle/>
          <a:p>
            <a:r>
              <a:rPr lang="ro-RO" dirty="0"/>
              <a:t>Folosind testul </a:t>
            </a:r>
            <a:r>
              <a:rPr lang="ro-RO" dirty="0" err="1"/>
              <a:t>bileateral</a:t>
            </a:r>
            <a:r>
              <a:rPr lang="ro-RO" dirty="0"/>
              <a:t> </a:t>
            </a:r>
          </a:p>
          <a:p>
            <a:r>
              <a:rPr lang="ro-RO" dirty="0"/>
              <a:t>H0 </a:t>
            </a:r>
            <a:r>
              <a:rPr lang="pt-BR" dirty="0"/>
              <a:t>μ </a:t>
            </a:r>
            <a:r>
              <a:rPr lang="ro-RO" dirty="0"/>
              <a:t>= 0.8139</a:t>
            </a:r>
          </a:p>
          <a:p>
            <a:r>
              <a:rPr lang="ro-RO" dirty="0"/>
              <a:t>H1 </a:t>
            </a:r>
            <a:r>
              <a:rPr lang="pt-BR" dirty="0"/>
              <a:t>μ</a:t>
            </a:r>
            <a:r>
              <a:rPr lang="ro-RO" dirty="0"/>
              <a:t> </a:t>
            </a:r>
            <a:r>
              <a:rPr lang="pt-BR" dirty="0"/>
              <a:t> ≠ </a:t>
            </a:r>
            <a:r>
              <a:rPr lang="ro-RO" dirty="0"/>
              <a:t>0.8139 </a:t>
            </a:r>
          </a:p>
          <a:p>
            <a:r>
              <a:rPr lang="ro-RO" dirty="0"/>
              <a:t>Folosind un prag de semnificație de 5% obținem următoarele rezultate </a:t>
            </a:r>
          </a:p>
          <a:p>
            <a:r>
              <a:rPr lang="ro-RO" dirty="0"/>
              <a:t>Z=2,75</a:t>
            </a:r>
          </a:p>
          <a:p>
            <a:r>
              <a:rPr lang="ro-RO" dirty="0"/>
              <a:t>Z critic = 1,96</a:t>
            </a:r>
          </a:p>
          <a:p>
            <a:r>
              <a:rPr lang="ro-RO" dirty="0"/>
              <a:t>Z </a:t>
            </a:r>
            <a:r>
              <a:rPr lang="en-US" dirty="0"/>
              <a:t>&gt; Z critic </a:t>
            </a:r>
            <a:r>
              <a:rPr lang="en-US" dirty="0" err="1"/>
              <a:t>respingem</a:t>
            </a:r>
            <a:r>
              <a:rPr lang="en-US" dirty="0"/>
              <a:t> </a:t>
            </a:r>
            <a:r>
              <a:rPr lang="en-US" dirty="0" err="1"/>
              <a:t>ipoteza</a:t>
            </a:r>
            <a:r>
              <a:rPr lang="en-US" dirty="0"/>
              <a:t> nu</a:t>
            </a:r>
            <a:r>
              <a:rPr lang="ro-RO" dirty="0"/>
              <a:t>lă și acceptăm H1 demonstrând că </a:t>
            </a:r>
            <a:r>
              <a:rPr lang="ro-RO" dirty="0">
                <a:solidFill>
                  <a:srgbClr val="00B050"/>
                </a:solidFill>
              </a:rPr>
              <a:t>există diferențe majore între cele două specializări privind țara de schimb academic.</a:t>
            </a:r>
          </a:p>
          <a:p>
            <a:endParaRPr lang="ro-RO" dirty="0"/>
          </a:p>
        </p:txBody>
      </p:sp>
      <p:sp>
        <p:nvSpPr>
          <p:cNvPr id="5" name="Date Placeholder 4">
            <a:extLst>
              <a:ext uri="{FF2B5EF4-FFF2-40B4-BE49-F238E27FC236}">
                <a16:creationId xmlns:a16="http://schemas.microsoft.com/office/drawing/2014/main" id="{4E408818-C5A6-E67F-AD2F-AD7D9FCE4BBB}"/>
              </a:ext>
            </a:extLst>
          </p:cNvPr>
          <p:cNvSpPr>
            <a:spLocks noGrp="1"/>
          </p:cNvSpPr>
          <p:nvPr>
            <p:ph type="dt" sz="half" idx="10"/>
          </p:nvPr>
        </p:nvSpPr>
        <p:spPr/>
        <p:txBody>
          <a:bodyPr/>
          <a:lstStyle/>
          <a:p>
            <a:fld id="{51A65E23-EA59-41B4-A1E4-EEE90F543A0C}" type="datetime1">
              <a:rPr lang="ro-RO" smtClean="0"/>
              <a:t>03.04.2024</a:t>
            </a:fld>
            <a:endParaRPr lang="en-US" dirty="0"/>
          </a:p>
        </p:txBody>
      </p:sp>
    </p:spTree>
    <p:extLst>
      <p:ext uri="{BB962C8B-B14F-4D97-AF65-F5344CB8AC3E}">
        <p14:creationId xmlns:p14="http://schemas.microsoft.com/office/powerpoint/2010/main" val="49542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1C2F-B882-08A1-BC4D-BBB41082D2BC}"/>
              </a:ext>
            </a:extLst>
          </p:cNvPr>
          <p:cNvSpPr>
            <a:spLocks noGrp="1"/>
          </p:cNvSpPr>
          <p:nvPr>
            <p:ph type="title"/>
          </p:nvPr>
        </p:nvSpPr>
        <p:spPr/>
        <p:txBody>
          <a:bodyPr/>
          <a:lstStyle/>
          <a:p>
            <a:r>
              <a:rPr lang="ro-RO" dirty="0"/>
              <a:t>În ceea ce privește limba de predare am constatat următoarele diferențe între cele două specializări</a:t>
            </a:r>
          </a:p>
        </p:txBody>
      </p:sp>
      <p:sp>
        <p:nvSpPr>
          <p:cNvPr id="3" name="Content Placeholder 2">
            <a:extLst>
              <a:ext uri="{FF2B5EF4-FFF2-40B4-BE49-F238E27FC236}">
                <a16:creationId xmlns:a16="http://schemas.microsoft.com/office/drawing/2014/main" id="{BE230ACF-451D-C88D-82B4-253BFF26BA81}"/>
              </a:ext>
            </a:extLst>
          </p:cNvPr>
          <p:cNvSpPr>
            <a:spLocks noGrp="1"/>
          </p:cNvSpPr>
          <p:nvPr>
            <p:ph sz="half" idx="1"/>
          </p:nvPr>
        </p:nvSpPr>
        <p:spPr/>
        <p:txBody>
          <a:bodyPr>
            <a:normAutofit fontScale="92500" lnSpcReduction="10000"/>
          </a:bodyPr>
          <a:lstStyle/>
          <a:p>
            <a:r>
              <a:rPr lang="ro-RO" dirty="0"/>
              <a:t>Cea mai comună limbă de predare preferată de studenți a fost Engleza cu un procent de 63,8%.</a:t>
            </a:r>
          </a:p>
          <a:p>
            <a:r>
              <a:rPr lang="ro-RO" dirty="0"/>
              <a:t>29 dintre studenții de la cibernetică preferă limba engleză (85,29%)</a:t>
            </a:r>
          </a:p>
          <a:p>
            <a:r>
              <a:rPr lang="ro-RO" dirty="0"/>
              <a:t>39 dintre studenții de la statistică prefera limba engleză (90,69%)</a:t>
            </a:r>
          </a:p>
          <a:p>
            <a:r>
              <a:rPr lang="ro-RO" dirty="0"/>
              <a:t>Folosind testul bilateral presupunem </a:t>
            </a:r>
          </a:p>
          <a:p>
            <a:r>
              <a:rPr lang="ro-RO" dirty="0"/>
              <a:t>H0 </a:t>
            </a:r>
            <a:r>
              <a:rPr lang="pt-BR" dirty="0"/>
              <a:t>μ </a:t>
            </a:r>
            <a:r>
              <a:rPr lang="ro-RO" dirty="0"/>
              <a:t>= 0.9069</a:t>
            </a:r>
          </a:p>
          <a:p>
            <a:r>
              <a:rPr lang="ro-RO" dirty="0"/>
              <a:t>H1 </a:t>
            </a:r>
            <a:r>
              <a:rPr lang="pt-BR" dirty="0"/>
              <a:t>μ</a:t>
            </a:r>
            <a:r>
              <a:rPr lang="ro-RO" dirty="0"/>
              <a:t> </a:t>
            </a:r>
            <a:r>
              <a:rPr lang="pt-BR" dirty="0"/>
              <a:t> ≠ </a:t>
            </a:r>
            <a:r>
              <a:rPr lang="ro-RO" dirty="0"/>
              <a:t>0.9069</a:t>
            </a:r>
          </a:p>
          <a:p>
            <a:r>
              <a:rPr lang="ro-RO" dirty="0"/>
              <a:t>Folosind un prag de semnificație de 5% obținem datele </a:t>
            </a:r>
            <a:r>
              <a:rPr lang="ro-RO" dirty="0" err="1"/>
              <a:t>urmatoare</a:t>
            </a:r>
            <a:r>
              <a:rPr lang="ro-RO" dirty="0"/>
              <a:t> </a:t>
            </a:r>
          </a:p>
          <a:p>
            <a:endParaRPr lang="ro-RO" dirty="0"/>
          </a:p>
          <a:p>
            <a:endParaRPr lang="ro-RO" dirty="0"/>
          </a:p>
        </p:txBody>
      </p:sp>
      <p:sp>
        <p:nvSpPr>
          <p:cNvPr id="4" name="Content Placeholder 3">
            <a:extLst>
              <a:ext uri="{FF2B5EF4-FFF2-40B4-BE49-F238E27FC236}">
                <a16:creationId xmlns:a16="http://schemas.microsoft.com/office/drawing/2014/main" id="{FD8FCA81-3F77-6C37-7221-28D3FD997510}"/>
              </a:ext>
            </a:extLst>
          </p:cNvPr>
          <p:cNvSpPr>
            <a:spLocks noGrp="1"/>
          </p:cNvSpPr>
          <p:nvPr>
            <p:ph sz="half" idx="2"/>
          </p:nvPr>
        </p:nvSpPr>
        <p:spPr/>
        <p:txBody>
          <a:bodyPr>
            <a:normAutofit fontScale="92500" lnSpcReduction="10000"/>
          </a:bodyPr>
          <a:lstStyle/>
          <a:p>
            <a:r>
              <a:rPr lang="ro-RO" dirty="0"/>
              <a:t>Z=0,92</a:t>
            </a:r>
          </a:p>
          <a:p>
            <a:r>
              <a:rPr lang="ro-RO" dirty="0"/>
              <a:t>Z critic = 1,96</a:t>
            </a:r>
          </a:p>
          <a:p>
            <a:r>
              <a:rPr lang="ro-RO" dirty="0"/>
              <a:t>Cum Z</a:t>
            </a:r>
            <a:r>
              <a:rPr lang="en-US" dirty="0"/>
              <a:t> &lt; Z critic accept</a:t>
            </a:r>
            <a:r>
              <a:rPr lang="ro-RO" dirty="0" err="1"/>
              <a:t>ăm</a:t>
            </a:r>
            <a:r>
              <a:rPr lang="ro-RO" dirty="0"/>
              <a:t> ipoteza nulă </a:t>
            </a:r>
          </a:p>
          <a:p>
            <a:r>
              <a:rPr lang="ro-RO" dirty="0">
                <a:solidFill>
                  <a:srgbClr val="00B050"/>
                </a:solidFill>
              </a:rPr>
              <a:t>Deci, între specializarea Cibernetică și Statistică nu există diferențe esențiale în ceea ce privește limba de predare in cadrul schimbului de experiență</a:t>
            </a:r>
            <a:r>
              <a:rPr lang="ro-RO" dirty="0"/>
              <a:t>.</a:t>
            </a:r>
          </a:p>
        </p:txBody>
      </p:sp>
      <p:sp>
        <p:nvSpPr>
          <p:cNvPr id="5" name="Date Placeholder 4">
            <a:extLst>
              <a:ext uri="{FF2B5EF4-FFF2-40B4-BE49-F238E27FC236}">
                <a16:creationId xmlns:a16="http://schemas.microsoft.com/office/drawing/2014/main" id="{22C613C2-F16E-BE4B-128F-A71A59885BBA}"/>
              </a:ext>
            </a:extLst>
          </p:cNvPr>
          <p:cNvSpPr>
            <a:spLocks noGrp="1"/>
          </p:cNvSpPr>
          <p:nvPr>
            <p:ph type="dt" sz="half" idx="10"/>
          </p:nvPr>
        </p:nvSpPr>
        <p:spPr/>
        <p:txBody>
          <a:bodyPr/>
          <a:lstStyle/>
          <a:p>
            <a:fld id="{51A65E23-EA59-41B4-A1E4-EEE90F543A0C}" type="datetime1">
              <a:rPr lang="ro-RO" smtClean="0"/>
              <a:t>03.04.2024</a:t>
            </a:fld>
            <a:endParaRPr lang="en-US" dirty="0"/>
          </a:p>
        </p:txBody>
      </p:sp>
    </p:spTree>
    <p:extLst>
      <p:ext uri="{BB962C8B-B14F-4D97-AF65-F5344CB8AC3E}">
        <p14:creationId xmlns:p14="http://schemas.microsoft.com/office/powerpoint/2010/main" val="13455086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83_TF33552983" id="{EB79C787-FF3E-4C98-84D7-CDCC1B200B55}" vid="{203ED929-ACA8-408C-875F-4AF7AA54A608}"/>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{0B8B99A9-8696-4EC5-97D0-208E0D464347}tf33552983_win32</Template>
  <TotalTime>478</TotalTime>
  <Words>1054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Söhne</vt:lpstr>
      <vt:lpstr>Wingdings 2</vt:lpstr>
      <vt:lpstr>DividendVTI</vt:lpstr>
      <vt:lpstr>Analiza intenției de internaționalizare a studenților csie </vt:lpstr>
      <vt:lpstr>PowerPoint Presentation</vt:lpstr>
      <vt:lpstr>PowerPoint Presentation</vt:lpstr>
      <vt:lpstr>ÎN CONTINUARE, NE-AM PROPUS SĂ VEDEM CE RELAȚIE EXISTĂ ÎNTRE GENUL STUDENȚILOR ȘI INTERESUL LOR ÎN PARTICIPAREA LA UN ASTFEL DE PROIECT, PRECUM ȘI PRINCIPALELE MOTIVE PENTRU CARE SUNT INTERESAȚI.</vt:lpstr>
      <vt:lpstr>Însă Motivele pentru care își doresc studenții să participe într-un astfel de program diferă de la un gen la altul </vt:lpstr>
      <vt:lpstr>Mai departe, ne-am propus să vedem dacă anul de studiu influențează preferința privind durata de timp pentru participarea la un program erasmus+, precum și factorii de influență.</vt:lpstr>
      <vt:lpstr>PowerPoint Presentation</vt:lpstr>
      <vt:lpstr>Influențează specializarea studenților țara și limba de predare în cadrul schimbului academic ?</vt:lpstr>
      <vt:lpstr>În ceea ce privește limba de predare am constatat următoarele diferențe între cele două specializări</vt:lpstr>
      <vt:lpstr>Cum află studenții de bursele erasmus ?</vt:lpstr>
      <vt:lpstr>Limite ale cercetării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Analiza intenției de internaționalizare a studenților csie </dc:title>
  <dc:creator>Catalin Dragotoiu</dc:creator>
  <cp:lastModifiedBy>Catalin Dragotoiu</cp:lastModifiedBy>
  <cp:revision>1</cp:revision>
  <dcterms:created xsi:type="dcterms:W3CDTF">2024-04-03T11:39:48Z</dcterms:created>
  <dcterms:modified xsi:type="dcterms:W3CDTF">2024-04-03T19:38:25Z</dcterms:modified>
</cp:coreProperties>
</file>