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second function of our program is to explore programs that you are interested in. For example, you are interested in CAPP in UChicago, and you type in the name of CAPP, then a list of historical application cases will be presented. Click the “create an overview” button, a visualized overview of the statistics of CAPP will be </a:t>
            </a:r>
            <a:r>
              <a:rPr lang="en"/>
              <a:t>created automatically, and can be downloaded by users.  The overview includes average GPA, GRE scores, proportion of international students, and the  trends overs years etc. To achieve this function, we would build a program using </a:t>
            </a:r>
            <a:r>
              <a:rPr lang="en" sz="1050">
                <a:solidFill>
                  <a:srgbClr val="333333"/>
                </a:solidFill>
                <a:highlight>
                  <a:srgbClr val="FFFFFF"/>
                </a:highlight>
                <a:latin typeface="Verdana"/>
                <a:ea typeface="Verdana"/>
                <a:cs typeface="Verdana"/>
                <a:sym typeface="Verdana"/>
              </a:rPr>
              <a:t>plotting libraries</a:t>
            </a:r>
            <a:r>
              <a:rPr lang="en"/>
              <a:t> in python to analyze data.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general we have 5 tasks to complete our functions. They are ...</a:t>
            </a:r>
            <a:endParaRPr/>
          </a:p>
          <a:p>
            <a:pPr indent="0" lvl="0" marL="0">
              <a:spcBef>
                <a:spcPts val="0"/>
              </a:spcBef>
              <a:spcAft>
                <a:spcPts val="0"/>
              </a:spcAft>
              <a:buNone/>
            </a:pPr>
            <a:r>
              <a:rPr lang="en"/>
              <a:t>There are two major obstacles: </a:t>
            </a:r>
            <a:endParaRPr/>
          </a:p>
          <a:p>
            <a:pPr indent="0" lvl="0" marL="0">
              <a:spcBef>
                <a:spcPts val="0"/>
              </a:spcBef>
              <a:spcAft>
                <a:spcPts val="0"/>
              </a:spcAft>
              <a:buNone/>
            </a:pPr>
            <a:r>
              <a:rPr lang="en"/>
              <a:t>The first is that GradCafe might have measures against crawler. </a:t>
            </a:r>
            <a:endParaRPr/>
          </a:p>
          <a:p>
            <a:pPr indent="0" lvl="0" marL="0">
              <a:spcBef>
                <a:spcPts val="0"/>
              </a:spcBef>
              <a:spcAft>
                <a:spcPts val="0"/>
              </a:spcAft>
              <a:buNone/>
            </a:pPr>
            <a:r>
              <a:rPr lang="en"/>
              <a:t>The second is that data are not standardized so that we would have hard time classifying universities and graduate programs.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 Id="rId10" Type="http://schemas.openxmlformats.org/officeDocument/2006/relationships/image" Target="../media/image10.jpg"/><Relationship Id="rId9"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slide=ne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02975"/>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b="1" lang="en">
                <a:latin typeface="Courier New"/>
                <a:ea typeface="Courier New"/>
                <a:cs typeface="Courier New"/>
                <a:sym typeface="Courier New"/>
              </a:rPr>
              <a:t>CAPP30122 Project</a:t>
            </a:r>
            <a:r>
              <a:rPr lang="en">
                <a:latin typeface="Courier New"/>
                <a:ea typeface="Courier New"/>
                <a:cs typeface="Courier New"/>
                <a:sym typeface="Courier New"/>
              </a:rPr>
              <a:t> </a:t>
            </a:r>
            <a:endParaRPr>
              <a:latin typeface="Courier New"/>
              <a:ea typeface="Courier New"/>
              <a:cs typeface="Courier New"/>
              <a:sym typeface="Courier New"/>
            </a:endParaRPr>
          </a:p>
        </p:txBody>
      </p:sp>
      <p:sp>
        <p:nvSpPr>
          <p:cNvPr id="55" name="Shape 55"/>
          <p:cNvSpPr txBox="1"/>
          <p:nvPr>
            <p:ph idx="1" type="subTitle"/>
          </p:nvPr>
        </p:nvSpPr>
        <p:spPr>
          <a:xfrm>
            <a:off x="623400" y="2859125"/>
            <a:ext cx="8520600" cy="792600"/>
          </a:xfrm>
          <a:prstGeom prst="rect">
            <a:avLst/>
          </a:prstGeom>
        </p:spPr>
        <p:txBody>
          <a:bodyPr anchorCtr="0" anchor="t" bIns="91425" lIns="91425" spcFirstLastPara="1" rIns="91425" wrap="square" tIns="91425">
            <a:noAutofit/>
          </a:bodyPr>
          <a:lstStyle/>
          <a:p>
            <a:pPr indent="0" lvl="0" marL="5486400">
              <a:spcBef>
                <a:spcPts val="0"/>
              </a:spcBef>
              <a:spcAft>
                <a:spcPts val="0"/>
              </a:spcAft>
              <a:buNone/>
            </a:pPr>
            <a:r>
              <a:rPr lang="en" sz="1800">
                <a:latin typeface="Courier New"/>
                <a:ea typeface="Courier New"/>
                <a:cs typeface="Courier New"/>
                <a:sym typeface="Courier New"/>
              </a:rPr>
              <a:t>Mengchen Shi</a:t>
            </a:r>
            <a:endParaRPr sz="1800">
              <a:latin typeface="Courier New"/>
              <a:ea typeface="Courier New"/>
              <a:cs typeface="Courier New"/>
              <a:sym typeface="Courier New"/>
            </a:endParaRPr>
          </a:p>
          <a:p>
            <a:pPr indent="0" lvl="0" marL="5486400">
              <a:spcBef>
                <a:spcPts val="0"/>
              </a:spcBef>
              <a:spcAft>
                <a:spcPts val="0"/>
              </a:spcAft>
              <a:buNone/>
            </a:pPr>
            <a:r>
              <a:rPr lang="en" sz="1800">
                <a:latin typeface="Courier New"/>
                <a:ea typeface="Courier New"/>
                <a:cs typeface="Courier New"/>
                <a:sym typeface="Courier New"/>
              </a:rPr>
              <a:t>  Ruxin Chen </a:t>
            </a:r>
            <a:endParaRPr sz="1800">
              <a:latin typeface="Courier New"/>
              <a:ea typeface="Courier New"/>
              <a:cs typeface="Courier New"/>
              <a:sym typeface="Courier New"/>
            </a:endParaRPr>
          </a:p>
          <a:p>
            <a:pPr indent="0" lvl="0" marL="5486400" rtl="0">
              <a:spcBef>
                <a:spcPts val="0"/>
              </a:spcBef>
              <a:spcAft>
                <a:spcPts val="0"/>
              </a:spcAft>
              <a:buNone/>
            </a:pPr>
            <a:r>
              <a:rPr lang="en" sz="1800">
                <a:latin typeface="Courier New"/>
                <a:ea typeface="Courier New"/>
                <a:cs typeface="Courier New"/>
                <a:sym typeface="Courier New"/>
              </a:rPr>
              <a:t>Shuting Chen</a:t>
            </a:r>
            <a:br>
              <a:rPr lang="en">
                <a:latin typeface="Courier New"/>
                <a:ea typeface="Courier New"/>
                <a:cs typeface="Courier New"/>
                <a:sym typeface="Courier New"/>
              </a:rPr>
            </a:br>
            <a:endParaRPr>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Project Timeline</a:t>
            </a:r>
            <a:endParaRPr b="1">
              <a:latin typeface="Courier New"/>
              <a:ea typeface="Courier New"/>
              <a:cs typeface="Courier New"/>
              <a:sym typeface="Courier New"/>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Week 4  (1/22/2018 - 1/28/2018): </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Study the html structure of GradCafe website and get familiar with its data characteristics. Then we would design the logistics of the program, break the project into small parts.</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Week 5 (1/29/2018 - 2/4/2018):</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 would design web crawler algorithms, grab a small sample dataset, use the dataset to test project feasibility, and revise our crawler accordingly.</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Week 6 (2/5/2018 - 2/11/2018):</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 would finish our crawler and scraping the actual datasets. In the meanwhile, we would design functions to analyze and visualize data.</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Week 7 (2/12/2018 - 2/18/2018):</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 would design user interface and implement the program with the datasets we collected.</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Week 8 (2/19/2018 - 2/25/2018):</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We would revise our project implementation based on project progress and do further data analysis to present visualized overviews.</a:t>
            </a:r>
            <a:endParaRPr sz="10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a:spcBef>
                <a:spcPts val="0"/>
              </a:spcBef>
              <a:spcAft>
                <a:spcPts val="1600"/>
              </a:spcAft>
              <a:buNone/>
            </a:pPr>
            <a:r>
              <a:t/>
            </a:r>
            <a:endParaRPr sz="10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nvSpPr>
        <p:spPr>
          <a:xfrm>
            <a:off x="2305125" y="1862150"/>
            <a:ext cx="5127000" cy="134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4800">
                <a:latin typeface="Courier New"/>
                <a:ea typeface="Courier New"/>
                <a:cs typeface="Courier New"/>
                <a:sym typeface="Courier New"/>
              </a:rPr>
              <a:t>Thank you!</a:t>
            </a:r>
            <a:endParaRPr b="1" sz="48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483250" y="2595050"/>
            <a:ext cx="8061000" cy="295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Overview</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419100" lvl="0" marL="457200" rtl="0" algn="l">
              <a:spcBef>
                <a:spcPts val="0"/>
              </a:spcBef>
              <a:spcAft>
                <a:spcPts val="0"/>
              </a:spcAft>
              <a:buSzPts val="3000"/>
              <a:buFont typeface="Courier New"/>
              <a:buChar char="❏"/>
            </a:pPr>
            <a:r>
              <a:rPr lang="en" sz="3000">
                <a:latin typeface="Courier New"/>
                <a:ea typeface="Courier New"/>
                <a:cs typeface="Courier New"/>
                <a:sym typeface="Courier New"/>
              </a:rPr>
              <a:t>Objective &amp; Motivation</a:t>
            </a:r>
            <a:endParaRPr sz="3000">
              <a:latin typeface="Courier New"/>
              <a:ea typeface="Courier New"/>
              <a:cs typeface="Courier New"/>
              <a:sym typeface="Courier New"/>
            </a:endParaRPr>
          </a:p>
          <a:p>
            <a:pPr indent="-419100" lvl="0" marL="457200" rtl="0" algn="l">
              <a:spcBef>
                <a:spcPts val="0"/>
              </a:spcBef>
              <a:spcAft>
                <a:spcPts val="0"/>
              </a:spcAft>
              <a:buSzPts val="3000"/>
              <a:buFont typeface="Courier New"/>
              <a:buChar char="❏"/>
            </a:pPr>
            <a:r>
              <a:rPr lang="en" sz="3000">
                <a:latin typeface="Courier New"/>
                <a:ea typeface="Courier New"/>
                <a:cs typeface="Courier New"/>
                <a:sym typeface="Courier New"/>
              </a:rPr>
              <a:t>Data Source </a:t>
            </a:r>
            <a:endParaRPr sz="3000">
              <a:latin typeface="Courier New"/>
              <a:ea typeface="Courier New"/>
              <a:cs typeface="Courier New"/>
              <a:sym typeface="Courier New"/>
            </a:endParaRPr>
          </a:p>
          <a:p>
            <a:pPr indent="-419100" lvl="0" marL="457200" rtl="0" algn="l">
              <a:spcBef>
                <a:spcPts val="0"/>
              </a:spcBef>
              <a:spcAft>
                <a:spcPts val="0"/>
              </a:spcAft>
              <a:buSzPts val="3000"/>
              <a:buFont typeface="Courier New"/>
              <a:buChar char="❏"/>
            </a:pPr>
            <a:r>
              <a:rPr lang="en" sz="3000">
                <a:latin typeface="Courier New"/>
                <a:ea typeface="Courier New"/>
                <a:cs typeface="Courier New"/>
                <a:sym typeface="Courier New"/>
              </a:rPr>
              <a:t>Functions &amp; Implementation</a:t>
            </a:r>
            <a:endParaRPr sz="3000">
              <a:latin typeface="Courier New"/>
              <a:ea typeface="Courier New"/>
              <a:cs typeface="Courier New"/>
              <a:sym typeface="Courier New"/>
            </a:endParaRPr>
          </a:p>
          <a:p>
            <a:pPr indent="-419100" lvl="0" marL="457200" rtl="0" algn="l">
              <a:spcBef>
                <a:spcPts val="0"/>
              </a:spcBef>
              <a:spcAft>
                <a:spcPts val="0"/>
              </a:spcAft>
              <a:buSzPts val="3000"/>
              <a:buFont typeface="Courier New"/>
              <a:buChar char="❏"/>
            </a:pPr>
            <a:r>
              <a:rPr lang="en" sz="3000">
                <a:latin typeface="Courier New"/>
                <a:ea typeface="Courier New"/>
                <a:cs typeface="Courier New"/>
                <a:sym typeface="Courier New"/>
              </a:rPr>
              <a:t>Project Timeline</a:t>
            </a:r>
            <a:endParaRPr sz="3000">
              <a:latin typeface="Courier New"/>
              <a:ea typeface="Courier New"/>
              <a:cs typeface="Courier New"/>
              <a:sym typeface="Courier New"/>
            </a:endParaRPr>
          </a:p>
          <a:p>
            <a:pPr indent="0" lvl="0" marL="0" rtl="0" algn="l">
              <a:spcBef>
                <a:spcPts val="0"/>
              </a:spcBef>
              <a:spcAft>
                <a:spcPts val="0"/>
              </a:spcAft>
              <a:buNone/>
            </a:pPr>
            <a:br>
              <a:rPr lang="en"/>
            </a:b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descr="Image result for harvard university" id="65" name="Shape 65"/>
          <p:cNvPicPr preferRelativeResize="0"/>
          <p:nvPr/>
        </p:nvPicPr>
        <p:blipFill>
          <a:blip r:embed="rId3">
            <a:alphaModFix/>
          </a:blip>
          <a:stretch>
            <a:fillRect/>
          </a:stretch>
        </p:blipFill>
        <p:spPr>
          <a:xfrm>
            <a:off x="452450" y="594538"/>
            <a:ext cx="2569150" cy="781050"/>
          </a:xfrm>
          <a:prstGeom prst="rect">
            <a:avLst/>
          </a:prstGeom>
          <a:noFill/>
          <a:ln>
            <a:noFill/>
          </a:ln>
        </p:spPr>
      </p:pic>
      <p:pic>
        <p:nvPicPr>
          <p:cNvPr descr="Image result for uchicago" id="66" name="Shape 66"/>
          <p:cNvPicPr preferRelativeResize="0"/>
          <p:nvPr/>
        </p:nvPicPr>
        <p:blipFill>
          <a:blip r:embed="rId4">
            <a:alphaModFix/>
          </a:blip>
          <a:stretch>
            <a:fillRect/>
          </a:stretch>
        </p:blipFill>
        <p:spPr>
          <a:xfrm>
            <a:off x="850338" y="3048500"/>
            <a:ext cx="1445550" cy="1445550"/>
          </a:xfrm>
          <a:prstGeom prst="rect">
            <a:avLst/>
          </a:prstGeom>
          <a:noFill/>
          <a:ln>
            <a:noFill/>
          </a:ln>
        </p:spPr>
      </p:pic>
      <p:pic>
        <p:nvPicPr>
          <p:cNvPr descr="Image result for Princeton University" id="67" name="Shape 67"/>
          <p:cNvPicPr preferRelativeResize="0"/>
          <p:nvPr/>
        </p:nvPicPr>
        <p:blipFill>
          <a:blip r:embed="rId5">
            <a:alphaModFix/>
          </a:blip>
          <a:stretch>
            <a:fillRect/>
          </a:stretch>
        </p:blipFill>
        <p:spPr>
          <a:xfrm>
            <a:off x="302125" y="1796424"/>
            <a:ext cx="2541975" cy="828238"/>
          </a:xfrm>
          <a:prstGeom prst="rect">
            <a:avLst/>
          </a:prstGeom>
          <a:noFill/>
          <a:ln>
            <a:noFill/>
          </a:ln>
        </p:spPr>
      </p:pic>
      <p:pic>
        <p:nvPicPr>
          <p:cNvPr descr="Image result for stanford uni" id="68" name="Shape 68"/>
          <p:cNvPicPr preferRelativeResize="0"/>
          <p:nvPr/>
        </p:nvPicPr>
        <p:blipFill>
          <a:blip r:embed="rId6">
            <a:alphaModFix/>
          </a:blip>
          <a:stretch>
            <a:fillRect/>
          </a:stretch>
        </p:blipFill>
        <p:spPr>
          <a:xfrm>
            <a:off x="6241100" y="3534563"/>
            <a:ext cx="2647700" cy="922825"/>
          </a:xfrm>
          <a:prstGeom prst="rect">
            <a:avLst/>
          </a:prstGeom>
          <a:noFill/>
          <a:ln>
            <a:noFill/>
          </a:ln>
        </p:spPr>
      </p:pic>
      <p:pic>
        <p:nvPicPr>
          <p:cNvPr descr="Image result for yale university" id="69" name="Shape 69"/>
          <p:cNvPicPr preferRelativeResize="0"/>
          <p:nvPr/>
        </p:nvPicPr>
        <p:blipFill>
          <a:blip r:embed="rId7">
            <a:alphaModFix/>
          </a:blip>
          <a:stretch>
            <a:fillRect/>
          </a:stretch>
        </p:blipFill>
        <p:spPr>
          <a:xfrm>
            <a:off x="5306475" y="281800"/>
            <a:ext cx="3124200" cy="1406525"/>
          </a:xfrm>
          <a:prstGeom prst="rect">
            <a:avLst/>
          </a:prstGeom>
          <a:noFill/>
          <a:ln>
            <a:noFill/>
          </a:ln>
        </p:spPr>
      </p:pic>
      <p:pic>
        <p:nvPicPr>
          <p:cNvPr descr="Image result for mit university" id="70" name="Shape 70"/>
          <p:cNvPicPr preferRelativeResize="0"/>
          <p:nvPr/>
        </p:nvPicPr>
        <p:blipFill>
          <a:blip r:embed="rId8">
            <a:alphaModFix/>
          </a:blip>
          <a:stretch>
            <a:fillRect/>
          </a:stretch>
        </p:blipFill>
        <p:spPr>
          <a:xfrm>
            <a:off x="3450675" y="281800"/>
            <a:ext cx="1509975" cy="1510000"/>
          </a:xfrm>
          <a:prstGeom prst="rect">
            <a:avLst/>
          </a:prstGeom>
          <a:noFill/>
          <a:ln>
            <a:noFill/>
          </a:ln>
        </p:spPr>
      </p:pic>
      <p:pic>
        <p:nvPicPr>
          <p:cNvPr descr="Image result for columbia university" id="71" name="Shape 71"/>
          <p:cNvPicPr preferRelativeResize="0"/>
          <p:nvPr/>
        </p:nvPicPr>
        <p:blipFill>
          <a:blip r:embed="rId9">
            <a:alphaModFix/>
          </a:blip>
          <a:stretch>
            <a:fillRect/>
          </a:stretch>
        </p:blipFill>
        <p:spPr>
          <a:xfrm>
            <a:off x="6423186" y="1716700"/>
            <a:ext cx="1784525" cy="1510000"/>
          </a:xfrm>
          <a:prstGeom prst="rect">
            <a:avLst/>
          </a:prstGeom>
          <a:noFill/>
          <a:ln>
            <a:noFill/>
          </a:ln>
        </p:spPr>
      </p:pic>
      <p:pic>
        <p:nvPicPr>
          <p:cNvPr descr="Related image" id="72" name="Shape 72"/>
          <p:cNvPicPr preferRelativeResize="0"/>
          <p:nvPr/>
        </p:nvPicPr>
        <p:blipFill>
          <a:blip r:embed="rId10">
            <a:alphaModFix/>
          </a:blip>
          <a:stretch>
            <a:fillRect/>
          </a:stretch>
        </p:blipFill>
        <p:spPr>
          <a:xfrm>
            <a:off x="3005463" y="1796425"/>
            <a:ext cx="3124200" cy="2954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nvSpPr>
        <p:spPr>
          <a:xfrm>
            <a:off x="530250" y="120775"/>
            <a:ext cx="7078800" cy="1671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Font typeface="Courier New"/>
              <a:buChar char="❏"/>
            </a:pPr>
            <a:r>
              <a:rPr b="1" lang="en" sz="3000">
                <a:latin typeface="Courier New"/>
                <a:ea typeface="Courier New"/>
                <a:cs typeface="Courier New"/>
                <a:sym typeface="Courier New"/>
              </a:rPr>
              <a:t>Data Source</a:t>
            </a: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317500" lvl="1" marL="914400" rtl="0">
              <a:spcBef>
                <a:spcPts val="0"/>
              </a:spcBef>
              <a:spcAft>
                <a:spcPts val="0"/>
              </a:spcAft>
              <a:buSzPts val="1400"/>
              <a:buFont typeface="Courier New"/>
              <a:buChar char="❏"/>
            </a:pPr>
            <a:r>
              <a:rPr lang="en">
                <a:latin typeface="Courier New"/>
                <a:ea typeface="Courier New"/>
                <a:cs typeface="Courier New"/>
                <a:sym typeface="Courier New"/>
              </a:rPr>
              <a:t>“Results Search” on GradCafe: https://thegradcafe.com/survey/</a:t>
            </a:r>
            <a:endParaRPr>
              <a:latin typeface="Courier New"/>
              <a:ea typeface="Courier New"/>
              <a:cs typeface="Courier New"/>
              <a:sym typeface="Courier New"/>
            </a:endParaRPr>
          </a:p>
          <a:p>
            <a:pPr indent="-317500" lvl="1" marL="914400" rtl="0">
              <a:spcBef>
                <a:spcPts val="0"/>
              </a:spcBef>
              <a:spcAft>
                <a:spcPts val="0"/>
              </a:spcAft>
              <a:buSzPts val="1400"/>
              <a:buFont typeface="Courier New"/>
              <a:buChar char="❏"/>
            </a:pPr>
            <a:r>
              <a:rPr lang="en">
                <a:latin typeface="Courier New"/>
                <a:ea typeface="Courier New"/>
                <a:cs typeface="Courier New"/>
                <a:sym typeface="Courier New"/>
              </a:rPr>
              <a:t>Including previous application results for different graduate schools and programs since 2006</a:t>
            </a:r>
            <a:endParaRPr>
              <a:latin typeface="Courier New"/>
              <a:ea typeface="Courier New"/>
              <a:cs typeface="Courier New"/>
              <a:sym typeface="Courier New"/>
            </a:endParaRPr>
          </a:p>
          <a:p>
            <a:pPr indent="-317500" lvl="1" marL="914400" rtl="0">
              <a:spcBef>
                <a:spcPts val="0"/>
              </a:spcBef>
              <a:spcAft>
                <a:spcPts val="0"/>
              </a:spcAft>
              <a:buSzPts val="1400"/>
              <a:buFont typeface="Courier New"/>
              <a:buChar char="❏"/>
            </a:pPr>
            <a:r>
              <a:rPr lang="en">
                <a:latin typeface="Courier New"/>
                <a:ea typeface="Courier New"/>
                <a:cs typeface="Courier New"/>
                <a:sym typeface="Courier New"/>
              </a:rPr>
              <a:t>Visualized web page:</a:t>
            </a:r>
            <a:r>
              <a:rPr lang="en" sz="1800">
                <a:latin typeface="Courier New"/>
                <a:ea typeface="Courier New"/>
                <a:cs typeface="Courier New"/>
                <a:sym typeface="Courier New"/>
              </a:rPr>
              <a:t> </a:t>
            </a:r>
            <a:endParaRPr sz="1800">
              <a:latin typeface="Courier New"/>
              <a:ea typeface="Courier New"/>
              <a:cs typeface="Courier New"/>
              <a:sym typeface="Courier New"/>
            </a:endParaRPr>
          </a:p>
        </p:txBody>
      </p:sp>
      <p:pic>
        <p:nvPicPr>
          <p:cNvPr id="78" name="Shape 78"/>
          <p:cNvPicPr preferRelativeResize="0"/>
          <p:nvPr/>
        </p:nvPicPr>
        <p:blipFill rotWithShape="1">
          <a:blip r:embed="rId3">
            <a:alphaModFix/>
          </a:blip>
          <a:srcRect b="15739" l="0" r="0" t="0"/>
          <a:stretch/>
        </p:blipFill>
        <p:spPr>
          <a:xfrm>
            <a:off x="1151850" y="1817225"/>
            <a:ext cx="6669448" cy="308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grpSp>
        <p:nvGrpSpPr>
          <p:cNvPr id="83" name="Shape 83"/>
          <p:cNvGrpSpPr/>
          <p:nvPr/>
        </p:nvGrpSpPr>
        <p:grpSpPr>
          <a:xfrm>
            <a:off x="192050" y="766520"/>
            <a:ext cx="8521950" cy="3973480"/>
            <a:chOff x="192050" y="766520"/>
            <a:chExt cx="8521950" cy="3973480"/>
          </a:xfrm>
        </p:grpSpPr>
        <p:grpSp>
          <p:nvGrpSpPr>
            <p:cNvPr id="84" name="Shape 84"/>
            <p:cNvGrpSpPr/>
            <p:nvPr/>
          </p:nvGrpSpPr>
          <p:grpSpPr>
            <a:xfrm>
              <a:off x="265150" y="766520"/>
              <a:ext cx="8448850" cy="2762298"/>
              <a:chOff x="265150" y="233125"/>
              <a:chExt cx="8448850" cy="2391600"/>
            </a:xfrm>
          </p:grpSpPr>
          <p:sp>
            <p:nvSpPr>
              <p:cNvPr id="85" name="Shape 85"/>
              <p:cNvSpPr txBox="1"/>
              <p:nvPr/>
            </p:nvSpPr>
            <p:spPr>
              <a:xfrm>
                <a:off x="265150" y="233125"/>
                <a:ext cx="4445400" cy="23916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SzPts val="1800"/>
                  <a:buChar char="●"/>
                </a:pPr>
                <a:r>
                  <a:rPr b="1" i="1" lang="en" sz="1800">
                    <a:latin typeface="Courier New"/>
                    <a:ea typeface="Courier New"/>
                    <a:cs typeface="Courier New"/>
                    <a:sym typeface="Courier New"/>
                  </a:rPr>
                  <a:t>Qualification Evaluation</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Inputs (user’s background):</a:t>
                </a:r>
                <a:endParaRPr b="1">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Target school</a:t>
                </a:r>
                <a:endParaRPr>
                  <a:latin typeface="Courier New"/>
                  <a:ea typeface="Courier New"/>
                  <a:cs typeface="Courier New"/>
                  <a:sym typeface="Courier New"/>
                </a:endParaRPr>
              </a:p>
              <a:p>
                <a:pPr indent="457200" lvl="0" marL="0">
                  <a:spcBef>
                    <a:spcPts val="0"/>
                  </a:spcBef>
                  <a:spcAft>
                    <a:spcPts val="0"/>
                  </a:spcAft>
                  <a:buNone/>
                </a:pPr>
                <a:r>
                  <a:rPr lang="en">
                    <a:latin typeface="Courier New"/>
                    <a:ea typeface="Courier New"/>
                    <a:cs typeface="Courier New"/>
                    <a:sym typeface="Courier New"/>
                  </a:rPr>
                  <a:t> Field of Study </a:t>
                </a:r>
                <a:endParaRPr>
                  <a:latin typeface="Courier New"/>
                  <a:ea typeface="Courier New"/>
                  <a:cs typeface="Courier New"/>
                  <a:sym typeface="Courier New"/>
                </a:endParaRPr>
              </a:p>
              <a:p>
                <a:pPr indent="457200" lvl="0" marL="0">
                  <a:spcBef>
                    <a:spcPts val="0"/>
                  </a:spcBef>
                  <a:spcAft>
                    <a:spcPts val="0"/>
                  </a:spcAft>
                  <a:buNone/>
                </a:pPr>
                <a:r>
                  <a:rPr lang="en">
                    <a:latin typeface="Courier New"/>
                    <a:ea typeface="Courier New"/>
                    <a:cs typeface="Courier New"/>
                    <a:sym typeface="Courier New"/>
                  </a:rPr>
                  <a:t> GPA</a:t>
                </a:r>
                <a:endParaRPr>
                  <a:latin typeface="Courier New"/>
                  <a:ea typeface="Courier New"/>
                  <a:cs typeface="Courier New"/>
                  <a:sym typeface="Courier New"/>
                </a:endParaRPr>
              </a:p>
              <a:p>
                <a:pPr indent="457200" lvl="0" marL="0">
                  <a:spcBef>
                    <a:spcPts val="0"/>
                  </a:spcBef>
                  <a:spcAft>
                    <a:spcPts val="0"/>
                  </a:spcAft>
                  <a:buNone/>
                </a:pPr>
                <a:r>
                  <a:rPr lang="en">
                    <a:latin typeface="Courier New"/>
                    <a:ea typeface="Courier New"/>
                    <a:cs typeface="Courier New"/>
                    <a:sym typeface="Courier New"/>
                  </a:rPr>
                  <a:t> GRE score</a:t>
                </a:r>
                <a:endParaRPr>
                  <a:latin typeface="Courier New"/>
                  <a:ea typeface="Courier New"/>
                  <a:cs typeface="Courier New"/>
                  <a:sym typeface="Courier New"/>
                </a:endParaRPr>
              </a:p>
              <a:p>
                <a:pPr indent="457200" lvl="0" marL="0">
                  <a:spcBef>
                    <a:spcPts val="0"/>
                  </a:spcBef>
                  <a:spcAft>
                    <a:spcPts val="0"/>
                  </a:spcAft>
                  <a:buNone/>
                </a:pPr>
                <a:r>
                  <a:rPr lang="en">
                    <a:latin typeface="Courier New"/>
                    <a:ea typeface="Courier New"/>
                    <a:cs typeface="Courier New"/>
                    <a:sym typeface="Courier New"/>
                  </a:rPr>
                  <a:t> GRE subject </a:t>
                </a:r>
                <a:endParaRPr>
                  <a:latin typeface="Courier New"/>
                  <a:ea typeface="Courier New"/>
                  <a:cs typeface="Courier New"/>
                  <a:sym typeface="Courier New"/>
                </a:endParaRPr>
              </a:p>
              <a:p>
                <a:pPr indent="457200" lvl="0" marL="0">
                  <a:spcBef>
                    <a:spcPts val="0"/>
                  </a:spcBef>
                  <a:spcAft>
                    <a:spcPts val="0"/>
                  </a:spcAft>
                  <a:buNone/>
                </a:pPr>
                <a:r>
                  <a:rPr lang="en">
                    <a:latin typeface="Courier New"/>
                    <a:ea typeface="Courier New"/>
                    <a:cs typeface="Courier New"/>
                    <a:sym typeface="Courier New"/>
                  </a:rPr>
                  <a:t> Status(</a:t>
                </a:r>
                <a:r>
                  <a:rPr lang="en" sz="1200">
                    <a:latin typeface="Courier New"/>
                    <a:ea typeface="Courier New"/>
                    <a:cs typeface="Courier New"/>
                    <a:sym typeface="Courier New"/>
                  </a:rPr>
                  <a:t>A: American; U: International, </a:t>
                </a:r>
                <a:endParaRPr sz="1200">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a:t>
                </a:r>
                <a:r>
                  <a:rPr lang="en" sz="1200">
                    <a:latin typeface="Courier New"/>
                    <a:ea typeface="Courier New"/>
                    <a:cs typeface="Courier New"/>
                    <a:sym typeface="Courier New"/>
                  </a:rPr>
                  <a:t>with US degree; I: International,</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      without US degree; O: Other; ?: Unknown</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86" name="Shape 86"/>
              <p:cNvSpPr txBox="1"/>
              <p:nvPr/>
            </p:nvSpPr>
            <p:spPr>
              <a:xfrm>
                <a:off x="4635800" y="463000"/>
                <a:ext cx="4078200" cy="208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Outputs - application cases:</a:t>
                </a:r>
                <a:endParaRPr b="1">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Institution</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Program</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Decision &amp; Date </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Status</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GPA</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GRE V</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GRE Q</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GRE W</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Notes </a:t>
                </a:r>
                <a:endParaRPr>
                  <a:solidFill>
                    <a:schemeClr val="dk1"/>
                  </a:solidFill>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p:txBody>
          </p:sp>
        </p:grpSp>
        <p:grpSp>
          <p:nvGrpSpPr>
            <p:cNvPr id="87" name="Shape 87"/>
            <p:cNvGrpSpPr/>
            <p:nvPr/>
          </p:nvGrpSpPr>
          <p:grpSpPr>
            <a:xfrm>
              <a:off x="192050" y="3113700"/>
              <a:ext cx="8063400" cy="1626300"/>
              <a:chOff x="241975" y="3113700"/>
              <a:chExt cx="8063400" cy="1626300"/>
            </a:xfrm>
          </p:grpSpPr>
          <p:sp>
            <p:nvSpPr>
              <p:cNvPr id="88" name="Shape 88"/>
              <p:cNvSpPr txBox="1"/>
              <p:nvPr/>
            </p:nvSpPr>
            <p:spPr>
              <a:xfrm>
                <a:off x="241975" y="3113700"/>
                <a:ext cx="4360500" cy="1626300"/>
              </a:xfrm>
              <a:prstGeom prst="rect">
                <a:avLst/>
              </a:prstGeom>
              <a:noFill/>
              <a:ln>
                <a:noFill/>
              </a:ln>
            </p:spPr>
            <p:txBody>
              <a:bodyPr anchorCtr="0" anchor="ctr" bIns="91425" lIns="91425" spcFirstLastPara="1" rIns="91425" wrap="square" tIns="91425">
                <a:noAutofit/>
              </a:bodyPr>
              <a:lstStyle/>
              <a:p>
                <a:pPr indent="-342900" lvl="0" marL="457200" rtl="0">
                  <a:spcBef>
                    <a:spcPts val="0"/>
                  </a:spcBef>
                  <a:spcAft>
                    <a:spcPts val="0"/>
                  </a:spcAft>
                  <a:buClr>
                    <a:schemeClr val="dk1"/>
                  </a:buClr>
                  <a:buSzPts val="1800"/>
                  <a:buChar char="●"/>
                </a:pPr>
                <a:r>
                  <a:rPr b="1" i="1" lang="en" sz="1800">
                    <a:solidFill>
                      <a:schemeClr val="dk1"/>
                    </a:solidFill>
                    <a:latin typeface="Courier New"/>
                    <a:ea typeface="Courier New"/>
                    <a:cs typeface="Courier New"/>
                    <a:sym typeface="Courier New"/>
                  </a:rPr>
                  <a:t>Target Program Exploration</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457200" lvl="0" marL="0" rtl="0">
                  <a:spcBef>
                    <a:spcPts val="0"/>
                  </a:spcBef>
                  <a:spcAft>
                    <a:spcPts val="0"/>
                  </a:spcAft>
                  <a:buNone/>
                </a:pPr>
                <a:r>
                  <a:rPr b="1" lang="en">
                    <a:solidFill>
                      <a:schemeClr val="dk1"/>
                    </a:solidFill>
                    <a:latin typeface="Courier New"/>
                    <a:ea typeface="Courier New"/>
                    <a:cs typeface="Courier New"/>
                    <a:sym typeface="Courier New"/>
                  </a:rPr>
                  <a:t>Inputs (user’s background):</a:t>
                </a:r>
                <a:endParaRPr b="1">
                  <a:solidFill>
                    <a:schemeClr val="dk1"/>
                  </a:solidFill>
                  <a:latin typeface="Courier New"/>
                  <a:ea typeface="Courier New"/>
                  <a:cs typeface="Courier New"/>
                  <a:sym typeface="Courier New"/>
                </a:endParaRPr>
              </a:p>
              <a:p>
                <a:pPr indent="457200" lvl="0" marL="0" rtl="0">
                  <a:spcBef>
                    <a:spcPts val="0"/>
                  </a:spcBef>
                  <a:spcAft>
                    <a:spcPts val="0"/>
                  </a:spcAft>
                  <a:buNone/>
                </a:pPr>
                <a:r>
                  <a:rPr lang="en">
                    <a:solidFill>
                      <a:schemeClr val="dk1"/>
                    </a:solidFill>
                    <a:latin typeface="Courier New"/>
                    <a:ea typeface="Courier New"/>
                    <a:cs typeface="Courier New"/>
                    <a:sym typeface="Courier New"/>
                  </a:rPr>
                  <a:t>Program of interests </a:t>
                </a:r>
                <a:endParaRPr>
                  <a:solidFill>
                    <a:schemeClr val="dk1"/>
                  </a:solidFill>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89" name="Shape 89"/>
              <p:cNvSpPr txBox="1"/>
              <p:nvPr/>
            </p:nvSpPr>
            <p:spPr>
              <a:xfrm>
                <a:off x="4602475" y="3658425"/>
                <a:ext cx="3702900" cy="84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Outputs: </a:t>
                </a:r>
                <a:endParaRPr b="1">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application cases</a:t>
                </a:r>
                <a:endParaRPr>
                  <a:solidFill>
                    <a:schemeClr val="dk1"/>
                  </a:solidFill>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 visualized overview of  application cases</a:t>
                </a:r>
                <a:r>
                  <a:rPr lang="en">
                    <a:solidFill>
                      <a:schemeClr val="dk1"/>
                    </a:solidFill>
                  </a:rPr>
                  <a:t> </a:t>
                </a:r>
                <a:endParaRPr/>
              </a:p>
            </p:txBody>
          </p:sp>
        </p:grpSp>
      </p:grpSp>
      <p:sp>
        <p:nvSpPr>
          <p:cNvPr id="90" name="Shape 90"/>
          <p:cNvSpPr txBox="1"/>
          <p:nvPr/>
        </p:nvSpPr>
        <p:spPr>
          <a:xfrm>
            <a:off x="270625" y="215425"/>
            <a:ext cx="4842900" cy="521400"/>
          </a:xfrm>
          <a:prstGeom prst="rect">
            <a:avLst/>
          </a:prstGeom>
          <a:noFill/>
          <a:ln>
            <a:noFill/>
          </a:ln>
        </p:spPr>
        <p:txBody>
          <a:bodyPr anchorCtr="0" anchor="t" bIns="91425" lIns="91425" spcFirstLastPara="1" rIns="91425" wrap="square" tIns="91425">
            <a:noAutofit/>
          </a:bodyPr>
          <a:lstStyle/>
          <a:p>
            <a:pPr indent="-381000" lvl="0" marL="457200">
              <a:spcBef>
                <a:spcPts val="0"/>
              </a:spcBef>
              <a:spcAft>
                <a:spcPts val="0"/>
              </a:spcAft>
              <a:buSzPts val="2400"/>
              <a:buFont typeface="Courier New"/>
              <a:buChar char="●"/>
            </a:pPr>
            <a:r>
              <a:rPr b="1" lang="en" sz="2400">
                <a:latin typeface="Courier New"/>
                <a:ea typeface="Courier New"/>
                <a:cs typeface="Courier New"/>
                <a:sym typeface="Courier New"/>
              </a:rPr>
              <a:t>Two functional goals: </a:t>
            </a:r>
            <a:endParaRPr b="1" sz="24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grpSp>
        <p:nvGrpSpPr>
          <p:cNvPr id="95" name="Shape 95"/>
          <p:cNvGrpSpPr/>
          <p:nvPr/>
        </p:nvGrpSpPr>
        <p:grpSpPr>
          <a:xfrm>
            <a:off x="822763" y="895984"/>
            <a:ext cx="1649728" cy="386854"/>
            <a:chOff x="769429" y="1106501"/>
            <a:chExt cx="3994500" cy="625674"/>
          </a:xfrm>
        </p:grpSpPr>
        <p:pic>
          <p:nvPicPr>
            <p:cNvPr id="96" name="Shape 96"/>
            <p:cNvPicPr preferRelativeResize="0"/>
            <p:nvPr/>
          </p:nvPicPr>
          <p:blipFill rotWithShape="1">
            <a:blip r:embed="rId3">
              <a:alphaModFix/>
            </a:blip>
            <a:srcRect b="11292" l="0" r="0" t="7406"/>
            <a:stretch/>
          </p:blipFill>
          <p:spPr>
            <a:xfrm>
              <a:off x="769429" y="1113550"/>
              <a:ext cx="3994500" cy="618625"/>
            </a:xfrm>
            <a:prstGeom prst="rect">
              <a:avLst/>
            </a:prstGeom>
            <a:noFill/>
            <a:ln>
              <a:noFill/>
            </a:ln>
          </p:spPr>
        </p:pic>
        <p:sp>
          <p:nvSpPr>
            <p:cNvPr id="97" name="Shape 97"/>
            <p:cNvSpPr txBox="1"/>
            <p:nvPr/>
          </p:nvSpPr>
          <p:spPr>
            <a:xfrm>
              <a:off x="1141797" y="1106501"/>
              <a:ext cx="33600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Field of Study </a:t>
              </a:r>
              <a:endParaRPr/>
            </a:p>
          </p:txBody>
        </p:sp>
      </p:grpSp>
      <p:grpSp>
        <p:nvGrpSpPr>
          <p:cNvPr id="98" name="Shape 98"/>
          <p:cNvGrpSpPr/>
          <p:nvPr/>
        </p:nvGrpSpPr>
        <p:grpSpPr>
          <a:xfrm>
            <a:off x="2720485" y="895925"/>
            <a:ext cx="1649728" cy="391503"/>
            <a:chOff x="584925" y="1098982"/>
            <a:chExt cx="3994500" cy="633193"/>
          </a:xfrm>
        </p:grpSpPr>
        <p:pic>
          <p:nvPicPr>
            <p:cNvPr id="99" name="Shape 99"/>
            <p:cNvPicPr preferRelativeResize="0"/>
            <p:nvPr/>
          </p:nvPicPr>
          <p:blipFill rotWithShape="1">
            <a:blip r:embed="rId3">
              <a:alphaModFix/>
            </a:blip>
            <a:srcRect b="11292" l="0" r="0" t="7406"/>
            <a:stretch/>
          </p:blipFill>
          <p:spPr>
            <a:xfrm>
              <a:off x="584925" y="1113550"/>
              <a:ext cx="3994500" cy="618625"/>
            </a:xfrm>
            <a:prstGeom prst="rect">
              <a:avLst/>
            </a:prstGeom>
            <a:noFill/>
            <a:ln>
              <a:noFill/>
            </a:ln>
          </p:spPr>
        </p:pic>
        <p:sp>
          <p:nvSpPr>
            <p:cNvPr id="100" name="Shape 100"/>
            <p:cNvSpPr txBox="1"/>
            <p:nvPr/>
          </p:nvSpPr>
          <p:spPr>
            <a:xfrm>
              <a:off x="957725" y="1098982"/>
              <a:ext cx="33600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Target School  </a:t>
              </a:r>
              <a:endParaRPr/>
            </a:p>
          </p:txBody>
        </p:sp>
      </p:grpSp>
      <p:grpSp>
        <p:nvGrpSpPr>
          <p:cNvPr id="101" name="Shape 101"/>
          <p:cNvGrpSpPr/>
          <p:nvPr/>
        </p:nvGrpSpPr>
        <p:grpSpPr>
          <a:xfrm>
            <a:off x="6607297" y="903725"/>
            <a:ext cx="1649728" cy="382496"/>
            <a:chOff x="584925" y="1113550"/>
            <a:chExt cx="3994500" cy="618625"/>
          </a:xfrm>
        </p:grpSpPr>
        <p:pic>
          <p:nvPicPr>
            <p:cNvPr id="102" name="Shape 102"/>
            <p:cNvPicPr preferRelativeResize="0"/>
            <p:nvPr/>
          </p:nvPicPr>
          <p:blipFill rotWithShape="1">
            <a:blip r:embed="rId3">
              <a:alphaModFix/>
            </a:blip>
            <a:srcRect b="11292" l="0" r="0" t="7406"/>
            <a:stretch/>
          </p:blipFill>
          <p:spPr>
            <a:xfrm>
              <a:off x="584925" y="1113550"/>
              <a:ext cx="3994500" cy="618625"/>
            </a:xfrm>
            <a:prstGeom prst="rect">
              <a:avLst/>
            </a:prstGeom>
            <a:noFill/>
            <a:ln>
              <a:noFill/>
            </a:ln>
          </p:spPr>
        </p:pic>
        <p:sp>
          <p:nvSpPr>
            <p:cNvPr id="103" name="Shape 103"/>
            <p:cNvSpPr txBox="1"/>
            <p:nvPr/>
          </p:nvSpPr>
          <p:spPr>
            <a:xfrm>
              <a:off x="1363153" y="1141894"/>
              <a:ext cx="2887200" cy="38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GPA: 3.7 </a:t>
              </a:r>
              <a:endParaRPr/>
            </a:p>
          </p:txBody>
        </p:sp>
      </p:grpSp>
      <p:grpSp>
        <p:nvGrpSpPr>
          <p:cNvPr id="104" name="Shape 104"/>
          <p:cNvGrpSpPr/>
          <p:nvPr/>
        </p:nvGrpSpPr>
        <p:grpSpPr>
          <a:xfrm>
            <a:off x="4655423" y="891866"/>
            <a:ext cx="1674211" cy="391503"/>
            <a:chOff x="584925" y="1098982"/>
            <a:chExt cx="4053779" cy="633193"/>
          </a:xfrm>
        </p:grpSpPr>
        <p:pic>
          <p:nvPicPr>
            <p:cNvPr id="105" name="Shape 105"/>
            <p:cNvPicPr preferRelativeResize="0"/>
            <p:nvPr/>
          </p:nvPicPr>
          <p:blipFill rotWithShape="1">
            <a:blip r:embed="rId3">
              <a:alphaModFix/>
            </a:blip>
            <a:srcRect b="11292" l="0" r="0" t="7406"/>
            <a:stretch/>
          </p:blipFill>
          <p:spPr>
            <a:xfrm>
              <a:off x="584925" y="1113550"/>
              <a:ext cx="3994500" cy="618625"/>
            </a:xfrm>
            <a:prstGeom prst="rect">
              <a:avLst/>
            </a:prstGeom>
            <a:noFill/>
            <a:ln>
              <a:noFill/>
            </a:ln>
          </p:spPr>
        </p:pic>
        <p:sp>
          <p:nvSpPr>
            <p:cNvPr id="106" name="Shape 106"/>
            <p:cNvSpPr txBox="1"/>
            <p:nvPr/>
          </p:nvSpPr>
          <p:spPr>
            <a:xfrm>
              <a:off x="1278704" y="1098982"/>
              <a:ext cx="33600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GRE score </a:t>
              </a:r>
              <a:endParaRPr/>
            </a:p>
          </p:txBody>
        </p:sp>
      </p:grpSp>
      <p:pic>
        <p:nvPicPr>
          <p:cNvPr id="107" name="Shape 107"/>
          <p:cNvPicPr preferRelativeResize="0"/>
          <p:nvPr/>
        </p:nvPicPr>
        <p:blipFill rotWithShape="1">
          <a:blip r:embed="rId4">
            <a:alphaModFix/>
          </a:blip>
          <a:srcRect b="0" l="0" r="0" t="4479"/>
          <a:stretch/>
        </p:blipFill>
        <p:spPr>
          <a:xfrm>
            <a:off x="839575" y="1467050"/>
            <a:ext cx="7452799" cy="3241950"/>
          </a:xfrm>
          <a:prstGeom prst="rect">
            <a:avLst/>
          </a:prstGeom>
          <a:noFill/>
          <a:ln>
            <a:noFill/>
          </a:ln>
        </p:spPr>
      </p:pic>
      <p:sp>
        <p:nvSpPr>
          <p:cNvPr id="108" name="Shape 108"/>
          <p:cNvSpPr txBox="1"/>
          <p:nvPr/>
        </p:nvSpPr>
        <p:spPr>
          <a:xfrm>
            <a:off x="733525" y="232025"/>
            <a:ext cx="4950000" cy="671700"/>
          </a:xfrm>
          <a:prstGeom prst="rect">
            <a:avLst/>
          </a:prstGeom>
          <a:noFill/>
          <a:ln>
            <a:noFill/>
          </a:ln>
        </p:spPr>
        <p:txBody>
          <a:bodyPr anchorCtr="0" anchor="ctr" bIns="91425" lIns="91425" spcFirstLastPara="1" rIns="91425" wrap="square" tIns="91425">
            <a:noAutofit/>
          </a:bodyPr>
          <a:lstStyle/>
          <a:p>
            <a:pPr indent="-342900" lvl="0" marL="457200" rtl="0">
              <a:spcBef>
                <a:spcPts val="0"/>
              </a:spcBef>
              <a:spcAft>
                <a:spcPts val="0"/>
              </a:spcAft>
              <a:buClr>
                <a:schemeClr val="dk1"/>
              </a:buClr>
              <a:buSzPts val="1800"/>
              <a:buChar char="❏"/>
            </a:pPr>
            <a:r>
              <a:rPr b="1" i="1" lang="en" sz="1800">
                <a:solidFill>
                  <a:schemeClr val="dk1"/>
                </a:solidFill>
                <a:latin typeface="Courier New"/>
                <a:ea typeface="Courier New"/>
                <a:cs typeface="Courier New"/>
                <a:sym typeface="Courier New"/>
              </a:rPr>
              <a:t>Qualification Evaluation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grpSp>
        <p:nvGrpSpPr>
          <p:cNvPr id="113" name="Shape 113"/>
          <p:cNvGrpSpPr/>
          <p:nvPr/>
        </p:nvGrpSpPr>
        <p:grpSpPr>
          <a:xfrm>
            <a:off x="578648" y="904266"/>
            <a:ext cx="1649728" cy="386854"/>
            <a:chOff x="584925" y="1106501"/>
            <a:chExt cx="3994500" cy="625674"/>
          </a:xfrm>
        </p:grpSpPr>
        <p:pic>
          <p:nvPicPr>
            <p:cNvPr id="114" name="Shape 114"/>
            <p:cNvPicPr preferRelativeResize="0"/>
            <p:nvPr/>
          </p:nvPicPr>
          <p:blipFill rotWithShape="1">
            <a:blip r:embed="rId3">
              <a:alphaModFix/>
            </a:blip>
            <a:srcRect b="11292" l="0" r="0" t="7406"/>
            <a:stretch/>
          </p:blipFill>
          <p:spPr>
            <a:xfrm>
              <a:off x="584925" y="1113550"/>
              <a:ext cx="3994500" cy="618625"/>
            </a:xfrm>
            <a:prstGeom prst="rect">
              <a:avLst/>
            </a:prstGeom>
            <a:noFill/>
            <a:ln>
              <a:noFill/>
            </a:ln>
          </p:spPr>
        </p:pic>
        <p:sp>
          <p:nvSpPr>
            <p:cNvPr id="115" name="Shape 115"/>
            <p:cNvSpPr txBox="1"/>
            <p:nvPr/>
          </p:nvSpPr>
          <p:spPr>
            <a:xfrm>
              <a:off x="1069678" y="1106501"/>
              <a:ext cx="33600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grpSp>
      <p:grpSp>
        <p:nvGrpSpPr>
          <p:cNvPr id="116" name="Shape 116"/>
          <p:cNvGrpSpPr/>
          <p:nvPr/>
        </p:nvGrpSpPr>
        <p:grpSpPr>
          <a:xfrm>
            <a:off x="2706148" y="904042"/>
            <a:ext cx="1649728" cy="382666"/>
            <a:chOff x="584925" y="1113275"/>
            <a:chExt cx="3994500" cy="618900"/>
          </a:xfrm>
        </p:grpSpPr>
        <p:pic>
          <p:nvPicPr>
            <p:cNvPr id="117" name="Shape 117"/>
            <p:cNvPicPr preferRelativeResize="0"/>
            <p:nvPr/>
          </p:nvPicPr>
          <p:blipFill rotWithShape="1">
            <a:blip r:embed="rId3">
              <a:alphaModFix/>
            </a:blip>
            <a:srcRect b="11292" l="0" r="0" t="7406"/>
            <a:stretch/>
          </p:blipFill>
          <p:spPr>
            <a:xfrm>
              <a:off x="584925" y="1113550"/>
              <a:ext cx="3994500" cy="618625"/>
            </a:xfrm>
            <a:prstGeom prst="rect">
              <a:avLst/>
            </a:prstGeom>
            <a:noFill/>
            <a:ln>
              <a:noFill/>
            </a:ln>
          </p:spPr>
        </p:pic>
        <p:sp>
          <p:nvSpPr>
            <p:cNvPr id="118" name="Shape 118"/>
            <p:cNvSpPr txBox="1"/>
            <p:nvPr/>
          </p:nvSpPr>
          <p:spPr>
            <a:xfrm>
              <a:off x="957725" y="1113275"/>
              <a:ext cx="33600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grpSp>
      <p:grpSp>
        <p:nvGrpSpPr>
          <p:cNvPr id="119" name="Shape 119"/>
          <p:cNvGrpSpPr/>
          <p:nvPr/>
        </p:nvGrpSpPr>
        <p:grpSpPr>
          <a:xfrm>
            <a:off x="6978589" y="906868"/>
            <a:ext cx="1757180" cy="382660"/>
            <a:chOff x="584925" y="1113285"/>
            <a:chExt cx="3994500" cy="618890"/>
          </a:xfrm>
        </p:grpSpPr>
        <p:pic>
          <p:nvPicPr>
            <p:cNvPr id="120" name="Shape 120"/>
            <p:cNvPicPr preferRelativeResize="0"/>
            <p:nvPr/>
          </p:nvPicPr>
          <p:blipFill rotWithShape="1">
            <a:blip r:embed="rId3">
              <a:alphaModFix/>
            </a:blip>
            <a:srcRect b="11292" l="0" r="0" t="7406"/>
            <a:stretch/>
          </p:blipFill>
          <p:spPr>
            <a:xfrm>
              <a:off x="584925" y="1113550"/>
              <a:ext cx="3994500" cy="618625"/>
            </a:xfrm>
            <a:prstGeom prst="rect">
              <a:avLst/>
            </a:prstGeom>
            <a:noFill/>
            <a:ln>
              <a:noFill/>
            </a:ln>
          </p:spPr>
        </p:pic>
        <p:sp>
          <p:nvSpPr>
            <p:cNvPr id="121" name="Shape 121"/>
            <p:cNvSpPr txBox="1"/>
            <p:nvPr/>
          </p:nvSpPr>
          <p:spPr>
            <a:xfrm>
              <a:off x="728726" y="1113285"/>
              <a:ext cx="3717900" cy="38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Target program</a:t>
              </a:r>
              <a:r>
                <a:rPr lang="en"/>
                <a:t> </a:t>
              </a:r>
              <a:endParaRPr/>
            </a:p>
          </p:txBody>
        </p:sp>
      </p:grpSp>
      <p:grpSp>
        <p:nvGrpSpPr>
          <p:cNvPr id="122" name="Shape 122"/>
          <p:cNvGrpSpPr/>
          <p:nvPr/>
        </p:nvGrpSpPr>
        <p:grpSpPr>
          <a:xfrm>
            <a:off x="4839835" y="895200"/>
            <a:ext cx="1783839" cy="391508"/>
            <a:chOff x="584925" y="1098975"/>
            <a:chExt cx="4319223" cy="633200"/>
          </a:xfrm>
        </p:grpSpPr>
        <p:pic>
          <p:nvPicPr>
            <p:cNvPr id="123" name="Shape 123"/>
            <p:cNvPicPr preferRelativeResize="0"/>
            <p:nvPr/>
          </p:nvPicPr>
          <p:blipFill rotWithShape="1">
            <a:blip r:embed="rId3">
              <a:alphaModFix/>
            </a:blip>
            <a:srcRect b="11292" l="0" r="0" t="7406"/>
            <a:stretch/>
          </p:blipFill>
          <p:spPr>
            <a:xfrm>
              <a:off x="584925" y="1113550"/>
              <a:ext cx="3994500" cy="618625"/>
            </a:xfrm>
            <a:prstGeom prst="rect">
              <a:avLst/>
            </a:prstGeom>
            <a:noFill/>
            <a:ln>
              <a:noFill/>
            </a:ln>
          </p:spPr>
        </p:pic>
        <p:sp>
          <p:nvSpPr>
            <p:cNvPr id="124" name="Shape 124"/>
            <p:cNvSpPr txBox="1"/>
            <p:nvPr/>
          </p:nvSpPr>
          <p:spPr>
            <a:xfrm>
              <a:off x="649548" y="1098975"/>
              <a:ext cx="42546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sz="900"/>
                <a:t>The University of Chicago</a:t>
              </a:r>
              <a:endParaRPr sz="900"/>
            </a:p>
          </p:txBody>
        </p:sp>
      </p:grpSp>
      <p:pic>
        <p:nvPicPr>
          <p:cNvPr id="125" name="Shape 125"/>
          <p:cNvPicPr preferRelativeResize="0"/>
          <p:nvPr/>
        </p:nvPicPr>
        <p:blipFill>
          <a:blip r:embed="rId4">
            <a:alphaModFix/>
          </a:blip>
          <a:stretch>
            <a:fillRect/>
          </a:stretch>
        </p:blipFill>
        <p:spPr>
          <a:xfrm>
            <a:off x="7024450" y="1286700"/>
            <a:ext cx="1711325" cy="879875"/>
          </a:xfrm>
          <a:prstGeom prst="rect">
            <a:avLst/>
          </a:prstGeom>
          <a:noFill/>
          <a:ln>
            <a:noFill/>
          </a:ln>
        </p:spPr>
      </p:pic>
      <p:pic>
        <p:nvPicPr>
          <p:cNvPr id="126" name="Shape 126"/>
          <p:cNvPicPr preferRelativeResize="0"/>
          <p:nvPr/>
        </p:nvPicPr>
        <p:blipFill>
          <a:blip r:embed="rId5">
            <a:alphaModFix/>
          </a:blip>
          <a:stretch>
            <a:fillRect/>
          </a:stretch>
        </p:blipFill>
        <p:spPr>
          <a:xfrm>
            <a:off x="632191" y="1437000"/>
            <a:ext cx="6422375" cy="4268575"/>
          </a:xfrm>
          <a:prstGeom prst="rect">
            <a:avLst/>
          </a:prstGeom>
          <a:noFill/>
          <a:ln>
            <a:noFill/>
          </a:ln>
        </p:spPr>
      </p:pic>
      <p:sp>
        <p:nvSpPr>
          <p:cNvPr id="127" name="Shape 127"/>
          <p:cNvSpPr/>
          <p:nvPr/>
        </p:nvSpPr>
        <p:spPr>
          <a:xfrm>
            <a:off x="7299100" y="3945025"/>
            <a:ext cx="1483200" cy="9615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rPr lang="en" sz="900">
                <a:solidFill>
                  <a:schemeClr val="dk1"/>
                </a:solidFill>
              </a:rPr>
              <a:t>Create an overview</a:t>
            </a:r>
            <a:endParaRPr sz="900">
              <a:solidFill>
                <a:schemeClr val="dk1"/>
              </a:solidFill>
            </a:endParaRPr>
          </a:p>
          <a:p>
            <a:pPr indent="0" lvl="0" marL="0">
              <a:spcBef>
                <a:spcPts val="0"/>
              </a:spcBef>
              <a:spcAft>
                <a:spcPts val="0"/>
              </a:spcAft>
              <a:buNone/>
            </a:pPr>
            <a:r>
              <a:t/>
            </a:r>
            <a:endParaRPr/>
          </a:p>
        </p:txBody>
      </p:sp>
      <p:sp>
        <p:nvSpPr>
          <p:cNvPr id="128" name="Shape 128">
            <a:hlinkClick r:id="rId6"/>
          </p:cNvPr>
          <p:cNvSpPr txBox="1"/>
          <p:nvPr/>
        </p:nvSpPr>
        <p:spPr>
          <a:xfrm>
            <a:off x="7458075" y="4231700"/>
            <a:ext cx="6733200" cy="78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nvSpPr>
        <p:spPr>
          <a:xfrm>
            <a:off x="530225" y="217400"/>
            <a:ext cx="4950000" cy="671700"/>
          </a:xfrm>
          <a:prstGeom prst="rect">
            <a:avLst/>
          </a:prstGeom>
          <a:noFill/>
          <a:ln>
            <a:noFill/>
          </a:ln>
        </p:spPr>
        <p:txBody>
          <a:bodyPr anchorCtr="0" anchor="ctr" bIns="91425" lIns="91425" spcFirstLastPara="1" rIns="91425" wrap="square" tIns="91425">
            <a:noAutofit/>
          </a:bodyPr>
          <a:lstStyle/>
          <a:p>
            <a:pPr indent="-342900" lvl="0" marL="457200" rtl="0">
              <a:spcBef>
                <a:spcPts val="0"/>
              </a:spcBef>
              <a:spcAft>
                <a:spcPts val="0"/>
              </a:spcAft>
              <a:buClr>
                <a:schemeClr val="dk1"/>
              </a:buClr>
              <a:buSzPts val="1800"/>
              <a:buChar char="❏"/>
            </a:pPr>
            <a:r>
              <a:rPr b="1" i="1" lang="en" sz="1800">
                <a:solidFill>
                  <a:schemeClr val="dk1"/>
                </a:solidFill>
                <a:latin typeface="Courier New"/>
                <a:ea typeface="Courier New"/>
                <a:cs typeface="Courier New"/>
                <a:sym typeface="Courier New"/>
              </a:rPr>
              <a:t>Target Program Exploration</a:t>
            </a:r>
            <a:r>
              <a:rPr lang="en" sz="1800">
                <a:solidFill>
                  <a:schemeClr val="dk1"/>
                </a:solidFill>
                <a:latin typeface="Courier New"/>
                <a:ea typeface="Courier New"/>
                <a:cs typeface="Courier New"/>
                <a:sym typeface="Courier New"/>
              </a:rPr>
              <a:t>:</a:t>
            </a:r>
            <a:endParaRPr b="1" i="1" sz="18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a:off x="4606217" y="2488050"/>
            <a:ext cx="4009151" cy="2474399"/>
          </a:xfrm>
          <a:prstGeom prst="rect">
            <a:avLst/>
          </a:prstGeom>
          <a:noFill/>
          <a:ln>
            <a:noFill/>
          </a:ln>
        </p:spPr>
      </p:pic>
      <p:pic>
        <p:nvPicPr>
          <p:cNvPr id="135" name="Shape 135"/>
          <p:cNvPicPr preferRelativeResize="0"/>
          <p:nvPr/>
        </p:nvPicPr>
        <p:blipFill rotWithShape="1">
          <a:blip r:embed="rId4">
            <a:alphaModFix/>
          </a:blip>
          <a:srcRect b="-1349" l="0" r="0" t="1350"/>
          <a:stretch/>
        </p:blipFill>
        <p:spPr>
          <a:xfrm>
            <a:off x="404500" y="2488050"/>
            <a:ext cx="3823500" cy="2474399"/>
          </a:xfrm>
          <a:prstGeom prst="rect">
            <a:avLst/>
          </a:prstGeom>
          <a:noFill/>
          <a:ln>
            <a:noFill/>
          </a:ln>
        </p:spPr>
      </p:pic>
      <p:sp>
        <p:nvSpPr>
          <p:cNvPr id="136" name="Shape 136"/>
          <p:cNvSpPr txBox="1"/>
          <p:nvPr/>
        </p:nvSpPr>
        <p:spPr>
          <a:xfrm>
            <a:off x="404500" y="285200"/>
            <a:ext cx="4074900" cy="2011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latin typeface="Courier New"/>
                <a:ea typeface="Courier New"/>
                <a:cs typeface="Courier New"/>
                <a:sym typeface="Courier New"/>
              </a:rPr>
              <a:t>Overview of </a:t>
            </a:r>
            <a:r>
              <a:rPr b="1" lang="en" sz="1800">
                <a:latin typeface="Courier New"/>
                <a:ea typeface="Courier New"/>
                <a:cs typeface="Courier New"/>
                <a:sym typeface="Courier New"/>
              </a:rPr>
              <a:t>Computational Analysis &amp; Public Policy (MSCAPP)</a:t>
            </a:r>
            <a:endParaRPr b="1" sz="1800">
              <a:latin typeface="Courier New"/>
              <a:ea typeface="Courier New"/>
              <a:cs typeface="Courier New"/>
              <a:sym typeface="Courier New"/>
            </a:endParaRPr>
          </a:p>
        </p:txBody>
      </p:sp>
      <p:pic>
        <p:nvPicPr>
          <p:cNvPr id="137" name="Shape 137"/>
          <p:cNvPicPr preferRelativeResize="0"/>
          <p:nvPr/>
        </p:nvPicPr>
        <p:blipFill>
          <a:blip r:embed="rId5">
            <a:alphaModFix/>
          </a:blip>
          <a:stretch>
            <a:fillRect/>
          </a:stretch>
        </p:blipFill>
        <p:spPr>
          <a:xfrm>
            <a:off x="4606224" y="285200"/>
            <a:ext cx="4009150" cy="2202850"/>
          </a:xfrm>
          <a:prstGeom prst="rect">
            <a:avLst/>
          </a:prstGeom>
          <a:noFill/>
          <a:ln>
            <a:noFill/>
          </a:ln>
        </p:spPr>
      </p:pic>
      <p:sp>
        <p:nvSpPr>
          <p:cNvPr id="138" name="Shape 138"/>
          <p:cNvSpPr/>
          <p:nvPr/>
        </p:nvSpPr>
        <p:spPr>
          <a:xfrm>
            <a:off x="8230575" y="1770275"/>
            <a:ext cx="343200" cy="151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sz="600">
                <a:solidFill>
                  <a:srgbClr val="676767"/>
                </a:solidFill>
              </a:rPr>
              <a:t>N/A</a:t>
            </a:r>
            <a:endParaRPr sz="600">
              <a:solidFill>
                <a:srgbClr val="67676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460950" y="1168425"/>
            <a:ext cx="4647600" cy="2941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Courier New"/>
                <a:ea typeface="Courier New"/>
                <a:cs typeface="Courier New"/>
                <a:sym typeface="Courier New"/>
              </a:rPr>
              <a:t>Tasks:</a:t>
            </a:r>
            <a:endParaRPr b="1" sz="1800">
              <a:solidFill>
                <a:schemeClr val="dk1"/>
              </a:solidFill>
              <a:latin typeface="Courier New"/>
              <a:ea typeface="Courier New"/>
              <a:cs typeface="Courier New"/>
              <a:sym typeface="Courier New"/>
            </a:endParaRPr>
          </a:p>
          <a:p>
            <a:pPr indent="-342900" lvl="0" marL="457200" rtl="0">
              <a:spcBef>
                <a:spcPts val="0"/>
              </a:spcBef>
              <a:spcAft>
                <a:spcPts val="0"/>
              </a:spcAft>
              <a:buClr>
                <a:schemeClr val="dk1"/>
              </a:buClr>
              <a:buSzPts val="1800"/>
              <a:buFont typeface="Courier New"/>
              <a:buAutoNum type="arabicPeriod"/>
            </a:pPr>
            <a:r>
              <a:rPr lang="en" sz="1800">
                <a:solidFill>
                  <a:schemeClr val="dk1"/>
                </a:solidFill>
                <a:latin typeface="Courier New"/>
                <a:ea typeface="Courier New"/>
                <a:cs typeface="Courier New"/>
                <a:sym typeface="Courier New"/>
              </a:rPr>
              <a:t>Web crawling</a:t>
            </a:r>
            <a:endParaRPr sz="1800">
              <a:solidFill>
                <a:schemeClr val="dk1"/>
              </a:solidFill>
              <a:latin typeface="Courier New"/>
              <a:ea typeface="Courier New"/>
              <a:cs typeface="Courier New"/>
              <a:sym typeface="Courier New"/>
            </a:endParaRPr>
          </a:p>
          <a:p>
            <a:pPr indent="-342900" lvl="0" marL="457200" rtl="0">
              <a:spcBef>
                <a:spcPts val="0"/>
              </a:spcBef>
              <a:spcAft>
                <a:spcPts val="0"/>
              </a:spcAft>
              <a:buClr>
                <a:schemeClr val="dk1"/>
              </a:buClr>
              <a:buSzPts val="1800"/>
              <a:buFont typeface="Courier New"/>
              <a:buAutoNum type="arabicPeriod"/>
            </a:pPr>
            <a:r>
              <a:rPr lang="en" sz="1800">
                <a:solidFill>
                  <a:schemeClr val="dk1"/>
                </a:solidFill>
                <a:latin typeface="Courier New"/>
                <a:ea typeface="Courier New"/>
                <a:cs typeface="Courier New"/>
                <a:sym typeface="Courier New"/>
              </a:rPr>
              <a:t>Data storage</a:t>
            </a:r>
            <a:endParaRPr sz="1800">
              <a:solidFill>
                <a:schemeClr val="dk1"/>
              </a:solidFill>
              <a:latin typeface="Courier New"/>
              <a:ea typeface="Courier New"/>
              <a:cs typeface="Courier New"/>
              <a:sym typeface="Courier New"/>
            </a:endParaRPr>
          </a:p>
          <a:p>
            <a:pPr indent="-342900" lvl="0" marL="457200" rtl="0">
              <a:spcBef>
                <a:spcPts val="0"/>
              </a:spcBef>
              <a:spcAft>
                <a:spcPts val="0"/>
              </a:spcAft>
              <a:buClr>
                <a:schemeClr val="dk1"/>
              </a:buClr>
              <a:buSzPts val="1800"/>
              <a:buFont typeface="Courier New"/>
              <a:buAutoNum type="arabicPeriod"/>
            </a:pPr>
            <a:r>
              <a:rPr lang="en" sz="1800">
                <a:solidFill>
                  <a:schemeClr val="dk1"/>
                </a:solidFill>
                <a:latin typeface="Courier New"/>
                <a:ea typeface="Courier New"/>
                <a:cs typeface="Courier New"/>
                <a:sym typeface="Courier New"/>
              </a:rPr>
              <a:t>Data cleaning</a:t>
            </a:r>
            <a:endParaRPr sz="1800">
              <a:solidFill>
                <a:schemeClr val="dk1"/>
              </a:solidFill>
              <a:latin typeface="Courier New"/>
              <a:ea typeface="Courier New"/>
              <a:cs typeface="Courier New"/>
              <a:sym typeface="Courier New"/>
            </a:endParaRPr>
          </a:p>
          <a:p>
            <a:pPr indent="-342900" lvl="0" marL="457200" rtl="0">
              <a:spcBef>
                <a:spcPts val="0"/>
              </a:spcBef>
              <a:spcAft>
                <a:spcPts val="0"/>
              </a:spcAft>
              <a:buClr>
                <a:schemeClr val="dk1"/>
              </a:buClr>
              <a:buSzPts val="1800"/>
              <a:buFont typeface="Courier New"/>
              <a:buAutoNum type="arabicPeriod"/>
            </a:pPr>
            <a:r>
              <a:rPr lang="en" sz="1800">
                <a:solidFill>
                  <a:schemeClr val="dk1"/>
                </a:solidFill>
                <a:latin typeface="Courier New"/>
                <a:ea typeface="Courier New"/>
                <a:cs typeface="Courier New"/>
                <a:sym typeface="Courier New"/>
              </a:rPr>
              <a:t>Interface design</a:t>
            </a:r>
            <a:endParaRPr sz="1800">
              <a:solidFill>
                <a:schemeClr val="dk1"/>
              </a:solidFill>
              <a:latin typeface="Courier New"/>
              <a:ea typeface="Courier New"/>
              <a:cs typeface="Courier New"/>
              <a:sym typeface="Courier New"/>
            </a:endParaRPr>
          </a:p>
          <a:p>
            <a:pPr indent="-342900" lvl="0" marL="457200" rtl="0">
              <a:spcBef>
                <a:spcPts val="0"/>
              </a:spcBef>
              <a:spcAft>
                <a:spcPts val="0"/>
              </a:spcAft>
              <a:buClr>
                <a:schemeClr val="dk1"/>
              </a:buClr>
              <a:buSzPts val="1800"/>
              <a:buFont typeface="Courier New"/>
              <a:buAutoNum type="arabicPeriod"/>
            </a:pPr>
            <a:r>
              <a:rPr lang="en" sz="1800">
                <a:solidFill>
                  <a:schemeClr val="dk1"/>
                </a:solidFill>
                <a:latin typeface="Courier New"/>
                <a:ea typeface="Courier New"/>
                <a:cs typeface="Courier New"/>
                <a:sym typeface="Courier New"/>
              </a:rPr>
              <a:t>Data visualization</a:t>
            </a:r>
            <a:endParaRPr sz="1800">
              <a:solidFill>
                <a:schemeClr val="dk1"/>
              </a:solidFill>
              <a:latin typeface="Courier New"/>
              <a:ea typeface="Courier New"/>
              <a:cs typeface="Courier New"/>
              <a:sym typeface="Courier New"/>
            </a:endParaRPr>
          </a:p>
          <a:p>
            <a:pPr indent="457200" lvl="0" marL="0" rtl="0">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144" name="Shape 144"/>
          <p:cNvSpPr txBox="1"/>
          <p:nvPr/>
        </p:nvSpPr>
        <p:spPr>
          <a:xfrm>
            <a:off x="4261875" y="858000"/>
            <a:ext cx="4647600" cy="2941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Courier New"/>
                <a:ea typeface="Courier New"/>
                <a:cs typeface="Courier New"/>
                <a:sym typeface="Courier New"/>
              </a:rPr>
              <a:t>Obstacles</a:t>
            </a:r>
            <a:r>
              <a:rPr b="1"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342900" lvl="0" marL="457200" rtl="0">
              <a:spcBef>
                <a:spcPts val="0"/>
              </a:spcBef>
              <a:spcAft>
                <a:spcPts val="0"/>
              </a:spcAft>
              <a:buClr>
                <a:schemeClr val="dk1"/>
              </a:buClr>
              <a:buSzPts val="1800"/>
              <a:buFont typeface="Courier New"/>
              <a:buAutoNum type="arabicPeriod"/>
            </a:pPr>
            <a:r>
              <a:rPr lang="en" sz="1800">
                <a:solidFill>
                  <a:schemeClr val="dk1"/>
                </a:solidFill>
                <a:latin typeface="Courier New"/>
                <a:ea typeface="Courier New"/>
                <a:cs typeface="Courier New"/>
                <a:sym typeface="Courier New"/>
              </a:rPr>
              <a:t>Not standardized data source</a:t>
            </a:r>
            <a:endParaRPr sz="1800">
              <a:solidFill>
                <a:schemeClr val="dk1"/>
              </a:solidFill>
              <a:latin typeface="Courier New"/>
              <a:ea typeface="Courier New"/>
              <a:cs typeface="Courier New"/>
              <a:sym typeface="Courier New"/>
            </a:endParaRPr>
          </a:p>
          <a:p>
            <a:pPr indent="-342900" lvl="0" marL="457200" rtl="0">
              <a:spcBef>
                <a:spcPts val="0"/>
              </a:spcBef>
              <a:spcAft>
                <a:spcPts val="0"/>
              </a:spcAft>
              <a:buClr>
                <a:schemeClr val="dk1"/>
              </a:buClr>
              <a:buSzPts val="1800"/>
              <a:buFont typeface="Courier New"/>
              <a:buAutoNum type="arabicPeriod"/>
            </a:pPr>
            <a:r>
              <a:rPr lang="en" sz="1800">
                <a:solidFill>
                  <a:schemeClr val="dk1"/>
                </a:solidFill>
                <a:latin typeface="Courier New"/>
                <a:ea typeface="Courier New"/>
                <a:cs typeface="Courier New"/>
                <a:sym typeface="Courier New"/>
              </a:rPr>
              <a:t>Against crawler</a:t>
            </a:r>
            <a:endParaRPr sz="1800">
              <a:solidFill>
                <a:schemeClr val="dk1"/>
              </a:solidFill>
              <a:latin typeface="Courier New"/>
              <a:ea typeface="Courier New"/>
              <a:cs typeface="Courier New"/>
              <a:sym typeface="Courier New"/>
            </a:endParaRPr>
          </a:p>
          <a:p>
            <a:pPr indent="0" lvl="0" marL="0" rtl="0">
              <a:spcBef>
                <a:spcPts val="0"/>
              </a:spcBef>
              <a:spcAft>
                <a:spcPts val="0"/>
              </a:spcAft>
              <a:buNone/>
            </a:pPr>
            <a:r>
              <a:t/>
            </a:r>
            <a:endParaRPr sz="1800">
              <a:solidFill>
                <a:schemeClr val="dk1"/>
              </a:solidFill>
              <a:latin typeface="Courier New"/>
              <a:ea typeface="Courier New"/>
              <a:cs typeface="Courier New"/>
              <a:sym typeface="Courier New"/>
            </a:endParaRPr>
          </a:p>
          <a:p>
            <a:pPr indent="457200" lvl="0" marL="0" rtl="0">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rtl="0">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145" name="Shape 145"/>
          <p:cNvSpPr txBox="1"/>
          <p:nvPr/>
        </p:nvSpPr>
        <p:spPr>
          <a:xfrm>
            <a:off x="304800" y="-762000"/>
            <a:ext cx="5417400" cy="3000000"/>
          </a:xfrm>
          <a:prstGeom prst="rect">
            <a:avLst/>
          </a:prstGeom>
          <a:noFill/>
          <a:ln>
            <a:noFill/>
          </a:ln>
        </p:spPr>
        <p:txBody>
          <a:bodyPr anchorCtr="0" anchor="ctr" bIns="91425" lIns="91425" spcFirstLastPara="1" rIns="91425" wrap="square" tIns="91425">
            <a:noAutofit/>
          </a:bodyPr>
          <a:lstStyle/>
          <a:p>
            <a:pPr indent="-419100" lvl="0" marL="457200" rtl="0">
              <a:spcBef>
                <a:spcPts val="0"/>
              </a:spcBef>
              <a:spcAft>
                <a:spcPts val="0"/>
              </a:spcAft>
              <a:buClr>
                <a:schemeClr val="dk1"/>
              </a:buClr>
              <a:buSzPts val="3000"/>
              <a:buFont typeface="Courier New"/>
              <a:buChar char="❏"/>
            </a:pPr>
            <a:r>
              <a:rPr b="1" lang="en" sz="3000">
                <a:solidFill>
                  <a:schemeClr val="dk1"/>
                </a:solidFill>
                <a:latin typeface="Courier New"/>
                <a:ea typeface="Courier New"/>
                <a:cs typeface="Courier New"/>
                <a:sym typeface="Courier New"/>
              </a:rPr>
              <a:t>Implementation</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