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55"/>
    <p:restoredTop sz="90092"/>
  </p:normalViewPr>
  <p:slideViewPr>
    <p:cSldViewPr snapToGrid="0" snapToObjects="1">
      <p:cViewPr>
        <p:scale>
          <a:sx n="105" d="100"/>
          <a:sy n="105" d="100"/>
        </p:scale>
        <p:origin x="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286AB-BA77-E146-8C9A-933453CADB70}" type="datetimeFigureOut">
              <a:rPr kumimoji="1" lang="zh-CN" altLang="en-US" smtClean="0"/>
              <a:t>2018/3/9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440ED-AB4C-3744-BD52-D0165529F7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941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What we want to achieve is to extract key words/ features from reviews of each attraction and cluster attractions according to their features.</a:t>
            </a:r>
          </a:p>
          <a:p>
            <a:r>
              <a:rPr kumimoji="1" lang="en-US" altLang="zh-CN" dirty="0"/>
              <a:t>Since single words cannot fully express a feature, we want to extract phrases instead.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We tried...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As we can see, the phrases can show some features of the attractions. For example, “sparkling wine” indicate that travelers can expect to taste some sparking wine at the attraction.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440ED-AB4C-3744-BD52-D0165529F73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343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35D73-9B44-D043-AAB1-5B8AF7BB5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2865CF-EABC-5E44-B28A-E4D2978CB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5B9707-127E-DE4C-BAD5-E26A673E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CFC5-B4CF-CF40-AE84-D23FC826106A}" type="datetimeFigureOut">
              <a:rPr kumimoji="1" lang="zh-CN" altLang="en-US" smtClean="0"/>
              <a:t>2018/3/9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2AFD1-5F2A-BB48-B218-0DE446933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011E40B-C7E4-0F41-8972-C53EBDB9C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7B3B-A0F9-5D41-974E-13E14D516E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618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1D0AE-72AA-3D41-94C2-256661E9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7F1B859A-9A6F-DB4A-9D93-DA306B62D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761C84-ADCE-914A-8632-0F05D1B1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CFC5-B4CF-CF40-AE84-D23FC826106A}" type="datetimeFigureOut">
              <a:rPr kumimoji="1" lang="zh-CN" altLang="en-US" smtClean="0"/>
              <a:t>2018/3/9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F5A40-274A-D14E-BB7A-F2CD3C57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9CF0419-1736-7643-AEE0-35F3A449E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7B3B-A0F9-5D41-974E-13E14D516E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551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B30D35-6F2C-7D4B-8AD7-229FDB41E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500A4AC-1E25-A547-AE93-D98CF2533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8E46FC-6541-7543-9384-966B66DD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CFC5-B4CF-CF40-AE84-D23FC826106A}" type="datetimeFigureOut">
              <a:rPr kumimoji="1" lang="zh-CN" altLang="en-US" smtClean="0"/>
              <a:t>2018/3/9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63125E-9204-F947-B2F0-993A8850C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5C3F7EA-DD05-464D-81FD-F544C2EE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7B3B-A0F9-5D41-974E-13E14D516E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265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CA2D2-C061-3545-BA58-FCFA0DFB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C3AF2D-A691-8140-B468-5335EDB6D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725E6E-85D7-BB4E-9E27-82D4E773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CFC5-B4CF-CF40-AE84-D23FC826106A}" type="datetimeFigureOut">
              <a:rPr kumimoji="1" lang="zh-CN" altLang="en-US" smtClean="0"/>
              <a:t>2018/3/9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D7DC6F-FE7C-904A-8968-AF99F4D3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F1DCE13-8B81-844A-BCD4-CE012FB4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7B3B-A0F9-5D41-974E-13E14D516E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631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3DEA8-E6B8-A747-95BB-12FCADDB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56D203-F980-E741-BC8B-F2F4C9309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420024-78DF-2041-8729-6B9FC7B6A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CFC5-B4CF-CF40-AE84-D23FC826106A}" type="datetimeFigureOut">
              <a:rPr kumimoji="1" lang="zh-CN" altLang="en-US" smtClean="0"/>
              <a:t>2018/3/9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47C929-DF51-CD4A-83A0-5270F956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71A37C1-13A3-184A-97CC-D5CE41B0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7B3B-A0F9-5D41-974E-13E14D516E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024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9FA39-F9EC-6E46-BE89-2F7399ED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F1CD84-55DD-0942-BDDC-EE3C1BF57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DA74BF-1C13-BC44-B272-C01E0A907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10BC5E-49DA-374E-A94C-98A81C6E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CFC5-B4CF-CF40-AE84-D23FC826106A}" type="datetimeFigureOut">
              <a:rPr kumimoji="1" lang="zh-CN" altLang="en-US" smtClean="0"/>
              <a:t>2018/3/9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0123D3-77DB-744E-9C78-86A27E24B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00A30492-4838-F04E-9F14-35253146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7B3B-A0F9-5D41-974E-13E14D516E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201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2E28C-7798-7D40-BF86-816D79118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CDFC59-8AAF-3C49-AB17-3922C1506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FE33C2-4E97-0B4C-BAB9-BD4B483D9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A436F2-897E-D446-AA7B-19D3EF3C8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2C1E36-6394-904D-9801-0AC01CAA7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40F7BD-5A99-3946-A893-1688BF50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CFC5-B4CF-CF40-AE84-D23FC826106A}" type="datetimeFigureOut">
              <a:rPr kumimoji="1" lang="zh-CN" altLang="en-US" smtClean="0"/>
              <a:t>2018/3/9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C4ACC9-0380-C641-B683-88EAAC985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108809E4-7E2D-0C40-9423-99D6E7A4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7B3B-A0F9-5D41-974E-13E14D516E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72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3752D-8F4E-C447-B79D-217F42D8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74B769-5377-C640-9759-552C548E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CFC5-B4CF-CF40-AE84-D23FC826106A}" type="datetimeFigureOut">
              <a:rPr kumimoji="1" lang="zh-CN" altLang="en-US" smtClean="0"/>
              <a:t>2018/3/9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2949F2-B9A7-404E-A3FF-F93DBA782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D84205EB-362E-BD4A-96B2-D8FB101C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7B3B-A0F9-5D41-974E-13E14D516E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090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68C33A-1980-3F47-BD16-B1F43D2F9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CFC5-B4CF-CF40-AE84-D23FC826106A}" type="datetimeFigureOut">
              <a:rPr kumimoji="1" lang="zh-CN" altLang="en-US" smtClean="0"/>
              <a:t>2018/3/9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618A6E-AB36-4244-8F2F-52D29DCE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24793744-C086-A548-8AF5-023826E5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7B3B-A0F9-5D41-974E-13E14D516E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521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5E606-EAB4-614B-AA61-D7EB78EFE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922C8D-326C-5D4C-BA60-AE3F06947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54C399-6B08-2C4F-A95C-A17817174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E07040-34C5-E749-BCA9-84F5C278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CFC5-B4CF-CF40-AE84-D23FC826106A}" type="datetimeFigureOut">
              <a:rPr kumimoji="1" lang="zh-CN" altLang="en-US" smtClean="0"/>
              <a:t>2018/3/9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E4A305-EF45-584A-9E7A-543EF67A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AA1B8FB3-F28C-9B43-89D7-C47812C2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7B3B-A0F9-5D41-974E-13E14D516E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282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302A5-245F-CE45-AC27-505C977AC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BD7216-7F19-D84C-8A11-E1F354D15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5D6529-0407-BE4F-8B71-DA03AD043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964625-BFC9-B040-8A85-659D514A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CFC5-B4CF-CF40-AE84-D23FC826106A}" type="datetimeFigureOut">
              <a:rPr kumimoji="1" lang="zh-CN" altLang="en-US" smtClean="0"/>
              <a:t>2018/3/9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F7E135-68BE-2F4B-85D5-D4DC7BD2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FB217CAF-C3E4-AB4B-B2D1-0CF70788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7B3B-A0F9-5D41-974E-13E14D516E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682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83CF56-3842-D844-BC3D-BFBE6FB01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F1E30C-D0DB-4947-A5C4-60485B283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7FAB8-C887-164B-89A8-1721EB595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5CFC5-B4CF-CF40-AE84-D23FC826106A}" type="datetimeFigureOut">
              <a:rPr kumimoji="1" lang="zh-CN" altLang="en-US" smtClean="0"/>
              <a:t>2018/3/9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4468D-1677-0743-A4BB-CBA9E3645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C822F23-C5BD-574A-AEBE-A25AA1DDC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87B3B-A0F9-5D41-974E-13E14D516E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84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E63BD93-714D-C84E-9EF2-8B48F2EF2172}"/>
              </a:ext>
            </a:extLst>
          </p:cNvPr>
          <p:cNvSpPr txBox="1"/>
          <p:nvPr/>
        </p:nvSpPr>
        <p:spPr>
          <a:xfrm>
            <a:off x="386681" y="502278"/>
            <a:ext cx="720971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NLP step 1</a:t>
            </a:r>
          </a:p>
          <a:p>
            <a:r>
              <a:rPr lang="en-US" altLang="zh-CN" sz="2800" b="1" dirty="0"/>
              <a:t>Phrases as raw material </a:t>
            </a:r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b="1" dirty="0">
              <a:effectLst/>
            </a:endParaRPr>
          </a:p>
          <a:p>
            <a:r>
              <a:rPr kumimoji="1" lang="en-US" altLang="zh-CN" dirty="0"/>
              <a:t>We tried the approach from the paper</a:t>
            </a:r>
          </a:p>
          <a:p>
            <a:r>
              <a:rPr kumimoji="1" lang="en-US" altLang="zh-CN" dirty="0"/>
              <a:t> “</a:t>
            </a:r>
            <a:r>
              <a:rPr kumimoji="1" lang="en-US" altLang="zh-CN" i="1" dirty="0"/>
              <a:t>Mining Quality Phrases from Massive Text Corpora</a:t>
            </a:r>
            <a:r>
              <a:rPr kumimoji="1" lang="en-US" altLang="zh-CN" dirty="0"/>
              <a:t>”, by Liu et. al. at the </a:t>
            </a:r>
            <a:r>
              <a:rPr kumimoji="1" lang="en-US" altLang="zh-CN" dirty="0" err="1"/>
              <a:t>Univeristy</a:t>
            </a:r>
            <a:r>
              <a:rPr kumimoji="1" lang="en-US" altLang="zh-CN" dirty="0"/>
              <a:t> of Illinois and Microsoft.</a:t>
            </a:r>
          </a:p>
          <a:p>
            <a:endParaRPr kumimoji="1" lang="en-US" altLang="zh-Hans" dirty="0"/>
          </a:p>
          <a:p>
            <a:r>
              <a:rPr kumimoji="1" lang="en-US" altLang="zh-CN" dirty="0"/>
              <a:t>An open source implementation of their algorithm called </a:t>
            </a:r>
            <a:r>
              <a:rPr kumimoji="1" lang="en-US" altLang="zh-Hans" dirty="0" err="1"/>
              <a:t>Auto</a:t>
            </a:r>
            <a:r>
              <a:rPr kumimoji="1" lang="en-US" altLang="zh-CN" dirty="0" err="1"/>
              <a:t>Phrase</a:t>
            </a:r>
            <a:r>
              <a:rPr kumimoji="1" lang="en-US" altLang="zh-CN" dirty="0"/>
              <a:t> 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200 * 189 reviews as input</a:t>
            </a:r>
          </a:p>
          <a:p>
            <a:r>
              <a:rPr kumimoji="1" lang="en-US" altLang="zh-CN" dirty="0"/>
              <a:t>17,675  potential phrases in </a:t>
            </a:r>
            <a:r>
              <a:rPr kumimoji="1" lang="en-US" altLang="zh-CN" dirty="0" err="1"/>
              <a:t>totoal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 We used a threshold of 0.5 for </a:t>
            </a:r>
            <a:r>
              <a:rPr kumimoji="1" lang="en-US" altLang="zh-CN" dirty="0" err="1"/>
              <a:t>phrasiness</a:t>
            </a:r>
            <a:r>
              <a:rPr kumimoji="1" lang="en-US" altLang="zh-CN" dirty="0"/>
              <a:t>, which reduced the list to approximately 2670 potential phrases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B24A47-4AF4-B24B-8157-74BCB29C4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00" y="1443440"/>
            <a:ext cx="4457700" cy="49784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18E01E6-54AC-7643-9ED0-61A29E3578C1}"/>
              </a:ext>
            </a:extLst>
          </p:cNvPr>
          <p:cNvSpPr/>
          <p:nvPr/>
        </p:nvSpPr>
        <p:spPr>
          <a:xfrm>
            <a:off x="7734300" y="733926"/>
            <a:ext cx="15415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191919"/>
                </a:solidFill>
                <a:latin typeface="TitilliumWeb"/>
              </a:rPr>
              <a:t>how likely </a:t>
            </a:r>
          </a:p>
          <a:p>
            <a:r>
              <a:rPr lang="en-US" altLang="zh-CN" b="1" dirty="0">
                <a:solidFill>
                  <a:srgbClr val="191919"/>
                </a:solidFill>
                <a:latin typeface="TitilliumWeb"/>
              </a:rPr>
              <a:t>to be a phrase</a:t>
            </a:r>
            <a:endParaRPr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AA9EA15-45AB-8444-83FE-AD010ADA3458}"/>
              </a:ext>
            </a:extLst>
          </p:cNvPr>
          <p:cNvSpPr/>
          <p:nvPr/>
        </p:nvSpPr>
        <p:spPr>
          <a:xfrm>
            <a:off x="9551624" y="1010925"/>
            <a:ext cx="920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191919"/>
                </a:solidFill>
                <a:latin typeface="TitilliumWeb"/>
              </a:rPr>
              <a:t>phrases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9363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A798A2C-58F3-DA45-B9B9-08D180552466}"/>
              </a:ext>
            </a:extLst>
          </p:cNvPr>
          <p:cNvSpPr txBox="1"/>
          <p:nvPr/>
        </p:nvSpPr>
        <p:spPr>
          <a:xfrm>
            <a:off x="386681" y="502278"/>
            <a:ext cx="450434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NLP step 2</a:t>
            </a:r>
          </a:p>
          <a:p>
            <a:r>
              <a:rPr lang="en-US" altLang="zh-CN" sz="2800" b="1" dirty="0"/>
              <a:t>word2vec algorithm:</a:t>
            </a:r>
          </a:p>
          <a:p>
            <a:r>
              <a:rPr lang="en-US" altLang="zh-CN" sz="2800" b="1" dirty="0"/>
              <a:t>find neighbor words</a:t>
            </a:r>
          </a:p>
          <a:p>
            <a:endParaRPr lang="en-US" altLang="zh-CN" sz="2800" b="1" dirty="0"/>
          </a:p>
          <a:p>
            <a:endParaRPr lang="en-US" altLang="zh-CN" dirty="0"/>
          </a:p>
          <a:p>
            <a:r>
              <a:rPr lang="en-US" altLang="zh-CN" dirty="0"/>
              <a:t>The word2vec algorithm from </a:t>
            </a:r>
            <a:r>
              <a:rPr lang="en-US" altLang="zh-CN" dirty="0" err="1"/>
              <a:t>Mikolov</a:t>
            </a:r>
            <a:r>
              <a:rPr lang="en-US" altLang="zh-CN" dirty="0"/>
              <a:t> and other Google researchers is perfect for this case. </a:t>
            </a:r>
          </a:p>
          <a:p>
            <a:endParaRPr lang="en-US" altLang="zh-CN" dirty="0"/>
          </a:p>
          <a:p>
            <a:r>
              <a:rPr lang="en-US" altLang="zh-CN" dirty="0"/>
              <a:t>Given a corpus of text, it maps each word into a numerical vector of say 300 dimensions. The mapping is done in a way that put words that are used in a similar way in the corpus are near each other in the vector space. </a:t>
            </a:r>
          </a:p>
          <a:p>
            <a:endParaRPr lang="en-US" altLang="zh-CN" dirty="0">
              <a:effectLst/>
            </a:endParaRPr>
          </a:p>
          <a:p>
            <a:r>
              <a:rPr lang="en-US" altLang="zh-CN" dirty="0"/>
              <a:t>Again, take 200 * 189 review text as training data, and build a word2vec model.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368054-7B9F-D84F-8DD0-1983DF30AD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65"/>
          <a:stretch/>
        </p:blipFill>
        <p:spPr>
          <a:xfrm>
            <a:off x="4988560" y="1027618"/>
            <a:ext cx="6940763" cy="48586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7DF4EC5-A215-DD4E-B4B2-8F42AF3B948D}"/>
              </a:ext>
            </a:extLst>
          </p:cNvPr>
          <p:cNvSpPr txBox="1"/>
          <p:nvPr/>
        </p:nvSpPr>
        <p:spPr>
          <a:xfrm>
            <a:off x="6803136" y="698352"/>
            <a:ext cx="1133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fantastic</a:t>
            </a:r>
            <a:endParaRPr kumimoji="1"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6C38EF-5EAD-6D41-BDDB-E0650ED83AFE}"/>
              </a:ext>
            </a:extLst>
          </p:cNvPr>
          <p:cNvSpPr txBox="1"/>
          <p:nvPr/>
        </p:nvSpPr>
        <p:spPr>
          <a:xfrm>
            <a:off x="8833104" y="698351"/>
            <a:ext cx="1133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pathways</a:t>
            </a:r>
            <a:endParaRPr kumimoji="1"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6F11D5-7927-074A-A865-D66000CFB5A8}"/>
              </a:ext>
            </a:extLst>
          </p:cNvPr>
          <p:cNvSpPr txBox="1"/>
          <p:nvPr/>
        </p:nvSpPr>
        <p:spPr>
          <a:xfrm>
            <a:off x="10905744" y="716640"/>
            <a:ext cx="1133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restaurant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253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214A8FA-1EFB-B247-9FD0-A0DA3087541A}"/>
              </a:ext>
            </a:extLst>
          </p:cNvPr>
          <p:cNvSpPr txBox="1"/>
          <p:nvPr/>
        </p:nvSpPr>
        <p:spPr>
          <a:xfrm>
            <a:off x="386681" y="502278"/>
            <a:ext cx="58800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NLP step 3</a:t>
            </a:r>
          </a:p>
          <a:p>
            <a:r>
              <a:rPr lang="en-US" altLang="zh-CN" sz="2800" b="1" dirty="0"/>
              <a:t>Clustering phrases into tight topics</a:t>
            </a:r>
          </a:p>
          <a:p>
            <a:endParaRPr lang="en-US" altLang="zh-CN" dirty="0"/>
          </a:p>
          <a:p>
            <a:r>
              <a:rPr lang="en-US" altLang="zh-CN" b="1" i="1" dirty="0"/>
              <a:t>agglomerative clustering routine</a:t>
            </a:r>
            <a:r>
              <a:rPr lang="en-US" altLang="zh-CN" dirty="0"/>
              <a:t> in the python </a:t>
            </a:r>
            <a:r>
              <a:rPr lang="en-US" altLang="zh-CN" i="1" dirty="0" err="1"/>
              <a:t>sklearn</a:t>
            </a:r>
            <a:r>
              <a:rPr lang="en-US" altLang="zh-CN" dirty="0"/>
              <a:t>. </a:t>
            </a:r>
          </a:p>
          <a:p>
            <a:endParaRPr lang="en-US" altLang="zh-CN" dirty="0"/>
          </a:p>
          <a:p>
            <a:r>
              <a:rPr lang="en-US" altLang="zh-CN" dirty="0"/>
              <a:t>We cluster phrases from what we get from step1, and get not ideal results. Ideally, combine the neighbor words from step2 with phrases from step1 and </a:t>
            </a:r>
            <a:r>
              <a:rPr lang="en-US" altLang="zh-Hans" dirty="0"/>
              <a:t>then</a:t>
            </a:r>
            <a:r>
              <a:rPr lang="en-US" altLang="zh-CN" dirty="0"/>
              <a:t> cluster them.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DA6FA9-2F40-7049-9F94-B00E5FC5E2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37" b="7660"/>
          <a:stretch/>
        </p:blipFill>
        <p:spPr>
          <a:xfrm>
            <a:off x="8961120" y="475488"/>
            <a:ext cx="3054488" cy="3705318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3E9CD747-D996-2346-BE08-D925FD54C591}"/>
              </a:ext>
            </a:extLst>
          </p:cNvPr>
          <p:cNvSpPr/>
          <p:nvPr/>
        </p:nvSpPr>
        <p:spPr>
          <a:xfrm>
            <a:off x="9676120" y="6244350"/>
            <a:ext cx="1121664" cy="38601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golf club</a:t>
            </a:r>
            <a:endParaRPr kumimoji="1" lang="zh-CN" altLang="en-US" sz="12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BF27842-14FC-2740-828A-83D0F071E3C2}"/>
              </a:ext>
            </a:extLst>
          </p:cNvPr>
          <p:cNvSpPr/>
          <p:nvPr/>
        </p:nvSpPr>
        <p:spPr>
          <a:xfrm>
            <a:off x="5117177" y="5580198"/>
            <a:ext cx="1121664" cy="38601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A golf course</a:t>
            </a:r>
            <a:endParaRPr kumimoji="1" lang="zh-CN" altLang="en-US" sz="12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0AC27D9-CE0F-9C4A-8ECA-F023ACDD605C}"/>
              </a:ext>
            </a:extLst>
          </p:cNvPr>
          <p:cNvSpPr/>
          <p:nvPr/>
        </p:nvSpPr>
        <p:spPr>
          <a:xfrm>
            <a:off x="5142426" y="6348224"/>
            <a:ext cx="1121664" cy="38601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golf courses</a:t>
            </a:r>
            <a:endParaRPr kumimoji="1" lang="zh-CN" altLang="en-US" sz="12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318847E-699A-BF4C-A3B4-38174C333524}"/>
              </a:ext>
            </a:extLst>
          </p:cNvPr>
          <p:cNvSpPr/>
          <p:nvPr/>
        </p:nvSpPr>
        <p:spPr>
          <a:xfrm>
            <a:off x="7458041" y="6051342"/>
            <a:ext cx="1121664" cy="38601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A golf</a:t>
            </a:r>
            <a:endParaRPr kumimoji="1" lang="zh-CN" altLang="en-US" sz="12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3DC4A56-3CAB-1848-965B-223D6635F998}"/>
              </a:ext>
            </a:extLst>
          </p:cNvPr>
          <p:cNvSpPr/>
          <p:nvPr/>
        </p:nvSpPr>
        <p:spPr>
          <a:xfrm>
            <a:off x="5117177" y="5959184"/>
            <a:ext cx="1121664" cy="38601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The golf courses</a:t>
            </a:r>
            <a:endParaRPr kumimoji="1" lang="zh-CN" altLang="en-US" sz="12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C5D4B6B-CA1A-FB4E-B2D1-EA25C999B81B}"/>
              </a:ext>
            </a:extLst>
          </p:cNvPr>
          <p:cNvSpPr/>
          <p:nvPr/>
        </p:nvSpPr>
        <p:spPr>
          <a:xfrm>
            <a:off x="4902086" y="4638152"/>
            <a:ext cx="1879300" cy="38601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 pebble beach golf course</a:t>
            </a:r>
            <a:endParaRPr kumimoji="1" lang="zh-CN" altLang="en-US" sz="12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0864314-077B-BA47-A7CE-032AB9CE13FF}"/>
              </a:ext>
            </a:extLst>
          </p:cNvPr>
          <p:cNvSpPr/>
          <p:nvPr/>
        </p:nvSpPr>
        <p:spPr>
          <a:xfrm>
            <a:off x="4938699" y="5049302"/>
            <a:ext cx="1842687" cy="38601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pebble beach golf</a:t>
            </a:r>
            <a:endParaRPr kumimoji="1" lang="zh-CN" altLang="en-US" sz="12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43B6B52-9CE3-7049-AE32-0B17C08971B4}"/>
              </a:ext>
            </a:extLst>
          </p:cNvPr>
          <p:cNvSpPr/>
          <p:nvPr/>
        </p:nvSpPr>
        <p:spPr>
          <a:xfrm>
            <a:off x="8145988" y="4466805"/>
            <a:ext cx="1618072" cy="386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/>
              <a:t>torrey</a:t>
            </a:r>
            <a:r>
              <a:rPr kumimoji="1" lang="en-US" altLang="zh-CN" sz="1200" dirty="0"/>
              <a:t> pines golf course</a:t>
            </a:r>
            <a:endParaRPr kumimoji="1" lang="zh-CN" altLang="en-US" sz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95FF5ED-F24E-F546-8427-80531F06DD80}"/>
              </a:ext>
            </a:extLst>
          </p:cNvPr>
          <p:cNvSpPr/>
          <p:nvPr/>
        </p:nvSpPr>
        <p:spPr>
          <a:xfrm>
            <a:off x="386681" y="4065046"/>
            <a:ext cx="454142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The overall combination process forms a tree of nodes. </a:t>
            </a:r>
            <a:endParaRPr lang="en-US" altLang="zh-CN" sz="1600" dirty="0">
              <a:effectLst/>
            </a:endParaRPr>
          </a:p>
          <a:p>
            <a:endParaRPr lang="en-US" altLang="zh-CN" sz="1600" dirty="0"/>
          </a:p>
          <a:p>
            <a:r>
              <a:rPr lang="en-US" altLang="zh-CN" sz="1600" dirty="0"/>
              <a:t>These clusters can be treated as general features for different kinds of attractions and can enable users to choose the kind they prefer. </a:t>
            </a:r>
          </a:p>
          <a:p>
            <a:r>
              <a:rPr lang="en-US" altLang="zh-CN" sz="1600" dirty="0" err="1"/>
              <a:t>Eg</a:t>
            </a:r>
            <a:r>
              <a:rPr lang="en-US" altLang="zh-CN" sz="1600" dirty="0"/>
              <a:t>. Treat the tree node No.14 as a feature </a:t>
            </a:r>
            <a:r>
              <a:rPr lang="en-US" altLang="zh-CN" sz="1600" dirty="0" err="1"/>
              <a:t>abnd</a:t>
            </a:r>
            <a:r>
              <a:rPr lang="en-US" altLang="zh-CN" sz="1600" dirty="0"/>
              <a:t> name it “gol</a:t>
            </a:r>
            <a:r>
              <a:rPr lang="en-US" altLang="zh-Hans" sz="1600" dirty="0"/>
              <a:t>f”.</a:t>
            </a:r>
          </a:p>
          <a:p>
            <a:endParaRPr lang="en-US" altLang="zh-Hans" sz="1600" dirty="0"/>
          </a:p>
          <a:p>
            <a:endParaRPr lang="en-US" altLang="zh-CN" sz="1600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B329849-6F0F-454E-82A8-08EC9E8393D3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238841" y="5773206"/>
            <a:ext cx="478951" cy="229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04BFFEB4-3E2E-9444-92AD-EC9B375A88C7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6238841" y="6097072"/>
            <a:ext cx="454567" cy="5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629D480B-EED2-6F4A-BBCA-15C2C98B666D}"/>
              </a:ext>
            </a:extLst>
          </p:cNvPr>
          <p:cNvCxnSpPr>
            <a:cxnSpLocks/>
          </p:cNvCxnSpPr>
          <p:nvPr/>
        </p:nvCxnSpPr>
        <p:spPr>
          <a:xfrm flipV="1">
            <a:off x="6238841" y="6189527"/>
            <a:ext cx="454567" cy="373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7AE768E9-D045-F948-9BA8-FD219C7459EF}"/>
              </a:ext>
            </a:extLst>
          </p:cNvPr>
          <p:cNvSpPr/>
          <p:nvPr/>
        </p:nvSpPr>
        <p:spPr>
          <a:xfrm>
            <a:off x="7483290" y="6448970"/>
            <a:ext cx="1121664" cy="38601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the golf</a:t>
            </a:r>
            <a:endParaRPr kumimoji="1" lang="zh-CN" altLang="en-US" sz="1200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4E858D0B-0DA5-1F46-8029-FF4CAA37D98E}"/>
              </a:ext>
            </a:extLst>
          </p:cNvPr>
          <p:cNvCxnSpPr>
            <a:cxnSpLocks/>
          </p:cNvCxnSpPr>
          <p:nvPr/>
        </p:nvCxnSpPr>
        <p:spPr>
          <a:xfrm>
            <a:off x="8579705" y="6253975"/>
            <a:ext cx="236878" cy="154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84A5E2ED-AE30-0140-BA4B-9AFCAC819EB9}"/>
              </a:ext>
            </a:extLst>
          </p:cNvPr>
          <p:cNvCxnSpPr>
            <a:cxnSpLocks/>
          </p:cNvCxnSpPr>
          <p:nvPr/>
        </p:nvCxnSpPr>
        <p:spPr>
          <a:xfrm flipV="1">
            <a:off x="8579705" y="6498086"/>
            <a:ext cx="236878" cy="14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4ABF7341-67CF-E140-8D0A-0C171517D380}"/>
              </a:ext>
            </a:extLst>
          </p:cNvPr>
          <p:cNvSpPr/>
          <p:nvPr/>
        </p:nvSpPr>
        <p:spPr>
          <a:xfrm>
            <a:off x="6693408" y="5886032"/>
            <a:ext cx="463296" cy="4904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B61AF76-7BD7-3941-9612-48F3D2DC454F}"/>
              </a:ext>
            </a:extLst>
          </p:cNvPr>
          <p:cNvSpPr txBox="1"/>
          <p:nvPr/>
        </p:nvSpPr>
        <p:spPr>
          <a:xfrm>
            <a:off x="6717792" y="5949696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5CFFE366-B684-D948-A3D0-8CC55C694EF4}"/>
              </a:ext>
            </a:extLst>
          </p:cNvPr>
          <p:cNvSpPr/>
          <p:nvPr/>
        </p:nvSpPr>
        <p:spPr>
          <a:xfrm>
            <a:off x="4938699" y="4242902"/>
            <a:ext cx="1844417" cy="38601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pebble beach golf club</a:t>
            </a:r>
            <a:endParaRPr kumimoji="1" lang="zh-CN" altLang="en-US" sz="1200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0A26693C-8027-6642-8B3F-C823D3374E9A}"/>
              </a:ext>
            </a:extLst>
          </p:cNvPr>
          <p:cNvSpPr/>
          <p:nvPr/>
        </p:nvSpPr>
        <p:spPr>
          <a:xfrm>
            <a:off x="7248144" y="4538816"/>
            <a:ext cx="463296" cy="4904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5E0504F-3DB1-2B42-8401-1CC6CF6A1FD2}"/>
              </a:ext>
            </a:extLst>
          </p:cNvPr>
          <p:cNvSpPr txBox="1"/>
          <p:nvPr/>
        </p:nvSpPr>
        <p:spPr>
          <a:xfrm>
            <a:off x="7272528" y="4602480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11</a:t>
            </a:r>
            <a:endParaRPr kumimoji="1" lang="zh-CN" altLang="en-US" dirty="0"/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196FD6F6-1AA1-7F4F-94EC-B15904AB58AC}"/>
              </a:ext>
            </a:extLst>
          </p:cNvPr>
          <p:cNvCxnSpPr>
            <a:cxnSpLocks/>
          </p:cNvCxnSpPr>
          <p:nvPr/>
        </p:nvCxnSpPr>
        <p:spPr>
          <a:xfrm>
            <a:off x="6784434" y="4441652"/>
            <a:ext cx="488094" cy="187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95EC889F-B8F2-5445-89C3-AA4DA1F70122}"/>
              </a:ext>
            </a:extLst>
          </p:cNvPr>
          <p:cNvCxnSpPr>
            <a:cxnSpLocks/>
          </p:cNvCxnSpPr>
          <p:nvPr/>
        </p:nvCxnSpPr>
        <p:spPr>
          <a:xfrm flipV="1">
            <a:off x="6781386" y="4773592"/>
            <a:ext cx="481999" cy="1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2D5353C1-6869-334A-80D2-D1F5A2F1307E}"/>
              </a:ext>
            </a:extLst>
          </p:cNvPr>
          <p:cNvCxnSpPr>
            <a:cxnSpLocks/>
          </p:cNvCxnSpPr>
          <p:nvPr/>
        </p:nvCxnSpPr>
        <p:spPr>
          <a:xfrm flipV="1">
            <a:off x="6781386" y="4879534"/>
            <a:ext cx="481999" cy="37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4FD1FB31-D7C7-4B40-926B-6FC1D8FFEC41}"/>
              </a:ext>
            </a:extLst>
          </p:cNvPr>
          <p:cNvSpPr/>
          <p:nvPr/>
        </p:nvSpPr>
        <p:spPr>
          <a:xfrm>
            <a:off x="8827008" y="6215216"/>
            <a:ext cx="463296" cy="4904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E87BA12-45EB-5940-81DD-7BB8EE62A135}"/>
              </a:ext>
            </a:extLst>
          </p:cNvPr>
          <p:cNvSpPr txBox="1"/>
          <p:nvPr/>
        </p:nvSpPr>
        <p:spPr>
          <a:xfrm>
            <a:off x="8851392" y="6278880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CA55949D-91B3-1142-9987-FEADE9274271}"/>
              </a:ext>
            </a:extLst>
          </p:cNvPr>
          <p:cNvCxnSpPr>
            <a:cxnSpLocks/>
            <a:stCxn id="33" idx="6"/>
          </p:cNvCxnSpPr>
          <p:nvPr/>
        </p:nvCxnSpPr>
        <p:spPr>
          <a:xfrm flipV="1">
            <a:off x="7156704" y="5580199"/>
            <a:ext cx="1901952" cy="55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39B87FB2-AE54-ED4C-A823-9E68FFC532AC}"/>
              </a:ext>
            </a:extLst>
          </p:cNvPr>
          <p:cNvCxnSpPr>
            <a:cxnSpLocks/>
          </p:cNvCxnSpPr>
          <p:nvPr/>
        </p:nvCxnSpPr>
        <p:spPr>
          <a:xfrm>
            <a:off x="7709993" y="4775471"/>
            <a:ext cx="1348663" cy="50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EE714294-3AC9-A242-95E1-BF8CBF8D5D08}"/>
              </a:ext>
            </a:extLst>
          </p:cNvPr>
          <p:cNvCxnSpPr>
            <a:cxnSpLocks/>
          </p:cNvCxnSpPr>
          <p:nvPr/>
        </p:nvCxnSpPr>
        <p:spPr>
          <a:xfrm flipV="1">
            <a:off x="9083040" y="5748822"/>
            <a:ext cx="97987" cy="480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B9B7FDD0-7A3E-EE4D-A380-DB3E8549744E}"/>
              </a:ext>
            </a:extLst>
          </p:cNvPr>
          <p:cNvSpPr/>
          <p:nvPr/>
        </p:nvSpPr>
        <p:spPr>
          <a:xfrm>
            <a:off x="9052560" y="5221568"/>
            <a:ext cx="463296" cy="4904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CF4A8F9-835F-1F4B-98C9-2BCB30730BAE}"/>
              </a:ext>
            </a:extLst>
          </p:cNvPr>
          <p:cNvSpPr txBox="1"/>
          <p:nvPr/>
        </p:nvSpPr>
        <p:spPr>
          <a:xfrm>
            <a:off x="9076944" y="5285232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402206F6-0756-2642-8CC8-E37B6A2FCC81}"/>
              </a:ext>
            </a:extLst>
          </p:cNvPr>
          <p:cNvCxnSpPr>
            <a:cxnSpLocks/>
          </p:cNvCxnSpPr>
          <p:nvPr/>
        </p:nvCxnSpPr>
        <p:spPr>
          <a:xfrm>
            <a:off x="9760596" y="4698535"/>
            <a:ext cx="1569234" cy="543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57178479-D5D7-854B-9ED7-DBA78A58A8C3}"/>
              </a:ext>
            </a:extLst>
          </p:cNvPr>
          <p:cNvCxnSpPr>
            <a:cxnSpLocks/>
          </p:cNvCxnSpPr>
          <p:nvPr/>
        </p:nvCxnSpPr>
        <p:spPr>
          <a:xfrm flipV="1">
            <a:off x="9523554" y="5445341"/>
            <a:ext cx="1775447" cy="2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C443CEC5-8CD7-0E47-99BB-0459266C2735}"/>
              </a:ext>
            </a:extLst>
          </p:cNvPr>
          <p:cNvCxnSpPr>
            <a:cxnSpLocks/>
          </p:cNvCxnSpPr>
          <p:nvPr/>
        </p:nvCxnSpPr>
        <p:spPr>
          <a:xfrm flipV="1">
            <a:off x="10726565" y="5648374"/>
            <a:ext cx="572436" cy="72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55AB66C8-5141-1240-9C0F-3402F865FD04}"/>
              </a:ext>
            </a:extLst>
          </p:cNvPr>
          <p:cNvSpPr/>
          <p:nvPr/>
        </p:nvSpPr>
        <p:spPr>
          <a:xfrm>
            <a:off x="11402182" y="5157904"/>
            <a:ext cx="463296" cy="4904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A22DB679-E64A-E143-B4D9-533B96FBE2C0}"/>
              </a:ext>
            </a:extLst>
          </p:cNvPr>
          <p:cNvSpPr txBox="1"/>
          <p:nvPr/>
        </p:nvSpPr>
        <p:spPr>
          <a:xfrm>
            <a:off x="11426566" y="5221568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658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8A55806-98A4-BF4F-A012-AF1241F75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62" y="3617722"/>
            <a:ext cx="11341100" cy="24511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D9FA036-219D-3C45-94F8-475268FA96C8}"/>
              </a:ext>
            </a:extLst>
          </p:cNvPr>
          <p:cNvSpPr txBox="1"/>
          <p:nvPr/>
        </p:nvSpPr>
        <p:spPr>
          <a:xfrm>
            <a:off x="386681" y="502278"/>
            <a:ext cx="81111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NLP step 4</a:t>
            </a:r>
          </a:p>
          <a:p>
            <a:r>
              <a:rPr lang="en-US" altLang="zh-CN" sz="2800" b="1" dirty="0"/>
              <a:t>Match phrases to attractions</a:t>
            </a:r>
          </a:p>
          <a:p>
            <a:endParaRPr lang="en-US" altLang="zh-CN" sz="2800" b="1" dirty="0"/>
          </a:p>
          <a:p>
            <a:r>
              <a:rPr lang="en-US" altLang="zh-CN" dirty="0"/>
              <a:t>Learn from PA5:</a:t>
            </a:r>
          </a:p>
          <a:p>
            <a:r>
              <a:rPr lang="en-US" altLang="zh-CN" dirty="0"/>
              <a:t>Hash table</a:t>
            </a:r>
          </a:p>
          <a:p>
            <a:endParaRPr lang="en-US" altLang="zh-CN" dirty="0"/>
          </a:p>
          <a:p>
            <a:r>
              <a:rPr lang="en-US" altLang="zh-CN" dirty="0"/>
              <a:t>Find the attractions that frequently mention the phrases in a cluster. These attractions would be the member of the collection formed by a given cluster.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764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435</Words>
  <Application>Microsoft Macintosh PowerPoint</Application>
  <PresentationFormat>宽屏</PresentationFormat>
  <Paragraphs>69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TitilliumWeb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Mengchen Shi</dc:creator>
  <cp:lastModifiedBy>Mengchen Shi</cp:lastModifiedBy>
  <cp:revision>12</cp:revision>
  <dcterms:created xsi:type="dcterms:W3CDTF">2018-03-09T15:58:59Z</dcterms:created>
  <dcterms:modified xsi:type="dcterms:W3CDTF">2018-03-09T18:36:59Z</dcterms:modified>
</cp:coreProperties>
</file>