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8" r:id="rId7"/>
    <p:sldId id="260" r:id="rId8"/>
    <p:sldId id="267" r:id="rId9"/>
    <p:sldId id="261" r:id="rId10"/>
    <p:sldId id="269" r:id="rId11"/>
    <p:sldId id="262" r:id="rId12"/>
    <p:sldId id="270" r:id="rId13"/>
    <p:sldId id="271" r:id="rId14"/>
    <p:sldId id="263" r:id="rId15"/>
    <p:sldId id="264" r:id="rId16"/>
    <p:sldId id="265"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DE021-B8EB-4221-8380-EE8A90A2D8E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DD4FD7C-A704-41E3-9287-E7B13B33D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93D48C7-D9F3-4BCA-AB47-F009123114A6}"/>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69CDEBF6-71CE-41FA-9257-C7178DE3D9A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51FD41-704A-4C3B-A494-AFCD58551281}"/>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390273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B17C3-A1D5-4289-A06C-9559A4AE90A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E1802CB-8658-4DF8-97EA-742480F5501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E45C31-3EBD-4DAE-85E0-826A5F2BA1F1}"/>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171E682D-55D9-4106-A57F-78631778C81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A47867-BB75-4646-9A71-F11132E4B26F}"/>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377108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CE0058-AB98-41D9-9935-CB8302BF33D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CF48EE7-5267-4B6A-B253-3F66D8FA373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A70049E-0470-4935-BFCE-5F0B07D406B0}"/>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DA8A95EB-4A22-4261-AF83-91539A3DA50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9E7BA5-6381-4529-9E28-39F7B37BECE4}"/>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412337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27D55-C1CB-437E-ABE4-F4E6402C819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7D548AB-5857-483B-B0C0-50721F48C5A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5D9B93A-57A5-477D-B90C-5114DE460EEE}"/>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CD10BA49-EA2F-4EC0-A845-E7FA7DF0710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09386-AC97-4DB0-A57B-02F9093DC742}"/>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150946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DC94F-1379-4EAF-9FD1-AD7C1AC96B3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D83663-C5C7-473B-B68A-14B5EE71A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0199AD-E9AC-4AB0-B464-56DDD0441BCA}"/>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B65A327E-D8C6-4B0D-8E88-909A5F6B783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2B724F-BBE6-426F-8E28-4E4EE830051A}"/>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36721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E4F7C-431E-44F7-B51A-8BC9452BE38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6794696-4086-4A59-BFAA-C4A971D4E8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88B26D3-D3B5-4D9D-AAF7-5AD1D70E1E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9D27DB0-0070-4275-8D4A-A8B8E8BDB481}"/>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6" name="Marcador de pie de página 5">
            <a:extLst>
              <a:ext uri="{FF2B5EF4-FFF2-40B4-BE49-F238E27FC236}">
                <a16:creationId xmlns:a16="http://schemas.microsoft.com/office/drawing/2014/main" id="{82171BCC-9FEE-4F83-B686-FBED3AF6EE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6436919-002B-46C2-8BF3-5EAACBD34317}"/>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257327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19DF6-53CD-4E64-B5F1-F518C98A8C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FBDD4D4-F112-4ED8-9B1B-4211BCF28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EAF42AF-DF8E-47EF-8208-C01592EABE2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B0D1CDB-5B6D-4A88-8FA3-0811AF528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FE17B8-2C9F-43E9-86B5-EDE8E7B7196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02C22D9-EC1A-46F4-9EC9-324D2E2247C4}"/>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8" name="Marcador de pie de página 7">
            <a:extLst>
              <a:ext uri="{FF2B5EF4-FFF2-40B4-BE49-F238E27FC236}">
                <a16:creationId xmlns:a16="http://schemas.microsoft.com/office/drawing/2014/main" id="{E2C087FB-58A6-49A2-81A2-7B75F04CDA9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F4AEC45-807D-452D-9C48-5C2090A63887}"/>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364327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249A7-9E46-4661-A213-04A17DB885F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117C8BA-0E0D-450A-8CE8-2055B3680B9E}"/>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4" name="Marcador de pie de página 3">
            <a:extLst>
              <a:ext uri="{FF2B5EF4-FFF2-40B4-BE49-F238E27FC236}">
                <a16:creationId xmlns:a16="http://schemas.microsoft.com/office/drawing/2014/main" id="{1A43CFD9-CE7C-4EE0-A1D0-464CE2F8600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6A7341F-03F5-4578-9C83-3E681634B2C9}"/>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293649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7EBBE5-3D9A-4C48-96CE-E258812ED70F}"/>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3" name="Marcador de pie de página 2">
            <a:extLst>
              <a:ext uri="{FF2B5EF4-FFF2-40B4-BE49-F238E27FC236}">
                <a16:creationId xmlns:a16="http://schemas.microsoft.com/office/drawing/2014/main" id="{75F5F052-77D4-4E9C-BE6F-8F2CBD97672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2B42C48-F64B-4CBC-9BE7-04368EE303B9}"/>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64894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B1055-D96B-4E5C-A6E6-9BA9CAA32D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C587237-9D17-4F16-81C9-455EF74EC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9F3C85F-8E73-4B22-959D-BF5BB0F46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6590B5-BAD6-4D29-893B-256916EBA35C}"/>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6" name="Marcador de pie de página 5">
            <a:extLst>
              <a:ext uri="{FF2B5EF4-FFF2-40B4-BE49-F238E27FC236}">
                <a16:creationId xmlns:a16="http://schemas.microsoft.com/office/drawing/2014/main" id="{19E8D87E-5372-41FB-9ADB-CCCDF8B2C02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106DFE-B618-42A6-986C-3324EF8F001A}"/>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400575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ACBBF-AF24-441B-8E64-C17749DD49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722C83F-21D8-47C1-8C40-17176738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0B56CC2-2D7E-4857-8709-6191B0B8C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978AB-DEB4-4422-9D3A-ED03DFFFA0C7}"/>
              </a:ext>
            </a:extLst>
          </p:cNvPr>
          <p:cNvSpPr>
            <a:spLocks noGrp="1"/>
          </p:cNvSpPr>
          <p:nvPr>
            <p:ph type="dt" sz="half" idx="10"/>
          </p:nvPr>
        </p:nvSpPr>
        <p:spPr/>
        <p:txBody>
          <a:bodyPr/>
          <a:lstStyle/>
          <a:p>
            <a:fld id="{C9CE543B-0D5A-47BE-8CA6-3EFEB67FDE57}" type="datetimeFigureOut">
              <a:rPr lang="es-MX" smtClean="0"/>
              <a:t>01/06/2021</a:t>
            </a:fld>
            <a:endParaRPr lang="es-MX"/>
          </a:p>
        </p:txBody>
      </p:sp>
      <p:sp>
        <p:nvSpPr>
          <p:cNvPr id="6" name="Marcador de pie de página 5">
            <a:extLst>
              <a:ext uri="{FF2B5EF4-FFF2-40B4-BE49-F238E27FC236}">
                <a16:creationId xmlns:a16="http://schemas.microsoft.com/office/drawing/2014/main" id="{EDAB750A-1E53-4B00-BB90-1566A7902D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1AEA6B4-8129-4D54-952B-5F4EFD05AFB2}"/>
              </a:ext>
            </a:extLst>
          </p:cNvPr>
          <p:cNvSpPr>
            <a:spLocks noGrp="1"/>
          </p:cNvSpPr>
          <p:nvPr>
            <p:ph type="sldNum" sz="quarter" idx="12"/>
          </p:nvPr>
        </p:nvSpPr>
        <p:spPr/>
        <p:txBody>
          <a:bodyPr/>
          <a:lstStyle/>
          <a:p>
            <a:fld id="{9D821DA1-B1B5-44CD-947B-C54F22135DD3}" type="slidenum">
              <a:rPr lang="es-MX" smtClean="0"/>
              <a:t>‹Nº›</a:t>
            </a:fld>
            <a:endParaRPr lang="es-MX"/>
          </a:p>
        </p:txBody>
      </p:sp>
    </p:spTree>
    <p:extLst>
      <p:ext uri="{BB962C8B-B14F-4D97-AF65-F5344CB8AC3E}">
        <p14:creationId xmlns:p14="http://schemas.microsoft.com/office/powerpoint/2010/main" val="325231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478E728-CA1C-406F-AA37-4CBE9EA51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06C79A0-0B5B-4C17-AA36-0D5AAEEC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AAF0847-DDB1-4E2D-9BC9-9F9A22498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E543B-0D5A-47BE-8CA6-3EFEB67FDE57}" type="datetimeFigureOut">
              <a:rPr lang="es-MX" smtClean="0"/>
              <a:t>01/06/2021</a:t>
            </a:fld>
            <a:endParaRPr lang="es-MX"/>
          </a:p>
        </p:txBody>
      </p:sp>
      <p:sp>
        <p:nvSpPr>
          <p:cNvPr id="5" name="Marcador de pie de página 4">
            <a:extLst>
              <a:ext uri="{FF2B5EF4-FFF2-40B4-BE49-F238E27FC236}">
                <a16:creationId xmlns:a16="http://schemas.microsoft.com/office/drawing/2014/main" id="{8DD46B86-9B15-480B-AD95-02595F053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79E4E02-51B6-4C0A-B4C3-74ECD7DB83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21DA1-B1B5-44CD-947B-C54F22135DD3}" type="slidenum">
              <a:rPr lang="es-MX" smtClean="0"/>
              <a:t>‹Nº›</a:t>
            </a:fld>
            <a:endParaRPr lang="es-MX"/>
          </a:p>
        </p:txBody>
      </p:sp>
    </p:spTree>
    <p:extLst>
      <p:ext uri="{BB962C8B-B14F-4D97-AF65-F5344CB8AC3E}">
        <p14:creationId xmlns:p14="http://schemas.microsoft.com/office/powerpoint/2010/main" val="359256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g2raNZFqGq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i_A6Dlrk5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youtube.com/watch?v=0vS0E9bBSL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mOH_j4s36W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GncQtURdcE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DDBB8-9754-455A-B68F-C6847F97AEF0}"/>
              </a:ext>
            </a:extLst>
          </p:cNvPr>
          <p:cNvSpPr>
            <a:spLocks noGrp="1"/>
          </p:cNvSpPr>
          <p:nvPr>
            <p:ph type="ctrTitle"/>
          </p:nvPr>
        </p:nvSpPr>
        <p:spPr/>
        <p:txBody>
          <a:bodyPr/>
          <a:lstStyle/>
          <a:p>
            <a:r>
              <a:rPr lang="es-MX" dirty="0"/>
              <a:t>Gérard Genette</a:t>
            </a:r>
          </a:p>
        </p:txBody>
      </p:sp>
      <p:sp>
        <p:nvSpPr>
          <p:cNvPr id="3" name="Subtítulo 2">
            <a:extLst>
              <a:ext uri="{FF2B5EF4-FFF2-40B4-BE49-F238E27FC236}">
                <a16:creationId xmlns:a16="http://schemas.microsoft.com/office/drawing/2014/main" id="{70C0B460-9E50-47E5-A711-9C291BE0D459}"/>
              </a:ext>
            </a:extLst>
          </p:cNvPr>
          <p:cNvSpPr>
            <a:spLocks noGrp="1"/>
          </p:cNvSpPr>
          <p:nvPr>
            <p:ph type="subTitle" idx="1"/>
          </p:nvPr>
        </p:nvSpPr>
        <p:spPr/>
        <p:txBody>
          <a:bodyPr>
            <a:normAutofit/>
          </a:bodyPr>
          <a:lstStyle/>
          <a:p>
            <a:r>
              <a:rPr lang="es-MX" sz="3600" dirty="0"/>
              <a:t>Categorías narrativas</a:t>
            </a:r>
          </a:p>
        </p:txBody>
      </p:sp>
    </p:spTree>
    <p:extLst>
      <p:ext uri="{BB962C8B-B14F-4D97-AF65-F5344CB8AC3E}">
        <p14:creationId xmlns:p14="http://schemas.microsoft.com/office/powerpoint/2010/main" val="380075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26BCA-06C7-49C1-8207-3C8787FC795B}"/>
              </a:ext>
            </a:extLst>
          </p:cNvPr>
          <p:cNvSpPr>
            <a:spLocks noGrp="1"/>
          </p:cNvSpPr>
          <p:nvPr>
            <p:ph type="title"/>
          </p:nvPr>
        </p:nvSpPr>
        <p:spPr/>
        <p:txBody>
          <a:bodyPr/>
          <a:lstStyle/>
          <a:p>
            <a:r>
              <a:rPr lang="es-MX" dirty="0"/>
              <a:t>¿Quién diablos es Juliette? Mímesis</a:t>
            </a:r>
          </a:p>
        </p:txBody>
      </p:sp>
      <p:sp>
        <p:nvSpPr>
          <p:cNvPr id="3" name="Marcador de contenido 2">
            <a:extLst>
              <a:ext uri="{FF2B5EF4-FFF2-40B4-BE49-F238E27FC236}">
                <a16:creationId xmlns:a16="http://schemas.microsoft.com/office/drawing/2014/main" id="{2464FFE9-5F79-4896-8D9A-B8EE674056BF}"/>
              </a:ext>
            </a:extLst>
          </p:cNvPr>
          <p:cNvSpPr>
            <a:spLocks noGrp="1"/>
          </p:cNvSpPr>
          <p:nvPr>
            <p:ph idx="1"/>
          </p:nvPr>
        </p:nvSpPr>
        <p:spPr/>
        <p:txBody>
          <a:bodyPr/>
          <a:lstStyle/>
          <a:p>
            <a:r>
              <a:rPr lang="es-MX" dirty="0">
                <a:hlinkClick r:id="rId2"/>
              </a:rPr>
              <a:t>https://www.youtube.com/watch?v=g2raNZFqGqA</a:t>
            </a:r>
            <a:r>
              <a:rPr lang="es-MX" dirty="0"/>
              <a:t> </a:t>
            </a:r>
          </a:p>
        </p:txBody>
      </p:sp>
    </p:spTree>
    <p:extLst>
      <p:ext uri="{BB962C8B-B14F-4D97-AF65-F5344CB8AC3E}">
        <p14:creationId xmlns:p14="http://schemas.microsoft.com/office/powerpoint/2010/main" val="38288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59B74-9DD8-4876-8A78-C8BB83C9F0FE}"/>
              </a:ext>
            </a:extLst>
          </p:cNvPr>
          <p:cNvSpPr>
            <a:spLocks noGrp="1"/>
          </p:cNvSpPr>
          <p:nvPr>
            <p:ph type="title"/>
          </p:nvPr>
        </p:nvSpPr>
        <p:spPr/>
        <p:txBody>
          <a:bodyPr/>
          <a:lstStyle/>
          <a:p>
            <a:r>
              <a:rPr lang="es-MX" dirty="0">
                <a:solidFill>
                  <a:srgbClr val="FF0000"/>
                </a:solidFill>
              </a:rPr>
              <a:t>Perspectiva</a:t>
            </a:r>
          </a:p>
        </p:txBody>
      </p:sp>
      <p:sp>
        <p:nvSpPr>
          <p:cNvPr id="3" name="Marcador de contenido 2">
            <a:extLst>
              <a:ext uri="{FF2B5EF4-FFF2-40B4-BE49-F238E27FC236}">
                <a16:creationId xmlns:a16="http://schemas.microsoft.com/office/drawing/2014/main" id="{54625404-C2C2-4B5E-8E75-804AF3AB9E26}"/>
              </a:ext>
            </a:extLst>
          </p:cNvPr>
          <p:cNvSpPr>
            <a:spLocks noGrp="1"/>
          </p:cNvSpPr>
          <p:nvPr>
            <p:ph idx="1"/>
          </p:nvPr>
        </p:nvSpPr>
        <p:spPr/>
        <p:txBody>
          <a:bodyPr/>
          <a:lstStyle/>
          <a:p>
            <a:r>
              <a:rPr lang="es-ES" dirty="0"/>
              <a:t>tradicionalmente llamado “punto de vista”. Refiere a la posición (postura) del narrador con respecto a los personajes y las acciones. Si el relato está “no enfocado” tenemos a un narrador omnisciente; si está “enfocado internamente”, éste se ubica en los puntos de vista de varios personajes o de uno fijo; si es un “enfoque externo”, el narrador sabe menos que los personajes.</a:t>
            </a:r>
          </a:p>
          <a:p>
            <a:endParaRPr lang="es-ES" dirty="0"/>
          </a:p>
          <a:p>
            <a:r>
              <a:rPr lang="es-ES" dirty="0"/>
              <a:t>People are </a:t>
            </a:r>
            <a:r>
              <a:rPr lang="es-ES" dirty="0" err="1"/>
              <a:t>always</a:t>
            </a:r>
            <a:r>
              <a:rPr lang="es-ES" dirty="0"/>
              <a:t> </a:t>
            </a:r>
            <a:r>
              <a:rPr lang="es-ES" dirty="0" err="1"/>
              <a:t>asking</a:t>
            </a:r>
            <a:r>
              <a:rPr lang="es-ES" dirty="0"/>
              <a:t> me </a:t>
            </a:r>
            <a:r>
              <a:rPr lang="es-ES" dirty="0" err="1"/>
              <a:t>if</a:t>
            </a:r>
            <a:r>
              <a:rPr lang="es-ES" dirty="0"/>
              <a:t> I </a:t>
            </a:r>
            <a:r>
              <a:rPr lang="es-ES" dirty="0" err="1"/>
              <a:t>know</a:t>
            </a:r>
            <a:r>
              <a:rPr lang="es-ES" dirty="0"/>
              <a:t> Tyler </a:t>
            </a:r>
            <a:r>
              <a:rPr lang="es-ES" dirty="0" err="1"/>
              <a:t>Durden</a:t>
            </a:r>
            <a:endParaRPr lang="es-ES" dirty="0"/>
          </a:p>
          <a:p>
            <a:r>
              <a:rPr lang="es-ES" dirty="0"/>
              <a:t>La cámara, en el cine establece el punto de vista. Es un enfoque externo.</a:t>
            </a:r>
            <a:endParaRPr lang="es-MX" dirty="0"/>
          </a:p>
        </p:txBody>
      </p:sp>
    </p:spTree>
    <p:extLst>
      <p:ext uri="{BB962C8B-B14F-4D97-AF65-F5344CB8AC3E}">
        <p14:creationId xmlns:p14="http://schemas.microsoft.com/office/powerpoint/2010/main" val="145600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477CB-B650-4BF7-BA84-244BB5CAB538}"/>
              </a:ext>
            </a:extLst>
          </p:cNvPr>
          <p:cNvSpPr>
            <a:spLocks noGrp="1"/>
          </p:cNvSpPr>
          <p:nvPr>
            <p:ph type="title"/>
          </p:nvPr>
        </p:nvSpPr>
        <p:spPr/>
        <p:txBody>
          <a:bodyPr/>
          <a:lstStyle/>
          <a:p>
            <a:r>
              <a:rPr lang="es-MX" dirty="0"/>
              <a:t>Narradores </a:t>
            </a:r>
          </a:p>
        </p:txBody>
      </p:sp>
      <p:sp>
        <p:nvSpPr>
          <p:cNvPr id="3" name="Marcador de contenido 2">
            <a:extLst>
              <a:ext uri="{FF2B5EF4-FFF2-40B4-BE49-F238E27FC236}">
                <a16:creationId xmlns:a16="http://schemas.microsoft.com/office/drawing/2014/main" id="{E05066C5-37FD-4137-92AF-5DFEFC6150BB}"/>
              </a:ext>
            </a:extLst>
          </p:cNvPr>
          <p:cNvSpPr>
            <a:spLocks noGrp="1"/>
          </p:cNvSpPr>
          <p:nvPr>
            <p:ph idx="1"/>
          </p:nvPr>
        </p:nvSpPr>
        <p:spPr/>
        <p:txBody>
          <a:bodyPr/>
          <a:lstStyle/>
          <a:p>
            <a:r>
              <a:rPr lang="es-MX" dirty="0">
                <a:hlinkClick r:id="rId2"/>
              </a:rPr>
              <a:t>https://www.youtube.com/watch?v=-i_A6Dlrk5g</a:t>
            </a:r>
            <a:r>
              <a:rPr lang="es-MX" dirty="0"/>
              <a:t> </a:t>
            </a:r>
          </a:p>
          <a:p>
            <a:r>
              <a:rPr lang="es-MX" dirty="0" err="1"/>
              <a:t>The</a:t>
            </a:r>
            <a:r>
              <a:rPr lang="es-MX" dirty="0"/>
              <a:t> </a:t>
            </a:r>
            <a:r>
              <a:rPr lang="es-MX" dirty="0" err="1"/>
              <a:t>end</a:t>
            </a:r>
            <a:r>
              <a:rPr lang="es-MX" dirty="0"/>
              <a:t> of </a:t>
            </a:r>
            <a:r>
              <a:rPr lang="es-MX" dirty="0" err="1"/>
              <a:t>the</a:t>
            </a:r>
            <a:r>
              <a:rPr lang="es-MX" dirty="0"/>
              <a:t> </a:t>
            </a:r>
            <a:r>
              <a:rPr lang="es-MX" dirty="0" err="1"/>
              <a:t>affair</a:t>
            </a:r>
            <a:endParaRPr lang="es-MX" dirty="0"/>
          </a:p>
        </p:txBody>
      </p:sp>
    </p:spTree>
    <p:extLst>
      <p:ext uri="{BB962C8B-B14F-4D97-AF65-F5344CB8AC3E}">
        <p14:creationId xmlns:p14="http://schemas.microsoft.com/office/powerpoint/2010/main" val="366554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5DFE4-A997-495D-9E0B-85C81AE6AF66}"/>
              </a:ext>
            </a:extLst>
          </p:cNvPr>
          <p:cNvSpPr>
            <a:spLocks noGrp="1"/>
          </p:cNvSpPr>
          <p:nvPr>
            <p:ph type="title"/>
          </p:nvPr>
        </p:nvSpPr>
        <p:spPr/>
        <p:txBody>
          <a:bodyPr/>
          <a:lstStyle/>
          <a:p>
            <a:r>
              <a:rPr lang="es-ES" dirty="0">
                <a:solidFill>
                  <a:srgbClr val="FF0000"/>
                </a:solidFill>
              </a:rPr>
              <a:t>Categorías para distinguir los tiempos literarios</a:t>
            </a:r>
            <a:endParaRPr lang="es-MX" dirty="0">
              <a:solidFill>
                <a:srgbClr val="FF0000"/>
              </a:solidFill>
            </a:endParaRPr>
          </a:p>
        </p:txBody>
      </p:sp>
      <p:sp>
        <p:nvSpPr>
          <p:cNvPr id="3" name="Marcador de contenido 2">
            <a:extLst>
              <a:ext uri="{FF2B5EF4-FFF2-40B4-BE49-F238E27FC236}">
                <a16:creationId xmlns:a16="http://schemas.microsoft.com/office/drawing/2014/main" id="{9C56447A-1006-4132-9357-4879BFA94446}"/>
              </a:ext>
            </a:extLst>
          </p:cNvPr>
          <p:cNvSpPr>
            <a:spLocks noGrp="1"/>
          </p:cNvSpPr>
          <p:nvPr>
            <p:ph idx="1"/>
          </p:nvPr>
        </p:nvSpPr>
        <p:spPr/>
        <p:txBody>
          <a:bodyPr/>
          <a:lstStyle/>
          <a:p>
            <a:r>
              <a:rPr lang="es-ES" dirty="0"/>
              <a:t>el </a:t>
            </a:r>
            <a:r>
              <a:rPr lang="es-ES" b="1" dirty="0" err="1"/>
              <a:t>recit</a:t>
            </a:r>
            <a:r>
              <a:rPr lang="es-ES" b="1" dirty="0"/>
              <a:t>:</a:t>
            </a:r>
            <a:r>
              <a:rPr lang="es-ES" dirty="0"/>
              <a:t> el orden real de los sucesos del texto; </a:t>
            </a:r>
          </a:p>
          <a:p>
            <a:r>
              <a:rPr lang="es-ES" dirty="0"/>
              <a:t>la </a:t>
            </a:r>
            <a:r>
              <a:rPr lang="es-ES" i="1" dirty="0" err="1"/>
              <a:t>histoire</a:t>
            </a:r>
            <a:r>
              <a:rPr lang="es-ES" i="1" dirty="0"/>
              <a:t>:</a:t>
            </a:r>
            <a:r>
              <a:rPr lang="es-ES" dirty="0"/>
              <a:t> la secuencialidad real de los sucesos;</a:t>
            </a:r>
          </a:p>
          <a:p>
            <a:r>
              <a:rPr lang="es-ES" dirty="0"/>
              <a:t>la </a:t>
            </a:r>
            <a:r>
              <a:rPr lang="es-ES" i="1" dirty="0" err="1"/>
              <a:t>narration</a:t>
            </a:r>
            <a:r>
              <a:rPr lang="es-ES" i="1" dirty="0"/>
              <a:t>:</a:t>
            </a:r>
            <a:r>
              <a:rPr lang="es-ES" dirty="0"/>
              <a:t> que refiere al acto de relatar. </a:t>
            </a:r>
          </a:p>
          <a:p>
            <a:pPr marL="0" indent="0">
              <a:buNone/>
            </a:pPr>
            <a:endParaRPr lang="es-ES" dirty="0"/>
          </a:p>
          <a:p>
            <a:pPr marL="0" indent="0">
              <a:buNone/>
            </a:pPr>
            <a:r>
              <a:rPr lang="es-ES" dirty="0"/>
              <a:t>Narración es el acto de contar o relatar una historia. </a:t>
            </a:r>
          </a:p>
          <a:p>
            <a:pPr marL="0" indent="0">
              <a:buNone/>
            </a:pPr>
            <a:r>
              <a:rPr lang="es-ES" dirty="0"/>
              <a:t>Relato es la historia en sí.</a:t>
            </a:r>
            <a:endParaRPr lang="es-MX" dirty="0"/>
          </a:p>
        </p:txBody>
      </p:sp>
    </p:spTree>
    <p:extLst>
      <p:ext uri="{BB962C8B-B14F-4D97-AF65-F5344CB8AC3E}">
        <p14:creationId xmlns:p14="http://schemas.microsoft.com/office/powerpoint/2010/main" val="427536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5DCD9-5AAE-48FF-B01D-B394778E7618}"/>
              </a:ext>
            </a:extLst>
          </p:cNvPr>
          <p:cNvSpPr>
            <a:spLocks noGrp="1"/>
          </p:cNvSpPr>
          <p:nvPr>
            <p:ph type="title"/>
          </p:nvPr>
        </p:nvSpPr>
        <p:spPr/>
        <p:txBody>
          <a:bodyPr/>
          <a:lstStyle/>
          <a:p>
            <a:r>
              <a:rPr lang="es-MX" dirty="0">
                <a:solidFill>
                  <a:srgbClr val="FF0000"/>
                </a:solidFill>
              </a:rPr>
              <a:t>Voz o Narradores</a:t>
            </a:r>
          </a:p>
        </p:txBody>
      </p:sp>
      <p:sp>
        <p:nvSpPr>
          <p:cNvPr id="3" name="Marcador de contenido 2">
            <a:extLst>
              <a:ext uri="{FF2B5EF4-FFF2-40B4-BE49-F238E27FC236}">
                <a16:creationId xmlns:a16="http://schemas.microsoft.com/office/drawing/2014/main" id="{98581D0F-E957-4233-BBDF-8E2D72AB6FD5}"/>
              </a:ext>
            </a:extLst>
          </p:cNvPr>
          <p:cNvSpPr>
            <a:spLocks noGrp="1"/>
          </p:cNvSpPr>
          <p:nvPr>
            <p:ph idx="1"/>
          </p:nvPr>
        </p:nvSpPr>
        <p:spPr/>
        <p:txBody>
          <a:bodyPr/>
          <a:lstStyle/>
          <a:p>
            <a:pPr marL="0" indent="0">
              <a:buNone/>
            </a:pPr>
            <a:r>
              <a:rPr lang="es-ES" dirty="0"/>
              <a:t>Refiere al acto narrativo, al narrador y lo narrado. Se establecen combinaciones entre “el tiempo del relato” y el “tiempo narrado”, y el tiempo en el que pueden acontecer los sucesos. </a:t>
            </a:r>
          </a:p>
          <a:p>
            <a:pPr marL="0" indent="0">
              <a:buNone/>
            </a:pPr>
            <a:r>
              <a:rPr lang="es-ES" dirty="0"/>
              <a:t>Se establecen diferentes tipos de narradores:</a:t>
            </a:r>
          </a:p>
          <a:p>
            <a:r>
              <a:rPr lang="es-ES" dirty="0"/>
              <a:t>el heterodiegético (ausente de su propio relato) Once </a:t>
            </a:r>
            <a:r>
              <a:rPr lang="es-ES" dirty="0" err="1"/>
              <a:t>upon</a:t>
            </a:r>
            <a:r>
              <a:rPr lang="es-ES" dirty="0"/>
              <a:t> a time</a:t>
            </a:r>
          </a:p>
          <a:p>
            <a:r>
              <a:rPr lang="es-ES" dirty="0"/>
              <a:t>el homodiegético (refiriéndose a la primera persona narradora. Es un personaje que se sitúa dentro de la historia relatada; </a:t>
            </a:r>
            <a:r>
              <a:rPr lang="es-MX" dirty="0"/>
              <a:t>narrador testigo</a:t>
            </a:r>
            <a:r>
              <a:rPr lang="es-ES" dirty="0"/>
              <a:t>) </a:t>
            </a:r>
          </a:p>
          <a:p>
            <a:r>
              <a:rPr lang="es-ES" dirty="0"/>
              <a:t>el </a:t>
            </a:r>
            <a:r>
              <a:rPr lang="es-ES" dirty="0" err="1"/>
              <a:t>autodiegético</a:t>
            </a:r>
            <a:r>
              <a:rPr lang="es-ES" dirty="0"/>
              <a:t> (situado dentro del relato y</a:t>
            </a:r>
            <a:r>
              <a:rPr lang="es-MX" dirty="0"/>
              <a:t> es personaje principal.</a:t>
            </a:r>
            <a:r>
              <a:rPr lang="es-ES" dirty="0"/>
              <a:t>)</a:t>
            </a:r>
            <a:endParaRPr lang="es-MX" dirty="0"/>
          </a:p>
        </p:txBody>
      </p:sp>
    </p:spTree>
    <p:extLst>
      <p:ext uri="{BB962C8B-B14F-4D97-AF65-F5344CB8AC3E}">
        <p14:creationId xmlns:p14="http://schemas.microsoft.com/office/powerpoint/2010/main" val="83507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13367-C45E-42A6-BD11-2AB2A2AB97F4}"/>
              </a:ext>
            </a:extLst>
          </p:cNvPr>
          <p:cNvSpPr>
            <a:spLocks noGrp="1"/>
          </p:cNvSpPr>
          <p:nvPr>
            <p:ph type="title"/>
          </p:nvPr>
        </p:nvSpPr>
        <p:spPr/>
        <p:txBody>
          <a:bodyPr>
            <a:normAutofit/>
          </a:bodyPr>
          <a:lstStyle/>
          <a:p>
            <a:r>
              <a:rPr lang="es-ES" dirty="0"/>
              <a:t> tres categorías correspondientes a tres niveles narrativos:</a:t>
            </a:r>
            <a:endParaRPr lang="es-MX" dirty="0"/>
          </a:p>
        </p:txBody>
      </p:sp>
      <p:sp>
        <p:nvSpPr>
          <p:cNvPr id="3" name="Marcador de contenido 2">
            <a:extLst>
              <a:ext uri="{FF2B5EF4-FFF2-40B4-BE49-F238E27FC236}">
                <a16:creationId xmlns:a16="http://schemas.microsoft.com/office/drawing/2014/main" id="{B27E6BD3-0E60-4D5A-BA3A-EB3D7B95E722}"/>
              </a:ext>
            </a:extLst>
          </p:cNvPr>
          <p:cNvSpPr>
            <a:spLocks noGrp="1"/>
          </p:cNvSpPr>
          <p:nvPr>
            <p:ph idx="1"/>
          </p:nvPr>
        </p:nvSpPr>
        <p:spPr/>
        <p:txBody>
          <a:bodyPr/>
          <a:lstStyle/>
          <a:p>
            <a:r>
              <a:rPr lang="es-ES" dirty="0"/>
              <a:t>Extradiegético: la primera instancia narrativa narra el relato marco (desde fuera).</a:t>
            </a:r>
          </a:p>
          <a:p>
            <a:r>
              <a:rPr lang="es-ES" dirty="0"/>
              <a:t>Diegético o </a:t>
            </a:r>
            <a:r>
              <a:rPr lang="es-ES" dirty="0" err="1"/>
              <a:t>instadiegético</a:t>
            </a:r>
            <a:r>
              <a:rPr lang="es-ES" dirty="0"/>
              <a:t>: donde se incluye los acontecimientos de la historia misma así como la posible instancia narrativa de un relato segundo, si existe. Es el personaje </a:t>
            </a:r>
            <a:r>
              <a:rPr lang="es-MX" dirty="0"/>
              <a:t>narrador interno o protagonista </a:t>
            </a:r>
            <a:r>
              <a:rPr lang="es-ES" dirty="0"/>
              <a:t>que actúa, juzga y tiene opiniones sobre los hechos y los personajes</a:t>
            </a:r>
          </a:p>
          <a:p>
            <a:r>
              <a:rPr lang="es-ES" dirty="0" err="1"/>
              <a:t>Metadiegético</a:t>
            </a:r>
            <a:r>
              <a:rPr lang="es-ES" dirty="0"/>
              <a:t>: donde se incluyen los acontecimientos del relato segundo.</a:t>
            </a:r>
          </a:p>
          <a:p>
            <a:endParaRPr lang="es-MX" dirty="0"/>
          </a:p>
        </p:txBody>
      </p:sp>
    </p:spTree>
    <p:extLst>
      <p:ext uri="{BB962C8B-B14F-4D97-AF65-F5344CB8AC3E}">
        <p14:creationId xmlns:p14="http://schemas.microsoft.com/office/powerpoint/2010/main" val="188641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41FF5-FD4A-4063-9D7F-0D45DF0FD6F3}"/>
              </a:ext>
            </a:extLst>
          </p:cNvPr>
          <p:cNvSpPr>
            <a:spLocks noGrp="1"/>
          </p:cNvSpPr>
          <p:nvPr>
            <p:ph type="title"/>
          </p:nvPr>
        </p:nvSpPr>
        <p:spPr/>
        <p:txBody>
          <a:bodyPr/>
          <a:lstStyle/>
          <a:p>
            <a:r>
              <a:rPr lang="es-ES" dirty="0"/>
              <a:t>Extradiegético</a:t>
            </a:r>
            <a:endParaRPr lang="es-MX" dirty="0"/>
          </a:p>
        </p:txBody>
      </p:sp>
      <p:sp>
        <p:nvSpPr>
          <p:cNvPr id="3" name="Marcador de contenido 2">
            <a:extLst>
              <a:ext uri="{FF2B5EF4-FFF2-40B4-BE49-F238E27FC236}">
                <a16:creationId xmlns:a16="http://schemas.microsoft.com/office/drawing/2014/main" id="{9CF11E8E-A046-4425-9873-EE72E9030C09}"/>
              </a:ext>
            </a:extLst>
          </p:cNvPr>
          <p:cNvSpPr>
            <a:spLocks noGrp="1"/>
          </p:cNvSpPr>
          <p:nvPr>
            <p:ph idx="1"/>
          </p:nvPr>
        </p:nvSpPr>
        <p:spPr/>
        <p:txBody>
          <a:bodyPr/>
          <a:lstStyle/>
          <a:p>
            <a:r>
              <a:rPr lang="es-ES" dirty="0"/>
              <a:t>Este tipo de narrador puede ser tanto heterodiegético como homodiegético, ya que estas denominaciones no son auto excluyentes. La narración extradiegética establece un nivel de voz narrativo externo, mientras que los términos heterodiegético y homodiegético establecen la relación del narrador con la historia</a:t>
            </a:r>
            <a:endParaRPr lang="es-MX" dirty="0"/>
          </a:p>
        </p:txBody>
      </p:sp>
    </p:spTree>
    <p:extLst>
      <p:ext uri="{BB962C8B-B14F-4D97-AF65-F5344CB8AC3E}">
        <p14:creationId xmlns:p14="http://schemas.microsoft.com/office/powerpoint/2010/main" val="190028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F7D44-937D-4F5E-8561-1D4DFEA9ED6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7E066B6-7504-45DB-88EA-900DA18C6BC4}"/>
              </a:ext>
            </a:extLst>
          </p:cNvPr>
          <p:cNvSpPr>
            <a:spLocks noGrp="1"/>
          </p:cNvSpPr>
          <p:nvPr>
            <p:ph idx="1"/>
          </p:nvPr>
        </p:nvSpPr>
        <p:spPr/>
        <p:txBody>
          <a:bodyPr/>
          <a:lstStyle/>
          <a:p>
            <a:r>
              <a:rPr lang="es-ES" dirty="0"/>
              <a:t>Genette, Gérard. </a:t>
            </a:r>
            <a:r>
              <a:rPr lang="es-ES" i="1" dirty="0"/>
              <a:t>Fronteras del relato</a:t>
            </a:r>
            <a:r>
              <a:rPr lang="es-ES" dirty="0"/>
              <a:t>. Análisis estructural del relato.</a:t>
            </a:r>
            <a:endParaRPr lang="es-MX" dirty="0"/>
          </a:p>
        </p:txBody>
      </p:sp>
    </p:spTree>
    <p:extLst>
      <p:ext uri="{BB962C8B-B14F-4D97-AF65-F5344CB8AC3E}">
        <p14:creationId xmlns:p14="http://schemas.microsoft.com/office/powerpoint/2010/main" val="99681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682CE-BE96-449D-B1E1-DA56FBC7C59C}"/>
              </a:ext>
            </a:extLst>
          </p:cNvPr>
          <p:cNvSpPr>
            <a:spLocks noGrp="1"/>
          </p:cNvSpPr>
          <p:nvPr>
            <p:ph type="title"/>
          </p:nvPr>
        </p:nvSpPr>
        <p:spPr/>
        <p:txBody>
          <a:bodyPr/>
          <a:lstStyle/>
          <a:p>
            <a:r>
              <a:rPr lang="es-MX" dirty="0"/>
              <a:t>Categorías narrativas</a:t>
            </a:r>
          </a:p>
        </p:txBody>
      </p:sp>
      <p:sp>
        <p:nvSpPr>
          <p:cNvPr id="3" name="Marcador de contenido 2">
            <a:extLst>
              <a:ext uri="{FF2B5EF4-FFF2-40B4-BE49-F238E27FC236}">
                <a16:creationId xmlns:a16="http://schemas.microsoft.com/office/drawing/2014/main" id="{14BB6139-907E-4335-86F2-A87C108FD209}"/>
              </a:ext>
            </a:extLst>
          </p:cNvPr>
          <p:cNvSpPr>
            <a:spLocks noGrp="1"/>
          </p:cNvSpPr>
          <p:nvPr>
            <p:ph idx="1"/>
          </p:nvPr>
        </p:nvSpPr>
        <p:spPr/>
        <p:txBody>
          <a:bodyPr/>
          <a:lstStyle/>
          <a:p>
            <a:r>
              <a:rPr lang="es-MX" dirty="0"/>
              <a:t>Orden</a:t>
            </a:r>
          </a:p>
          <a:p>
            <a:r>
              <a:rPr lang="es-MX" dirty="0"/>
              <a:t>Duración</a:t>
            </a:r>
          </a:p>
          <a:p>
            <a:r>
              <a:rPr lang="es-MX" dirty="0"/>
              <a:t>Frecuencia</a:t>
            </a:r>
          </a:p>
          <a:p>
            <a:r>
              <a:rPr lang="es-MX" dirty="0"/>
              <a:t>Distancia</a:t>
            </a:r>
          </a:p>
          <a:p>
            <a:r>
              <a:rPr lang="es-MX" dirty="0"/>
              <a:t>Perspectiva </a:t>
            </a:r>
          </a:p>
          <a:p>
            <a:endParaRPr lang="es-MX" dirty="0"/>
          </a:p>
          <a:p>
            <a:endParaRPr lang="es-MX" dirty="0"/>
          </a:p>
        </p:txBody>
      </p:sp>
    </p:spTree>
    <p:extLst>
      <p:ext uri="{BB962C8B-B14F-4D97-AF65-F5344CB8AC3E}">
        <p14:creationId xmlns:p14="http://schemas.microsoft.com/office/powerpoint/2010/main" val="144662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656D5B-D087-4E2E-8D12-C4546ABA1848}"/>
              </a:ext>
            </a:extLst>
          </p:cNvPr>
          <p:cNvSpPr>
            <a:spLocks noGrp="1"/>
          </p:cNvSpPr>
          <p:nvPr>
            <p:ph type="title"/>
          </p:nvPr>
        </p:nvSpPr>
        <p:spPr/>
        <p:txBody>
          <a:bodyPr/>
          <a:lstStyle/>
          <a:p>
            <a:r>
              <a:rPr lang="es-MX" dirty="0">
                <a:solidFill>
                  <a:srgbClr val="FF0000"/>
                </a:solidFill>
              </a:rPr>
              <a:t>Orden</a:t>
            </a:r>
          </a:p>
        </p:txBody>
      </p:sp>
      <p:sp>
        <p:nvSpPr>
          <p:cNvPr id="3" name="Marcador de contenido 2">
            <a:extLst>
              <a:ext uri="{FF2B5EF4-FFF2-40B4-BE49-F238E27FC236}">
                <a16:creationId xmlns:a16="http://schemas.microsoft.com/office/drawing/2014/main" id="{275F2668-8D83-42D9-B354-F1CC2E7BE11E}"/>
              </a:ext>
            </a:extLst>
          </p:cNvPr>
          <p:cNvSpPr>
            <a:spLocks noGrp="1"/>
          </p:cNvSpPr>
          <p:nvPr>
            <p:ph idx="1"/>
          </p:nvPr>
        </p:nvSpPr>
        <p:spPr/>
        <p:txBody>
          <a:bodyPr/>
          <a:lstStyle/>
          <a:p>
            <a:r>
              <a:rPr lang="es-MX" dirty="0"/>
              <a:t>cómo opera la organización, </a:t>
            </a:r>
            <a:r>
              <a:rPr lang="es-ES" dirty="0"/>
              <a:t>secuencia temporal del relato; cómo opera temporalmente el relato.</a:t>
            </a:r>
          </a:p>
          <a:p>
            <a:endParaRPr lang="es-ES" dirty="0"/>
          </a:p>
          <a:p>
            <a:endParaRPr lang="es-ES" dirty="0"/>
          </a:p>
          <a:p>
            <a:r>
              <a:rPr lang="es-ES" i="1" dirty="0"/>
              <a:t>In </a:t>
            </a:r>
            <a:r>
              <a:rPr lang="es-ES" i="1" dirty="0" err="1"/>
              <a:t>other</a:t>
            </a:r>
            <a:r>
              <a:rPr lang="es-ES" i="1" dirty="0"/>
              <a:t> </a:t>
            </a:r>
            <a:r>
              <a:rPr lang="es-ES" i="1" dirty="0" err="1"/>
              <a:t>words</a:t>
            </a:r>
            <a:r>
              <a:rPr lang="es-ES" dirty="0"/>
              <a:t>: si es cronológica o no</a:t>
            </a:r>
            <a:endParaRPr lang="es-MX" dirty="0"/>
          </a:p>
        </p:txBody>
      </p:sp>
    </p:spTree>
    <p:extLst>
      <p:ext uri="{BB962C8B-B14F-4D97-AF65-F5344CB8AC3E}">
        <p14:creationId xmlns:p14="http://schemas.microsoft.com/office/powerpoint/2010/main" val="18173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8B261-5CE7-4ED2-95F3-0DBB2B2D111D}"/>
              </a:ext>
            </a:extLst>
          </p:cNvPr>
          <p:cNvSpPr>
            <a:spLocks noGrp="1"/>
          </p:cNvSpPr>
          <p:nvPr>
            <p:ph type="title"/>
          </p:nvPr>
        </p:nvSpPr>
        <p:spPr/>
        <p:txBody>
          <a:bodyPr/>
          <a:lstStyle/>
          <a:p>
            <a:r>
              <a:rPr lang="es-MX" dirty="0"/>
              <a:t>Memento</a:t>
            </a:r>
          </a:p>
        </p:txBody>
      </p:sp>
      <p:pic>
        <p:nvPicPr>
          <p:cNvPr id="5" name="Imagen 4">
            <a:hlinkClick r:id="rId2"/>
            <a:extLst>
              <a:ext uri="{FF2B5EF4-FFF2-40B4-BE49-F238E27FC236}">
                <a16:creationId xmlns:a16="http://schemas.microsoft.com/office/drawing/2014/main" id="{756C3B57-E7AC-4675-9CD9-0F99AA9AC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437" y="1556773"/>
            <a:ext cx="3386138" cy="4878952"/>
          </a:xfrm>
          <a:prstGeom prst="rect">
            <a:avLst/>
          </a:prstGeom>
        </p:spPr>
      </p:pic>
    </p:spTree>
    <p:extLst>
      <p:ext uri="{BB962C8B-B14F-4D97-AF65-F5344CB8AC3E}">
        <p14:creationId xmlns:p14="http://schemas.microsoft.com/office/powerpoint/2010/main" val="230163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D9949-FBD1-4C47-9DF2-E7B5C764B35F}"/>
              </a:ext>
            </a:extLst>
          </p:cNvPr>
          <p:cNvSpPr>
            <a:spLocks noGrp="1"/>
          </p:cNvSpPr>
          <p:nvPr>
            <p:ph type="title"/>
          </p:nvPr>
        </p:nvSpPr>
        <p:spPr/>
        <p:txBody>
          <a:bodyPr/>
          <a:lstStyle/>
          <a:p>
            <a:r>
              <a:rPr lang="es-MX" dirty="0">
                <a:solidFill>
                  <a:srgbClr val="FF0000"/>
                </a:solidFill>
              </a:rPr>
              <a:t>Duración</a:t>
            </a:r>
          </a:p>
        </p:txBody>
      </p:sp>
      <p:sp>
        <p:nvSpPr>
          <p:cNvPr id="3" name="Marcador de contenido 2">
            <a:extLst>
              <a:ext uri="{FF2B5EF4-FFF2-40B4-BE49-F238E27FC236}">
                <a16:creationId xmlns:a16="http://schemas.microsoft.com/office/drawing/2014/main" id="{BB9DBD61-DA22-4A80-BE21-77903AF0CC73}"/>
              </a:ext>
            </a:extLst>
          </p:cNvPr>
          <p:cNvSpPr>
            <a:spLocks noGrp="1"/>
          </p:cNvSpPr>
          <p:nvPr>
            <p:ph idx="1"/>
          </p:nvPr>
        </p:nvSpPr>
        <p:spPr/>
        <p:txBody>
          <a:bodyPr/>
          <a:lstStyle/>
          <a:p>
            <a:r>
              <a:rPr lang="es-ES" dirty="0"/>
              <a:t>Se refiere a la prolongación e incluso omisión de los sucesos en la historia; si el tiempo se estira o se encoge en </a:t>
            </a:r>
            <a:r>
              <a:rPr lang="es-ES" dirty="0">
                <a:solidFill>
                  <a:srgbClr val="FF0000"/>
                </a:solidFill>
              </a:rPr>
              <a:t>elipsis, prolepsis o analepsis</a:t>
            </a:r>
            <a:r>
              <a:rPr lang="es-ES" dirty="0"/>
              <a:t> dirigidas por el narrador.</a:t>
            </a:r>
          </a:p>
          <a:p>
            <a:endParaRPr lang="es-ES" dirty="0"/>
          </a:p>
          <a:p>
            <a:endParaRPr lang="es-ES" dirty="0"/>
          </a:p>
          <a:p>
            <a:r>
              <a:rPr lang="es-ES" dirty="0"/>
              <a:t>Cámara lenta, </a:t>
            </a:r>
            <a:r>
              <a:rPr lang="es-ES" dirty="0" err="1"/>
              <a:t>Ralenti</a:t>
            </a:r>
            <a:r>
              <a:rPr lang="es-ES" dirty="0"/>
              <a:t> o </a:t>
            </a:r>
            <a:r>
              <a:rPr lang="es-ES" dirty="0" err="1"/>
              <a:t>slow</a:t>
            </a:r>
            <a:r>
              <a:rPr lang="es-ES" dirty="0"/>
              <a:t> </a:t>
            </a:r>
            <a:r>
              <a:rPr lang="es-ES" dirty="0" err="1"/>
              <a:t>motion</a:t>
            </a:r>
            <a:r>
              <a:rPr lang="es-ES" dirty="0"/>
              <a:t> (</a:t>
            </a:r>
            <a:r>
              <a:rPr lang="es-ES" dirty="0" err="1"/>
              <a:t>it´s</a:t>
            </a:r>
            <a:r>
              <a:rPr lang="es-ES" dirty="0"/>
              <a:t> </a:t>
            </a:r>
            <a:r>
              <a:rPr lang="es-ES" dirty="0" err="1"/>
              <a:t>all</a:t>
            </a:r>
            <a:r>
              <a:rPr lang="es-ES" dirty="0"/>
              <a:t> </a:t>
            </a:r>
            <a:r>
              <a:rPr lang="es-ES" dirty="0" err="1"/>
              <a:t>the</a:t>
            </a:r>
            <a:r>
              <a:rPr lang="es-ES" dirty="0"/>
              <a:t> </a:t>
            </a:r>
            <a:r>
              <a:rPr lang="es-ES" dirty="0" err="1"/>
              <a:t>same</a:t>
            </a:r>
            <a:r>
              <a:rPr lang="es-ES" dirty="0"/>
              <a:t>)</a:t>
            </a:r>
          </a:p>
          <a:p>
            <a:r>
              <a:rPr lang="es-ES" dirty="0"/>
              <a:t>Cámara rápida, </a:t>
            </a:r>
            <a:r>
              <a:rPr lang="es-ES" dirty="0" err="1"/>
              <a:t>fast</a:t>
            </a:r>
            <a:r>
              <a:rPr lang="es-ES" dirty="0"/>
              <a:t> </a:t>
            </a:r>
            <a:r>
              <a:rPr lang="es-ES" dirty="0" err="1"/>
              <a:t>motion</a:t>
            </a:r>
            <a:endParaRPr lang="es-ES" dirty="0"/>
          </a:p>
          <a:p>
            <a:r>
              <a:rPr lang="es-ES" dirty="0" err="1"/>
              <a:t>Jump</a:t>
            </a:r>
            <a:r>
              <a:rPr lang="es-ES" dirty="0"/>
              <a:t> </a:t>
            </a:r>
            <a:r>
              <a:rPr lang="es-ES" dirty="0" err="1"/>
              <a:t>cutting</a:t>
            </a:r>
            <a:endParaRPr lang="es-ES" dirty="0"/>
          </a:p>
          <a:p>
            <a:endParaRPr lang="es-MX" dirty="0"/>
          </a:p>
        </p:txBody>
      </p:sp>
    </p:spTree>
    <p:extLst>
      <p:ext uri="{BB962C8B-B14F-4D97-AF65-F5344CB8AC3E}">
        <p14:creationId xmlns:p14="http://schemas.microsoft.com/office/powerpoint/2010/main" val="101210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FF7C8-BE7C-44BC-BA79-67A5D9C12391}"/>
              </a:ext>
            </a:extLst>
          </p:cNvPr>
          <p:cNvSpPr>
            <a:spLocks noGrp="1"/>
          </p:cNvSpPr>
          <p:nvPr>
            <p:ph type="title"/>
          </p:nvPr>
        </p:nvSpPr>
        <p:spPr/>
        <p:txBody>
          <a:bodyPr/>
          <a:lstStyle/>
          <a:p>
            <a:r>
              <a:rPr lang="es-MX" dirty="0"/>
              <a:t>Cámara lenta</a:t>
            </a:r>
          </a:p>
        </p:txBody>
      </p:sp>
      <p:sp>
        <p:nvSpPr>
          <p:cNvPr id="3" name="Marcador de contenido 2">
            <a:extLst>
              <a:ext uri="{FF2B5EF4-FFF2-40B4-BE49-F238E27FC236}">
                <a16:creationId xmlns:a16="http://schemas.microsoft.com/office/drawing/2014/main" id="{C3F8198C-3D25-4FE8-AB7B-EBC0EA16C25D}"/>
              </a:ext>
            </a:extLst>
          </p:cNvPr>
          <p:cNvSpPr>
            <a:spLocks noGrp="1"/>
          </p:cNvSpPr>
          <p:nvPr>
            <p:ph idx="1"/>
          </p:nvPr>
        </p:nvSpPr>
        <p:spPr/>
        <p:txBody>
          <a:bodyPr/>
          <a:lstStyle/>
          <a:p>
            <a:r>
              <a:rPr lang="es-MX" dirty="0">
                <a:hlinkClick r:id="rId2"/>
              </a:rPr>
              <a:t>https://www.youtube.com/watch?v=mOH_j4s36WQ</a:t>
            </a:r>
            <a:r>
              <a:rPr lang="es-MX" dirty="0"/>
              <a:t> </a:t>
            </a:r>
          </a:p>
        </p:txBody>
      </p:sp>
    </p:spTree>
    <p:extLst>
      <p:ext uri="{BB962C8B-B14F-4D97-AF65-F5344CB8AC3E}">
        <p14:creationId xmlns:p14="http://schemas.microsoft.com/office/powerpoint/2010/main" val="13277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19628-56B5-4A19-AD9E-16269139D6E9}"/>
              </a:ext>
            </a:extLst>
          </p:cNvPr>
          <p:cNvSpPr>
            <a:spLocks noGrp="1"/>
          </p:cNvSpPr>
          <p:nvPr>
            <p:ph type="title"/>
          </p:nvPr>
        </p:nvSpPr>
        <p:spPr/>
        <p:txBody>
          <a:bodyPr/>
          <a:lstStyle/>
          <a:p>
            <a:r>
              <a:rPr lang="es-MX" dirty="0">
                <a:solidFill>
                  <a:srgbClr val="FF0000"/>
                </a:solidFill>
              </a:rPr>
              <a:t>Frecuencia</a:t>
            </a:r>
          </a:p>
        </p:txBody>
      </p:sp>
      <p:sp>
        <p:nvSpPr>
          <p:cNvPr id="3" name="Marcador de contenido 2">
            <a:extLst>
              <a:ext uri="{FF2B5EF4-FFF2-40B4-BE49-F238E27FC236}">
                <a16:creationId xmlns:a16="http://schemas.microsoft.com/office/drawing/2014/main" id="{73EAF189-0976-4550-8F17-90E398C4DA38}"/>
              </a:ext>
            </a:extLst>
          </p:cNvPr>
          <p:cNvSpPr>
            <a:spLocks noGrp="1"/>
          </p:cNvSpPr>
          <p:nvPr>
            <p:ph idx="1"/>
          </p:nvPr>
        </p:nvSpPr>
        <p:spPr/>
        <p:txBody>
          <a:bodyPr/>
          <a:lstStyle/>
          <a:p>
            <a:r>
              <a:rPr lang="es-ES" dirty="0"/>
              <a:t>los ritmos, acciones, símbolos y sus repeticiones. La variación en que un suceso es referido en el texto, cómo se refiere a él a lo largo de la narración y cuántas veces, o la repetición de acciones dada por el narrador.</a:t>
            </a:r>
          </a:p>
          <a:p>
            <a:endParaRPr lang="es-ES" dirty="0"/>
          </a:p>
          <a:p>
            <a:endParaRPr lang="es-ES" dirty="0"/>
          </a:p>
          <a:p>
            <a:r>
              <a:rPr lang="es-ES" dirty="0"/>
              <a:t>Por ejemplo, cuántas veces hay peleas en </a:t>
            </a:r>
            <a:r>
              <a:rPr lang="es-ES" dirty="0" err="1"/>
              <a:t>Fight</a:t>
            </a:r>
            <a:r>
              <a:rPr lang="es-ES" dirty="0"/>
              <a:t> Club</a:t>
            </a:r>
            <a:endParaRPr lang="es-MX" dirty="0"/>
          </a:p>
        </p:txBody>
      </p:sp>
    </p:spTree>
    <p:extLst>
      <p:ext uri="{BB962C8B-B14F-4D97-AF65-F5344CB8AC3E}">
        <p14:creationId xmlns:p14="http://schemas.microsoft.com/office/powerpoint/2010/main" val="55678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651D7-E409-4523-A2BE-C04B0A88F042}"/>
              </a:ext>
            </a:extLst>
          </p:cNvPr>
          <p:cNvSpPr>
            <a:spLocks noGrp="1"/>
          </p:cNvSpPr>
          <p:nvPr>
            <p:ph type="title"/>
          </p:nvPr>
        </p:nvSpPr>
        <p:spPr/>
        <p:txBody>
          <a:bodyPr/>
          <a:lstStyle/>
          <a:p>
            <a:r>
              <a:rPr lang="es-MX" dirty="0"/>
              <a:t>Repetición de acciones</a:t>
            </a:r>
          </a:p>
        </p:txBody>
      </p:sp>
      <p:sp>
        <p:nvSpPr>
          <p:cNvPr id="3" name="Marcador de contenido 2">
            <a:extLst>
              <a:ext uri="{FF2B5EF4-FFF2-40B4-BE49-F238E27FC236}">
                <a16:creationId xmlns:a16="http://schemas.microsoft.com/office/drawing/2014/main" id="{CA171325-1AA1-417F-ADDF-A5E9981D659A}"/>
              </a:ext>
            </a:extLst>
          </p:cNvPr>
          <p:cNvSpPr>
            <a:spLocks noGrp="1"/>
          </p:cNvSpPr>
          <p:nvPr>
            <p:ph idx="1"/>
          </p:nvPr>
        </p:nvSpPr>
        <p:spPr/>
        <p:txBody>
          <a:bodyPr/>
          <a:lstStyle/>
          <a:p>
            <a:r>
              <a:rPr lang="es-MX" dirty="0">
                <a:hlinkClick r:id="rId2"/>
              </a:rPr>
              <a:t>https://www.youtube.com/watch?v=GncQtURdcE4</a:t>
            </a:r>
            <a:endParaRPr lang="es-MX" dirty="0"/>
          </a:p>
          <a:p>
            <a:r>
              <a:rPr lang="es-MX" dirty="0" err="1"/>
              <a:t>Groundhog</a:t>
            </a:r>
            <a:r>
              <a:rPr lang="es-MX" dirty="0"/>
              <a:t> </a:t>
            </a:r>
            <a:r>
              <a:rPr lang="es-MX" dirty="0" err="1"/>
              <a:t>day</a:t>
            </a:r>
            <a:r>
              <a:rPr lang="es-MX" dirty="0"/>
              <a:t> </a:t>
            </a:r>
          </a:p>
        </p:txBody>
      </p:sp>
    </p:spTree>
    <p:extLst>
      <p:ext uri="{BB962C8B-B14F-4D97-AF65-F5344CB8AC3E}">
        <p14:creationId xmlns:p14="http://schemas.microsoft.com/office/powerpoint/2010/main" val="286171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EA227-60D2-46E3-A7FF-62F016569A90}"/>
              </a:ext>
            </a:extLst>
          </p:cNvPr>
          <p:cNvSpPr>
            <a:spLocks noGrp="1"/>
          </p:cNvSpPr>
          <p:nvPr>
            <p:ph type="title"/>
          </p:nvPr>
        </p:nvSpPr>
        <p:spPr/>
        <p:txBody>
          <a:bodyPr/>
          <a:lstStyle/>
          <a:p>
            <a:r>
              <a:rPr lang="es-MX" dirty="0">
                <a:solidFill>
                  <a:srgbClr val="FF0000"/>
                </a:solidFill>
              </a:rPr>
              <a:t>Distancia</a:t>
            </a:r>
          </a:p>
        </p:txBody>
      </p:sp>
      <p:sp>
        <p:nvSpPr>
          <p:cNvPr id="3" name="Marcador de contenido 2">
            <a:extLst>
              <a:ext uri="{FF2B5EF4-FFF2-40B4-BE49-F238E27FC236}">
                <a16:creationId xmlns:a16="http://schemas.microsoft.com/office/drawing/2014/main" id="{8B276831-080E-4274-BE9F-DA0123782464}"/>
              </a:ext>
            </a:extLst>
          </p:cNvPr>
          <p:cNvSpPr>
            <a:spLocks noGrp="1"/>
          </p:cNvSpPr>
          <p:nvPr>
            <p:ph idx="1"/>
          </p:nvPr>
        </p:nvSpPr>
        <p:spPr/>
        <p:txBody>
          <a:bodyPr/>
          <a:lstStyle/>
          <a:p>
            <a:r>
              <a:rPr lang="es-ES" dirty="0"/>
              <a:t>la manera de referir la historia (“diégesis”) o representarla (“mímesis”).</a:t>
            </a:r>
          </a:p>
        </p:txBody>
      </p:sp>
    </p:spTree>
    <p:extLst>
      <p:ext uri="{BB962C8B-B14F-4D97-AF65-F5344CB8AC3E}">
        <p14:creationId xmlns:p14="http://schemas.microsoft.com/office/powerpoint/2010/main" val="29464226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644</Words>
  <Application>Microsoft Office PowerPoint</Application>
  <PresentationFormat>Panorámica</PresentationFormat>
  <Paragraphs>63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Gérard Genette</vt:lpstr>
      <vt:lpstr>Categorías narrativas</vt:lpstr>
      <vt:lpstr>Orden</vt:lpstr>
      <vt:lpstr>Memento</vt:lpstr>
      <vt:lpstr>Duración</vt:lpstr>
      <vt:lpstr>Cámara lenta</vt:lpstr>
      <vt:lpstr>Frecuencia</vt:lpstr>
      <vt:lpstr>Repetición de acciones</vt:lpstr>
      <vt:lpstr>Distancia</vt:lpstr>
      <vt:lpstr>¿Quién diablos es Juliette? Mímesis</vt:lpstr>
      <vt:lpstr>Perspectiva</vt:lpstr>
      <vt:lpstr>Narradores </vt:lpstr>
      <vt:lpstr>Categorías para distinguir los tiempos literarios</vt:lpstr>
      <vt:lpstr>Voz o Narradores</vt:lpstr>
      <vt:lpstr> tres categorías correspondientes a tres niveles narrativos:</vt:lpstr>
      <vt:lpstr>Extradiegético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Gérard Genette</dc:title>
  <dc:creator>Raúl de Aguinaga Vázquez</dc:creator>
  <cp:lastModifiedBy>Raúl de Aguinaga Vázquez</cp:lastModifiedBy>
  <cp:revision>22</cp:revision>
  <dcterms:created xsi:type="dcterms:W3CDTF">2019-11-06T15:29:47Z</dcterms:created>
  <dcterms:modified xsi:type="dcterms:W3CDTF">2021-06-01T23:49:24Z</dcterms:modified>
</cp:coreProperties>
</file>