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5"/>
  </p:notesMasterIdLst>
  <p:sldIdLst>
    <p:sldId id="256" r:id="rId2"/>
    <p:sldId id="257" r:id="rId3"/>
    <p:sldId id="258" r:id="rId4"/>
    <p:sldId id="267" r:id="rId5"/>
    <p:sldId id="268" r:id="rId6"/>
    <p:sldId id="271" r:id="rId7"/>
    <p:sldId id="261" r:id="rId8"/>
    <p:sldId id="262" r:id="rId9"/>
    <p:sldId id="266" r:id="rId10"/>
    <p:sldId id="263" r:id="rId11"/>
    <p:sldId id="264" r:id="rId12"/>
    <p:sldId id="265"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94672"/>
  </p:normalViewPr>
  <p:slideViewPr>
    <p:cSldViewPr snapToGrid="0" snapToObjects="1">
      <p:cViewPr>
        <p:scale>
          <a:sx n="70" d="100"/>
          <a:sy n="70" d="100"/>
        </p:scale>
        <p:origin x="1480"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0001C-9E8E-DA40-AE85-A9ACFFA52C57}"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979520C7-E9BB-9940-82CC-6183AED71434}">
      <dgm:prSet phldrT="[Text]"/>
      <dgm:spPr/>
      <dgm:t>
        <a:bodyPr/>
        <a:lstStyle/>
        <a:p>
          <a:pPr rtl="0"/>
          <a:r>
            <a:rPr lang="en-US" dirty="0"/>
            <a:t>Logistic Regression</a:t>
          </a:r>
        </a:p>
      </dgm:t>
    </dgm:pt>
    <dgm:pt modelId="{C0848652-23CD-5347-8CA8-6AE4CF6F5105}" type="parTrans" cxnId="{BFCE25D4-41A9-BD4B-9518-71A3B3CF0228}">
      <dgm:prSet/>
      <dgm:spPr/>
      <dgm:t>
        <a:bodyPr/>
        <a:lstStyle/>
        <a:p>
          <a:endParaRPr lang="en-US"/>
        </a:p>
      </dgm:t>
    </dgm:pt>
    <dgm:pt modelId="{FD06CB00-BD2A-8C4B-9862-408FF3D0FF4F}" type="sibTrans" cxnId="{BFCE25D4-41A9-BD4B-9518-71A3B3CF0228}">
      <dgm:prSet/>
      <dgm:spPr/>
      <dgm:t>
        <a:bodyPr/>
        <a:lstStyle/>
        <a:p>
          <a:endParaRPr lang="en-US"/>
        </a:p>
      </dgm:t>
    </dgm:pt>
    <dgm:pt modelId="{52B275F8-1C58-2348-AF85-87B46AB8377C}">
      <dgm:prSet phldrT="[Text]"/>
      <dgm:spPr/>
      <dgm:t>
        <a:bodyPr/>
        <a:lstStyle/>
        <a:p>
          <a:r>
            <a:rPr lang="en-US" dirty="0"/>
            <a:t>0.65%</a:t>
          </a:r>
        </a:p>
      </dgm:t>
    </dgm:pt>
    <dgm:pt modelId="{7DF1550B-40A3-1744-96A7-2B79A1F46C7A}" type="parTrans" cxnId="{7F52D01A-2709-9344-93EF-D794C5D9659D}">
      <dgm:prSet/>
      <dgm:spPr/>
      <dgm:t>
        <a:bodyPr/>
        <a:lstStyle/>
        <a:p>
          <a:endParaRPr lang="en-US"/>
        </a:p>
      </dgm:t>
    </dgm:pt>
    <dgm:pt modelId="{DB170A54-0B3C-A94F-863E-F3F1DDCC3F8A}" type="sibTrans" cxnId="{7F52D01A-2709-9344-93EF-D794C5D9659D}">
      <dgm:prSet/>
      <dgm:spPr/>
      <dgm:t>
        <a:bodyPr/>
        <a:lstStyle/>
        <a:p>
          <a:endParaRPr lang="en-US"/>
        </a:p>
      </dgm:t>
    </dgm:pt>
    <dgm:pt modelId="{845EE444-B6CC-6945-ACC1-A9137C3BFF3D}">
      <dgm:prSet phldrT="[Text]"/>
      <dgm:spPr/>
      <dgm:t>
        <a:bodyPr/>
        <a:lstStyle/>
        <a:p>
          <a:r>
            <a:rPr lang="en-US" dirty="0"/>
            <a:t>Gradient Boosting Accuracy</a:t>
          </a:r>
        </a:p>
      </dgm:t>
    </dgm:pt>
    <dgm:pt modelId="{36ED1AE2-B921-4D47-A526-7AD4AF01B188}" type="parTrans" cxnId="{60DD3619-2E46-684F-BC40-EBA4CF13C804}">
      <dgm:prSet/>
      <dgm:spPr/>
      <dgm:t>
        <a:bodyPr/>
        <a:lstStyle/>
        <a:p>
          <a:endParaRPr lang="en-US"/>
        </a:p>
      </dgm:t>
    </dgm:pt>
    <dgm:pt modelId="{3EAC4333-3B4B-9F45-853B-F35E9362CCD2}" type="sibTrans" cxnId="{60DD3619-2E46-684F-BC40-EBA4CF13C804}">
      <dgm:prSet/>
      <dgm:spPr/>
      <dgm:t>
        <a:bodyPr/>
        <a:lstStyle/>
        <a:p>
          <a:endParaRPr lang="en-US"/>
        </a:p>
      </dgm:t>
    </dgm:pt>
    <dgm:pt modelId="{8A20948E-9E6F-B346-9250-D9BCF149881B}">
      <dgm:prSet phldrT="[Text]"/>
      <dgm:spPr/>
      <dgm:t>
        <a:bodyPr/>
        <a:lstStyle/>
        <a:p>
          <a:r>
            <a:rPr lang="en-US" dirty="0"/>
            <a:t>0.82</a:t>
          </a:r>
        </a:p>
      </dgm:t>
    </dgm:pt>
    <dgm:pt modelId="{DF9281BB-2F07-944C-B2CF-F970AE95D04B}" type="parTrans" cxnId="{E55EDE95-EFA1-A648-9166-4D7D8D584D27}">
      <dgm:prSet/>
      <dgm:spPr/>
      <dgm:t>
        <a:bodyPr/>
        <a:lstStyle/>
        <a:p>
          <a:endParaRPr lang="en-US"/>
        </a:p>
      </dgm:t>
    </dgm:pt>
    <dgm:pt modelId="{3F4B070B-328B-3846-9684-0441A2CC469F}" type="sibTrans" cxnId="{E55EDE95-EFA1-A648-9166-4D7D8D584D27}">
      <dgm:prSet/>
      <dgm:spPr/>
      <dgm:t>
        <a:bodyPr/>
        <a:lstStyle/>
        <a:p>
          <a:endParaRPr lang="en-US"/>
        </a:p>
      </dgm:t>
    </dgm:pt>
    <dgm:pt modelId="{B498B01F-3AE0-3243-803E-920AF1503E88}">
      <dgm:prSet phldrT="[Text]"/>
      <dgm:spPr/>
      <dgm:t>
        <a:bodyPr/>
        <a:lstStyle/>
        <a:p>
          <a:pPr rtl="0"/>
          <a:r>
            <a:rPr lang="en-US" dirty="0"/>
            <a:t>Random Forest</a:t>
          </a:r>
        </a:p>
      </dgm:t>
    </dgm:pt>
    <dgm:pt modelId="{E271FDF6-8C9A-CF44-ADCC-EE028CFBDD32}" type="parTrans" cxnId="{F466EAAB-F8E6-9944-A965-A1DDC3E25C71}">
      <dgm:prSet/>
      <dgm:spPr/>
      <dgm:t>
        <a:bodyPr/>
        <a:lstStyle/>
        <a:p>
          <a:endParaRPr lang="en-US"/>
        </a:p>
      </dgm:t>
    </dgm:pt>
    <dgm:pt modelId="{F9905AAE-3F2B-474E-9D88-21A8BE291DA0}" type="sibTrans" cxnId="{F466EAAB-F8E6-9944-A965-A1DDC3E25C71}">
      <dgm:prSet/>
      <dgm:spPr/>
      <dgm:t>
        <a:bodyPr/>
        <a:lstStyle/>
        <a:p>
          <a:endParaRPr lang="en-US"/>
        </a:p>
      </dgm:t>
    </dgm:pt>
    <dgm:pt modelId="{B13A926C-027F-4D4F-955C-6375446AB5C8}">
      <dgm:prSet phldrT="[Text]"/>
      <dgm:spPr/>
      <dgm:t>
        <a:bodyPr/>
        <a:lstStyle/>
        <a:p>
          <a:pPr rtl="0"/>
          <a:r>
            <a:rPr lang="en-US" dirty="0"/>
            <a:t>0.76%</a:t>
          </a:r>
        </a:p>
      </dgm:t>
    </dgm:pt>
    <dgm:pt modelId="{13F6A575-5A5E-A047-A935-4F7B41087767}" type="parTrans" cxnId="{B5C76EBA-9713-8341-B03A-25B138EDCFCA}">
      <dgm:prSet/>
      <dgm:spPr/>
      <dgm:t>
        <a:bodyPr/>
        <a:lstStyle/>
        <a:p>
          <a:endParaRPr lang="en-US"/>
        </a:p>
      </dgm:t>
    </dgm:pt>
    <dgm:pt modelId="{11DCFD2F-E7BB-6849-B5D9-CBEE65ACDF2B}" type="sibTrans" cxnId="{B5C76EBA-9713-8341-B03A-25B138EDCFCA}">
      <dgm:prSet/>
      <dgm:spPr/>
      <dgm:t>
        <a:bodyPr/>
        <a:lstStyle/>
        <a:p>
          <a:endParaRPr lang="en-US"/>
        </a:p>
      </dgm:t>
    </dgm:pt>
    <dgm:pt modelId="{7B632430-4313-474A-B15B-2D602D07585B}" type="pres">
      <dgm:prSet presAssocID="{67D0001C-9E8E-DA40-AE85-A9ACFFA52C57}" presName="Name0" presStyleCnt="0">
        <dgm:presLayoutVars>
          <dgm:dir/>
          <dgm:animLvl val="lvl"/>
          <dgm:resizeHandles val="exact"/>
        </dgm:presLayoutVars>
      </dgm:prSet>
      <dgm:spPr/>
    </dgm:pt>
    <dgm:pt modelId="{9AD5111E-1ACA-B642-92B6-B9F3ECCEEC45}" type="pres">
      <dgm:prSet presAssocID="{979520C7-E9BB-9940-82CC-6183AED71434}" presName="composite" presStyleCnt="0"/>
      <dgm:spPr/>
    </dgm:pt>
    <dgm:pt modelId="{7E4B8B07-062F-7442-858A-A7A0E988C5FE}" type="pres">
      <dgm:prSet presAssocID="{979520C7-E9BB-9940-82CC-6183AED71434}" presName="parTx" presStyleLbl="alignNode1" presStyleIdx="0" presStyleCnt="3">
        <dgm:presLayoutVars>
          <dgm:chMax val="0"/>
          <dgm:chPref val="0"/>
          <dgm:bulletEnabled val="1"/>
        </dgm:presLayoutVars>
      </dgm:prSet>
      <dgm:spPr/>
    </dgm:pt>
    <dgm:pt modelId="{E2917592-606C-0C46-892F-9C6CD46D6F33}" type="pres">
      <dgm:prSet presAssocID="{979520C7-E9BB-9940-82CC-6183AED71434}" presName="desTx" presStyleLbl="alignAccFollowNode1" presStyleIdx="0" presStyleCnt="3">
        <dgm:presLayoutVars>
          <dgm:bulletEnabled val="1"/>
        </dgm:presLayoutVars>
      </dgm:prSet>
      <dgm:spPr/>
    </dgm:pt>
    <dgm:pt modelId="{C1331B1E-6E71-6E46-BF60-FF1EFAEC4E40}" type="pres">
      <dgm:prSet presAssocID="{FD06CB00-BD2A-8C4B-9862-408FF3D0FF4F}" presName="space" presStyleCnt="0"/>
      <dgm:spPr/>
    </dgm:pt>
    <dgm:pt modelId="{1AE857CF-4497-6F42-B286-A90BDB182CD0}" type="pres">
      <dgm:prSet presAssocID="{845EE444-B6CC-6945-ACC1-A9137C3BFF3D}" presName="composite" presStyleCnt="0"/>
      <dgm:spPr/>
    </dgm:pt>
    <dgm:pt modelId="{63BDE852-85B6-5642-8DFF-0DE098094404}" type="pres">
      <dgm:prSet presAssocID="{845EE444-B6CC-6945-ACC1-A9137C3BFF3D}" presName="parTx" presStyleLbl="alignNode1" presStyleIdx="1" presStyleCnt="3">
        <dgm:presLayoutVars>
          <dgm:chMax val="0"/>
          <dgm:chPref val="0"/>
          <dgm:bulletEnabled val="1"/>
        </dgm:presLayoutVars>
      </dgm:prSet>
      <dgm:spPr/>
    </dgm:pt>
    <dgm:pt modelId="{8871D10A-4B73-9442-87C9-C69F469D937F}" type="pres">
      <dgm:prSet presAssocID="{845EE444-B6CC-6945-ACC1-A9137C3BFF3D}" presName="desTx" presStyleLbl="alignAccFollowNode1" presStyleIdx="1" presStyleCnt="3">
        <dgm:presLayoutVars>
          <dgm:bulletEnabled val="1"/>
        </dgm:presLayoutVars>
      </dgm:prSet>
      <dgm:spPr/>
    </dgm:pt>
    <dgm:pt modelId="{F226D9F3-A4B8-FF4B-B3E6-F21C1BC46075}" type="pres">
      <dgm:prSet presAssocID="{3EAC4333-3B4B-9F45-853B-F35E9362CCD2}" presName="space" presStyleCnt="0"/>
      <dgm:spPr/>
    </dgm:pt>
    <dgm:pt modelId="{3935D97C-F3DF-2B4B-9635-E77069B91E3E}" type="pres">
      <dgm:prSet presAssocID="{B498B01F-3AE0-3243-803E-920AF1503E88}" presName="composite" presStyleCnt="0"/>
      <dgm:spPr/>
    </dgm:pt>
    <dgm:pt modelId="{4F628939-5B92-014D-8053-36B1A0D6A929}" type="pres">
      <dgm:prSet presAssocID="{B498B01F-3AE0-3243-803E-920AF1503E88}" presName="parTx" presStyleLbl="alignNode1" presStyleIdx="2" presStyleCnt="3">
        <dgm:presLayoutVars>
          <dgm:chMax val="0"/>
          <dgm:chPref val="0"/>
          <dgm:bulletEnabled val="1"/>
        </dgm:presLayoutVars>
      </dgm:prSet>
      <dgm:spPr/>
    </dgm:pt>
    <dgm:pt modelId="{4C2F22D6-644F-4C40-B2CB-03A26C46E039}" type="pres">
      <dgm:prSet presAssocID="{B498B01F-3AE0-3243-803E-920AF1503E88}" presName="desTx" presStyleLbl="alignAccFollowNode1" presStyleIdx="2" presStyleCnt="3">
        <dgm:presLayoutVars>
          <dgm:bulletEnabled val="1"/>
        </dgm:presLayoutVars>
      </dgm:prSet>
      <dgm:spPr/>
    </dgm:pt>
  </dgm:ptLst>
  <dgm:cxnLst>
    <dgm:cxn modelId="{60DD3619-2E46-684F-BC40-EBA4CF13C804}" srcId="{67D0001C-9E8E-DA40-AE85-A9ACFFA52C57}" destId="{845EE444-B6CC-6945-ACC1-A9137C3BFF3D}" srcOrd="1" destOrd="0" parTransId="{36ED1AE2-B921-4D47-A526-7AD4AF01B188}" sibTransId="{3EAC4333-3B4B-9F45-853B-F35E9362CCD2}"/>
    <dgm:cxn modelId="{7F52D01A-2709-9344-93EF-D794C5D9659D}" srcId="{979520C7-E9BB-9940-82CC-6183AED71434}" destId="{52B275F8-1C58-2348-AF85-87B46AB8377C}" srcOrd="0" destOrd="0" parTransId="{7DF1550B-40A3-1744-96A7-2B79A1F46C7A}" sibTransId="{DB170A54-0B3C-A94F-863E-F3F1DDCC3F8A}"/>
    <dgm:cxn modelId="{0762A436-A8A2-9E4B-8439-0D8981ACFFA5}" type="presOf" srcId="{B498B01F-3AE0-3243-803E-920AF1503E88}" destId="{4F628939-5B92-014D-8053-36B1A0D6A929}" srcOrd="0" destOrd="0" presId="urn:microsoft.com/office/officeart/2005/8/layout/hList1"/>
    <dgm:cxn modelId="{B0D3F269-0E86-8D4F-B945-3B4DFFF81D93}" type="presOf" srcId="{67D0001C-9E8E-DA40-AE85-A9ACFFA52C57}" destId="{7B632430-4313-474A-B15B-2D602D07585B}" srcOrd="0" destOrd="0" presId="urn:microsoft.com/office/officeart/2005/8/layout/hList1"/>
    <dgm:cxn modelId="{3A89556D-E375-3A42-BC51-A3A11A7246B9}" type="presOf" srcId="{979520C7-E9BB-9940-82CC-6183AED71434}" destId="{7E4B8B07-062F-7442-858A-A7A0E988C5FE}" srcOrd="0" destOrd="0" presId="urn:microsoft.com/office/officeart/2005/8/layout/hList1"/>
    <dgm:cxn modelId="{50D62778-1E61-FF41-981E-8E9854DA09C6}" type="presOf" srcId="{845EE444-B6CC-6945-ACC1-A9137C3BFF3D}" destId="{63BDE852-85B6-5642-8DFF-0DE098094404}" srcOrd="0" destOrd="0" presId="urn:microsoft.com/office/officeart/2005/8/layout/hList1"/>
    <dgm:cxn modelId="{9D7DC17F-BB12-7E4A-88CD-28F68634B00D}" type="presOf" srcId="{8A20948E-9E6F-B346-9250-D9BCF149881B}" destId="{8871D10A-4B73-9442-87C9-C69F469D937F}" srcOrd="0" destOrd="0" presId="urn:microsoft.com/office/officeart/2005/8/layout/hList1"/>
    <dgm:cxn modelId="{92D72C82-A2BA-B948-BBB0-8169B383C49B}" type="presOf" srcId="{B13A926C-027F-4D4F-955C-6375446AB5C8}" destId="{4C2F22D6-644F-4C40-B2CB-03A26C46E039}" srcOrd="0" destOrd="0" presId="urn:microsoft.com/office/officeart/2005/8/layout/hList1"/>
    <dgm:cxn modelId="{E55EDE95-EFA1-A648-9166-4D7D8D584D27}" srcId="{845EE444-B6CC-6945-ACC1-A9137C3BFF3D}" destId="{8A20948E-9E6F-B346-9250-D9BCF149881B}" srcOrd="0" destOrd="0" parTransId="{DF9281BB-2F07-944C-B2CF-F970AE95D04B}" sibTransId="{3F4B070B-328B-3846-9684-0441A2CC469F}"/>
    <dgm:cxn modelId="{42001EA1-02EC-9B41-9ACC-0ADA5350B25E}" type="presOf" srcId="{52B275F8-1C58-2348-AF85-87B46AB8377C}" destId="{E2917592-606C-0C46-892F-9C6CD46D6F33}" srcOrd="0" destOrd="0" presId="urn:microsoft.com/office/officeart/2005/8/layout/hList1"/>
    <dgm:cxn modelId="{F466EAAB-F8E6-9944-A965-A1DDC3E25C71}" srcId="{67D0001C-9E8E-DA40-AE85-A9ACFFA52C57}" destId="{B498B01F-3AE0-3243-803E-920AF1503E88}" srcOrd="2" destOrd="0" parTransId="{E271FDF6-8C9A-CF44-ADCC-EE028CFBDD32}" sibTransId="{F9905AAE-3F2B-474E-9D88-21A8BE291DA0}"/>
    <dgm:cxn modelId="{B5C76EBA-9713-8341-B03A-25B138EDCFCA}" srcId="{B498B01F-3AE0-3243-803E-920AF1503E88}" destId="{B13A926C-027F-4D4F-955C-6375446AB5C8}" srcOrd="0" destOrd="0" parTransId="{13F6A575-5A5E-A047-A935-4F7B41087767}" sibTransId="{11DCFD2F-E7BB-6849-B5D9-CBEE65ACDF2B}"/>
    <dgm:cxn modelId="{BFCE25D4-41A9-BD4B-9518-71A3B3CF0228}" srcId="{67D0001C-9E8E-DA40-AE85-A9ACFFA52C57}" destId="{979520C7-E9BB-9940-82CC-6183AED71434}" srcOrd="0" destOrd="0" parTransId="{C0848652-23CD-5347-8CA8-6AE4CF6F5105}" sibTransId="{FD06CB00-BD2A-8C4B-9862-408FF3D0FF4F}"/>
    <dgm:cxn modelId="{BFEF8D18-1D7B-AF45-9308-69730BC3FD5E}" type="presParOf" srcId="{7B632430-4313-474A-B15B-2D602D07585B}" destId="{9AD5111E-1ACA-B642-92B6-B9F3ECCEEC45}" srcOrd="0" destOrd="0" presId="urn:microsoft.com/office/officeart/2005/8/layout/hList1"/>
    <dgm:cxn modelId="{8E476DF8-A01E-A34F-8977-1608A3116F38}" type="presParOf" srcId="{9AD5111E-1ACA-B642-92B6-B9F3ECCEEC45}" destId="{7E4B8B07-062F-7442-858A-A7A0E988C5FE}" srcOrd="0" destOrd="0" presId="urn:microsoft.com/office/officeart/2005/8/layout/hList1"/>
    <dgm:cxn modelId="{28BE64DE-B08B-A245-8F34-E2F9B3E93373}" type="presParOf" srcId="{9AD5111E-1ACA-B642-92B6-B9F3ECCEEC45}" destId="{E2917592-606C-0C46-892F-9C6CD46D6F33}" srcOrd="1" destOrd="0" presId="urn:microsoft.com/office/officeart/2005/8/layout/hList1"/>
    <dgm:cxn modelId="{DA8C6EB2-0750-F14F-B4BE-35C59C3E5EB6}" type="presParOf" srcId="{7B632430-4313-474A-B15B-2D602D07585B}" destId="{C1331B1E-6E71-6E46-BF60-FF1EFAEC4E40}" srcOrd="1" destOrd="0" presId="urn:microsoft.com/office/officeart/2005/8/layout/hList1"/>
    <dgm:cxn modelId="{B5764128-A2E3-9848-8739-16E844BDDA39}" type="presParOf" srcId="{7B632430-4313-474A-B15B-2D602D07585B}" destId="{1AE857CF-4497-6F42-B286-A90BDB182CD0}" srcOrd="2" destOrd="0" presId="urn:microsoft.com/office/officeart/2005/8/layout/hList1"/>
    <dgm:cxn modelId="{644B1334-2A86-7A4C-92B4-FCD688E7D333}" type="presParOf" srcId="{1AE857CF-4497-6F42-B286-A90BDB182CD0}" destId="{63BDE852-85B6-5642-8DFF-0DE098094404}" srcOrd="0" destOrd="0" presId="urn:microsoft.com/office/officeart/2005/8/layout/hList1"/>
    <dgm:cxn modelId="{36223331-D597-DF49-A479-2DBB43AC2B3B}" type="presParOf" srcId="{1AE857CF-4497-6F42-B286-A90BDB182CD0}" destId="{8871D10A-4B73-9442-87C9-C69F469D937F}" srcOrd="1" destOrd="0" presId="urn:microsoft.com/office/officeart/2005/8/layout/hList1"/>
    <dgm:cxn modelId="{BA9693BC-4543-9C48-94C5-D8B51652C780}" type="presParOf" srcId="{7B632430-4313-474A-B15B-2D602D07585B}" destId="{F226D9F3-A4B8-FF4B-B3E6-F21C1BC46075}" srcOrd="3" destOrd="0" presId="urn:microsoft.com/office/officeart/2005/8/layout/hList1"/>
    <dgm:cxn modelId="{6114BEC0-1B6E-2C42-B9D8-4C61274BCFC1}" type="presParOf" srcId="{7B632430-4313-474A-B15B-2D602D07585B}" destId="{3935D97C-F3DF-2B4B-9635-E77069B91E3E}" srcOrd="4" destOrd="0" presId="urn:microsoft.com/office/officeart/2005/8/layout/hList1"/>
    <dgm:cxn modelId="{99378C50-4E3A-AE41-8225-38D964BDDE67}" type="presParOf" srcId="{3935D97C-F3DF-2B4B-9635-E77069B91E3E}" destId="{4F628939-5B92-014D-8053-36B1A0D6A929}" srcOrd="0" destOrd="0" presId="urn:microsoft.com/office/officeart/2005/8/layout/hList1"/>
    <dgm:cxn modelId="{D0B4602D-FB24-8F48-B4E7-39BCF335D054}" type="presParOf" srcId="{3935D97C-F3DF-2B4B-9635-E77069B91E3E}" destId="{4C2F22D6-644F-4C40-B2CB-03A26C46E03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B8B07-062F-7442-858A-A7A0E988C5FE}">
      <dsp:nvSpPr>
        <dsp:cNvPr id="0" name=""/>
        <dsp:cNvSpPr/>
      </dsp:nvSpPr>
      <dsp:spPr>
        <a:xfrm>
          <a:off x="2540" y="1785875"/>
          <a:ext cx="2476500" cy="8367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US" sz="2300" kern="1200" dirty="0"/>
            <a:t>Logistic Regression</a:t>
          </a:r>
        </a:p>
      </dsp:txBody>
      <dsp:txXfrm>
        <a:off x="2540" y="1785875"/>
        <a:ext cx="2476500" cy="836756"/>
      </dsp:txXfrm>
    </dsp:sp>
    <dsp:sp modelId="{E2917592-606C-0C46-892F-9C6CD46D6F33}">
      <dsp:nvSpPr>
        <dsp:cNvPr id="0" name=""/>
        <dsp:cNvSpPr/>
      </dsp:nvSpPr>
      <dsp:spPr>
        <a:xfrm>
          <a:off x="2540" y="2622631"/>
          <a:ext cx="2476500" cy="10101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0.65%</a:t>
          </a:r>
        </a:p>
      </dsp:txBody>
      <dsp:txXfrm>
        <a:off x="2540" y="2622631"/>
        <a:ext cx="2476500" cy="1010160"/>
      </dsp:txXfrm>
    </dsp:sp>
    <dsp:sp modelId="{63BDE852-85B6-5642-8DFF-0DE098094404}">
      <dsp:nvSpPr>
        <dsp:cNvPr id="0" name=""/>
        <dsp:cNvSpPr/>
      </dsp:nvSpPr>
      <dsp:spPr>
        <a:xfrm>
          <a:off x="2825750" y="1785875"/>
          <a:ext cx="2476500" cy="8367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Gradient Boosting Accuracy</a:t>
          </a:r>
        </a:p>
      </dsp:txBody>
      <dsp:txXfrm>
        <a:off x="2825750" y="1785875"/>
        <a:ext cx="2476500" cy="836756"/>
      </dsp:txXfrm>
    </dsp:sp>
    <dsp:sp modelId="{8871D10A-4B73-9442-87C9-C69F469D937F}">
      <dsp:nvSpPr>
        <dsp:cNvPr id="0" name=""/>
        <dsp:cNvSpPr/>
      </dsp:nvSpPr>
      <dsp:spPr>
        <a:xfrm>
          <a:off x="2825750" y="2622631"/>
          <a:ext cx="2476500" cy="10101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0.82</a:t>
          </a:r>
        </a:p>
      </dsp:txBody>
      <dsp:txXfrm>
        <a:off x="2825750" y="2622631"/>
        <a:ext cx="2476500" cy="1010160"/>
      </dsp:txXfrm>
    </dsp:sp>
    <dsp:sp modelId="{4F628939-5B92-014D-8053-36B1A0D6A929}">
      <dsp:nvSpPr>
        <dsp:cNvPr id="0" name=""/>
        <dsp:cNvSpPr/>
      </dsp:nvSpPr>
      <dsp:spPr>
        <a:xfrm>
          <a:off x="5648960" y="1785875"/>
          <a:ext cx="2476500" cy="8367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US" sz="2300" kern="1200" dirty="0"/>
            <a:t>Random Forest</a:t>
          </a:r>
        </a:p>
      </dsp:txBody>
      <dsp:txXfrm>
        <a:off x="5648960" y="1785875"/>
        <a:ext cx="2476500" cy="836756"/>
      </dsp:txXfrm>
    </dsp:sp>
    <dsp:sp modelId="{4C2F22D6-644F-4C40-B2CB-03A26C46E039}">
      <dsp:nvSpPr>
        <dsp:cNvPr id="0" name=""/>
        <dsp:cNvSpPr/>
      </dsp:nvSpPr>
      <dsp:spPr>
        <a:xfrm>
          <a:off x="5648960" y="2622631"/>
          <a:ext cx="2476500" cy="10101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t>0.76%</a:t>
          </a:r>
        </a:p>
      </dsp:txBody>
      <dsp:txXfrm>
        <a:off x="5648960" y="2622631"/>
        <a:ext cx="2476500" cy="10101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06366-33AA-C64A-99EA-354101AE6A6B}" type="datetimeFigureOut">
              <a:rPr lang="en-US" smtClean="0"/>
              <a:t>12/16/21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58A78-75B3-A14B-9464-B57ABB109CBC}" type="slidenum">
              <a:rPr lang="en-US" smtClean="0"/>
              <a:t>‹#›</a:t>
            </a:fld>
            <a:endParaRPr lang="en-US"/>
          </a:p>
        </p:txBody>
      </p:sp>
    </p:spTree>
    <p:extLst>
      <p:ext uri="{BB962C8B-B14F-4D97-AF65-F5344CB8AC3E}">
        <p14:creationId xmlns:p14="http://schemas.microsoft.com/office/powerpoint/2010/main" val="3774750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058A78-75B3-A14B-9464-B57ABB109CBC}" type="slidenum">
              <a:rPr lang="en-US" smtClean="0"/>
              <a:t>11</a:t>
            </a:fld>
            <a:endParaRPr lang="en-US"/>
          </a:p>
        </p:txBody>
      </p:sp>
    </p:spTree>
    <p:extLst>
      <p:ext uri="{BB962C8B-B14F-4D97-AF65-F5344CB8AC3E}">
        <p14:creationId xmlns:p14="http://schemas.microsoft.com/office/powerpoint/2010/main" val="337765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عنصر نائب للتاريخ 3"/>
          <p:cNvSpPr>
            <a:spLocks noGrp="1"/>
          </p:cNvSpPr>
          <p:nvPr>
            <p:ph type="dt" sz="half" idx="10"/>
          </p:nvPr>
        </p:nvSpPr>
        <p:spPr/>
        <p:txBody>
          <a:bodyPr/>
          <a:lstStyle/>
          <a:p>
            <a:fld id="{1A73F923-01D8-7F43-97FE-ADADB2E3D809}" type="datetimeFigureOut">
              <a:rPr lang="en-US" smtClean="0"/>
              <a:t>12/16/21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2817700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3" name="عنصر نائب للعنوان العمودي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عنصر نائب للتاريخ 3"/>
          <p:cNvSpPr>
            <a:spLocks noGrp="1"/>
          </p:cNvSpPr>
          <p:nvPr>
            <p:ph type="dt" sz="half" idx="10"/>
          </p:nvPr>
        </p:nvSpPr>
        <p:spPr/>
        <p:txBody>
          <a:bodyPr/>
          <a:lstStyle/>
          <a:p>
            <a:fld id="{1A73F923-01D8-7F43-97FE-ADADB2E3D809}" type="datetimeFigureOut">
              <a:rPr lang="en-US" smtClean="0"/>
              <a:t>12/16/21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1793146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عنصر نائب للتاريخ 3"/>
          <p:cNvSpPr>
            <a:spLocks noGrp="1"/>
          </p:cNvSpPr>
          <p:nvPr>
            <p:ph type="dt" sz="half" idx="10"/>
          </p:nvPr>
        </p:nvSpPr>
        <p:spPr/>
        <p:txBody>
          <a:bodyPr/>
          <a:lstStyle/>
          <a:p>
            <a:fld id="{1A73F923-01D8-7F43-97FE-ADADB2E3D809}" type="datetimeFigureOut">
              <a:rPr lang="en-US" smtClean="0"/>
              <a:t>12/16/21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3720171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3" name="عنصر نائب للمحتوى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عنصر نائب للتاريخ 3"/>
          <p:cNvSpPr>
            <a:spLocks noGrp="1"/>
          </p:cNvSpPr>
          <p:nvPr>
            <p:ph type="dt" sz="half" idx="10"/>
          </p:nvPr>
        </p:nvSpPr>
        <p:spPr/>
        <p:txBody>
          <a:bodyPr/>
          <a:lstStyle/>
          <a:p>
            <a:fld id="{1A73F923-01D8-7F43-97FE-ADADB2E3D809}" type="datetimeFigureOut">
              <a:rPr lang="en-US" smtClean="0"/>
              <a:t>12/16/21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3303786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عنصر نائب للتاريخ 3"/>
          <p:cNvSpPr>
            <a:spLocks noGrp="1"/>
          </p:cNvSpPr>
          <p:nvPr>
            <p:ph type="dt" sz="half" idx="10"/>
          </p:nvPr>
        </p:nvSpPr>
        <p:spPr/>
        <p:txBody>
          <a:bodyPr/>
          <a:lstStyle/>
          <a:p>
            <a:fld id="{1A73F923-01D8-7F43-97FE-ADADB2E3D809}" type="datetimeFigureOut">
              <a:rPr lang="en-US" smtClean="0"/>
              <a:t>12/16/21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26061765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3" name="عنصر نائب للمحتوى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عنصر نائب للمحتوى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عنصر نائب للتاريخ 4"/>
          <p:cNvSpPr>
            <a:spLocks noGrp="1"/>
          </p:cNvSpPr>
          <p:nvPr>
            <p:ph type="dt" sz="half" idx="10"/>
          </p:nvPr>
        </p:nvSpPr>
        <p:spPr/>
        <p:txBody>
          <a:bodyPr/>
          <a:lstStyle/>
          <a:p>
            <a:fld id="{1A73F923-01D8-7F43-97FE-ADADB2E3D809}" type="datetimeFigureOut">
              <a:rPr lang="en-US" smtClean="0"/>
              <a:t>12/16/21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31584984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en-US"/>
              <a:t>Click to edit Master title style</a:t>
            </a:r>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عنصر نائب للمحتوى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عنصر نائب للمحتوى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عنصر نائب للتاريخ 6"/>
          <p:cNvSpPr>
            <a:spLocks noGrp="1"/>
          </p:cNvSpPr>
          <p:nvPr>
            <p:ph type="dt" sz="half" idx="10"/>
          </p:nvPr>
        </p:nvSpPr>
        <p:spPr/>
        <p:txBody>
          <a:bodyPr/>
          <a:lstStyle/>
          <a:p>
            <a:fld id="{1A73F923-01D8-7F43-97FE-ADADB2E3D809}" type="datetimeFigureOut">
              <a:rPr lang="en-US" smtClean="0"/>
              <a:t>12/16/21</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40205679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3" name="عنصر نائب للتاريخ 2"/>
          <p:cNvSpPr>
            <a:spLocks noGrp="1"/>
          </p:cNvSpPr>
          <p:nvPr>
            <p:ph type="dt" sz="half" idx="10"/>
          </p:nvPr>
        </p:nvSpPr>
        <p:spPr/>
        <p:txBody>
          <a:bodyPr/>
          <a:lstStyle/>
          <a:p>
            <a:fld id="{1A73F923-01D8-7F43-97FE-ADADB2E3D809}" type="datetimeFigureOut">
              <a:rPr lang="en-US" smtClean="0"/>
              <a:t>12/16/21</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1981413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A73F923-01D8-7F43-97FE-ADADB2E3D809}" type="datetimeFigureOut">
              <a:rPr lang="en-US" smtClean="0"/>
              <a:t>12/16/21</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40712812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عنصر نائب للتاريخ 4"/>
          <p:cNvSpPr>
            <a:spLocks noGrp="1"/>
          </p:cNvSpPr>
          <p:nvPr>
            <p:ph type="dt" sz="half" idx="10"/>
          </p:nvPr>
        </p:nvSpPr>
        <p:spPr/>
        <p:txBody>
          <a:bodyPr/>
          <a:lstStyle/>
          <a:p>
            <a:fld id="{1A73F923-01D8-7F43-97FE-ADADB2E3D809}" type="datetimeFigureOut">
              <a:rPr lang="en-US" smtClean="0"/>
              <a:t>12/16/21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32366227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عنصر نائب للتاريخ 4"/>
          <p:cNvSpPr>
            <a:spLocks noGrp="1"/>
          </p:cNvSpPr>
          <p:nvPr>
            <p:ph type="dt" sz="half" idx="10"/>
          </p:nvPr>
        </p:nvSpPr>
        <p:spPr/>
        <p:txBody>
          <a:bodyPr/>
          <a:lstStyle/>
          <a:p>
            <a:fld id="{1A73F923-01D8-7F43-97FE-ADADB2E3D809}" type="datetimeFigureOut">
              <a:rPr lang="en-US" smtClean="0"/>
              <a:t>12/16/21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3849C8EF-891C-E244-BE2E-4957603D1288}" type="slidenum">
              <a:rPr lang="en-US" smtClean="0"/>
              <a:t>‹#›</a:t>
            </a:fld>
            <a:endParaRPr lang="en-US"/>
          </a:p>
        </p:txBody>
      </p:sp>
    </p:spTree>
    <p:extLst>
      <p:ext uri="{BB962C8B-B14F-4D97-AF65-F5344CB8AC3E}">
        <p14:creationId xmlns:p14="http://schemas.microsoft.com/office/powerpoint/2010/main" val="29759098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3F923-01D8-7F43-97FE-ADADB2E3D809}" type="datetimeFigureOut">
              <a:rPr lang="en-US" smtClean="0"/>
              <a:t>12/16/21</a:t>
            </a:fld>
            <a:endParaRPr lang="en-US"/>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9C8EF-891C-E244-BE2E-4957603D1288}" type="slidenum">
              <a:rPr lang="en-US" smtClean="0"/>
              <a:t>‹#›</a:t>
            </a:fld>
            <a:endParaRPr lang="en-US"/>
          </a:p>
        </p:txBody>
      </p:sp>
    </p:spTree>
    <p:extLst>
      <p:ext uri="{BB962C8B-B14F-4D97-AF65-F5344CB8AC3E}">
        <p14:creationId xmlns:p14="http://schemas.microsoft.com/office/powerpoint/2010/main" val="60914959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0598-12B4-774D-BB97-11A83CE9CBF8}"/>
              </a:ext>
            </a:extLst>
          </p:cNvPr>
          <p:cNvSpPr>
            <a:spLocks noGrp="1"/>
          </p:cNvSpPr>
          <p:nvPr>
            <p:ph type="ctrTitle"/>
          </p:nvPr>
        </p:nvSpPr>
        <p:spPr/>
        <p:txBody>
          <a:bodyPr/>
          <a:lstStyle/>
          <a:p>
            <a:br>
              <a:rPr lang="en-US" dirty="0"/>
            </a:br>
            <a:endParaRPr lang="en-US" dirty="0"/>
          </a:p>
        </p:txBody>
      </p:sp>
      <p:sp>
        <p:nvSpPr>
          <p:cNvPr id="3" name="Subtitle 2">
            <a:extLst>
              <a:ext uri="{FF2B5EF4-FFF2-40B4-BE49-F238E27FC236}">
                <a16:creationId xmlns:a16="http://schemas.microsoft.com/office/drawing/2014/main" id="{F88E8104-A024-A348-81E4-D6DC8A11B4BC}"/>
              </a:ext>
            </a:extLst>
          </p:cNvPr>
          <p:cNvSpPr>
            <a:spLocks noGrp="1"/>
          </p:cNvSpPr>
          <p:nvPr>
            <p:ph type="subTitle" idx="1"/>
          </p:nvPr>
        </p:nvSpPr>
        <p:spPr>
          <a:xfrm>
            <a:off x="1523998" y="3509963"/>
            <a:ext cx="9144000" cy="1655762"/>
          </a:xfrm>
        </p:spPr>
        <p:txBody>
          <a:bodyPr/>
          <a:lstStyle/>
          <a:p>
            <a:r>
              <a:rPr lang="en-US" dirty="0">
                <a:latin typeface="Times New Roman" panose="02020603050405020304" pitchFamily="18" charset="0"/>
                <a:cs typeface="Times New Roman" panose="02020603050405020304" pitchFamily="18" charset="0"/>
              </a:rPr>
              <a:t>By Ruyan </a:t>
            </a:r>
            <a:r>
              <a:rPr lang="en-US" dirty="0" err="1">
                <a:latin typeface="Times New Roman" panose="02020603050405020304" pitchFamily="18" charset="0"/>
                <a:cs typeface="Times New Roman" panose="02020603050405020304" pitchFamily="18" charset="0"/>
              </a:rPr>
              <a:t>Aljohani</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39E6DC-67BB-1942-8F4B-0A467E2C1B0C}"/>
              </a:ext>
            </a:extLst>
          </p:cNvPr>
          <p:cNvSpPr txBox="1"/>
          <p:nvPr/>
        </p:nvSpPr>
        <p:spPr>
          <a:xfrm>
            <a:off x="1523999" y="1874728"/>
            <a:ext cx="10035221" cy="3108543"/>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IBM HR Analytics Employee Attrition &amp; Performance</a:t>
            </a:r>
          </a:p>
          <a:p>
            <a:endParaRPr lang="en-US" sz="4400" dirty="0"/>
          </a:p>
          <a:p>
            <a:endParaRPr lang="en-US" sz="4400" dirty="0"/>
          </a:p>
        </p:txBody>
      </p:sp>
      <p:pic>
        <p:nvPicPr>
          <p:cNvPr id="2050" name="Picture 2" descr="IBM Europe (@IBMEurope) / Twitter">
            <a:extLst>
              <a:ext uri="{FF2B5EF4-FFF2-40B4-BE49-F238E27FC236}">
                <a16:creationId xmlns:a16="http://schemas.microsoft.com/office/drawing/2014/main" id="{BBCF5C5F-69AF-CD4E-8B7B-1887F8DE1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2181" y="5320558"/>
            <a:ext cx="1624643" cy="138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6076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7760-8898-5B49-8B63-C765C5659A4B}"/>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Result on test set</a:t>
            </a:r>
          </a:p>
        </p:txBody>
      </p:sp>
      <p:pic>
        <p:nvPicPr>
          <p:cNvPr id="7" name="Picture 6" descr="A screenshot of a computer&#10;&#10;Description automatically generated with low confidence">
            <a:extLst>
              <a:ext uri="{FF2B5EF4-FFF2-40B4-BE49-F238E27FC236}">
                <a16:creationId xmlns:a16="http://schemas.microsoft.com/office/drawing/2014/main" id="{FAD64B6A-8697-0E4B-9746-22BE277F4A8B}"/>
              </a:ext>
            </a:extLst>
          </p:cNvPr>
          <p:cNvPicPr>
            <a:picLocks noChangeAspect="1"/>
          </p:cNvPicPr>
          <p:nvPr/>
        </p:nvPicPr>
        <p:blipFill>
          <a:blip r:embed="rId2"/>
          <a:stretch>
            <a:fillRect/>
          </a:stretch>
        </p:blipFill>
        <p:spPr>
          <a:xfrm>
            <a:off x="3369795" y="1405591"/>
            <a:ext cx="5452409" cy="5452409"/>
          </a:xfrm>
          <a:prstGeom prst="rect">
            <a:avLst/>
          </a:prstGeom>
        </p:spPr>
      </p:pic>
    </p:spTree>
    <p:extLst>
      <p:ext uri="{BB962C8B-B14F-4D97-AF65-F5344CB8AC3E}">
        <p14:creationId xmlns:p14="http://schemas.microsoft.com/office/powerpoint/2010/main" val="14518331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7760-8898-5B49-8B63-C765C5659A4B}"/>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Result on test set</a:t>
            </a:r>
          </a:p>
        </p:txBody>
      </p:sp>
      <p:pic>
        <p:nvPicPr>
          <p:cNvPr id="4" name="Picture 3" descr="Table&#10;&#10;Description automatically generated">
            <a:extLst>
              <a:ext uri="{FF2B5EF4-FFF2-40B4-BE49-F238E27FC236}">
                <a16:creationId xmlns:a16="http://schemas.microsoft.com/office/drawing/2014/main" id="{D2542801-1FDA-414C-8500-1FD19E947217}"/>
              </a:ext>
            </a:extLst>
          </p:cNvPr>
          <p:cNvPicPr>
            <a:picLocks noChangeAspect="1"/>
          </p:cNvPicPr>
          <p:nvPr/>
        </p:nvPicPr>
        <p:blipFill>
          <a:blip r:embed="rId3"/>
          <a:stretch>
            <a:fillRect/>
          </a:stretch>
        </p:blipFill>
        <p:spPr>
          <a:xfrm>
            <a:off x="1698438" y="1402229"/>
            <a:ext cx="8342332" cy="4053541"/>
          </a:xfrm>
          <a:prstGeom prst="rect">
            <a:avLst/>
          </a:prstGeom>
        </p:spPr>
      </p:pic>
      <p:sp>
        <p:nvSpPr>
          <p:cNvPr id="5" name="TextBox 4">
            <a:extLst>
              <a:ext uri="{FF2B5EF4-FFF2-40B4-BE49-F238E27FC236}">
                <a16:creationId xmlns:a16="http://schemas.microsoft.com/office/drawing/2014/main" id="{5C2835AB-9234-6848-9340-4AD6CCE6BB93}"/>
              </a:ext>
            </a:extLst>
          </p:cNvPr>
          <p:cNvSpPr txBox="1"/>
          <p:nvPr/>
        </p:nvSpPr>
        <p:spPr>
          <a:xfrm>
            <a:off x="838200" y="5591331"/>
            <a:ext cx="7861584" cy="923330"/>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The Gradient Boosting has the best Accuracy and best performance. </a:t>
            </a:r>
          </a:p>
          <a:p>
            <a:endParaRPr lang="en-US"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endParaRPr>
          </a:p>
        </p:txBody>
      </p:sp>
    </p:spTree>
    <p:extLst>
      <p:ext uri="{BB962C8B-B14F-4D97-AF65-F5344CB8AC3E}">
        <p14:creationId xmlns:p14="http://schemas.microsoft.com/office/powerpoint/2010/main" val="26721725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67C1-88C8-9643-ACE4-4F948E21DBFF}"/>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2C1516F7-AAE1-9E44-9390-93C15798FFD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 believe that a higher rate can be reached at the level of the train set and the test set if we tried to work on the different model’s combinations that have similarities in the universe or have some significant hyperparameters </a:t>
            </a:r>
          </a:p>
        </p:txBody>
      </p:sp>
    </p:spTree>
    <p:extLst>
      <p:ext uri="{BB962C8B-B14F-4D97-AF65-F5344CB8AC3E}">
        <p14:creationId xmlns:p14="http://schemas.microsoft.com/office/powerpoint/2010/main" val="19947405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0598-12B4-774D-BB97-11A83CE9CBF8}"/>
              </a:ext>
            </a:extLst>
          </p:cNvPr>
          <p:cNvSpPr>
            <a:spLocks noGrp="1"/>
          </p:cNvSpPr>
          <p:nvPr>
            <p:ph type="ctrTitle"/>
          </p:nvPr>
        </p:nvSpPr>
        <p:spPr/>
        <p:txBody>
          <a:bodyPr/>
          <a:lstStyle/>
          <a:p>
            <a:br>
              <a:rPr lang="en-US" dirty="0"/>
            </a:br>
            <a:endParaRPr lang="en-US" dirty="0"/>
          </a:p>
        </p:txBody>
      </p:sp>
      <p:sp>
        <p:nvSpPr>
          <p:cNvPr id="4" name="TextBox 3">
            <a:extLst>
              <a:ext uri="{FF2B5EF4-FFF2-40B4-BE49-F238E27FC236}">
                <a16:creationId xmlns:a16="http://schemas.microsoft.com/office/drawing/2014/main" id="{A939E6DC-67BB-1942-8F4B-0A467E2C1B0C}"/>
              </a:ext>
            </a:extLst>
          </p:cNvPr>
          <p:cNvSpPr txBox="1"/>
          <p:nvPr/>
        </p:nvSpPr>
        <p:spPr>
          <a:xfrm>
            <a:off x="632779" y="2709744"/>
            <a:ext cx="10035221" cy="1600438"/>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Thank you for listening </a:t>
            </a:r>
          </a:p>
          <a:p>
            <a:pPr algn="ctr"/>
            <a:endParaRPr lang="en-US" sz="4400" dirty="0"/>
          </a:p>
        </p:txBody>
      </p:sp>
      <p:pic>
        <p:nvPicPr>
          <p:cNvPr id="2050" name="Picture 2" descr="IBM Europe (@IBMEurope) / Twitter">
            <a:extLst>
              <a:ext uri="{FF2B5EF4-FFF2-40B4-BE49-F238E27FC236}">
                <a16:creationId xmlns:a16="http://schemas.microsoft.com/office/drawing/2014/main" id="{BBCF5C5F-69AF-CD4E-8B7B-1887F8DE1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2181" y="5320558"/>
            <a:ext cx="1624643" cy="138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2711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5683-0637-8549-8047-3E92E11B8450}"/>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47D34A9-1F83-1647-BB64-7977144567F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IBM HR Analytics Employee Attrition Performance dataset you will can identifying employees with the highest retention risk or who might be highly targeted for poaching, identifying the assessment of retention risk, and avoid the high cost associated with hiring and training new employees. </a:t>
            </a:r>
          </a:p>
          <a:p>
            <a:endParaRPr lang="en-US" dirty="0"/>
          </a:p>
        </p:txBody>
      </p:sp>
      <p:pic>
        <p:nvPicPr>
          <p:cNvPr id="1028" name="Picture 4" descr="Careers – Global Paradigm English School">
            <a:extLst>
              <a:ext uri="{FF2B5EF4-FFF2-40B4-BE49-F238E27FC236}">
                <a16:creationId xmlns:a16="http://schemas.microsoft.com/office/drawing/2014/main" id="{CCEACCFD-C7CE-9644-A9FA-3416C9F32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226" y="3807503"/>
            <a:ext cx="5400530" cy="303779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8574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5216-B202-A64D-833F-158CAEC68353}"/>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83DB7922-8EAE-DC46-86E0-6D45F862205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IBM HR Analytics Employee Attrition &amp; Performance dataset is used. This dataset contains standard HR features such as age, education, gender and rate. It consists of a total of 1470 observations with 35 different attributes. I target attrition feature.</a:t>
            </a:r>
          </a:p>
          <a:p>
            <a:endParaRPr lang="en-US" dirty="0">
              <a:latin typeface="Times New Roman" panose="02020603050405020304" pitchFamily="18" charset="0"/>
              <a:cs typeface="Times New Roman" panose="02020603050405020304" pitchFamily="18" charset="0"/>
            </a:endParaRPr>
          </a:p>
        </p:txBody>
      </p:sp>
      <p:pic>
        <p:nvPicPr>
          <p:cNvPr id="5122" name="Picture 2" descr="Data icon - Free download on Iconfinder">
            <a:extLst>
              <a:ext uri="{FF2B5EF4-FFF2-40B4-BE49-F238E27FC236}">
                <a16:creationId xmlns:a16="http://schemas.microsoft.com/office/drawing/2014/main" id="{D4007FE2-A3B8-8F46-8AAC-9855159D8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304" y="36068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071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5216-B202-A64D-833F-158CAEC68353}"/>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Data Visualization </a:t>
            </a:r>
          </a:p>
        </p:txBody>
      </p:sp>
      <p:pic>
        <p:nvPicPr>
          <p:cNvPr id="6" name="Content Placeholder 4" descr="Chart, histogram&#10;&#10;Description automatically generated">
            <a:extLst>
              <a:ext uri="{FF2B5EF4-FFF2-40B4-BE49-F238E27FC236}">
                <a16:creationId xmlns:a16="http://schemas.microsoft.com/office/drawing/2014/main" id="{21A93F45-B2A3-B34E-9D54-3010267189CD}"/>
              </a:ext>
            </a:extLst>
          </p:cNvPr>
          <p:cNvPicPr>
            <a:picLocks noChangeAspect="1"/>
          </p:cNvPicPr>
          <p:nvPr/>
        </p:nvPicPr>
        <p:blipFill rotWithShape="1">
          <a:blip r:embed="rId2"/>
          <a:srcRect r="15017"/>
          <a:stretch/>
        </p:blipFill>
        <p:spPr>
          <a:xfrm>
            <a:off x="1007196" y="1957750"/>
            <a:ext cx="5489020" cy="4214445"/>
          </a:xfrm>
          <a:prstGeom prst="rect">
            <a:avLst/>
          </a:prstGeom>
        </p:spPr>
      </p:pic>
      <p:sp>
        <p:nvSpPr>
          <p:cNvPr id="7" name="Content Placeholder 8">
            <a:extLst>
              <a:ext uri="{FF2B5EF4-FFF2-40B4-BE49-F238E27FC236}">
                <a16:creationId xmlns:a16="http://schemas.microsoft.com/office/drawing/2014/main" id="{96A472EF-B84C-A943-B67A-7A277164CC75}"/>
              </a:ext>
            </a:extLst>
          </p:cNvPr>
          <p:cNvSpPr>
            <a:spLocks noGrp="1"/>
          </p:cNvSpPr>
          <p:nvPr>
            <p:ph idx="1"/>
          </p:nvPr>
        </p:nvSpPr>
        <p:spPr>
          <a:xfrm>
            <a:off x="6897653" y="1957750"/>
            <a:ext cx="4632031" cy="3851787"/>
          </a:xfrm>
        </p:spPr>
        <p:txBody>
          <a:bodyPr anchor="ctr">
            <a:normAutofit/>
          </a:bodyPr>
          <a:lstStyle/>
          <a:p>
            <a:r>
              <a:rPr lang="en-US" dirty="0">
                <a:latin typeface="Times New Roman" panose="02020603050405020304" pitchFamily="18" charset="0"/>
                <a:cs typeface="Times New Roman" panose="02020603050405020304" pitchFamily="18" charset="0"/>
              </a:rPr>
              <a:t>Plot shows employees who's get less monthly income are more likely to leave</a:t>
            </a:r>
          </a:p>
        </p:txBody>
      </p:sp>
    </p:spTree>
    <p:extLst>
      <p:ext uri="{BB962C8B-B14F-4D97-AF65-F5344CB8AC3E}">
        <p14:creationId xmlns:p14="http://schemas.microsoft.com/office/powerpoint/2010/main" val="13445400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5216-B202-A64D-833F-158CAEC68353}"/>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Data Visualization </a:t>
            </a:r>
          </a:p>
        </p:txBody>
      </p:sp>
      <p:pic>
        <p:nvPicPr>
          <p:cNvPr id="5" name="Content Placeholder 4" descr="Chart, bar chart&#10;&#10;Description automatically generated">
            <a:extLst>
              <a:ext uri="{FF2B5EF4-FFF2-40B4-BE49-F238E27FC236}">
                <a16:creationId xmlns:a16="http://schemas.microsoft.com/office/drawing/2014/main" id="{9DADC290-F8AD-564D-9A0D-8D7BEF23169F}"/>
              </a:ext>
            </a:extLst>
          </p:cNvPr>
          <p:cNvPicPr>
            <a:picLocks noChangeAspect="1"/>
          </p:cNvPicPr>
          <p:nvPr/>
        </p:nvPicPr>
        <p:blipFill rotWithShape="1">
          <a:blip r:embed="rId2"/>
          <a:srcRect l="5122" r="7291" b="2"/>
          <a:stretch/>
        </p:blipFill>
        <p:spPr>
          <a:xfrm>
            <a:off x="1317886" y="1957750"/>
            <a:ext cx="5088800" cy="3907158"/>
          </a:xfrm>
          <a:prstGeom prst="rect">
            <a:avLst/>
          </a:prstGeom>
        </p:spPr>
      </p:pic>
      <p:sp>
        <p:nvSpPr>
          <p:cNvPr id="9" name="Content Placeholder 8">
            <a:extLst>
              <a:ext uri="{FF2B5EF4-FFF2-40B4-BE49-F238E27FC236}">
                <a16:creationId xmlns:a16="http://schemas.microsoft.com/office/drawing/2014/main" id="{D13CBFC6-E0EA-B64E-B839-54C446736FC6}"/>
              </a:ext>
            </a:extLst>
          </p:cNvPr>
          <p:cNvSpPr txBox="1">
            <a:spLocks/>
          </p:cNvSpPr>
          <p:nvPr/>
        </p:nvSpPr>
        <p:spPr>
          <a:xfrm>
            <a:off x="7020872" y="1957750"/>
            <a:ext cx="4632031" cy="385178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Most of employee who have Bachelor degree are more likely to quit then the employee with Master degree</a:t>
            </a:r>
          </a:p>
        </p:txBody>
      </p:sp>
    </p:spTree>
    <p:extLst>
      <p:ext uri="{BB962C8B-B14F-4D97-AF65-F5344CB8AC3E}">
        <p14:creationId xmlns:p14="http://schemas.microsoft.com/office/powerpoint/2010/main" val="25208420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5216-B202-A64D-833F-158CAEC68353}"/>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Data Visualization </a:t>
            </a:r>
          </a:p>
        </p:txBody>
      </p:sp>
      <p:sp>
        <p:nvSpPr>
          <p:cNvPr id="9" name="Content Placeholder 8">
            <a:extLst>
              <a:ext uri="{FF2B5EF4-FFF2-40B4-BE49-F238E27FC236}">
                <a16:creationId xmlns:a16="http://schemas.microsoft.com/office/drawing/2014/main" id="{D13CBFC6-E0EA-B64E-B839-54C446736FC6}"/>
              </a:ext>
            </a:extLst>
          </p:cNvPr>
          <p:cNvSpPr txBox="1">
            <a:spLocks/>
          </p:cNvSpPr>
          <p:nvPr/>
        </p:nvSpPr>
        <p:spPr>
          <a:xfrm>
            <a:off x="7386632" y="1866310"/>
            <a:ext cx="4632031" cy="385178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The plot shows the </a:t>
            </a:r>
            <a:r>
              <a:rPr lang="en-US" dirty="0" err="1">
                <a:latin typeface="Times New Roman" panose="02020603050405020304" pitchFamily="18" charset="0"/>
                <a:cs typeface="Times New Roman" panose="02020603050405020304" pitchFamily="18" charset="0"/>
              </a:rPr>
              <a:t>employess</a:t>
            </a:r>
            <a:r>
              <a:rPr lang="en-US" dirty="0">
                <a:latin typeface="Times New Roman" panose="02020603050405020304" pitchFamily="18" charset="0"/>
                <a:cs typeface="Times New Roman" panose="02020603050405020304" pitchFamily="18" charset="0"/>
              </a:rPr>
              <a:t> from research and development department are likely to quit then the sales </a:t>
            </a:r>
            <a:r>
              <a:rPr lang="en-US" dirty="0" err="1">
                <a:latin typeface="Times New Roman" panose="02020603050405020304" pitchFamily="18" charset="0"/>
                <a:cs typeface="Times New Roman" panose="02020603050405020304" pitchFamily="18" charset="0"/>
              </a:rPr>
              <a:t>depatment</a:t>
            </a:r>
            <a:endParaRPr lang="en-US" dirty="0">
              <a:latin typeface="Times New Roman" panose="02020603050405020304" pitchFamily="18" charset="0"/>
              <a:cs typeface="Times New Roman" panose="02020603050405020304" pitchFamily="18" charset="0"/>
            </a:endParaRPr>
          </a:p>
        </p:txBody>
      </p:sp>
      <p:pic>
        <p:nvPicPr>
          <p:cNvPr id="4" name="Picture 3" descr="Chart, bar chart&#10;&#10;Description automatically generated">
            <a:extLst>
              <a:ext uri="{FF2B5EF4-FFF2-40B4-BE49-F238E27FC236}">
                <a16:creationId xmlns:a16="http://schemas.microsoft.com/office/drawing/2014/main" id="{B693E6A1-C23B-B847-A93F-F1B425B5F029}"/>
              </a:ext>
            </a:extLst>
          </p:cNvPr>
          <p:cNvPicPr>
            <a:picLocks noChangeAspect="1"/>
          </p:cNvPicPr>
          <p:nvPr/>
        </p:nvPicPr>
        <p:blipFill>
          <a:blip r:embed="rId2"/>
          <a:stretch>
            <a:fillRect/>
          </a:stretch>
        </p:blipFill>
        <p:spPr>
          <a:xfrm>
            <a:off x="0" y="1690688"/>
            <a:ext cx="7255981" cy="4900250"/>
          </a:xfrm>
          <a:prstGeom prst="rect">
            <a:avLst/>
          </a:prstGeom>
        </p:spPr>
      </p:pic>
    </p:spTree>
    <p:extLst>
      <p:ext uri="{BB962C8B-B14F-4D97-AF65-F5344CB8AC3E}">
        <p14:creationId xmlns:p14="http://schemas.microsoft.com/office/powerpoint/2010/main" val="936192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3A69-9347-B942-BEF0-7CEDB1034380}"/>
              </a:ext>
            </a:extLst>
          </p:cNvPr>
          <p:cNvSpPr>
            <a:spLocks noGrp="1"/>
          </p:cNvSpPr>
          <p:nvPr>
            <p:ph type="title"/>
          </p:nvPr>
        </p:nvSpPr>
        <p:spPr>
          <a:xfrm>
            <a:off x="838200" y="365125"/>
            <a:ext cx="10515600" cy="1325563"/>
          </a:xfrm>
        </p:spPr>
        <p:txBody>
          <a:bodyPr anchor="ctr">
            <a:normAutofit/>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Data processing</a:t>
            </a:r>
          </a:p>
        </p:txBody>
      </p:sp>
      <p:sp>
        <p:nvSpPr>
          <p:cNvPr id="3" name="Content Placeholder 2">
            <a:extLst>
              <a:ext uri="{FF2B5EF4-FFF2-40B4-BE49-F238E27FC236}">
                <a16:creationId xmlns:a16="http://schemas.microsoft.com/office/drawing/2014/main" id="{F9CC9E66-9432-C24A-BAF7-484BF2C40424}"/>
              </a:ext>
            </a:extLst>
          </p:cNvPr>
          <p:cNvSpPr>
            <a:spLocks noGrp="1"/>
          </p:cNvSpPr>
          <p:nvPr>
            <p:ph sz="half" idx="1"/>
          </p:nvPr>
        </p:nvSpPr>
        <p:spPr>
          <a:xfrm>
            <a:off x="838200" y="1825625"/>
            <a:ext cx="5181600" cy="4351338"/>
          </a:xfrm>
        </p:spPr>
        <p:txBody>
          <a:bodyPr>
            <a:normAutofit/>
          </a:bodyPr>
          <a:lstStyle/>
          <a:p>
            <a:r>
              <a:rPr lang="en-US" dirty="0">
                <a:latin typeface="Times New Roman" panose="02020603050405020304" pitchFamily="18" charset="0"/>
                <a:cs typeface="Times New Roman" panose="02020603050405020304" pitchFamily="18" charset="0"/>
              </a:rPr>
              <a:t>Convert label data to numeric </a:t>
            </a:r>
          </a:p>
          <a:p>
            <a:r>
              <a:rPr lang="en-US" dirty="0">
                <a:latin typeface="Times New Roman" panose="02020603050405020304" pitchFamily="18" charset="0"/>
                <a:cs typeface="Times New Roman" panose="02020603050405020304" pitchFamily="18" charset="0"/>
              </a:rPr>
              <a:t>Dose not contain null values</a:t>
            </a:r>
          </a:p>
          <a:p>
            <a:r>
              <a:rPr lang="en-US" dirty="0">
                <a:latin typeface="Times New Roman" panose="02020603050405020304" pitchFamily="18" charset="0"/>
                <a:cs typeface="Times New Roman" panose="02020603050405020304" pitchFamily="18" charset="0"/>
              </a:rPr>
              <a:t>Drop 4 irrelevant columns, i.e:EmployeeCount, EmployeeNumber, Over18 and StandardHour. So, we have to remove these for more accuracy.</a:t>
            </a:r>
          </a:p>
        </p:txBody>
      </p:sp>
      <p:pic>
        <p:nvPicPr>
          <p:cNvPr id="3074" name="Picture 2" descr="Data processing - Free computer icons">
            <a:extLst>
              <a:ext uri="{FF2B5EF4-FFF2-40B4-BE49-F238E27FC236}">
                <a16:creationId xmlns:a16="http://schemas.microsoft.com/office/drawing/2014/main" id="{0D5958F0-498A-1742-973C-23065EC24D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7331" y="1825625"/>
            <a:ext cx="4351338" cy="43513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9559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A16A-577A-8A40-81BD-41994D5E5610}"/>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Models used and the result on train test</a:t>
            </a:r>
          </a:p>
        </p:txBody>
      </p:sp>
      <p:pic>
        <p:nvPicPr>
          <p:cNvPr id="7" name="Picture 6" descr="Graphical user interface, text, application&#10;&#10;Description automatically generated">
            <a:extLst>
              <a:ext uri="{FF2B5EF4-FFF2-40B4-BE49-F238E27FC236}">
                <a16:creationId xmlns:a16="http://schemas.microsoft.com/office/drawing/2014/main" id="{8E2E12AC-FA87-7849-9E5A-493CCE15BF78}"/>
              </a:ext>
            </a:extLst>
          </p:cNvPr>
          <p:cNvPicPr>
            <a:picLocks noChangeAspect="1"/>
          </p:cNvPicPr>
          <p:nvPr/>
        </p:nvPicPr>
        <p:blipFill>
          <a:blip r:embed="rId2"/>
          <a:stretch>
            <a:fillRect/>
          </a:stretch>
        </p:blipFill>
        <p:spPr>
          <a:xfrm>
            <a:off x="509143" y="1900550"/>
            <a:ext cx="8574897" cy="2554450"/>
          </a:xfrm>
          <a:prstGeom prst="rect">
            <a:avLst/>
          </a:prstGeom>
          <a:ln>
            <a:noFill/>
          </a:ln>
          <a:effectLst>
            <a:softEdge rad="112500"/>
          </a:effectLst>
        </p:spPr>
      </p:pic>
    </p:spTree>
    <p:extLst>
      <p:ext uri="{BB962C8B-B14F-4D97-AF65-F5344CB8AC3E}">
        <p14:creationId xmlns:p14="http://schemas.microsoft.com/office/powerpoint/2010/main" val="40859070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A16A-577A-8A40-81BD-41994D5E5610}"/>
              </a:ext>
            </a:extLst>
          </p:cNvPr>
          <p:cNvSpPr>
            <a:spLocks noGrp="1"/>
          </p:cNvSpPr>
          <p:nvPr>
            <p:ph type="title"/>
          </p:nvPr>
        </p:nvSpPr>
        <p:spPr/>
        <p:txBody>
          <a:bodyPr/>
          <a:lstStyle/>
          <a:p>
            <a:r>
              <a:rPr lang="en-US" b="1" dirty="0">
                <a:solidFill>
                  <a:schemeClr val="accent5">
                    <a:lumMod val="75000"/>
                  </a:schemeClr>
                </a:solidFill>
                <a:latin typeface="Times New Roman" panose="02020603050405020304" pitchFamily="18" charset="0"/>
                <a:cs typeface="Times New Roman" panose="02020603050405020304" pitchFamily="18" charset="0"/>
              </a:rPr>
              <a:t>Accuracy result on train test</a:t>
            </a:r>
          </a:p>
        </p:txBody>
      </p:sp>
      <p:graphicFrame>
        <p:nvGraphicFramePr>
          <p:cNvPr id="9" name="Diagram 8">
            <a:extLst>
              <a:ext uri="{FF2B5EF4-FFF2-40B4-BE49-F238E27FC236}">
                <a16:creationId xmlns:a16="http://schemas.microsoft.com/office/drawing/2014/main" id="{06335C04-BE86-544C-8FB7-298D5219A7AB}"/>
              </a:ext>
            </a:extLst>
          </p:cNvPr>
          <p:cNvGraphicFramePr/>
          <p:nvPr>
            <p:extLst>
              <p:ext uri="{D42A27DB-BD31-4B8C-83A1-F6EECF244321}">
                <p14:modId xmlns:p14="http://schemas.microsoft.com/office/powerpoint/2010/main" val="1957688014"/>
              </p:ext>
            </p:extLst>
          </p:nvPr>
        </p:nvGraphicFramePr>
        <p:xfrm>
          <a:off x="1647669" y="58475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087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lori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ris" id="{F3B4FE9F-EEEC-EC4F-B534-5470FAAFA883}" vid="{AD1D5E91-4D04-A74F-AE55-DF4FF3678B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loris</Template>
  <TotalTime>174</TotalTime>
  <Words>292</Words>
  <Application>Microsoft Macintosh PowerPoint</Application>
  <PresentationFormat>Widescreen</PresentationFormat>
  <Paragraphs>33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loris</vt:lpstr>
      <vt:lpstr> </vt:lpstr>
      <vt:lpstr>Introduction</vt:lpstr>
      <vt:lpstr>Dataset</vt:lpstr>
      <vt:lpstr>Data Visualization </vt:lpstr>
      <vt:lpstr>Data Visualization </vt:lpstr>
      <vt:lpstr>Data Visualization </vt:lpstr>
      <vt:lpstr>Data processing</vt:lpstr>
      <vt:lpstr>Models used and the result on train test</vt:lpstr>
      <vt:lpstr>Accuracy result on train test</vt:lpstr>
      <vt:lpstr>Result on test set</vt:lpstr>
      <vt:lpstr>Result on test set</vt:lpstr>
      <vt:lpstr>Future Work</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رؤيان ناصر محمدعلي  الجهني</dc:creator>
  <cp:lastModifiedBy>رؤيان ناصر محمدعلي  الجهني</cp:lastModifiedBy>
  <cp:revision>2</cp:revision>
  <dcterms:created xsi:type="dcterms:W3CDTF">2021-12-16T11:06:41Z</dcterms:created>
  <dcterms:modified xsi:type="dcterms:W3CDTF">2021-12-16T14:00:57Z</dcterms:modified>
</cp:coreProperties>
</file>