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59" r:id="rId6"/>
    <p:sldId id="265" r:id="rId7"/>
    <p:sldId id="271" r:id="rId8"/>
    <p:sldId id="266" r:id="rId9"/>
    <p:sldId id="267" r:id="rId10"/>
    <p:sldId id="274" r:id="rId11"/>
    <p:sldId id="276" r:id="rId12"/>
    <p:sldId id="268" r:id="rId13"/>
    <p:sldId id="273" r:id="rId14"/>
    <p:sldId id="264" r:id="rId15"/>
    <p:sldId id="277" r:id="rId16"/>
    <p:sldId id="269" r:id="rId17"/>
    <p:sldId id="275" r:id="rId18"/>
    <p:sldId id="270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8D88"/>
    <a:srgbClr val="8FA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281"/>
  </p:normalViewPr>
  <p:slideViewPr>
    <p:cSldViewPr snapToGrid="0">
      <p:cViewPr varScale="1">
        <p:scale>
          <a:sx n="127" d="100"/>
          <a:sy n="12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B3E0-909B-484D-B5D8-0FF2A1639674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04A1-94B3-6242-A9FF-5B906FF77F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11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the title of my talk optimal private payoff manipulation against commitment in extensive-form games. </a:t>
            </a:r>
          </a:p>
          <a:p>
            <a:endParaRPr lang="en-US" dirty="0"/>
          </a:p>
          <a:p>
            <a:r>
              <a:rPr lang="en-US" dirty="0"/>
              <a:t>It is about how a follower can misreport his payoff function optimally, to distort the leader's commitment and gain higher actual utility. </a:t>
            </a:r>
          </a:p>
          <a:p>
            <a:endParaRPr lang="en-US" dirty="0"/>
          </a:p>
          <a:p>
            <a:r>
              <a:rPr lang="en-US" dirty="0"/>
              <a:t>This is a joint work with </a:t>
            </a:r>
            <a:r>
              <a:rPr lang="en-US" dirty="0" err="1"/>
              <a:t>Xiaotie</a:t>
            </a:r>
            <a:r>
              <a:rPr lang="en-US" dirty="0"/>
              <a:t> Deng and </a:t>
            </a:r>
            <a:r>
              <a:rPr lang="en-US" dirty="0" err="1"/>
              <a:t>Yuhao</a:t>
            </a:r>
            <a:r>
              <a:rPr lang="en-US" dirty="0"/>
              <a:t> Li.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604A1-94B3-6242-A9FF-5B906FF77F9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3391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setting,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characterize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hold,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settings.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characterization.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remain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acts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acts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randomization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non-zero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edge.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subgame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tree,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subgame</a:t>
            </a:r>
            <a:r>
              <a:rPr lang="zh-CN" altLang="en-US" dirty="0"/>
              <a:t> </a:t>
            </a:r>
            <a:r>
              <a:rPr lang="en-US" altLang="zh-CN" dirty="0"/>
              <a:t>tree.</a:t>
            </a:r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extensive-form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elaborate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characterization,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Arxiv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 err="1"/>
              <a:t>detals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670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inducibility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setting,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propositions</a:t>
            </a:r>
            <a:r>
              <a:rPr lang="zh-CN" altLang="en-US" dirty="0"/>
              <a:t> 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hold.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characterize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distributions.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poly-time</a:t>
            </a:r>
            <a:r>
              <a:rPr lang="zh-CN" altLang="en-US" dirty="0"/>
              <a:t> </a:t>
            </a:r>
            <a:r>
              <a:rPr lang="en-US" altLang="zh-CN" dirty="0"/>
              <a:t>tractable</a:t>
            </a:r>
          </a:p>
          <a:p>
            <a:endParaRPr lang="en-US" altLang="zh-CN" dirty="0"/>
          </a:p>
          <a:p>
            <a:r>
              <a:rPr lang="en-US" altLang="zh-CN" dirty="0"/>
              <a:t>Moreover,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previously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committing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strategies.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manipulation,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gains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case.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16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&lt;=2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522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side.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designations</a:t>
            </a:r>
            <a:r>
              <a:rPr lang="zh-CN" altLang="en-US" dirty="0"/>
              <a:t> </a:t>
            </a:r>
            <a:r>
              <a:rPr lang="en-US" altLang="zh-CN" dirty="0"/>
              <a:t>remain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players'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changed.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1/2</a:t>
            </a:r>
            <a:r>
              <a:rPr lang="zh-CN" altLang="en-US" dirty="0"/>
              <a:t> </a:t>
            </a:r>
            <a:r>
              <a:rPr lang="en-US" altLang="zh-CN" dirty="0"/>
              <a:t>probabilities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SSEs</a:t>
            </a:r>
            <a:r>
              <a:rPr lang="zh-CN" altLang="en-US" dirty="0"/>
              <a:t> </a:t>
            </a:r>
            <a:r>
              <a:rPr lang="en-US" altLang="zh-CN" dirty="0"/>
              <a:t>yields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utility.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desired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gets</a:t>
            </a:r>
            <a:r>
              <a:rPr lang="zh-CN" altLang="en-US" dirty="0"/>
              <a:t> </a:t>
            </a:r>
            <a:r>
              <a:rPr lang="en-US" altLang="zh-CN" dirty="0"/>
              <a:t>1.5.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commits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strategies,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right,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yields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SSE.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SSE,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alpha.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alpha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infinity,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arbitrarily</a:t>
            </a:r>
            <a:r>
              <a:rPr lang="zh-CN" altLang="en-US" dirty="0"/>
              <a:t> </a:t>
            </a:r>
            <a:r>
              <a:rPr lang="en-US" altLang="zh-CN" dirty="0"/>
              <a:t>bad.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issue,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inducible,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850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contribution: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settings: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characterize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distributions</a:t>
            </a:r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polynomial-time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ones,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induce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settings: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inducibility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inducibility</a:t>
            </a:r>
            <a:r>
              <a:rPr lang="zh-CN" altLang="en-US" dirty="0"/>
              <a:t> </a:t>
            </a:r>
            <a:r>
              <a:rPr lang="en-US" altLang="zh-CN" dirty="0"/>
              <a:t>setting: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characterize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equal.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Supremum</a:t>
            </a:r>
            <a:r>
              <a:rPr lang="zh-CN" altLang="en-US" dirty="0"/>
              <a:t> </a:t>
            </a:r>
            <a:r>
              <a:rPr lang="en-US" altLang="zh-CN" dirty="0"/>
              <a:t>Equivalence</a:t>
            </a:r>
            <a:r>
              <a:rPr lang="zh-CN" altLang="en-US" dirty="0"/>
              <a:t> </a:t>
            </a:r>
            <a:r>
              <a:rPr lang="en-US" altLang="zh-CN" dirty="0"/>
              <a:t>property.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setting: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commitment,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902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summary,</a:t>
            </a:r>
            <a:r>
              <a:rPr lang="zh-CN" altLang="en-US" dirty="0"/>
              <a:t> </a:t>
            </a:r>
            <a:r>
              <a:rPr lang="en-US" altLang="zh-CN" dirty="0"/>
              <a:t>let's</a:t>
            </a:r>
            <a:r>
              <a:rPr lang="zh-CN" altLang="en-US" dirty="0"/>
              <a:t> </a:t>
            </a:r>
            <a:r>
              <a:rPr lang="en-US" altLang="zh-CN" dirty="0"/>
              <a:t>reflect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classic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theory.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Usually,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players'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knowledge.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scenarios.</a:t>
            </a:r>
            <a:r>
              <a:rPr lang="zh-CN" altLang="en-US" dirty="0"/>
              <a:t> </a:t>
            </a:r>
            <a:r>
              <a:rPr lang="en-US" altLang="zh-CN" dirty="0"/>
              <a:t>Players'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  <a:p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players'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interests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community.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focuses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bidders</a:t>
            </a:r>
            <a:r>
              <a:rPr lang="zh-CN" altLang="en-US" dirty="0"/>
              <a:t> </a:t>
            </a:r>
            <a:r>
              <a:rPr lang="en-US" altLang="zh-CN" dirty="0"/>
              <a:t>strategically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distribution,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distort</a:t>
            </a:r>
            <a:r>
              <a:rPr lang="zh-CN" altLang="en-US" dirty="0"/>
              <a:t> </a:t>
            </a:r>
            <a:r>
              <a:rPr lang="en-US" altLang="zh-CN" dirty="0"/>
              <a:t>auctioneer's</a:t>
            </a:r>
            <a:r>
              <a:rPr lang="zh-CN" altLang="en-US" dirty="0"/>
              <a:t> </a:t>
            </a:r>
            <a:r>
              <a:rPr lang="en-US" altLang="zh-CN" dirty="0"/>
              <a:t>revenue-maximizing auction</a:t>
            </a:r>
            <a:r>
              <a:rPr lang="zh-CN" altLang="en-US" dirty="0"/>
              <a:t> </a:t>
            </a:r>
            <a:r>
              <a:rPr lang="en-US" altLang="zh-CN" dirty="0"/>
              <a:t>design.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Stackelberg</a:t>
            </a:r>
            <a:r>
              <a:rPr lang="zh-CN" altLang="en-US" dirty="0"/>
              <a:t> </a:t>
            </a:r>
            <a:r>
              <a:rPr lang="en-US" altLang="zh-CN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focuses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normal-form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discussing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misreport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 err="1"/>
              <a:t>simulanteously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distort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nash</a:t>
            </a:r>
            <a:r>
              <a:rPr lang="zh-CN" altLang="en-US" dirty="0"/>
              <a:t> </a:t>
            </a:r>
            <a:r>
              <a:rPr lang="en-US" altLang="zh-CN" dirty="0"/>
              <a:t>equilibrium,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1490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take-away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thoughts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topic.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first-mover</a:t>
            </a:r>
            <a:r>
              <a:rPr lang="zh-CN" altLang="en-US" dirty="0"/>
              <a:t> </a:t>
            </a:r>
            <a:r>
              <a:rPr lang="en-US" altLang="zh-CN" dirty="0"/>
              <a:t>advantage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knows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asymmetry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defeat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first-mover</a:t>
            </a:r>
            <a:r>
              <a:rPr lang="zh-CN" altLang="en-US" dirty="0"/>
              <a:t> </a:t>
            </a:r>
            <a:r>
              <a:rPr lang="en-US" altLang="zh-CN" dirty="0"/>
              <a:t>advantage,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value.</a:t>
            </a:r>
          </a:p>
          <a:p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capability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closely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tractability</a:t>
            </a:r>
            <a:r>
              <a:rPr lang="zh-CN" altLang="en-US" dirty="0"/>
              <a:t> 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crucially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advantage.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knows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follower's.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argue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practical,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be:</a:t>
            </a:r>
          </a:p>
          <a:p>
            <a:endParaRPr lang="en-US" dirty="0"/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tractable,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knows</a:t>
            </a:r>
            <a:r>
              <a:rPr lang="zh-CN" altLang="en-US" dirty="0"/>
              <a:t> </a:t>
            </a:r>
            <a:r>
              <a:rPr lang="en-US" altLang="zh-CN" dirty="0"/>
              <a:t>nothing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r>
              <a:rPr lang="zh-CN" altLang="en-US" dirty="0"/>
              <a:t> </a:t>
            </a:r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poly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suffice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optimally</a:t>
            </a:r>
            <a:r>
              <a:rPr lang="zh-CN" altLang="en-US" dirty="0"/>
              <a:t> </a:t>
            </a:r>
            <a:r>
              <a:rPr lang="en-US" altLang="zh-CN" dirty="0"/>
              <a:t>manipulate.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1685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</a:t>
            </a:r>
            <a:r>
              <a:rPr lang="en-US" altLang="zh-CN" dirty="0" err="1"/>
              <a:t>nother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Nash</a:t>
            </a:r>
            <a:r>
              <a:rPr lang="zh-CN" altLang="en-US" dirty="0"/>
              <a:t> </a:t>
            </a:r>
            <a:r>
              <a:rPr lang="en-US" altLang="zh-CN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 err="1"/>
              <a:t>bimatrix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endParaRPr lang="en-CN" altLang="zh-CN" dirty="0"/>
          </a:p>
          <a:p>
            <a:endParaRPr lang="en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 err="1"/>
              <a:t>wanna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meaningful,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knowledge?</a:t>
            </a:r>
          </a:p>
          <a:p>
            <a:endParaRPr lang="en-US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NE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credible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more.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proper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like?</a:t>
            </a:r>
          </a:p>
          <a:p>
            <a:endParaRPr lang="en-US" dirty="0"/>
          </a:p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thoughts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myself.</a:t>
            </a:r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steady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best-respond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believes.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dynamical</a:t>
            </a:r>
            <a:r>
              <a:rPr lang="zh-CN" altLang="en-US" dirty="0"/>
              <a:t> </a:t>
            </a:r>
            <a:r>
              <a:rPr lang="en-US" altLang="zh-CN" dirty="0"/>
              <a:t>prospective,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convergence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believes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algorithms.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69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That's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presentation.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listening.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910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two-player</a:t>
            </a:r>
            <a:r>
              <a:rPr lang="zh-CN" altLang="en-US" dirty="0"/>
              <a:t> </a:t>
            </a:r>
            <a:r>
              <a:rPr lang="en-US" altLang="zh-CN" dirty="0"/>
              <a:t>extensive-form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tree.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designated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chooses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edge,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therefore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subgame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play.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right,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acts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acts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Possibly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commonly-known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extensive-form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subgame</a:t>
            </a:r>
            <a:r>
              <a:rPr lang="zh-CN" altLang="en-US" dirty="0"/>
              <a:t> </a:t>
            </a:r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equilibrium.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Nash</a:t>
            </a:r>
            <a:r>
              <a:rPr lang="zh-CN" altLang="en-US" dirty="0"/>
              <a:t> </a:t>
            </a:r>
            <a:r>
              <a:rPr lang="en-US" altLang="zh-CN" dirty="0"/>
              <a:t>equilibrium,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simultaneously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Nash</a:t>
            </a:r>
            <a:r>
              <a:rPr lang="zh-CN" altLang="en-US" dirty="0"/>
              <a:t> </a:t>
            </a:r>
            <a:r>
              <a:rPr lang="en-US" altLang="zh-CN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subgame.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yields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utility,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2's</a:t>
            </a:r>
            <a:r>
              <a:rPr lang="zh-CN" altLang="en-US" dirty="0"/>
              <a:t> </a:t>
            </a:r>
            <a:r>
              <a:rPr lang="en-US" altLang="zh-CN" dirty="0"/>
              <a:t>behavior,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player's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higher.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this?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604A1-94B3-6242-A9FF-5B906FF77F93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92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turns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power.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shall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</a:p>
          <a:p>
            <a:endParaRPr lang="en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follower.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</a:p>
          <a:p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strategies,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maximizes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utility,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x.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credibly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follower,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left.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SPE.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Actually,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solve,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responses,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favors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Stackelberg</a:t>
            </a:r>
            <a:r>
              <a:rPr lang="zh-CN" altLang="en-US" dirty="0"/>
              <a:t> </a:t>
            </a:r>
            <a:r>
              <a:rPr lang="en-US" altLang="zh-CN" dirty="0"/>
              <a:t>Equilibrium,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short.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so-called</a:t>
            </a:r>
            <a:r>
              <a:rPr lang="zh-CN" altLang="en-US" dirty="0"/>
              <a:t> </a:t>
            </a:r>
            <a:r>
              <a:rPr lang="en-US" altLang="zh-CN" dirty="0"/>
              <a:t>first-mover</a:t>
            </a:r>
            <a:r>
              <a:rPr lang="zh-CN" altLang="en-US" dirty="0"/>
              <a:t> </a:t>
            </a:r>
            <a:r>
              <a:rPr lang="en-US" altLang="zh-CN" dirty="0"/>
              <a:t>advantage: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potentially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subgame</a:t>
            </a:r>
            <a:r>
              <a:rPr lang="zh-CN" altLang="en-US" dirty="0"/>
              <a:t> </a:t>
            </a:r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equilibrium.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commitments</a:t>
            </a:r>
          </a:p>
          <a:p>
            <a:endParaRPr lang="en-US" dirty="0"/>
          </a:p>
          <a:p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scenarios.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begins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such,</a:t>
            </a:r>
          </a:p>
          <a:p>
            <a:endParaRPr lang="en-US" altLang="zh-CN" dirty="0"/>
          </a:p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 err="1"/>
              <a:t>commiting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strategy,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UF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interacting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leaves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fake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tilde</a:t>
            </a:r>
            <a:r>
              <a:rPr lang="zh-CN" altLang="en-US" dirty="0"/>
              <a:t> </a:t>
            </a:r>
            <a:r>
              <a:rPr lang="en-US" altLang="zh-CN" dirty="0"/>
              <a:t>UF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induce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utility.</a:t>
            </a:r>
            <a:r>
              <a:rPr lang="zh-CN" altLang="en-US" dirty="0"/>
              <a:t> </a:t>
            </a:r>
            <a:r>
              <a:rPr lang="en-US" altLang="zh-CN" dirty="0"/>
              <a:t>(so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commits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utility.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misreport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appears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 err="1"/>
              <a:t>subtree.Her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left.</a:t>
            </a:r>
          </a:p>
          <a:p>
            <a:endParaRPr lang="en-US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right,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orginal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Since</a:t>
            </a:r>
            <a:r>
              <a:rPr lang="zh-CN" altLang="en-US" dirty="0"/>
              <a:t> 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shall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inducible,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tilde</a:t>
            </a:r>
            <a:r>
              <a:rPr lang="zh-CN" altLang="en-US" dirty="0"/>
              <a:t> </a:t>
            </a:r>
            <a:r>
              <a:rPr lang="en-US" altLang="zh-CN" dirty="0"/>
              <a:t>UF,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tilde</a:t>
            </a:r>
            <a:r>
              <a:rPr lang="zh-CN" altLang="en-US" dirty="0"/>
              <a:t> </a:t>
            </a:r>
            <a:r>
              <a:rPr lang="en-US" altLang="zh-CN" dirty="0"/>
              <a:t>UF,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e-commerce</a:t>
            </a:r>
            <a:r>
              <a:rPr lang="zh-CN" altLang="en-US" dirty="0"/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customers'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profiles,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charge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services.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evidences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manipulations,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prices</a:t>
            </a:r>
            <a:r>
              <a:rPr lang="zh-CN" altLang="en-US" dirty="0"/>
              <a:t> </a:t>
            </a:r>
            <a:r>
              <a:rPr lang="en-US" altLang="zh-CN" dirty="0"/>
              <a:t>charged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platforms.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604A1-94B3-6242-A9FF-5B906FF77F9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835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767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tilde</a:t>
            </a:r>
            <a:r>
              <a:rPr lang="zh-CN" altLang="en-US" dirty="0"/>
              <a:t> </a:t>
            </a:r>
            <a:r>
              <a:rPr lang="en-US" altLang="zh-CN" dirty="0"/>
              <a:t>UF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induce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polynomial-time</a:t>
            </a:r>
            <a:r>
              <a:rPr lang="zh-CN" altLang="en-US" dirty="0"/>
              <a:t> </a:t>
            </a:r>
            <a:r>
              <a:rPr lang="en-US" altLang="zh-CN" dirty="0"/>
              <a:t>tractable?</a:t>
            </a:r>
          </a:p>
          <a:p>
            <a:endParaRPr lang="en-US" dirty="0"/>
          </a:p>
          <a:p>
            <a:r>
              <a:rPr lang="en-US" altLang="zh-CN" dirty="0"/>
              <a:t>Notice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setting,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suffices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characterize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inducible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traverse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604A1-94B3-6242-A9FF-5B906FF77F9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705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about,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follower,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induce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z,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game?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feasible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responses.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feasible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possibilities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feasible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utility.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feasible.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restrict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feasible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profiles,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z.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assure</a:t>
            </a:r>
            <a:r>
              <a:rPr lang="zh-CN" altLang="en-US" dirty="0"/>
              <a:t> </a:t>
            </a:r>
            <a:r>
              <a:rPr lang="en-US" altLang="zh-CN" dirty="0"/>
              <a:t>this?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assure</a:t>
            </a:r>
            <a:r>
              <a:rPr lang="zh-CN" altLang="en-US" dirty="0"/>
              <a:t> </a:t>
            </a:r>
            <a:r>
              <a:rPr lang="en-US" altLang="zh-CN" dirty="0"/>
              <a:t>herself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normal-form</a:t>
            </a:r>
            <a:r>
              <a:rPr lang="zh-CN" altLang="en-US" dirty="0"/>
              <a:t> </a:t>
            </a:r>
            <a:r>
              <a:rPr lang="en-US" altLang="zh-CN" dirty="0"/>
              <a:t>zero-sum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utility.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2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需要顺一下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proposition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SSE,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players'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inducible.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actually,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sufficient</a:t>
            </a:r>
            <a:r>
              <a:rPr lang="zh-CN" altLang="en-US" dirty="0"/>
              <a:t> </a:t>
            </a:r>
            <a:r>
              <a:rPr lang="en-US" altLang="zh-CN" dirty="0"/>
              <a:t>condition.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Proposition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zero-sum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intuitively,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induce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zero-sum,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committing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feasible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en-US" altLang="zh-CN" dirty="0"/>
              <a:t>leading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012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theorem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told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utility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maximin</a:t>
            </a:r>
            <a:r>
              <a:rPr lang="zh-CN" altLang="en-US" dirty="0"/>
              <a:t> </a:t>
            </a:r>
            <a:r>
              <a:rPr lang="en-US" altLang="zh-CN" dirty="0"/>
              <a:t>value.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Let's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truthfully</a:t>
            </a:r>
            <a:r>
              <a:rPr lang="zh-CN" altLang="en-US" dirty="0"/>
              <a:t> </a:t>
            </a:r>
            <a:r>
              <a:rPr lang="en-US" altLang="zh-CN" dirty="0"/>
              <a:t>report,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wants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node.</a:t>
            </a:r>
            <a:r>
              <a:rPr lang="zh-CN" altLang="en-US" dirty="0"/>
              <a:t> </a:t>
            </a:r>
            <a:r>
              <a:rPr lang="en-US" altLang="zh-CN" dirty="0"/>
              <a:t>Notice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willing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left.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subtree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subtree.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subtree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worst</a:t>
            </a:r>
            <a:r>
              <a:rPr lang="zh-CN" altLang="en-US" dirty="0"/>
              <a:t> </a:t>
            </a:r>
            <a:r>
              <a:rPr lang="en-US" altLang="zh-CN" dirty="0"/>
              <a:t>utilities,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chooses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commits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subtree,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gets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wants.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deception,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appears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competitive;</a:t>
            </a:r>
          </a:p>
          <a:p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constant-sum</a:t>
            </a:r>
            <a:r>
              <a:rPr lang="zh-CN" altLang="en-US" dirty="0"/>
              <a:t> </a:t>
            </a:r>
            <a:r>
              <a:rPr lang="en-US" altLang="zh-CN" dirty="0"/>
              <a:t>subgames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worst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restrict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feasible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profiles.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473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discussing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setting,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commits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strategies.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commits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strategies,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edges.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leader's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uniformly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subtree,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subtree.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follower's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left.</a:t>
            </a:r>
            <a:r>
              <a:rPr lang="zh-CN" altLang="en-US" dirty="0"/>
              <a:t> 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leader,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left.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commitment,</a:t>
            </a:r>
            <a:r>
              <a:rPr lang="zh-CN" altLang="en-US" dirty="0"/>
              <a:t> </a:t>
            </a: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Notice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responses,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best-respond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strategies.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determines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1/2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distributions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players'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utilities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care.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shall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aims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manipulation.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similarly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shall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inducible,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payoff</a:t>
            </a:r>
            <a:r>
              <a:rPr lang="zh-CN" altLang="en-US" dirty="0"/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induced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45EA-D6DC-D341-AF93-7F0D001F9FC2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670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3673-DBDF-2D39-4DD9-5541D66C3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5DB9C-65FD-C710-2522-47CE13CC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9484-D637-FA4F-B9E1-724403FE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54E5-0498-2649-05EA-C948C16E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125C-287C-725D-7C03-7218B7A8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1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AEF1-7B6A-C663-7B54-164758FC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ADD0F-3977-A410-9544-76BFFE8D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6C74-E367-0A0D-E97B-3E4BD0DD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C520-941F-884A-C982-87B1C8A7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15D8-4F95-DD14-ED4D-E88DA6A7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9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A4782-3902-A338-79D6-BF39BADED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09C4F-E125-5CD5-6BC7-D05C7321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1A49-6AF0-8D6A-D47B-5EC81A9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0A22-43C6-7FE5-91B8-58B9ABDD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904D-3E7A-DAD9-4942-6D6F6130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57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7843-BA9A-FF09-E7E1-1ECB54A6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973F-07A6-764A-6F57-332DD5DB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CDB3-4B12-3AD1-B87A-FCA328AC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28AB-E22D-361F-C2A7-34F0EC22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174A-061A-0CBA-A59A-8DC5798C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79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466B-5943-55AF-695C-A9602256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08F21-E86E-21E6-8596-0AEC8753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C810-B2FE-A971-0F60-132ABA7A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F6C4-B0BA-41D1-15AE-A1A237A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6ACE-DDD1-6EE6-0F05-E5B647DF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65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9A0-195B-E0A1-56EC-4EA4B848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FDB0-2B80-F1E6-3493-789024F2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A5929-9DE6-6646-2914-21980155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2716-211B-9307-87E2-DEE6095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6D113-5133-1E52-7906-A49AC031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E3CD7-033F-E5A7-8DF7-18ACBF23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854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4D25-7FB5-BEE6-5AFC-C450963B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B407-C45A-8082-536C-2010825A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2A33-E5A4-02D8-C3A6-A0A2277B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F14F4-1C01-BDE2-2BDB-E9F9661E6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2603-96BB-7063-56CC-EF08D3EB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C4DFE-BB89-1C95-7DC3-A9533E16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DF141-2F91-97D7-38F3-793CE3D0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B5A88-C923-48D9-FAC3-DB8F0993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31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5F2E-A37B-ABFC-59BA-C913E6B3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A1D9D-79EB-1C46-AC3A-524D2D06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C099C-6CA3-7D06-05B8-9AB4AB8C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C9BC-DD9C-BD97-1314-0814107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85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795F6-9BE5-BAB0-D4F3-4F0E44CB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3B93A-4C0A-4F56-13ED-28C1A5E6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B51D9-6A2B-FF8B-2AFE-60D73B5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14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B76-1A29-C209-4997-5393ECDF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94D8-0488-0BF5-F1A3-D6ADB928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ADA2B-712A-51E1-1404-DDADA6A9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E8EF-5172-7034-E1AF-67554511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DE02A-7A5B-EAC7-49CD-7D8A3850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C6E5F-68B7-756D-DE79-D76FD56C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37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1FCC-37B0-59E6-10FD-F7FAB6A0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CF72D-83B5-AAB7-A368-3F80D5E9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162C-B9F0-1709-5D67-17DDFB18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ECEEF-CFF8-4551-270C-A2850CE1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C2E00-93D3-2967-3555-4C240A9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3747-3816-332F-2306-06B81C77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274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A10B9-1964-65D4-8237-8A34A29E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621FA-046D-0CFD-8C85-16CD90AE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FFFC-E34B-646F-34CE-465BB497E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63B3-6AAC-8D42-836E-81CDCF8905A7}" type="datetimeFigureOut">
              <a:rPr lang="en-CN" smtClean="0"/>
              <a:t>2022/9/3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1323-DF3E-2F65-C198-5E6408394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6410-C6E5-CA35-C76D-F2DF0BA2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3E4D-BD55-7940-9E29-AC6722EECB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78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4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90.png"/><Relationship Id="rId12" Type="http://schemas.openxmlformats.org/officeDocument/2006/relationships/image" Target="../media/image5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0.png"/><Relationship Id="rId1" Type="http://schemas.openxmlformats.org/officeDocument/2006/relationships/tags" Target="../tags/tag9.xml"/><Relationship Id="rId6" Type="http://schemas.openxmlformats.org/officeDocument/2006/relationships/image" Target="../media/image480.png"/><Relationship Id="rId11" Type="http://schemas.openxmlformats.org/officeDocument/2006/relationships/image" Target="../media/image450.png"/><Relationship Id="rId5" Type="http://schemas.openxmlformats.org/officeDocument/2006/relationships/image" Target="../media/image470.png"/><Relationship Id="rId15" Type="http://schemas.openxmlformats.org/officeDocument/2006/relationships/image" Target="../media/image560.png"/><Relationship Id="rId10" Type="http://schemas.openxmlformats.org/officeDocument/2006/relationships/image" Target="../media/image520.png"/><Relationship Id="rId4" Type="http://schemas.openxmlformats.org/officeDocument/2006/relationships/image" Target="../media/image67.png"/><Relationship Id="rId9" Type="http://schemas.openxmlformats.org/officeDocument/2006/relationships/image" Target="../media/image510.png"/><Relationship Id="rId14" Type="http://schemas.openxmlformats.org/officeDocument/2006/relationships/image" Target="../media/image5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4.png"/><Relationship Id="rId11" Type="http://schemas.openxmlformats.org/officeDocument/2006/relationships/image" Target="../media/image81.png"/><Relationship Id="rId5" Type="http://schemas.openxmlformats.org/officeDocument/2006/relationships/image" Target="../media/image73.png"/><Relationship Id="rId15" Type="http://schemas.openxmlformats.org/officeDocument/2006/relationships/image" Target="../media/image85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Relationship Id="rId1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95.png"/><Relationship Id="rId26" Type="http://schemas.openxmlformats.org/officeDocument/2006/relationships/image" Target="../media/image112.png"/><Relationship Id="rId39" Type="http://schemas.openxmlformats.org/officeDocument/2006/relationships/image" Target="../media/image87.png"/><Relationship Id="rId21" Type="http://schemas.openxmlformats.org/officeDocument/2006/relationships/image" Target="../media/image106.png"/><Relationship Id="rId34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71.png"/><Relationship Id="rId25" Type="http://schemas.openxmlformats.org/officeDocument/2006/relationships/image" Target="../media/image111.png"/><Relationship Id="rId33" Type="http://schemas.openxmlformats.org/officeDocument/2006/relationships/image" Target="../media/image104.png"/><Relationship Id="rId38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png"/><Relationship Id="rId20" Type="http://schemas.openxmlformats.org/officeDocument/2006/relationships/image" Target="../media/image102.png"/><Relationship Id="rId29" Type="http://schemas.openxmlformats.org/officeDocument/2006/relationships/image" Target="../media/image115.png"/><Relationship Id="rId1" Type="http://schemas.openxmlformats.org/officeDocument/2006/relationships/tags" Target="../tags/tag11.xml"/><Relationship Id="rId6" Type="http://schemas.openxmlformats.org/officeDocument/2006/relationships/image" Target="../media/image89.png"/><Relationship Id="rId11" Type="http://schemas.openxmlformats.org/officeDocument/2006/relationships/image" Target="../media/image680.png"/><Relationship Id="rId24" Type="http://schemas.openxmlformats.org/officeDocument/2006/relationships/image" Target="../media/image109.png"/><Relationship Id="rId32" Type="http://schemas.openxmlformats.org/officeDocument/2006/relationships/image" Target="../media/image59.png"/><Relationship Id="rId37" Type="http://schemas.openxmlformats.org/officeDocument/2006/relationships/image" Target="../media/image7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23" Type="http://schemas.openxmlformats.org/officeDocument/2006/relationships/image" Target="../media/image108.png"/><Relationship Id="rId28" Type="http://schemas.openxmlformats.org/officeDocument/2006/relationships/image" Target="../media/image114.png"/><Relationship Id="rId36" Type="http://schemas.openxmlformats.org/officeDocument/2006/relationships/image" Target="../media/image123.png"/><Relationship Id="rId10" Type="http://schemas.openxmlformats.org/officeDocument/2006/relationships/image" Target="../media/image94.png"/><Relationship Id="rId19" Type="http://schemas.openxmlformats.org/officeDocument/2006/relationships/image" Target="../media/image101.png"/><Relationship Id="rId31" Type="http://schemas.openxmlformats.org/officeDocument/2006/relationships/image" Target="../media/image103.png"/><Relationship Id="rId4" Type="http://schemas.openxmlformats.org/officeDocument/2006/relationships/image" Target="../media/image6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7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2.png"/><Relationship Id="rId8" Type="http://schemas.openxmlformats.org/officeDocument/2006/relationships/image" Target="../media/image92.png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15.svg"/><Relationship Id="rId26" Type="http://schemas.openxmlformats.org/officeDocument/2006/relationships/image" Target="../media/image32.png"/><Relationship Id="rId21" Type="http://schemas.openxmlformats.org/officeDocument/2006/relationships/image" Target="../media/image310.png"/><Relationship Id="rId34" Type="http://schemas.openxmlformats.org/officeDocument/2006/relationships/image" Target="../media/image4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14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0.png"/><Relationship Id="rId20" Type="http://schemas.openxmlformats.org/officeDocument/2006/relationships/image" Target="../media/image17.svg"/><Relationship Id="rId29" Type="http://schemas.openxmlformats.org/officeDocument/2006/relationships/image" Target="../media/image41.png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36" Type="http://schemas.openxmlformats.org/officeDocument/2006/relationships/image" Target="../media/image38.png"/><Relationship Id="rId10" Type="http://schemas.openxmlformats.org/officeDocument/2006/relationships/image" Target="../media/image26.png"/><Relationship Id="rId19" Type="http://schemas.openxmlformats.org/officeDocument/2006/relationships/image" Target="../media/image16.png"/><Relationship Id="rId31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3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35.png"/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2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20.png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130.png"/><Relationship Id="rId26" Type="http://schemas.openxmlformats.org/officeDocument/2006/relationships/image" Target="../media/image210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60.png"/><Relationship Id="rId34" Type="http://schemas.openxmlformats.org/officeDocument/2006/relationships/image" Target="../media/image450.png"/><Relationship Id="rId12" Type="http://schemas.openxmlformats.org/officeDocument/2006/relationships/image" Target="../media/image70.png"/><Relationship Id="rId17" Type="http://schemas.openxmlformats.org/officeDocument/2006/relationships/image" Target="../media/image120.png"/><Relationship Id="rId25" Type="http://schemas.openxmlformats.org/officeDocument/2006/relationships/image" Target="../media/image200.png"/><Relationship Id="rId33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png"/><Relationship Id="rId20" Type="http://schemas.openxmlformats.org/officeDocument/2006/relationships/image" Target="../media/image150.png"/><Relationship Id="rId29" Type="http://schemas.openxmlformats.org/officeDocument/2006/relationships/image" Target="../media/image240.png"/><Relationship Id="rId1" Type="http://schemas.openxmlformats.org/officeDocument/2006/relationships/tags" Target="../tags/tag7.xml"/><Relationship Id="rId24" Type="http://schemas.openxmlformats.org/officeDocument/2006/relationships/image" Target="../media/image190.png"/><Relationship Id="rId32" Type="http://schemas.openxmlformats.org/officeDocument/2006/relationships/image" Target="../media/image270.png"/><Relationship Id="rId15" Type="http://schemas.openxmlformats.org/officeDocument/2006/relationships/image" Target="../media/image100.png"/><Relationship Id="rId23" Type="http://schemas.openxmlformats.org/officeDocument/2006/relationships/image" Target="../media/image59.svg"/><Relationship Id="rId28" Type="http://schemas.openxmlformats.org/officeDocument/2006/relationships/image" Target="../media/image230.png"/><Relationship Id="rId19" Type="http://schemas.openxmlformats.org/officeDocument/2006/relationships/image" Target="../media/image141.png"/><Relationship Id="rId31" Type="http://schemas.openxmlformats.org/officeDocument/2006/relationships/image" Target="../media/image260.png"/><Relationship Id="rId4" Type="http://schemas.openxmlformats.org/officeDocument/2006/relationships/image" Target="../media/image60.png"/><Relationship Id="rId14" Type="http://schemas.openxmlformats.org/officeDocument/2006/relationships/image" Target="../media/image90.png"/><Relationship Id="rId22" Type="http://schemas.openxmlformats.org/officeDocument/2006/relationships/image" Target="../media/image58.png"/><Relationship Id="rId27" Type="http://schemas.openxmlformats.org/officeDocument/2006/relationships/image" Target="../media/image220.png"/><Relationship Id="rId30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png"/><Relationship Id="rId13" Type="http://schemas.openxmlformats.org/officeDocument/2006/relationships/image" Target="../media/image62.png"/><Relationship Id="rId18" Type="http://schemas.openxmlformats.org/officeDocument/2006/relationships/image" Target="../media/image61.png"/><Relationship Id="rId26" Type="http://schemas.openxmlformats.org/officeDocument/2006/relationships/image" Target="../media/image120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70.png"/><Relationship Id="rId7" Type="http://schemas.openxmlformats.org/officeDocument/2006/relationships/image" Target="../media/image561.png"/><Relationship Id="rId12" Type="http://schemas.openxmlformats.org/officeDocument/2006/relationships/image" Target="../media/image610.png"/><Relationship Id="rId17" Type="http://schemas.openxmlformats.org/officeDocument/2006/relationships/image" Target="../media/image59.png"/><Relationship Id="rId25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1.png"/><Relationship Id="rId20" Type="http://schemas.openxmlformats.org/officeDocument/2006/relationships/image" Target="../media/image66.png"/><Relationship Id="rId29" Type="http://schemas.openxmlformats.org/officeDocument/2006/relationships/image" Target="../media/image150.png"/><Relationship Id="rId1" Type="http://schemas.openxmlformats.org/officeDocument/2006/relationships/tags" Target="../tags/tag8.xml"/><Relationship Id="rId6" Type="http://schemas.openxmlformats.org/officeDocument/2006/relationships/image" Target="../media/image551.png"/><Relationship Id="rId11" Type="http://schemas.openxmlformats.org/officeDocument/2006/relationships/image" Target="../media/image601.png"/><Relationship Id="rId24" Type="http://schemas.openxmlformats.org/officeDocument/2006/relationships/image" Target="../media/image100.png"/><Relationship Id="rId32" Type="http://schemas.openxmlformats.org/officeDocument/2006/relationships/image" Target="../media/image59.svg"/><Relationship Id="rId5" Type="http://schemas.openxmlformats.org/officeDocument/2006/relationships/image" Target="../media/image541.png"/><Relationship Id="rId15" Type="http://schemas.openxmlformats.org/officeDocument/2006/relationships/image" Target="../media/image64.png"/><Relationship Id="rId23" Type="http://schemas.openxmlformats.org/officeDocument/2006/relationships/image" Target="../media/image90.png"/><Relationship Id="rId28" Type="http://schemas.openxmlformats.org/officeDocument/2006/relationships/image" Target="../media/image141.png"/><Relationship Id="rId10" Type="http://schemas.openxmlformats.org/officeDocument/2006/relationships/image" Target="../media/image590.png"/><Relationship Id="rId19" Type="http://schemas.openxmlformats.org/officeDocument/2006/relationships/image" Target="../media/image65.png"/><Relationship Id="rId31" Type="http://schemas.openxmlformats.org/officeDocument/2006/relationships/image" Target="../media/image58.png"/><Relationship Id="rId4" Type="http://schemas.openxmlformats.org/officeDocument/2006/relationships/image" Target="../media/image531.png"/><Relationship Id="rId9" Type="http://schemas.openxmlformats.org/officeDocument/2006/relationships/image" Target="../media/image580.png"/><Relationship Id="rId14" Type="http://schemas.openxmlformats.org/officeDocument/2006/relationships/image" Target="../media/image63.png"/><Relationship Id="rId22" Type="http://schemas.openxmlformats.org/officeDocument/2006/relationships/image" Target="../media/image80.png"/><Relationship Id="rId27" Type="http://schemas.openxmlformats.org/officeDocument/2006/relationships/image" Target="../media/image130.png"/><Relationship Id="rId30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011F3-8E17-C11B-C1DD-8ED497F19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1975839"/>
          </a:xfrm>
        </p:spPr>
        <p:txBody>
          <a:bodyPr>
            <a:noAutofit/>
          </a:bodyPr>
          <a:lstStyle/>
          <a:p>
            <a:r>
              <a:rPr lang="en-US" sz="4800" b="1" dirty="0"/>
              <a:t>Optimal Private Payoff Manipulation against Commitment in Extensive-form Games </a:t>
            </a:r>
            <a:endParaRPr lang="en-CN" sz="48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1A363C-2724-DEFB-4B81-A25A59444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Yurong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Chen</a:t>
            </a:r>
            <a:r>
              <a:rPr lang="en-US" altLang="zh-CN" baseline="30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Xiaotie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Deng</a:t>
            </a:r>
            <a:r>
              <a:rPr lang="en-US" altLang="zh-CN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Yuhao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</a:t>
            </a:r>
            <a:r>
              <a:rPr lang="en-US" altLang="zh-CN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CN" sz="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900" baseline="30000" dirty="0"/>
              <a:t>1</a:t>
            </a:r>
            <a:r>
              <a:rPr lang="en-US" altLang="zh-CN" sz="1900" dirty="0"/>
              <a:t>Center on Frontiers of Computing Studies, Peking University</a:t>
            </a:r>
          </a:p>
          <a:p>
            <a:r>
              <a:rPr lang="en-US" altLang="zh-CN" sz="1900" baseline="30000" dirty="0"/>
              <a:t>2 </a:t>
            </a:r>
            <a:r>
              <a:rPr lang="en-US" altLang="zh-CN" sz="1900" dirty="0"/>
              <a:t>Computer Science Department, Oxford University</a:t>
            </a:r>
          </a:p>
          <a:p>
            <a:r>
              <a:rPr lang="en-US" altLang="zh-CN" sz="1900" baseline="30000" dirty="0"/>
              <a:t>3 </a:t>
            </a:r>
            <a:r>
              <a:rPr lang="en-US" altLang="zh-CN" sz="1900" dirty="0"/>
              <a:t>Computer Science Department</a:t>
            </a:r>
            <a:r>
              <a:rPr lang="en-US" altLang="zh-CN" sz="1900"/>
              <a:t>, Columbia </a:t>
            </a:r>
            <a:r>
              <a:rPr lang="en-US" altLang="zh-CN" sz="1900" dirty="0"/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07670-867C-BA46-CCBD-C5B4C887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70" y="4820295"/>
            <a:ext cx="2303760" cy="2303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29A74-B65D-8FE8-17D2-17F974B8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688" y="5361377"/>
            <a:ext cx="1221595" cy="12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07"/>
    </mc:Choice>
    <mc:Fallback xmlns="">
      <p:transition spd="slow" advTm="273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Maximin Value is </a:t>
            </a:r>
            <a:r>
              <a:rPr lang="en-US" sz="4000" b="1" dirty="0">
                <a:solidFill>
                  <a:srgbClr val="C00000"/>
                </a:solidFill>
              </a:rPr>
              <a:t>NOT ENOUGH </a:t>
            </a:r>
            <a:r>
              <a:rPr lang="en-US" sz="4000" b="1" dirty="0"/>
              <a:t>for characterization</a:t>
            </a:r>
            <a:endParaRPr lang="en-CN" sz="4000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96D1EC-6484-BB14-C94D-54F8C841B9D1}"/>
              </a:ext>
            </a:extLst>
          </p:cNvPr>
          <p:cNvGrpSpPr/>
          <p:nvPr/>
        </p:nvGrpSpPr>
        <p:grpSpPr>
          <a:xfrm>
            <a:off x="4972566" y="1790008"/>
            <a:ext cx="1314423" cy="906059"/>
            <a:chOff x="29222523" y="1691217"/>
            <a:chExt cx="1372592" cy="97213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84D270A-7FD0-2CAB-B8CA-4F8FEA91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1777415"/>
              <a:ext cx="222775" cy="222776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DFD791-E19B-81D6-29E4-DC20B588EFE4}"/>
                </a:ext>
              </a:extLst>
            </p:cNvPr>
            <p:cNvSpPr txBox="1"/>
            <p:nvPr/>
          </p:nvSpPr>
          <p:spPr>
            <a:xfrm>
              <a:off x="29462375" y="1691217"/>
              <a:ext cx="94711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Follower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238E7D-4B12-A205-3831-9FE146ADC7BC}"/>
                </a:ext>
              </a:extLst>
            </p:cNvPr>
            <p:cNvSpPr txBox="1"/>
            <p:nvPr/>
          </p:nvSpPr>
          <p:spPr>
            <a:xfrm>
              <a:off x="29461119" y="1991694"/>
              <a:ext cx="78708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Leader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6ECF375-38F8-C0A7-05EC-0FC4307C7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2059095"/>
              <a:ext cx="222775" cy="2227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03A502-86D9-DE54-ADA2-D1CB9F1EA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76069" y="2416114"/>
              <a:ext cx="127300" cy="127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865A59-21FF-D1A4-0BF3-FA6E34F6C43B}"/>
                </a:ext>
              </a:extLst>
            </p:cNvPr>
            <p:cNvSpPr txBox="1"/>
            <p:nvPr/>
          </p:nvSpPr>
          <p:spPr>
            <a:xfrm>
              <a:off x="29461119" y="2300108"/>
              <a:ext cx="1133996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Leaf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nodes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3855276-5598-A11B-F97B-267A45E6BAB1}"/>
              </a:ext>
            </a:extLst>
          </p:cNvPr>
          <p:cNvSpPr txBox="1"/>
          <p:nvPr/>
        </p:nvSpPr>
        <p:spPr>
          <a:xfrm>
            <a:off x="728363" y="4332737"/>
            <a:ext cx="4506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Leader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randomize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subgames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worse</a:t>
            </a:r>
            <a:r>
              <a:rPr lang="zh-CN" altLang="en-US" sz="2000" dirty="0"/>
              <a:t> </a:t>
            </a:r>
            <a:r>
              <a:rPr lang="en-US" altLang="zh-CN" sz="2000" dirty="0"/>
              <a:t>utilities.</a:t>
            </a:r>
            <a:r>
              <a:rPr lang="zh-CN" altLang="en-US" sz="2000" dirty="0"/>
              <a:t> </a:t>
            </a:r>
            <a:endParaRPr lang="en-CN" sz="2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F4D45FF-C849-A276-C8EF-68C2E88DD30D}"/>
              </a:ext>
            </a:extLst>
          </p:cNvPr>
          <p:cNvSpPr txBox="1"/>
          <p:nvPr/>
        </p:nvSpPr>
        <p:spPr>
          <a:xfrm>
            <a:off x="5988184" y="4338028"/>
            <a:ext cx="450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Inducibility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held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subtrees.</a:t>
            </a:r>
            <a:r>
              <a:rPr lang="zh-CN" altLang="en-US" sz="2000" dirty="0"/>
              <a:t> </a:t>
            </a:r>
            <a:endParaRPr lang="en-CN" sz="2000" dirty="0"/>
          </a:p>
        </p:txBody>
      </p:sp>
      <p:sp>
        <p:nvSpPr>
          <p:cNvPr id="163" name="Round Diagonal Corner Rectangle 162">
            <a:extLst>
              <a:ext uri="{FF2B5EF4-FFF2-40B4-BE49-F238E27FC236}">
                <a16:creationId xmlns:a16="http://schemas.microsoft.com/office/drawing/2014/main" id="{310E27FC-0B9A-9FAB-47EF-C4F0459A322C}"/>
              </a:ext>
            </a:extLst>
          </p:cNvPr>
          <p:cNvSpPr/>
          <p:nvPr/>
        </p:nvSpPr>
        <p:spPr>
          <a:xfrm>
            <a:off x="2619739" y="5074545"/>
            <a:ext cx="6072008" cy="676145"/>
          </a:xfrm>
          <a:prstGeom prst="round2DiagRect">
            <a:avLst>
              <a:gd name="adj1" fmla="val 46633"/>
              <a:gd name="adj2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This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attributes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Tree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structure,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specially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owned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by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extensive-form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games.</a:t>
            </a:r>
            <a:endParaRPr lang="en-CN" sz="20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F68BE58-DCE8-7D77-CDA0-7480C9E7F765}"/>
              </a:ext>
            </a:extLst>
          </p:cNvPr>
          <p:cNvSpPr txBox="1"/>
          <p:nvPr/>
        </p:nvSpPr>
        <p:spPr>
          <a:xfrm>
            <a:off x="3325286" y="5874950"/>
            <a:ext cx="613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characterization,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Arxiv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CN" dirty="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424519F5-6443-B00D-5D6B-A24AE5DB2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643" y="4937067"/>
            <a:ext cx="1644172" cy="1644172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4F69496-4B06-640E-A080-D72F59C6AB61}"/>
              </a:ext>
            </a:extLst>
          </p:cNvPr>
          <p:cNvGrpSpPr/>
          <p:nvPr/>
        </p:nvGrpSpPr>
        <p:grpSpPr>
          <a:xfrm>
            <a:off x="735761" y="2241356"/>
            <a:ext cx="4222579" cy="2002755"/>
            <a:chOff x="735761" y="2277932"/>
            <a:chExt cx="4222579" cy="20027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1D6B85-C6D2-016C-3F15-AE43D1685EB4}"/>
                </a:ext>
              </a:extLst>
            </p:cNvPr>
            <p:cNvGrpSpPr/>
            <p:nvPr/>
          </p:nvGrpSpPr>
          <p:grpSpPr>
            <a:xfrm>
              <a:off x="735761" y="2277932"/>
              <a:ext cx="4222579" cy="2002755"/>
              <a:chOff x="18728444" y="29886188"/>
              <a:chExt cx="4222579" cy="20027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90">
                    <a:extLst>
                      <a:ext uri="{FF2B5EF4-FFF2-40B4-BE49-F238E27FC236}">
                        <a16:creationId xmlns:a16="http://schemas.microsoft.com/office/drawing/2014/main" id="{4680BC48-7FC3-8352-8BA5-51B98C7D5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201581" y="31475751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9" name="TextBox 90">
                    <a:extLst>
                      <a:ext uri="{FF2B5EF4-FFF2-40B4-BE49-F238E27FC236}">
                        <a16:creationId xmlns:a16="http://schemas.microsoft.com/office/drawing/2014/main" id="{4680BC48-7FC3-8352-8BA5-51B98C7D5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01581" y="31475751"/>
                    <a:ext cx="34237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7010427-D6CA-0B3C-D950-607B492EB185}"/>
                  </a:ext>
                </a:extLst>
              </p:cNvPr>
              <p:cNvGrpSpPr/>
              <p:nvPr/>
            </p:nvGrpSpPr>
            <p:grpSpPr>
              <a:xfrm>
                <a:off x="18728444" y="29886188"/>
                <a:ext cx="4222579" cy="2002754"/>
                <a:chOff x="18728444" y="29886188"/>
                <a:chExt cx="4222579" cy="20027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A97B68B-2E82-D61D-8910-0555663EECAF}"/>
                    </a:ext>
                  </a:extLst>
                </p:cNvPr>
                <p:cNvGrpSpPr/>
                <p:nvPr/>
              </p:nvGrpSpPr>
              <p:grpSpPr>
                <a:xfrm>
                  <a:off x="18728444" y="29886188"/>
                  <a:ext cx="3987533" cy="2002754"/>
                  <a:chOff x="18730958" y="29886188"/>
                  <a:chExt cx="3987533" cy="200275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D417CC9-74AB-CD37-0FAA-5AF4D5A9FCC7}"/>
                      </a:ext>
                    </a:extLst>
                  </p:cNvPr>
                  <p:cNvGrpSpPr/>
                  <p:nvPr/>
                </p:nvGrpSpPr>
                <p:grpSpPr>
                  <a:xfrm>
                    <a:off x="18730958" y="29886188"/>
                    <a:ext cx="3987533" cy="2002754"/>
                    <a:chOff x="7208179" y="20676670"/>
                    <a:chExt cx="3987533" cy="2002754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2EDF50A9-9C23-3C90-C5CD-0D09FB745E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8179" y="20676670"/>
                      <a:ext cx="3987533" cy="2002754"/>
                      <a:chOff x="6547779" y="20676670"/>
                      <a:chExt cx="3987533" cy="2002754"/>
                    </a:xfrm>
                  </p:grpSpPr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DE6C80F5-6B92-CF58-4A04-801266E677D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666124" y="20676670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8FAADC"/>
                      </a:solidFill>
                      <a:ln>
                        <a:solidFill>
                          <a:srgbClr val="8FAAD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/>
                      </a:p>
                    </p:txBody>
                  </p: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00B11C4B-2614-EBF5-C3D5-51735C44A66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65240" y="21399513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E29592"/>
                      </a:solidFill>
                      <a:ln>
                        <a:solidFill>
                          <a:srgbClr val="E2959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D25AE441-DCF5-0B55-26CA-1100AEF2403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133123" y="22046113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E130C191-C4AF-D231-AC1C-5A219A3AF47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353829" y="22050036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1863A399-1855-8FB9-374C-5A4B406ED7F5}"/>
                          </a:ext>
                        </a:extLst>
                      </p:cNvPr>
                      <p:cNvCxnSpPr>
                        <a:cxnSpLocks/>
                        <a:stCxn id="26" idx="3"/>
                        <a:endCxn id="27" idx="0"/>
                      </p:cNvCxnSpPr>
                      <p:nvPr/>
                    </p:nvCxnSpPr>
                    <p:spPr>
                      <a:xfrm flipH="1">
                        <a:off x="9223865" y="21631872"/>
                        <a:ext cx="481241" cy="41424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95BFC291-86C4-E7BE-20D0-1E0147358867}"/>
                          </a:ext>
                        </a:extLst>
                      </p:cNvPr>
                      <p:cNvCxnSpPr>
                        <a:cxnSpLocks/>
                        <a:stCxn id="26" idx="5"/>
                        <a:endCxn id="28" idx="0"/>
                      </p:cNvCxnSpPr>
                      <p:nvPr/>
                    </p:nvCxnSpPr>
                    <p:spPr>
                      <a:xfrm>
                        <a:off x="9897599" y="21631872"/>
                        <a:ext cx="546972" cy="41816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37FAB544-9744-76DB-FFCA-EB9C2F4EB49B}"/>
                          </a:ext>
                        </a:extLst>
                      </p:cNvPr>
                      <p:cNvCxnSpPr>
                        <a:cxnSpLocks/>
                        <a:stCxn id="25" idx="3"/>
                        <a:endCxn id="18" idx="0"/>
                      </p:cNvCxnSpPr>
                      <p:nvPr/>
                    </p:nvCxnSpPr>
                    <p:spPr>
                      <a:xfrm flipH="1">
                        <a:off x="7804345" y="20909029"/>
                        <a:ext cx="901645" cy="4896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1463E525-5D01-62C4-71C2-A70F180381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1463E525-5D01-62C4-71C2-A70F1803810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90">
                            <a:extLst>
                              <a:ext uri="{FF2B5EF4-FFF2-40B4-BE49-F238E27FC236}">
                                <a16:creationId xmlns:a16="http://schemas.microsoft.com/office/drawing/2014/main" id="{1A1DBCE7-18F9-AE3A-6BD5-C3D2B16CDC1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90">
                            <a:extLst>
                              <a:ext uri="{FF2B5EF4-FFF2-40B4-BE49-F238E27FC236}">
                                <a16:creationId xmlns:a16="http://schemas.microsoft.com/office/drawing/2014/main" id="{1A1DBCE7-18F9-AE3A-6BD5-C3D2B16CDC1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6" name="TextBox 90">
                            <a:extLst>
                              <a:ext uri="{FF2B5EF4-FFF2-40B4-BE49-F238E27FC236}">
                                <a16:creationId xmlns:a16="http://schemas.microsoft.com/office/drawing/2014/main" id="{64D8733B-8B0F-9F7A-FAB4-CB0180F286F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903741" y="22266233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6" name="TextBox 90">
                            <a:extLst>
                              <a:ext uri="{FF2B5EF4-FFF2-40B4-BE49-F238E27FC236}">
                                <a16:creationId xmlns:a16="http://schemas.microsoft.com/office/drawing/2014/main" id="{64D8733B-8B0F-9F7A-FAB4-CB0180F286F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903741" y="22266233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453C6442-1BEF-157B-44B0-D6095459405F}"/>
                        </a:ext>
                      </a:extLst>
                    </p:cNvPr>
                    <p:cNvCxnSpPr>
                      <a:cxnSpLocks/>
                      <a:stCxn id="25" idx="5"/>
                      <a:endCxn id="26" idx="0"/>
                    </p:cNvCxnSpPr>
                    <p:nvPr/>
                  </p:nvCxnSpPr>
                  <p:spPr>
                    <a:xfrm>
                      <a:off x="9558883" y="20909029"/>
                      <a:ext cx="902870" cy="49048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D0CB7800-953A-1B4D-5774-503503CDE4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51411" y="30608205"/>
                    <a:ext cx="272225" cy="272225"/>
                  </a:xfrm>
                  <a:prstGeom prst="ellipse">
                    <a:avLst/>
                  </a:prstGeom>
                  <a:solidFill>
                    <a:srgbClr val="E29592"/>
                  </a:solidFill>
                  <a:ln>
                    <a:solidFill>
                      <a:srgbClr val="E2959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47D0B77-A159-9995-822F-1BFAEE9B48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291934" y="31259780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F4952B2-049E-BA91-2A64-9C92FA0E98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479775" y="31263073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4EE4E710-45B0-AEE3-04FE-ED6F7374A48C}"/>
                      </a:ext>
                    </a:extLst>
                  </p:cNvPr>
                  <p:cNvCxnSpPr>
                    <a:cxnSpLocks/>
                    <a:stCxn id="18" idx="3"/>
                    <a:endCxn id="19" idx="0"/>
                  </p:cNvCxnSpPr>
                  <p:nvPr/>
                </p:nvCxnSpPr>
                <p:spPr>
                  <a:xfrm flipH="1">
                    <a:off x="19382676" y="30840564"/>
                    <a:ext cx="508601" cy="4192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2E08A607-B8A7-F20A-7842-379CE917EB32}"/>
                      </a:ext>
                    </a:extLst>
                  </p:cNvPr>
                  <p:cNvCxnSpPr>
                    <a:cxnSpLocks/>
                    <a:stCxn id="18" idx="5"/>
                    <a:endCxn id="20" idx="0"/>
                  </p:cNvCxnSpPr>
                  <p:nvPr/>
                </p:nvCxnSpPr>
                <p:spPr>
                  <a:xfrm>
                    <a:off x="20083770" y="30840564"/>
                    <a:ext cx="486747" cy="42251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90">
                      <a:extLst>
                        <a:ext uri="{FF2B5EF4-FFF2-40B4-BE49-F238E27FC236}">
                          <a16:creationId xmlns:a16="http://schemas.microsoft.com/office/drawing/2014/main" id="{A8C344DB-86EB-54A7-0E46-A302864C79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299306" y="31483001"/>
                      <a:ext cx="65171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15" name="TextBox 90">
                      <a:extLst>
                        <a:ext uri="{FF2B5EF4-FFF2-40B4-BE49-F238E27FC236}">
                          <a16:creationId xmlns:a16="http://schemas.microsoft.com/office/drawing/2014/main" id="{A8C344DB-86EB-54A7-0E46-A302864C79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99306" y="31483001"/>
                      <a:ext cx="651717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FA4B94E-EFBE-A24C-35F9-8538A65C8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2729" y="2481020"/>
              <a:ext cx="779941" cy="42499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700D1F-5C71-848B-9AC8-57184B15FAE5}"/>
                </a:ext>
              </a:extLst>
            </p:cNvPr>
            <p:cNvCxnSpPr>
              <a:cxnSpLocks/>
            </p:cNvCxnSpPr>
            <p:nvPr/>
          </p:nvCxnSpPr>
          <p:spPr>
            <a:xfrm>
              <a:off x="3193138" y="2465889"/>
              <a:ext cx="837434" cy="45928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D2977E7E-8DDA-4BDD-B66B-676C77EA9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5224" y="3166616"/>
              <a:ext cx="516686" cy="4183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6EC8A1B5-DE78-5527-01B8-FD5D6410B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6853" y="3191141"/>
              <a:ext cx="516686" cy="4183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0CFAB93-707F-4B98-7140-446EDBA7277D}"/>
              </a:ext>
            </a:extLst>
          </p:cNvPr>
          <p:cNvGrpSpPr/>
          <p:nvPr/>
        </p:nvGrpSpPr>
        <p:grpSpPr>
          <a:xfrm>
            <a:off x="5896565" y="1690912"/>
            <a:ext cx="4602377" cy="2552137"/>
            <a:chOff x="5896565" y="1727488"/>
            <a:chExt cx="4602377" cy="255213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9EFD47D-AF81-3871-0467-F6DFD5C21CD3}"/>
                </a:ext>
              </a:extLst>
            </p:cNvPr>
            <p:cNvGrpSpPr/>
            <p:nvPr/>
          </p:nvGrpSpPr>
          <p:grpSpPr>
            <a:xfrm>
              <a:off x="5896565" y="1727488"/>
              <a:ext cx="4602377" cy="2552137"/>
              <a:chOff x="5471253" y="1886983"/>
              <a:chExt cx="4602377" cy="2552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953C23B-E9D3-80DC-C20F-9A5522FA67DF}"/>
                  </a:ext>
                </a:extLst>
              </p:cNvPr>
              <p:cNvGrpSpPr/>
              <p:nvPr/>
            </p:nvGrpSpPr>
            <p:grpSpPr>
              <a:xfrm>
                <a:off x="5471253" y="1886983"/>
                <a:ext cx="3942569" cy="2002755"/>
                <a:chOff x="18728444" y="29886188"/>
                <a:chExt cx="3942569" cy="20027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90">
                      <a:extLst>
                        <a:ext uri="{FF2B5EF4-FFF2-40B4-BE49-F238E27FC236}">
                          <a16:creationId xmlns:a16="http://schemas.microsoft.com/office/drawing/2014/main" id="{51961B46-3BDC-ADB9-45AE-EEC41D668F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01581" y="31475751"/>
                      <a:ext cx="34237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108" name="TextBox 90">
                      <a:extLst>
                        <a:ext uri="{FF2B5EF4-FFF2-40B4-BE49-F238E27FC236}">
                          <a16:creationId xmlns:a16="http://schemas.microsoft.com/office/drawing/2014/main" id="{51961B46-3BDC-ADB9-45AE-EEC41D668F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01581" y="31475751"/>
                      <a:ext cx="342375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94E92FD-876A-FDB6-1047-7C34AC4C0461}"/>
                    </a:ext>
                  </a:extLst>
                </p:cNvPr>
                <p:cNvGrpSpPr/>
                <p:nvPr/>
              </p:nvGrpSpPr>
              <p:grpSpPr>
                <a:xfrm>
                  <a:off x="18728444" y="29886188"/>
                  <a:ext cx="3942569" cy="2002754"/>
                  <a:chOff x="18730958" y="29886188"/>
                  <a:chExt cx="3942569" cy="2002754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F7CAB3EB-A1B8-974B-2C6D-2E0E23ED52A2}"/>
                      </a:ext>
                    </a:extLst>
                  </p:cNvPr>
                  <p:cNvGrpSpPr/>
                  <p:nvPr/>
                </p:nvGrpSpPr>
                <p:grpSpPr>
                  <a:xfrm>
                    <a:off x="18730958" y="29886188"/>
                    <a:ext cx="3942569" cy="2002754"/>
                    <a:chOff x="7208179" y="20676670"/>
                    <a:chExt cx="3942569" cy="2002754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69BB36CB-2C44-0894-C417-4181E5419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8179" y="20676670"/>
                      <a:ext cx="3942569" cy="2002754"/>
                      <a:chOff x="6547779" y="20676670"/>
                      <a:chExt cx="3942569" cy="2002754"/>
                    </a:xfrm>
                  </p:grpSpPr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A3700AF8-5ED6-1282-E0CF-E77EBD9907E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666124" y="20676670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C00000">
                          <a:alpha val="5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dirty="0"/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188D6C86-D769-7263-561A-089F06C2D68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65240" y="21399513"/>
                        <a:ext cx="272225" cy="272225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cxnSp>
                    <p:nvCxnSpPr>
                      <p:cNvPr id="124" name="Straight Arrow Connector 123">
                        <a:extLst>
                          <a:ext uri="{FF2B5EF4-FFF2-40B4-BE49-F238E27FC236}">
                            <a16:creationId xmlns:a16="http://schemas.microsoft.com/office/drawing/2014/main" id="{E45A918E-8BB0-0950-E3E5-DE681E2BA2CB}"/>
                          </a:ext>
                        </a:extLst>
                      </p:cNvPr>
                      <p:cNvCxnSpPr>
                        <a:cxnSpLocks/>
                        <a:stCxn id="121" idx="3"/>
                        <a:endCxn id="131" idx="0"/>
                      </p:cNvCxnSpPr>
                      <p:nvPr/>
                    </p:nvCxnSpPr>
                    <p:spPr>
                      <a:xfrm flipH="1">
                        <a:off x="9248548" y="21631872"/>
                        <a:ext cx="456558" cy="3730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Arrow Connector 124">
                        <a:extLst>
                          <a:ext uri="{FF2B5EF4-FFF2-40B4-BE49-F238E27FC236}">
                            <a16:creationId xmlns:a16="http://schemas.microsoft.com/office/drawing/2014/main" id="{5F5E9721-20CF-F43B-E5F9-C85637AFDEEF}"/>
                          </a:ext>
                        </a:extLst>
                      </p:cNvPr>
                      <p:cNvCxnSpPr>
                        <a:cxnSpLocks/>
                        <a:stCxn id="121" idx="5"/>
                        <a:endCxn id="150" idx="0"/>
                      </p:cNvCxnSpPr>
                      <p:nvPr/>
                    </p:nvCxnSpPr>
                    <p:spPr>
                      <a:xfrm>
                        <a:off x="9897599" y="21631872"/>
                        <a:ext cx="592749" cy="3730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Straight Arrow Connector 125">
                        <a:extLst>
                          <a:ext uri="{FF2B5EF4-FFF2-40B4-BE49-F238E27FC236}">
                            <a16:creationId xmlns:a16="http://schemas.microsoft.com/office/drawing/2014/main" id="{588976E9-DF88-5B12-A337-A8FC02C88E03}"/>
                          </a:ext>
                        </a:extLst>
                      </p:cNvPr>
                      <p:cNvCxnSpPr>
                        <a:cxnSpLocks/>
                        <a:stCxn id="120" idx="3"/>
                        <a:endCxn id="113" idx="0"/>
                      </p:cNvCxnSpPr>
                      <p:nvPr/>
                    </p:nvCxnSpPr>
                    <p:spPr>
                      <a:xfrm flipH="1">
                        <a:off x="7804345" y="20909029"/>
                        <a:ext cx="901645" cy="4896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7" name="TextBox 126">
                            <a:extLst>
                              <a:ext uri="{FF2B5EF4-FFF2-40B4-BE49-F238E27FC236}">
                                <a16:creationId xmlns:a16="http://schemas.microsoft.com/office/drawing/2014/main" id="{30524683-7A42-1EBC-7E98-40B97C7526C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7" name="TextBox 126">
                            <a:extLst>
                              <a:ext uri="{FF2B5EF4-FFF2-40B4-BE49-F238E27FC236}">
                                <a16:creationId xmlns:a16="http://schemas.microsoft.com/office/drawing/2014/main" id="{30524683-7A42-1EBC-7E98-40B97C7526C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8" name="TextBox 90">
                            <a:extLst>
                              <a:ext uri="{FF2B5EF4-FFF2-40B4-BE49-F238E27FC236}">
                                <a16:creationId xmlns:a16="http://schemas.microsoft.com/office/drawing/2014/main" id="{4F3C8363-3EA7-C56B-A2E4-A2CBC66439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8" name="TextBox 90">
                            <a:extLst>
                              <a:ext uri="{FF2B5EF4-FFF2-40B4-BE49-F238E27FC236}">
                                <a16:creationId xmlns:a16="http://schemas.microsoft.com/office/drawing/2014/main" id="{4F3C8363-3EA7-C56B-A2E4-A2CBC664398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8E7DC8E6-0E1A-6219-7465-215251AE2D0F}"/>
                        </a:ext>
                      </a:extLst>
                    </p:cNvPr>
                    <p:cNvCxnSpPr>
                      <a:cxnSpLocks/>
                      <a:stCxn id="120" idx="5"/>
                      <a:endCxn id="121" idx="0"/>
                    </p:cNvCxnSpPr>
                    <p:nvPr/>
                  </p:nvCxnSpPr>
                  <p:spPr>
                    <a:xfrm>
                      <a:off x="9558883" y="20909029"/>
                      <a:ext cx="902870" cy="49048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EF898F2C-FA56-CDFA-9AD4-417F4C7E21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51411" y="30608205"/>
                    <a:ext cx="272225" cy="272225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9C803AB-D040-9535-694B-92CDFF16A9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291934" y="31259780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CE2A69C6-3AC9-B6EC-EFF1-D10A1F8909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479775" y="31263073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BE00C862-4B2C-E3FF-7808-6D801F531BD3}"/>
                      </a:ext>
                    </a:extLst>
                  </p:cNvPr>
                  <p:cNvCxnSpPr>
                    <a:cxnSpLocks/>
                    <a:stCxn id="113" idx="3"/>
                    <a:endCxn id="114" idx="0"/>
                  </p:cNvCxnSpPr>
                  <p:nvPr/>
                </p:nvCxnSpPr>
                <p:spPr>
                  <a:xfrm flipH="1">
                    <a:off x="19382676" y="30840564"/>
                    <a:ext cx="508601" cy="4192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>
                    <a:extLst>
                      <a:ext uri="{FF2B5EF4-FFF2-40B4-BE49-F238E27FC236}">
                        <a16:creationId xmlns:a16="http://schemas.microsoft.com/office/drawing/2014/main" id="{628B2DBA-4514-B33B-DD5C-94E11B0D8E2C}"/>
                      </a:ext>
                    </a:extLst>
                  </p:cNvPr>
                  <p:cNvCxnSpPr>
                    <a:cxnSpLocks/>
                    <a:stCxn id="113" idx="5"/>
                    <a:endCxn id="115" idx="0"/>
                  </p:cNvCxnSpPr>
                  <p:nvPr/>
                </p:nvCxnSpPr>
                <p:spPr>
                  <a:xfrm>
                    <a:off x="20083770" y="30840564"/>
                    <a:ext cx="486747" cy="42251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021B36C-63FE-85FF-EEA4-87870EECAC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35909" y="3215204"/>
                <a:ext cx="272225" cy="272225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F6F539E-6761-3041-7364-CEB4005E2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4516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b="1" dirty="0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2F705AAA-4B31-EDEA-4158-02CEB97CB7AD}"/>
                  </a:ext>
                </a:extLst>
              </p:cNvPr>
              <p:cNvCxnSpPr>
                <a:cxnSpLocks/>
                <a:stCxn id="131" idx="3"/>
                <a:endCxn id="138" idx="0"/>
              </p:cNvCxnSpPr>
              <p:nvPr/>
            </p:nvCxnSpPr>
            <p:spPr>
              <a:xfrm flipH="1">
                <a:off x="7745258" y="3447563"/>
                <a:ext cx="330517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9C803AB-D040-9535-694B-92CDFF16A9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6224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sz="1891" dirty="0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BE00C862-4B2C-E3FF-7808-6D801F531BD3}"/>
                  </a:ext>
                </a:extLst>
              </p:cNvPr>
              <p:cNvCxnSpPr>
                <a:cxnSpLocks/>
                <a:stCxn id="131" idx="5"/>
                <a:endCxn id="142" idx="0"/>
              </p:cNvCxnSpPr>
              <p:nvPr/>
            </p:nvCxnSpPr>
            <p:spPr>
              <a:xfrm>
                <a:off x="8268268" y="3447563"/>
                <a:ext cx="338698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BB561B5-9382-19BA-96BC-E04FEF3C7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77709" y="3215204"/>
                <a:ext cx="272225" cy="272225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A1DE82C-1204-F50D-9B93-06BCAF3B5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6316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b="1" dirty="0"/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1CD35C-F066-3ECF-7498-66F321C2B2F7}"/>
                  </a:ext>
                </a:extLst>
              </p:cNvPr>
              <p:cNvCxnSpPr>
                <a:cxnSpLocks/>
                <a:stCxn id="150" idx="3"/>
                <a:endCxn id="151" idx="0"/>
              </p:cNvCxnSpPr>
              <p:nvPr/>
            </p:nvCxnSpPr>
            <p:spPr>
              <a:xfrm flipH="1">
                <a:off x="8987058" y="3447563"/>
                <a:ext cx="330517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0DF69F2-4158-4BEF-DCF4-259DBA54AE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8024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sz="1891" dirty="0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3905B0F-3ADC-164F-38B0-35207C19E037}"/>
                  </a:ext>
                </a:extLst>
              </p:cNvPr>
              <p:cNvCxnSpPr>
                <a:cxnSpLocks/>
                <a:stCxn id="150" idx="5"/>
                <a:endCxn id="153" idx="0"/>
              </p:cNvCxnSpPr>
              <p:nvPr/>
            </p:nvCxnSpPr>
            <p:spPr>
              <a:xfrm>
                <a:off x="9510068" y="3447563"/>
                <a:ext cx="338698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90">
                    <a:extLst>
                      <a:ext uri="{FF2B5EF4-FFF2-40B4-BE49-F238E27FC236}">
                        <a16:creationId xmlns:a16="http://schemas.microsoft.com/office/drawing/2014/main" id="{2E50568C-918A-52CD-9089-9E6EA1D1B3F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7833" y="4023623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6" name="TextBox 90">
                    <a:extLst>
                      <a:ext uri="{FF2B5EF4-FFF2-40B4-BE49-F238E27FC236}">
                        <a16:creationId xmlns:a16="http://schemas.microsoft.com/office/drawing/2014/main" id="{2E50568C-918A-52CD-9089-9E6EA1D1B3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833" y="4023623"/>
                    <a:ext cx="34237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90">
                    <a:extLst>
                      <a:ext uri="{FF2B5EF4-FFF2-40B4-BE49-F238E27FC236}">
                        <a16:creationId xmlns:a16="http://schemas.microsoft.com/office/drawing/2014/main" id="{7ACE463A-8FA9-559D-63AE-0917A0589922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101" y="4023623"/>
                    <a:ext cx="4497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7" name="TextBox 90">
                    <a:extLst>
                      <a:ext uri="{FF2B5EF4-FFF2-40B4-BE49-F238E27FC236}">
                        <a16:creationId xmlns:a16="http://schemas.microsoft.com/office/drawing/2014/main" id="{7ACE463A-8FA9-559D-63AE-0917A0589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101" y="4023623"/>
                    <a:ext cx="44972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90">
                    <a:extLst>
                      <a:ext uri="{FF2B5EF4-FFF2-40B4-BE49-F238E27FC236}">
                        <a16:creationId xmlns:a16="http://schemas.microsoft.com/office/drawing/2014/main" id="{3BFDEA83-73B9-AF49-F678-646D52C75171}"/>
                      </a:ext>
                    </a:extLst>
                  </p:cNvPr>
                  <p:cNvSpPr txBox="1"/>
                  <p:nvPr/>
                </p:nvSpPr>
                <p:spPr>
                  <a:xfrm>
                    <a:off x="8829634" y="4039010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8" name="TextBox 90">
                    <a:extLst>
                      <a:ext uri="{FF2B5EF4-FFF2-40B4-BE49-F238E27FC236}">
                        <a16:creationId xmlns:a16="http://schemas.microsoft.com/office/drawing/2014/main" id="{3BFDEA83-73B9-AF49-F678-646D52C75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9634" y="4039010"/>
                    <a:ext cx="342375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90">
                    <a:extLst>
                      <a:ext uri="{FF2B5EF4-FFF2-40B4-BE49-F238E27FC236}">
                        <a16:creationId xmlns:a16="http://schemas.microsoft.com/office/drawing/2014/main" id="{7B619B07-D402-BFFD-ADC7-FC48880D031F}"/>
                      </a:ext>
                    </a:extLst>
                  </p:cNvPr>
                  <p:cNvSpPr txBox="1"/>
                  <p:nvPr/>
                </p:nvSpPr>
                <p:spPr>
                  <a:xfrm>
                    <a:off x="9623902" y="4039010"/>
                    <a:ext cx="4497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9" name="TextBox 90">
                    <a:extLst>
                      <a:ext uri="{FF2B5EF4-FFF2-40B4-BE49-F238E27FC236}">
                        <a16:creationId xmlns:a16="http://schemas.microsoft.com/office/drawing/2014/main" id="{7B619B07-D402-BFFD-ADC7-FC48880D03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3902" y="4039010"/>
                    <a:ext cx="449728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4CD10DD-9A2B-D58D-6B42-6D34B934D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5107" y="3252932"/>
              <a:ext cx="313805" cy="35455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B5110FF-E2B8-881D-8D46-E1D48D5E1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2011" y="3267345"/>
              <a:ext cx="313805" cy="35455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70564292-86E3-8A44-C35E-5F0BC00DF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115" y="2654216"/>
              <a:ext cx="429421" cy="3252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7F98ADC1-83E8-A59D-F0AC-202784E31A97}"/>
                </a:ext>
              </a:extLst>
            </p:cNvPr>
            <p:cNvCxnSpPr>
              <a:cxnSpLocks/>
            </p:cNvCxnSpPr>
            <p:nvPr/>
          </p:nvCxnSpPr>
          <p:spPr>
            <a:xfrm>
              <a:off x="9321628" y="2627798"/>
              <a:ext cx="579158" cy="34945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F9BDB3CC-6B34-5270-BC68-3E6820F350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9500" y="1897487"/>
              <a:ext cx="780638" cy="4407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53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52"/>
    </mc:Choice>
    <mc:Fallback xmlns="">
      <p:transition spd="slow" advTm="113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63" grpId="0" animBg="1"/>
      <p:bldP spid="1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Maximin Value is </a:t>
            </a:r>
            <a:r>
              <a:rPr lang="en-US" sz="4000" b="1" dirty="0">
                <a:solidFill>
                  <a:srgbClr val="C00000"/>
                </a:solidFill>
              </a:rPr>
              <a:t>NOT ENOUGH </a:t>
            </a:r>
            <a:r>
              <a:rPr lang="en-US" sz="4000" b="1" dirty="0"/>
              <a:t>for characterization</a:t>
            </a:r>
            <a:endParaRPr lang="en-CN" sz="4000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96D1EC-6484-BB14-C94D-54F8C841B9D1}"/>
              </a:ext>
            </a:extLst>
          </p:cNvPr>
          <p:cNvGrpSpPr/>
          <p:nvPr/>
        </p:nvGrpSpPr>
        <p:grpSpPr>
          <a:xfrm>
            <a:off x="4972566" y="1790008"/>
            <a:ext cx="1314423" cy="906059"/>
            <a:chOff x="29222523" y="1691217"/>
            <a:chExt cx="1372592" cy="97213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84D270A-7FD0-2CAB-B8CA-4F8FEA91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1777415"/>
              <a:ext cx="222775" cy="222776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DFD791-E19B-81D6-29E4-DC20B588EFE4}"/>
                </a:ext>
              </a:extLst>
            </p:cNvPr>
            <p:cNvSpPr txBox="1"/>
            <p:nvPr/>
          </p:nvSpPr>
          <p:spPr>
            <a:xfrm>
              <a:off x="29462375" y="1691217"/>
              <a:ext cx="94711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Follower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238E7D-4B12-A205-3831-9FE146ADC7BC}"/>
                </a:ext>
              </a:extLst>
            </p:cNvPr>
            <p:cNvSpPr txBox="1"/>
            <p:nvPr/>
          </p:nvSpPr>
          <p:spPr>
            <a:xfrm>
              <a:off x="29461119" y="1991694"/>
              <a:ext cx="78708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Leader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6ECF375-38F8-C0A7-05EC-0FC4307C7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2059095"/>
              <a:ext cx="222775" cy="2227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03A502-86D9-DE54-ADA2-D1CB9F1EA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76069" y="2416114"/>
              <a:ext cx="127300" cy="127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865A59-21FF-D1A4-0BF3-FA6E34F6C43B}"/>
                </a:ext>
              </a:extLst>
            </p:cNvPr>
            <p:cNvSpPr txBox="1"/>
            <p:nvPr/>
          </p:nvSpPr>
          <p:spPr>
            <a:xfrm>
              <a:off x="29461119" y="2300108"/>
              <a:ext cx="1133996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Leaf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nodes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3855276-5598-A11B-F97B-267A45E6BAB1}"/>
              </a:ext>
            </a:extLst>
          </p:cNvPr>
          <p:cNvSpPr txBox="1"/>
          <p:nvPr/>
        </p:nvSpPr>
        <p:spPr>
          <a:xfrm>
            <a:off x="728363" y="4332737"/>
            <a:ext cx="4506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Leader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randomize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subgames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worse</a:t>
            </a:r>
            <a:r>
              <a:rPr lang="zh-CN" altLang="en-US" sz="2000" dirty="0"/>
              <a:t> </a:t>
            </a:r>
            <a:r>
              <a:rPr lang="en-US" altLang="zh-CN" sz="2000" dirty="0"/>
              <a:t>utilities.</a:t>
            </a:r>
            <a:r>
              <a:rPr lang="zh-CN" altLang="en-US" sz="2000" dirty="0"/>
              <a:t> </a:t>
            </a:r>
            <a:endParaRPr lang="en-CN" sz="2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F4D45FF-C849-A276-C8EF-68C2E88DD30D}"/>
              </a:ext>
            </a:extLst>
          </p:cNvPr>
          <p:cNvSpPr txBox="1"/>
          <p:nvPr/>
        </p:nvSpPr>
        <p:spPr>
          <a:xfrm>
            <a:off x="5988184" y="4338028"/>
            <a:ext cx="450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Inducibility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held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subtrees.</a:t>
            </a:r>
            <a:r>
              <a:rPr lang="zh-CN" altLang="en-US" sz="2000" dirty="0"/>
              <a:t> </a:t>
            </a:r>
            <a:endParaRPr lang="en-CN" sz="2000" dirty="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4F69496-4B06-640E-A080-D72F59C6AB61}"/>
              </a:ext>
            </a:extLst>
          </p:cNvPr>
          <p:cNvGrpSpPr/>
          <p:nvPr/>
        </p:nvGrpSpPr>
        <p:grpSpPr>
          <a:xfrm>
            <a:off x="735761" y="2241356"/>
            <a:ext cx="4222579" cy="2002755"/>
            <a:chOff x="735761" y="2277932"/>
            <a:chExt cx="4222579" cy="20027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1D6B85-C6D2-016C-3F15-AE43D1685EB4}"/>
                </a:ext>
              </a:extLst>
            </p:cNvPr>
            <p:cNvGrpSpPr/>
            <p:nvPr/>
          </p:nvGrpSpPr>
          <p:grpSpPr>
            <a:xfrm>
              <a:off x="735761" y="2277932"/>
              <a:ext cx="4222579" cy="2002755"/>
              <a:chOff x="18728444" y="29886188"/>
              <a:chExt cx="4222579" cy="20027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90">
                    <a:extLst>
                      <a:ext uri="{FF2B5EF4-FFF2-40B4-BE49-F238E27FC236}">
                        <a16:creationId xmlns:a16="http://schemas.microsoft.com/office/drawing/2014/main" id="{4680BC48-7FC3-8352-8BA5-51B98C7D5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201581" y="31475751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9" name="TextBox 90">
                    <a:extLst>
                      <a:ext uri="{FF2B5EF4-FFF2-40B4-BE49-F238E27FC236}">
                        <a16:creationId xmlns:a16="http://schemas.microsoft.com/office/drawing/2014/main" id="{4680BC48-7FC3-8352-8BA5-51B98C7D5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01581" y="31475751"/>
                    <a:ext cx="34237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7010427-D6CA-0B3C-D950-607B492EB185}"/>
                  </a:ext>
                </a:extLst>
              </p:cNvPr>
              <p:cNvGrpSpPr/>
              <p:nvPr/>
            </p:nvGrpSpPr>
            <p:grpSpPr>
              <a:xfrm>
                <a:off x="18728444" y="29886188"/>
                <a:ext cx="4222579" cy="2002754"/>
                <a:chOff x="18728444" y="29886188"/>
                <a:chExt cx="4222579" cy="20027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A97B68B-2E82-D61D-8910-0555663EECAF}"/>
                    </a:ext>
                  </a:extLst>
                </p:cNvPr>
                <p:cNvGrpSpPr/>
                <p:nvPr/>
              </p:nvGrpSpPr>
              <p:grpSpPr>
                <a:xfrm>
                  <a:off x="18728444" y="29886188"/>
                  <a:ext cx="3987533" cy="2002754"/>
                  <a:chOff x="18730958" y="29886188"/>
                  <a:chExt cx="3987533" cy="200275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D417CC9-74AB-CD37-0FAA-5AF4D5A9FCC7}"/>
                      </a:ext>
                    </a:extLst>
                  </p:cNvPr>
                  <p:cNvGrpSpPr/>
                  <p:nvPr/>
                </p:nvGrpSpPr>
                <p:grpSpPr>
                  <a:xfrm>
                    <a:off x="18730958" y="29886188"/>
                    <a:ext cx="3987533" cy="2002754"/>
                    <a:chOff x="7208179" y="20676670"/>
                    <a:chExt cx="3987533" cy="2002754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2EDF50A9-9C23-3C90-C5CD-0D09FB745E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8179" y="20676670"/>
                      <a:ext cx="3987533" cy="2002754"/>
                      <a:chOff x="6547779" y="20676670"/>
                      <a:chExt cx="3987533" cy="2002754"/>
                    </a:xfrm>
                  </p:grpSpPr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DE6C80F5-6B92-CF58-4A04-801266E677D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666124" y="20676670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8FAADC"/>
                      </a:solidFill>
                      <a:ln>
                        <a:solidFill>
                          <a:srgbClr val="8FAAD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/>
                      </a:p>
                    </p:txBody>
                  </p: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00B11C4B-2614-EBF5-C3D5-51735C44A66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65240" y="21399513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E29592"/>
                      </a:solidFill>
                      <a:ln>
                        <a:solidFill>
                          <a:srgbClr val="E2959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D25AE441-DCF5-0B55-26CA-1100AEF2403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133123" y="22046113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E130C191-C4AF-D231-AC1C-5A219A3AF47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353829" y="22050036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1863A399-1855-8FB9-374C-5A4B406ED7F5}"/>
                          </a:ext>
                        </a:extLst>
                      </p:cNvPr>
                      <p:cNvCxnSpPr>
                        <a:cxnSpLocks/>
                        <a:stCxn id="26" idx="3"/>
                        <a:endCxn id="27" idx="0"/>
                      </p:cNvCxnSpPr>
                      <p:nvPr/>
                    </p:nvCxnSpPr>
                    <p:spPr>
                      <a:xfrm flipH="1">
                        <a:off x="9223865" y="21631872"/>
                        <a:ext cx="481241" cy="41424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95BFC291-86C4-E7BE-20D0-1E0147358867}"/>
                          </a:ext>
                        </a:extLst>
                      </p:cNvPr>
                      <p:cNvCxnSpPr>
                        <a:cxnSpLocks/>
                        <a:stCxn id="26" idx="5"/>
                        <a:endCxn id="28" idx="0"/>
                      </p:cNvCxnSpPr>
                      <p:nvPr/>
                    </p:nvCxnSpPr>
                    <p:spPr>
                      <a:xfrm>
                        <a:off x="9897599" y="21631872"/>
                        <a:ext cx="546972" cy="41816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37FAB544-9744-76DB-FFCA-EB9C2F4EB49B}"/>
                          </a:ext>
                        </a:extLst>
                      </p:cNvPr>
                      <p:cNvCxnSpPr>
                        <a:cxnSpLocks/>
                        <a:stCxn id="25" idx="3"/>
                        <a:endCxn id="18" idx="0"/>
                      </p:cNvCxnSpPr>
                      <p:nvPr/>
                    </p:nvCxnSpPr>
                    <p:spPr>
                      <a:xfrm flipH="1">
                        <a:off x="7804345" y="20909029"/>
                        <a:ext cx="901645" cy="4896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1463E525-5D01-62C4-71C2-A70F180381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1463E525-5D01-62C4-71C2-A70F1803810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90">
                            <a:extLst>
                              <a:ext uri="{FF2B5EF4-FFF2-40B4-BE49-F238E27FC236}">
                                <a16:creationId xmlns:a16="http://schemas.microsoft.com/office/drawing/2014/main" id="{1A1DBCE7-18F9-AE3A-6BD5-C3D2B16CDC1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90">
                            <a:extLst>
                              <a:ext uri="{FF2B5EF4-FFF2-40B4-BE49-F238E27FC236}">
                                <a16:creationId xmlns:a16="http://schemas.microsoft.com/office/drawing/2014/main" id="{1A1DBCE7-18F9-AE3A-6BD5-C3D2B16CDC1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6" name="TextBox 90">
                            <a:extLst>
                              <a:ext uri="{FF2B5EF4-FFF2-40B4-BE49-F238E27FC236}">
                                <a16:creationId xmlns:a16="http://schemas.microsoft.com/office/drawing/2014/main" id="{64D8733B-8B0F-9F7A-FAB4-CB0180F286F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903741" y="22266233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6" name="TextBox 90">
                            <a:extLst>
                              <a:ext uri="{FF2B5EF4-FFF2-40B4-BE49-F238E27FC236}">
                                <a16:creationId xmlns:a16="http://schemas.microsoft.com/office/drawing/2014/main" id="{64D8733B-8B0F-9F7A-FAB4-CB0180F286F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903741" y="22266233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453C6442-1BEF-157B-44B0-D6095459405F}"/>
                        </a:ext>
                      </a:extLst>
                    </p:cNvPr>
                    <p:cNvCxnSpPr>
                      <a:cxnSpLocks/>
                      <a:stCxn id="25" idx="5"/>
                      <a:endCxn id="26" idx="0"/>
                    </p:cNvCxnSpPr>
                    <p:nvPr/>
                  </p:nvCxnSpPr>
                  <p:spPr>
                    <a:xfrm>
                      <a:off x="9558883" y="20909029"/>
                      <a:ext cx="902870" cy="49048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D0CB7800-953A-1B4D-5774-503503CDE4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51411" y="30608205"/>
                    <a:ext cx="272225" cy="272225"/>
                  </a:xfrm>
                  <a:prstGeom prst="ellipse">
                    <a:avLst/>
                  </a:prstGeom>
                  <a:solidFill>
                    <a:srgbClr val="E29592"/>
                  </a:solidFill>
                  <a:ln>
                    <a:solidFill>
                      <a:srgbClr val="E2959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47D0B77-A159-9995-822F-1BFAEE9B48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291934" y="31259780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F4952B2-049E-BA91-2A64-9C92FA0E98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479775" y="31263073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4EE4E710-45B0-AEE3-04FE-ED6F7374A48C}"/>
                      </a:ext>
                    </a:extLst>
                  </p:cNvPr>
                  <p:cNvCxnSpPr>
                    <a:cxnSpLocks/>
                    <a:stCxn id="18" idx="3"/>
                    <a:endCxn id="19" idx="0"/>
                  </p:cNvCxnSpPr>
                  <p:nvPr/>
                </p:nvCxnSpPr>
                <p:spPr>
                  <a:xfrm flipH="1">
                    <a:off x="19382676" y="30840564"/>
                    <a:ext cx="508601" cy="4192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2E08A607-B8A7-F20A-7842-379CE917EB32}"/>
                      </a:ext>
                    </a:extLst>
                  </p:cNvPr>
                  <p:cNvCxnSpPr>
                    <a:cxnSpLocks/>
                    <a:stCxn id="18" idx="5"/>
                    <a:endCxn id="20" idx="0"/>
                  </p:cNvCxnSpPr>
                  <p:nvPr/>
                </p:nvCxnSpPr>
                <p:spPr>
                  <a:xfrm>
                    <a:off x="20083770" y="30840564"/>
                    <a:ext cx="486747" cy="42251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90">
                      <a:extLst>
                        <a:ext uri="{FF2B5EF4-FFF2-40B4-BE49-F238E27FC236}">
                          <a16:creationId xmlns:a16="http://schemas.microsoft.com/office/drawing/2014/main" id="{A8C344DB-86EB-54A7-0E46-A302864C79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299306" y="31483001"/>
                      <a:ext cx="65171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15" name="TextBox 90">
                      <a:extLst>
                        <a:ext uri="{FF2B5EF4-FFF2-40B4-BE49-F238E27FC236}">
                          <a16:creationId xmlns:a16="http://schemas.microsoft.com/office/drawing/2014/main" id="{A8C344DB-86EB-54A7-0E46-A302864C79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99306" y="31483001"/>
                      <a:ext cx="651717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FA4B94E-EFBE-A24C-35F9-8538A65C8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2729" y="2481020"/>
              <a:ext cx="779941" cy="42499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700D1F-5C71-848B-9AC8-57184B15FAE5}"/>
                </a:ext>
              </a:extLst>
            </p:cNvPr>
            <p:cNvCxnSpPr>
              <a:cxnSpLocks/>
            </p:cNvCxnSpPr>
            <p:nvPr/>
          </p:nvCxnSpPr>
          <p:spPr>
            <a:xfrm>
              <a:off x="3193138" y="2465889"/>
              <a:ext cx="837434" cy="45928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D2977E7E-8DDA-4BDD-B66B-676C77EA9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5224" y="3166616"/>
              <a:ext cx="516686" cy="4183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6EC8A1B5-DE78-5527-01B8-FD5D6410B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6853" y="3191141"/>
              <a:ext cx="516686" cy="4183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0CFAB93-707F-4B98-7140-446EDBA7277D}"/>
              </a:ext>
            </a:extLst>
          </p:cNvPr>
          <p:cNvGrpSpPr/>
          <p:nvPr/>
        </p:nvGrpSpPr>
        <p:grpSpPr>
          <a:xfrm>
            <a:off x="5896565" y="1690912"/>
            <a:ext cx="4602377" cy="2552137"/>
            <a:chOff x="5896565" y="1727488"/>
            <a:chExt cx="4602377" cy="255213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9EFD47D-AF81-3871-0467-F6DFD5C21CD3}"/>
                </a:ext>
              </a:extLst>
            </p:cNvPr>
            <p:cNvGrpSpPr/>
            <p:nvPr/>
          </p:nvGrpSpPr>
          <p:grpSpPr>
            <a:xfrm>
              <a:off x="5896565" y="1727488"/>
              <a:ext cx="4602377" cy="2552137"/>
              <a:chOff x="5471253" y="1886983"/>
              <a:chExt cx="4602377" cy="2552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953C23B-E9D3-80DC-C20F-9A5522FA67DF}"/>
                  </a:ext>
                </a:extLst>
              </p:cNvPr>
              <p:cNvGrpSpPr/>
              <p:nvPr/>
            </p:nvGrpSpPr>
            <p:grpSpPr>
              <a:xfrm>
                <a:off x="5471253" y="1886983"/>
                <a:ext cx="3942569" cy="2002755"/>
                <a:chOff x="18728444" y="29886188"/>
                <a:chExt cx="3942569" cy="20027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90">
                      <a:extLst>
                        <a:ext uri="{FF2B5EF4-FFF2-40B4-BE49-F238E27FC236}">
                          <a16:creationId xmlns:a16="http://schemas.microsoft.com/office/drawing/2014/main" id="{51961B46-3BDC-ADB9-45AE-EEC41D668F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01581" y="31475751"/>
                      <a:ext cx="34237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108" name="TextBox 90">
                      <a:extLst>
                        <a:ext uri="{FF2B5EF4-FFF2-40B4-BE49-F238E27FC236}">
                          <a16:creationId xmlns:a16="http://schemas.microsoft.com/office/drawing/2014/main" id="{51961B46-3BDC-ADB9-45AE-EEC41D668F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01581" y="31475751"/>
                      <a:ext cx="342375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94E92FD-876A-FDB6-1047-7C34AC4C0461}"/>
                    </a:ext>
                  </a:extLst>
                </p:cNvPr>
                <p:cNvGrpSpPr/>
                <p:nvPr/>
              </p:nvGrpSpPr>
              <p:grpSpPr>
                <a:xfrm>
                  <a:off x="18728444" y="29886188"/>
                  <a:ext cx="3942569" cy="2002754"/>
                  <a:chOff x="18730958" y="29886188"/>
                  <a:chExt cx="3942569" cy="2002754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F7CAB3EB-A1B8-974B-2C6D-2E0E23ED52A2}"/>
                      </a:ext>
                    </a:extLst>
                  </p:cNvPr>
                  <p:cNvGrpSpPr/>
                  <p:nvPr/>
                </p:nvGrpSpPr>
                <p:grpSpPr>
                  <a:xfrm>
                    <a:off x="18730958" y="29886188"/>
                    <a:ext cx="3942569" cy="2002754"/>
                    <a:chOff x="7208179" y="20676670"/>
                    <a:chExt cx="3942569" cy="2002754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69BB36CB-2C44-0894-C417-4181E5419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8179" y="20676670"/>
                      <a:ext cx="3942569" cy="2002754"/>
                      <a:chOff x="6547779" y="20676670"/>
                      <a:chExt cx="3942569" cy="2002754"/>
                    </a:xfrm>
                  </p:grpSpPr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A3700AF8-5ED6-1282-E0CF-E77EBD9907E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666124" y="20676670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C00000">
                          <a:alpha val="5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dirty="0"/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188D6C86-D769-7263-561A-089F06C2D68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665240" y="21399513"/>
                        <a:ext cx="272225" cy="272225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cxnSp>
                    <p:nvCxnSpPr>
                      <p:cNvPr id="124" name="Straight Arrow Connector 123">
                        <a:extLst>
                          <a:ext uri="{FF2B5EF4-FFF2-40B4-BE49-F238E27FC236}">
                            <a16:creationId xmlns:a16="http://schemas.microsoft.com/office/drawing/2014/main" id="{E45A918E-8BB0-0950-E3E5-DE681E2BA2CB}"/>
                          </a:ext>
                        </a:extLst>
                      </p:cNvPr>
                      <p:cNvCxnSpPr>
                        <a:cxnSpLocks/>
                        <a:stCxn id="121" idx="3"/>
                        <a:endCxn id="131" idx="0"/>
                      </p:cNvCxnSpPr>
                      <p:nvPr/>
                    </p:nvCxnSpPr>
                    <p:spPr>
                      <a:xfrm flipH="1">
                        <a:off x="9248548" y="21631872"/>
                        <a:ext cx="456558" cy="3730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Arrow Connector 124">
                        <a:extLst>
                          <a:ext uri="{FF2B5EF4-FFF2-40B4-BE49-F238E27FC236}">
                            <a16:creationId xmlns:a16="http://schemas.microsoft.com/office/drawing/2014/main" id="{5F5E9721-20CF-F43B-E5F9-C85637AFDEEF}"/>
                          </a:ext>
                        </a:extLst>
                      </p:cNvPr>
                      <p:cNvCxnSpPr>
                        <a:cxnSpLocks/>
                        <a:stCxn id="121" idx="5"/>
                        <a:endCxn id="150" idx="0"/>
                      </p:cNvCxnSpPr>
                      <p:nvPr/>
                    </p:nvCxnSpPr>
                    <p:spPr>
                      <a:xfrm>
                        <a:off x="9897599" y="21631872"/>
                        <a:ext cx="592749" cy="3730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Straight Arrow Connector 125">
                        <a:extLst>
                          <a:ext uri="{FF2B5EF4-FFF2-40B4-BE49-F238E27FC236}">
                            <a16:creationId xmlns:a16="http://schemas.microsoft.com/office/drawing/2014/main" id="{588976E9-DF88-5B12-A337-A8FC02C88E03}"/>
                          </a:ext>
                        </a:extLst>
                      </p:cNvPr>
                      <p:cNvCxnSpPr>
                        <a:cxnSpLocks/>
                        <a:stCxn id="120" idx="3"/>
                        <a:endCxn id="113" idx="0"/>
                      </p:cNvCxnSpPr>
                      <p:nvPr/>
                    </p:nvCxnSpPr>
                    <p:spPr>
                      <a:xfrm flipH="1">
                        <a:off x="7804345" y="20909029"/>
                        <a:ext cx="901645" cy="4896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7" name="TextBox 126">
                            <a:extLst>
                              <a:ext uri="{FF2B5EF4-FFF2-40B4-BE49-F238E27FC236}">
                                <a16:creationId xmlns:a16="http://schemas.microsoft.com/office/drawing/2014/main" id="{30524683-7A42-1EBC-7E98-40B97C7526C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7" name="TextBox 126">
                            <a:extLst>
                              <a:ext uri="{FF2B5EF4-FFF2-40B4-BE49-F238E27FC236}">
                                <a16:creationId xmlns:a16="http://schemas.microsoft.com/office/drawing/2014/main" id="{30524683-7A42-1EBC-7E98-40B97C7526C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47779" y="22266233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8" name="TextBox 90">
                            <a:extLst>
                              <a:ext uri="{FF2B5EF4-FFF2-40B4-BE49-F238E27FC236}">
                                <a16:creationId xmlns:a16="http://schemas.microsoft.com/office/drawing/2014/main" id="{4F3C8363-3EA7-C56B-A2E4-A2CBC66439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8" name="TextBox 90">
                            <a:extLst>
                              <a:ext uri="{FF2B5EF4-FFF2-40B4-BE49-F238E27FC236}">
                                <a16:creationId xmlns:a16="http://schemas.microsoft.com/office/drawing/2014/main" id="{4F3C8363-3EA7-C56B-A2E4-A2CBC664398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124100" y="22279314"/>
                            <a:ext cx="449728" cy="4001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8E7DC8E6-0E1A-6219-7465-215251AE2D0F}"/>
                        </a:ext>
                      </a:extLst>
                    </p:cNvPr>
                    <p:cNvCxnSpPr>
                      <a:cxnSpLocks/>
                      <a:stCxn id="120" idx="5"/>
                      <a:endCxn id="121" idx="0"/>
                    </p:cNvCxnSpPr>
                    <p:nvPr/>
                  </p:nvCxnSpPr>
                  <p:spPr>
                    <a:xfrm>
                      <a:off x="9558883" y="20909029"/>
                      <a:ext cx="902870" cy="49048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EF898F2C-FA56-CDFA-9AD4-417F4C7E21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51411" y="30608205"/>
                    <a:ext cx="272225" cy="272225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9C803AB-D040-9535-694B-92CDFF16A9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291934" y="31259780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CE2A69C6-3AC9-B6EC-EFF1-D10A1F8909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479775" y="31263073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BE00C862-4B2C-E3FF-7808-6D801F531BD3}"/>
                      </a:ext>
                    </a:extLst>
                  </p:cNvPr>
                  <p:cNvCxnSpPr>
                    <a:cxnSpLocks/>
                    <a:stCxn id="113" idx="3"/>
                    <a:endCxn id="114" idx="0"/>
                  </p:cNvCxnSpPr>
                  <p:nvPr/>
                </p:nvCxnSpPr>
                <p:spPr>
                  <a:xfrm flipH="1">
                    <a:off x="19382676" y="30840564"/>
                    <a:ext cx="508601" cy="4192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>
                    <a:extLst>
                      <a:ext uri="{FF2B5EF4-FFF2-40B4-BE49-F238E27FC236}">
                        <a16:creationId xmlns:a16="http://schemas.microsoft.com/office/drawing/2014/main" id="{628B2DBA-4514-B33B-DD5C-94E11B0D8E2C}"/>
                      </a:ext>
                    </a:extLst>
                  </p:cNvPr>
                  <p:cNvCxnSpPr>
                    <a:cxnSpLocks/>
                    <a:stCxn id="113" idx="5"/>
                    <a:endCxn id="115" idx="0"/>
                  </p:cNvCxnSpPr>
                  <p:nvPr/>
                </p:nvCxnSpPr>
                <p:spPr>
                  <a:xfrm>
                    <a:off x="20083770" y="30840564"/>
                    <a:ext cx="486747" cy="42251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021B36C-63FE-85FF-EEA4-87870EECAC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35909" y="3215204"/>
                <a:ext cx="272225" cy="272225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F6F539E-6761-3041-7364-CEB4005E2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4516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b="1" dirty="0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2F705AAA-4B31-EDEA-4158-02CEB97CB7AD}"/>
                  </a:ext>
                </a:extLst>
              </p:cNvPr>
              <p:cNvCxnSpPr>
                <a:cxnSpLocks/>
                <a:stCxn id="131" idx="3"/>
                <a:endCxn id="138" idx="0"/>
              </p:cNvCxnSpPr>
              <p:nvPr/>
            </p:nvCxnSpPr>
            <p:spPr>
              <a:xfrm flipH="1">
                <a:off x="7745258" y="3447563"/>
                <a:ext cx="330517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9C803AB-D040-9535-694B-92CDFF16A9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6224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sz="1891" dirty="0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BE00C862-4B2C-E3FF-7808-6D801F531BD3}"/>
                  </a:ext>
                </a:extLst>
              </p:cNvPr>
              <p:cNvCxnSpPr>
                <a:cxnSpLocks/>
                <a:stCxn id="131" idx="5"/>
                <a:endCxn id="142" idx="0"/>
              </p:cNvCxnSpPr>
              <p:nvPr/>
            </p:nvCxnSpPr>
            <p:spPr>
              <a:xfrm>
                <a:off x="8268268" y="3447563"/>
                <a:ext cx="338698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BB561B5-9382-19BA-96BC-E04FEF3C7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77709" y="3215204"/>
                <a:ext cx="272225" cy="272225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A1DE82C-1204-F50D-9B93-06BCAF3B5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6316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891" b="1" dirty="0"/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1CD35C-F066-3ECF-7498-66F321C2B2F7}"/>
                  </a:ext>
                </a:extLst>
              </p:cNvPr>
              <p:cNvCxnSpPr>
                <a:cxnSpLocks/>
                <a:stCxn id="150" idx="3"/>
                <a:endCxn id="151" idx="0"/>
              </p:cNvCxnSpPr>
              <p:nvPr/>
            </p:nvCxnSpPr>
            <p:spPr>
              <a:xfrm flipH="1">
                <a:off x="8987058" y="3447563"/>
                <a:ext cx="330517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0DF69F2-4158-4BEF-DCF4-259DBA54AE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8024" y="3840378"/>
                <a:ext cx="181483" cy="18148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sz="1891" dirty="0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3905B0F-3ADC-164F-38B0-35207C19E037}"/>
                  </a:ext>
                </a:extLst>
              </p:cNvPr>
              <p:cNvCxnSpPr>
                <a:cxnSpLocks/>
                <a:stCxn id="150" idx="5"/>
                <a:endCxn id="153" idx="0"/>
              </p:cNvCxnSpPr>
              <p:nvPr/>
            </p:nvCxnSpPr>
            <p:spPr>
              <a:xfrm>
                <a:off x="9510068" y="3447563"/>
                <a:ext cx="338698" cy="3928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90">
                    <a:extLst>
                      <a:ext uri="{FF2B5EF4-FFF2-40B4-BE49-F238E27FC236}">
                        <a16:creationId xmlns:a16="http://schemas.microsoft.com/office/drawing/2014/main" id="{2E50568C-918A-52CD-9089-9E6EA1D1B3F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7833" y="4023623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6" name="TextBox 90">
                    <a:extLst>
                      <a:ext uri="{FF2B5EF4-FFF2-40B4-BE49-F238E27FC236}">
                        <a16:creationId xmlns:a16="http://schemas.microsoft.com/office/drawing/2014/main" id="{2E50568C-918A-52CD-9089-9E6EA1D1B3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833" y="4023623"/>
                    <a:ext cx="34237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90">
                    <a:extLst>
                      <a:ext uri="{FF2B5EF4-FFF2-40B4-BE49-F238E27FC236}">
                        <a16:creationId xmlns:a16="http://schemas.microsoft.com/office/drawing/2014/main" id="{7ACE463A-8FA9-559D-63AE-0917A0589922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101" y="4023623"/>
                    <a:ext cx="4497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7" name="TextBox 90">
                    <a:extLst>
                      <a:ext uri="{FF2B5EF4-FFF2-40B4-BE49-F238E27FC236}">
                        <a16:creationId xmlns:a16="http://schemas.microsoft.com/office/drawing/2014/main" id="{7ACE463A-8FA9-559D-63AE-0917A0589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101" y="4023623"/>
                    <a:ext cx="44972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90">
                    <a:extLst>
                      <a:ext uri="{FF2B5EF4-FFF2-40B4-BE49-F238E27FC236}">
                        <a16:creationId xmlns:a16="http://schemas.microsoft.com/office/drawing/2014/main" id="{3BFDEA83-73B9-AF49-F678-646D52C75171}"/>
                      </a:ext>
                    </a:extLst>
                  </p:cNvPr>
                  <p:cNvSpPr txBox="1"/>
                  <p:nvPr/>
                </p:nvSpPr>
                <p:spPr>
                  <a:xfrm>
                    <a:off x="8829634" y="4039010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8" name="TextBox 90">
                    <a:extLst>
                      <a:ext uri="{FF2B5EF4-FFF2-40B4-BE49-F238E27FC236}">
                        <a16:creationId xmlns:a16="http://schemas.microsoft.com/office/drawing/2014/main" id="{3BFDEA83-73B9-AF49-F678-646D52C75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9634" y="4039010"/>
                    <a:ext cx="34237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90">
                    <a:extLst>
                      <a:ext uri="{FF2B5EF4-FFF2-40B4-BE49-F238E27FC236}">
                        <a16:creationId xmlns:a16="http://schemas.microsoft.com/office/drawing/2014/main" id="{7B619B07-D402-BFFD-ADC7-FC48880D031F}"/>
                      </a:ext>
                    </a:extLst>
                  </p:cNvPr>
                  <p:cNvSpPr txBox="1"/>
                  <p:nvPr/>
                </p:nvSpPr>
                <p:spPr>
                  <a:xfrm>
                    <a:off x="9623902" y="4039010"/>
                    <a:ext cx="4497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59" name="TextBox 90">
                    <a:extLst>
                      <a:ext uri="{FF2B5EF4-FFF2-40B4-BE49-F238E27FC236}">
                        <a16:creationId xmlns:a16="http://schemas.microsoft.com/office/drawing/2014/main" id="{7B619B07-D402-BFFD-ADC7-FC48880D03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3902" y="4039010"/>
                    <a:ext cx="449728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4CD10DD-9A2B-D58D-6B42-6D34B934D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5107" y="3252932"/>
              <a:ext cx="313805" cy="35455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B5110FF-E2B8-881D-8D46-E1D48D5E1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2011" y="3267345"/>
              <a:ext cx="313805" cy="35455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70564292-86E3-8A44-C35E-5F0BC00DF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115" y="2654216"/>
              <a:ext cx="429421" cy="3252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7F98ADC1-83E8-A59D-F0AC-202784E31A97}"/>
                </a:ext>
              </a:extLst>
            </p:cNvPr>
            <p:cNvCxnSpPr>
              <a:cxnSpLocks/>
            </p:cNvCxnSpPr>
            <p:nvPr/>
          </p:nvCxnSpPr>
          <p:spPr>
            <a:xfrm>
              <a:off x="9321628" y="2627798"/>
              <a:ext cx="579158" cy="34945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F9BDB3CC-6B34-5270-BC68-3E6820F350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9500" y="1897487"/>
              <a:ext cx="780638" cy="4407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C0498D-8101-E30B-0A92-410B76CD0023}"/>
              </a:ext>
            </a:extLst>
          </p:cNvPr>
          <p:cNvSpPr txBox="1"/>
          <p:nvPr/>
        </p:nvSpPr>
        <p:spPr>
          <a:xfrm>
            <a:off x="719328" y="5498592"/>
            <a:ext cx="747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Optimal</a:t>
            </a:r>
            <a:r>
              <a:rPr lang="zh-CN" altLang="en-US" sz="2400" dirty="0"/>
              <a:t> </a:t>
            </a:r>
            <a:r>
              <a:rPr lang="en-US" altLang="zh-CN" sz="2400" dirty="0"/>
              <a:t>manipulation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polynomial-time</a:t>
            </a:r>
            <a:r>
              <a:rPr lang="zh-CN" altLang="en-US" sz="2400" dirty="0"/>
              <a:t> </a:t>
            </a:r>
            <a:r>
              <a:rPr lang="en-US" altLang="zh-CN" sz="2400" dirty="0"/>
              <a:t>tractable.</a:t>
            </a:r>
            <a:r>
              <a:rPr lang="zh-CN" altLang="en-US" sz="2400" dirty="0"/>
              <a:t> </a:t>
            </a:r>
            <a:endParaRPr lang="en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353EA-932D-0577-301D-CF7E25008598}"/>
              </a:ext>
            </a:extLst>
          </p:cNvPr>
          <p:cNvSpPr txBox="1"/>
          <p:nvPr/>
        </p:nvSpPr>
        <p:spPr>
          <a:xfrm>
            <a:off x="719328" y="5941016"/>
            <a:ext cx="1147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Follower</a:t>
            </a:r>
            <a:r>
              <a:rPr lang="zh-CN" altLang="en-US" sz="2400" dirty="0"/>
              <a:t> </a:t>
            </a:r>
            <a:r>
              <a:rPr lang="en-US" altLang="zh-CN" sz="2400" dirty="0"/>
              <a:t>gains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LESS</a:t>
            </a:r>
            <a:r>
              <a:rPr lang="zh-CN" altLang="en-US" sz="2400" dirty="0"/>
              <a:t> </a:t>
            </a:r>
            <a:r>
              <a:rPr lang="en-US" altLang="zh-CN" sz="2400" dirty="0"/>
              <a:t>under</a:t>
            </a:r>
            <a:r>
              <a:rPr lang="zh-CN" altLang="en-US" sz="2400" dirty="0"/>
              <a:t> </a:t>
            </a:r>
            <a:r>
              <a:rPr lang="en-US" altLang="zh-CN" sz="2400" dirty="0"/>
              <a:t>behavioral</a:t>
            </a:r>
            <a:r>
              <a:rPr lang="zh-CN" altLang="en-US" sz="2400" dirty="0"/>
              <a:t> </a:t>
            </a:r>
            <a:r>
              <a:rPr lang="en-US" altLang="zh-CN" sz="2400" dirty="0"/>
              <a:t>case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pure</a:t>
            </a:r>
            <a:r>
              <a:rPr lang="zh-CN" altLang="en-US" sz="2400" dirty="0"/>
              <a:t> </a:t>
            </a:r>
            <a:r>
              <a:rPr lang="en-US" altLang="zh-CN" sz="2400" dirty="0"/>
              <a:t>case,</a:t>
            </a:r>
            <a:r>
              <a:rPr lang="zh-CN" altLang="en-US" sz="2400" dirty="0"/>
              <a:t> </a:t>
            </a:r>
            <a:r>
              <a:rPr lang="en-US" altLang="zh-CN" sz="2400" dirty="0"/>
              <a:t>via</a:t>
            </a:r>
            <a:r>
              <a:rPr lang="zh-CN" altLang="en-US" sz="2400" dirty="0"/>
              <a:t> </a:t>
            </a:r>
            <a:r>
              <a:rPr lang="en-US" altLang="zh-CN" sz="2400" dirty="0"/>
              <a:t>optimal</a:t>
            </a:r>
            <a:r>
              <a:rPr lang="zh-CN" altLang="en-US" sz="2400" dirty="0"/>
              <a:t> </a:t>
            </a:r>
            <a:r>
              <a:rPr lang="en-US" altLang="zh-CN" sz="2400" dirty="0"/>
              <a:t>manipulation.</a:t>
            </a:r>
            <a:endParaRPr lang="en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F79F9-CD4B-DC99-4FD6-F8F9621FC0BA}"/>
              </a:ext>
            </a:extLst>
          </p:cNvPr>
          <p:cNvSpPr txBox="1"/>
          <p:nvPr/>
        </p:nvSpPr>
        <p:spPr>
          <a:xfrm>
            <a:off x="713000" y="5090869"/>
            <a:ext cx="335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Proposition</a:t>
            </a:r>
            <a:r>
              <a:rPr lang="en-US" altLang="zh-CN" sz="2400" dirty="0"/>
              <a:t>s</a:t>
            </a:r>
            <a:r>
              <a:rPr lang="zh-CN" altLang="en-US" sz="2400" dirty="0"/>
              <a:t> </a:t>
            </a:r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hold.</a:t>
            </a:r>
            <a:r>
              <a:rPr lang="zh-CN" altLang="en-US" sz="2400" dirty="0"/>
              <a:t> 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9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49"/>
    </mc:Choice>
    <mc:Fallback xmlns="">
      <p:transition spd="slow" advTm="66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A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Key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Technique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–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“Y”-shape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Distribution</a:t>
            </a:r>
            <a:endParaRPr lang="en-CN" sz="4000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5ECC24C-97F3-C177-C712-88F9EA23698B}"/>
              </a:ext>
            </a:extLst>
          </p:cNvPr>
          <p:cNvGrpSpPr/>
          <p:nvPr/>
        </p:nvGrpSpPr>
        <p:grpSpPr>
          <a:xfrm>
            <a:off x="8262410" y="1644902"/>
            <a:ext cx="3929590" cy="3111149"/>
            <a:chOff x="25533194" y="11877741"/>
            <a:chExt cx="3929590" cy="311114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3646DC-B221-0600-6C1E-DDD59F04C6FE}"/>
                </a:ext>
              </a:extLst>
            </p:cNvPr>
            <p:cNvGrpSpPr/>
            <p:nvPr/>
          </p:nvGrpSpPr>
          <p:grpSpPr>
            <a:xfrm>
              <a:off x="25533194" y="11877741"/>
              <a:ext cx="3929590" cy="3111149"/>
              <a:chOff x="23972634" y="11395529"/>
              <a:chExt cx="3929590" cy="3111149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34CE431-6EB9-35D3-C53F-360ED6513C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34486" y="11395529"/>
                <a:ext cx="273600" cy="273600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5001F0-8036-0F0F-76BB-1CFEB58F43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1847" y="12193945"/>
                <a:ext cx="273600" cy="273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7858338-5208-6483-53A9-B5E09D534E39}"/>
                  </a:ext>
                </a:extLst>
              </p:cNvPr>
              <p:cNvCxnSpPr>
                <a:cxnSpLocks/>
                <a:stCxn id="89" idx="3"/>
                <a:endCxn id="100" idx="0"/>
              </p:cNvCxnSpPr>
              <p:nvPr/>
            </p:nvCxnSpPr>
            <p:spPr>
              <a:xfrm flipH="1">
                <a:off x="25976777" y="12427477"/>
                <a:ext cx="535138" cy="6437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3261C9B-A9EF-82CE-5D0C-99B08A988E40}"/>
                  </a:ext>
                </a:extLst>
              </p:cNvPr>
              <p:cNvCxnSpPr>
                <a:cxnSpLocks/>
                <a:stCxn id="89" idx="5"/>
                <a:endCxn id="105" idx="0"/>
              </p:cNvCxnSpPr>
              <p:nvPr/>
            </p:nvCxnSpPr>
            <p:spPr>
              <a:xfrm>
                <a:off x="26705379" y="12427477"/>
                <a:ext cx="517140" cy="6296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1960229-8F3F-AC79-5F8C-CCC55B44B9A3}"/>
                  </a:ext>
                </a:extLst>
              </p:cNvPr>
              <p:cNvCxnSpPr>
                <a:cxnSpLocks/>
                <a:stCxn id="88" idx="3"/>
                <a:endCxn id="94" idx="0"/>
              </p:cNvCxnSpPr>
              <p:nvPr/>
            </p:nvCxnSpPr>
            <p:spPr>
              <a:xfrm flipH="1">
                <a:off x="24908005" y="11629061"/>
                <a:ext cx="666549" cy="5248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1B2C0CB-19D3-814C-1661-861D925F25EF}"/>
                  </a:ext>
                </a:extLst>
              </p:cNvPr>
              <p:cNvCxnSpPr>
                <a:cxnSpLocks/>
                <a:stCxn id="88" idx="5"/>
                <a:endCxn id="89" idx="0"/>
              </p:cNvCxnSpPr>
              <p:nvPr/>
            </p:nvCxnSpPr>
            <p:spPr>
              <a:xfrm>
                <a:off x="25768018" y="11629061"/>
                <a:ext cx="840629" cy="564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FC38577-7948-FC05-B769-42E96C453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71205" y="12153877"/>
                <a:ext cx="273600" cy="273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06AE21F-63B5-7642-339F-D40AC7652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18699" y="13013928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341044A-C255-6BA2-547A-B896A25E5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76393" y="13029653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677D51F-0D34-CC39-52FA-51C886E5CE43}"/>
                  </a:ext>
                </a:extLst>
              </p:cNvPr>
              <p:cNvCxnSpPr>
                <a:cxnSpLocks/>
                <a:stCxn id="94" idx="3"/>
                <a:endCxn id="95" idx="0"/>
              </p:cNvCxnSpPr>
              <p:nvPr/>
            </p:nvCxnSpPr>
            <p:spPr>
              <a:xfrm flipH="1">
                <a:off x="24408699" y="12387409"/>
                <a:ext cx="402574" cy="626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766D1FD-7F9B-B159-F524-A435626F603E}"/>
                  </a:ext>
                </a:extLst>
              </p:cNvPr>
              <p:cNvCxnSpPr>
                <a:cxnSpLocks/>
                <a:stCxn id="94" idx="5"/>
                <a:endCxn id="96" idx="0"/>
              </p:cNvCxnSpPr>
              <p:nvPr/>
            </p:nvCxnSpPr>
            <p:spPr>
              <a:xfrm>
                <a:off x="25004737" y="12387409"/>
                <a:ext cx="361656" cy="642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154">
                <a:extLst>
                  <a:ext uri="{FF2B5EF4-FFF2-40B4-BE49-F238E27FC236}">
                    <a16:creationId xmlns:a16="http://schemas.microsoft.com/office/drawing/2014/main" id="{3A7C4913-30BA-9EC5-4C78-B00CEF133D34}"/>
                  </a:ext>
                </a:extLst>
              </p:cNvPr>
              <p:cNvSpPr txBox="1"/>
              <p:nvPr/>
            </p:nvSpPr>
            <p:spPr>
              <a:xfrm>
                <a:off x="23972634" y="14106568"/>
                <a:ext cx="39295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An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of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Y-shape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strategy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pair</a:t>
                </a:r>
                <a:endParaRPr lang="en-CN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30C1F4F-26DF-B81A-716E-35642557D4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39977" y="13071186"/>
                <a:ext cx="273600" cy="273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1C1CB0B-7134-D32F-F11D-63807E036C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19019" y="13808112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4C45E3C-C0EE-854D-BDB6-861381EDBC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8585" y="13816745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E6F7871-A4A6-3CF9-B9BB-5B37DFE9151D}"/>
                  </a:ext>
                </a:extLst>
              </p:cNvPr>
              <p:cNvCxnSpPr>
                <a:cxnSpLocks/>
                <a:stCxn id="100" idx="3"/>
                <a:endCxn id="101" idx="0"/>
              </p:cNvCxnSpPr>
              <p:nvPr/>
            </p:nvCxnSpPr>
            <p:spPr>
              <a:xfrm flipH="1">
                <a:off x="25609019" y="13304718"/>
                <a:ext cx="271026" cy="5033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F29FA28-40B5-4156-CA41-325960D289D9}"/>
                  </a:ext>
                </a:extLst>
              </p:cNvPr>
              <p:cNvCxnSpPr>
                <a:cxnSpLocks/>
                <a:stCxn id="100" idx="5"/>
                <a:endCxn id="102" idx="0"/>
              </p:cNvCxnSpPr>
              <p:nvPr/>
            </p:nvCxnSpPr>
            <p:spPr>
              <a:xfrm>
                <a:off x="26073509" y="13304718"/>
                <a:ext cx="295076" cy="5120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927BBA7-507D-EFE7-6916-0E8016EDA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85719" y="13057128"/>
                <a:ext cx="273600" cy="273600"/>
              </a:xfrm>
              <a:prstGeom prst="ellipse">
                <a:avLst/>
              </a:prstGeom>
              <a:solidFill>
                <a:srgbClr val="D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361BBBE-0E9E-F056-FD3A-BB1F1B2B5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67124" y="13828573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2076820-F686-804B-47BE-BA520A7F23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01064" y="13805112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b="1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5ED5579-B81B-A015-6031-FFC32B3CDF45}"/>
                  </a:ext>
                </a:extLst>
              </p:cNvPr>
              <p:cNvCxnSpPr>
                <a:cxnSpLocks/>
                <a:stCxn id="105" idx="3"/>
                <a:endCxn id="107" idx="0"/>
              </p:cNvCxnSpPr>
              <p:nvPr/>
            </p:nvCxnSpPr>
            <p:spPr>
              <a:xfrm flipH="1">
                <a:off x="26857124" y="13290660"/>
                <a:ext cx="268663" cy="5379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CA0611C-3342-C936-B4AE-B4A9B73C2DAC}"/>
                  </a:ext>
                </a:extLst>
              </p:cNvPr>
              <p:cNvCxnSpPr>
                <a:cxnSpLocks/>
                <a:stCxn id="105" idx="5"/>
                <a:endCxn id="109" idx="0"/>
              </p:cNvCxnSpPr>
              <p:nvPr/>
            </p:nvCxnSpPr>
            <p:spPr>
              <a:xfrm>
                <a:off x="27319251" y="13290660"/>
                <a:ext cx="371813" cy="5144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819AF73-F86F-DC35-6F28-36D4A981E3C6}"/>
                </a:ext>
              </a:extLst>
            </p:cNvPr>
            <p:cNvCxnSpPr>
              <a:cxnSpLocks/>
            </p:cNvCxnSpPr>
            <p:nvPr/>
          </p:nvCxnSpPr>
          <p:spPr>
            <a:xfrm>
              <a:off x="27407715" y="12080795"/>
              <a:ext cx="728602" cy="491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8393768-A003-6ED5-EC0E-4A8894A4C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5532" y="13761882"/>
              <a:ext cx="239621" cy="4743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E789391-B4E3-5C2C-26BA-20EECD103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5776" y="13805573"/>
              <a:ext cx="223632" cy="40661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EDB6E9-B8A9-5D2E-1210-BBDB63AEC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49578" y="12909689"/>
              <a:ext cx="491538" cy="59719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B6139B-F08D-ECED-D0D4-B5DF43B2F47C}"/>
                </a:ext>
              </a:extLst>
            </p:cNvPr>
            <p:cNvCxnSpPr>
              <a:cxnSpLocks/>
            </p:cNvCxnSpPr>
            <p:nvPr/>
          </p:nvCxnSpPr>
          <p:spPr>
            <a:xfrm>
              <a:off x="28341664" y="12898699"/>
              <a:ext cx="431704" cy="54394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167">
                <a:extLst>
                  <a:ext uri="{FF2B5EF4-FFF2-40B4-BE49-F238E27FC236}">
                    <a16:creationId xmlns:a16="http://schemas.microsoft.com/office/drawing/2014/main" id="{C05ACC08-3377-B585-85B8-A0B298643325}"/>
                  </a:ext>
                </a:extLst>
              </p:cNvPr>
              <p:cNvSpPr txBox="1"/>
              <p:nvPr/>
            </p:nvSpPr>
            <p:spPr>
              <a:xfrm>
                <a:off x="240289" y="1414070"/>
                <a:ext cx="102400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N" sz="2400" b="1" dirty="0"/>
                  <a:t>Defini</a:t>
                </a:r>
                <a:r>
                  <a:rPr lang="en-US" altLang="zh-CN" sz="2400" b="1" dirty="0" err="1"/>
                  <a:t>tion</a:t>
                </a:r>
                <a:r>
                  <a:rPr lang="en-US" altLang="zh-CN" sz="2400" dirty="0"/>
                  <a:t>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Distribution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“Y”-shape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leaf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node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≠0}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.</a:t>
                </a:r>
                <a:r>
                  <a:rPr lang="zh-CN" altLang="en-US" sz="2400" dirty="0"/>
                  <a:t>  </a:t>
                </a:r>
                <a:endParaRPr lang="en-CN" sz="2400" dirty="0"/>
              </a:p>
            </p:txBody>
          </p:sp>
        </mc:Choice>
        <mc:Fallback xmlns="">
          <p:sp>
            <p:nvSpPr>
              <p:cNvPr id="77" name="TextBox 167">
                <a:extLst>
                  <a:ext uri="{FF2B5EF4-FFF2-40B4-BE49-F238E27FC236}">
                    <a16:creationId xmlns:a16="http://schemas.microsoft.com/office/drawing/2014/main" id="{C05ACC08-3377-B585-85B8-A0B298643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9" y="1414070"/>
                <a:ext cx="10240023" cy="461665"/>
              </a:xfrm>
              <a:prstGeom prst="rect">
                <a:avLst/>
              </a:prstGeom>
              <a:blipFill>
                <a:blip r:embed="rId3"/>
                <a:stretch>
                  <a:fillRect l="-866" t="-8108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168">
                <a:extLst>
                  <a:ext uri="{FF2B5EF4-FFF2-40B4-BE49-F238E27FC236}">
                    <a16:creationId xmlns:a16="http://schemas.microsoft.com/office/drawing/2014/main" id="{AE015060-84BE-127A-598A-B1D203C88A9B}"/>
                  </a:ext>
                </a:extLst>
              </p:cNvPr>
              <p:cNvSpPr txBox="1"/>
              <p:nvPr/>
            </p:nvSpPr>
            <p:spPr>
              <a:xfrm>
                <a:off x="874729" y="1900643"/>
                <a:ext cx="7592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200" dirty="0">
                    <a:solidFill>
                      <a:srgbClr val="C00000"/>
                    </a:solidFill>
                  </a:rPr>
                  <a:t>The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strategy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profiles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of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yields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distribution,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 err="1">
                    <a:solidFill>
                      <a:srgbClr val="C00000"/>
                    </a:solidFill>
                  </a:rPr>
                  <a:t>s.t.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edges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with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non-zero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probabilities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form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C00000"/>
                    </a:solidFill>
                  </a:rPr>
                  <a:t>“Y”.</a:t>
                </a:r>
                <a:r>
                  <a:rPr lang="zh-CN" altLang="en-US" sz="2200" dirty="0">
                    <a:solidFill>
                      <a:srgbClr val="C00000"/>
                    </a:solidFill>
                  </a:rPr>
                  <a:t> </a:t>
                </a:r>
                <a:endParaRPr lang="en-CN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TextBox 168">
                <a:extLst>
                  <a:ext uri="{FF2B5EF4-FFF2-40B4-BE49-F238E27FC236}">
                    <a16:creationId xmlns:a16="http://schemas.microsoft.com/office/drawing/2014/main" id="{AE015060-84BE-127A-598A-B1D203C8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29" y="1900643"/>
                <a:ext cx="7592367" cy="769441"/>
              </a:xfrm>
              <a:prstGeom prst="rect">
                <a:avLst/>
              </a:prstGeom>
              <a:blipFill>
                <a:blip r:embed="rId4"/>
                <a:stretch>
                  <a:fillRect l="-1002" t="-4839" b="-145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7">
                <a:extLst>
                  <a:ext uri="{FF2B5EF4-FFF2-40B4-BE49-F238E27FC236}">
                    <a16:creationId xmlns:a16="http://schemas.microsoft.com/office/drawing/2014/main" id="{D963693F-2E4A-8CD3-55F3-F567143F482E}"/>
                  </a:ext>
                </a:extLst>
              </p:cNvPr>
              <p:cNvSpPr txBox="1"/>
              <p:nvPr/>
            </p:nvSpPr>
            <p:spPr>
              <a:xfrm>
                <a:off x="265271" y="2784275"/>
                <a:ext cx="8171892" cy="159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/>
                  <a:t>Good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Property.</a:t>
                </a:r>
                <a:r>
                  <a:rPr lang="zh-CN" altLang="en-US" sz="2400" b="1" dirty="0"/>
                  <a:t> </a:t>
                </a:r>
                <a:r>
                  <a:rPr lang="en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(strongly-)inducible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distribution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exists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“Y”-shape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distribution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such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that</a:t>
                </a:r>
              </a:p>
              <a:p>
                <a:pPr marL="800017" lvl="1" indent="-342900">
                  <a:buFont typeface="+mj-lt"/>
                  <a:buAutoNum type="arabicPeriod"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/>
                  <a:t>is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(strongly-)inducible;</a:t>
                </a:r>
              </a:p>
              <a:p>
                <a:pPr marL="800017" lvl="1" indent="-342900">
                  <a:buFont typeface="+mj-lt"/>
                  <a:buAutoNum type="arabicPeriod"/>
                </a:pP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.</a:t>
                </a:r>
                <a:r>
                  <a:rPr lang="zh-CN" altLang="en-US" sz="2200" dirty="0"/>
                  <a:t> </a:t>
                </a:r>
                <a:endParaRPr lang="en-CN" sz="2200" dirty="0"/>
              </a:p>
            </p:txBody>
          </p:sp>
        </mc:Choice>
        <mc:Fallback xmlns="">
          <p:sp>
            <p:nvSpPr>
              <p:cNvPr id="79" name="TextBox 227">
                <a:extLst>
                  <a:ext uri="{FF2B5EF4-FFF2-40B4-BE49-F238E27FC236}">
                    <a16:creationId xmlns:a16="http://schemas.microsoft.com/office/drawing/2014/main" id="{D963693F-2E4A-8CD3-55F3-F567143F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1" y="2784275"/>
                <a:ext cx="8171892" cy="1592487"/>
              </a:xfrm>
              <a:prstGeom prst="rect">
                <a:avLst/>
              </a:prstGeom>
              <a:blipFill>
                <a:blip r:embed="rId5"/>
                <a:stretch>
                  <a:fillRect l="-1242" t="-2381" r="-311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229">
            <a:extLst>
              <a:ext uri="{FF2B5EF4-FFF2-40B4-BE49-F238E27FC236}">
                <a16:creationId xmlns:a16="http://schemas.microsoft.com/office/drawing/2014/main" id="{FE1254CF-77FE-9133-3B7C-235A3E5BD015}"/>
              </a:ext>
            </a:extLst>
          </p:cNvPr>
          <p:cNvSpPr txBox="1"/>
          <p:nvPr/>
        </p:nvSpPr>
        <p:spPr>
          <a:xfrm>
            <a:off x="1071059" y="4464316"/>
            <a:ext cx="736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>
                <a:solidFill>
                  <a:srgbClr val="C00000"/>
                </a:solidFill>
              </a:rPr>
              <a:t>“Y”-shape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distributions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enable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us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to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design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algorithms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for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general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settings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and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find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the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characterization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for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property</a:t>
            </a:r>
            <a:r>
              <a:rPr lang="zh-CN" altLang="en-US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USE</a:t>
            </a:r>
            <a:endParaRPr lang="en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Extension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–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Strong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Inducibility</a:t>
            </a:r>
            <a:endParaRPr lang="en-CN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B2373-6A07-0394-5DBC-417EBF22CF3F}"/>
              </a:ext>
            </a:extLst>
          </p:cNvPr>
          <p:cNvGrpSpPr>
            <a:grpSpLocks noChangeAspect="1"/>
          </p:cNvGrpSpPr>
          <p:nvPr/>
        </p:nvGrpSpPr>
        <p:grpSpPr>
          <a:xfrm>
            <a:off x="179306" y="1737365"/>
            <a:ext cx="4396849" cy="3291063"/>
            <a:chOff x="19079060" y="29886188"/>
            <a:chExt cx="3360823" cy="2515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90">
                  <a:extLst>
                    <a:ext uri="{FF2B5EF4-FFF2-40B4-BE49-F238E27FC236}">
                      <a16:creationId xmlns:a16="http://schemas.microsoft.com/office/drawing/2014/main" id="{DCA1A927-8123-337C-4D60-1F41C725425C}"/>
                    </a:ext>
                  </a:extLst>
                </p:cNvPr>
                <p:cNvSpPr txBox="1"/>
                <p:nvPr/>
              </p:nvSpPr>
              <p:spPr>
                <a:xfrm>
                  <a:off x="19603966" y="31657037"/>
                  <a:ext cx="342375" cy="305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4" name="TextBox 90">
                  <a:extLst>
                    <a:ext uri="{FF2B5EF4-FFF2-40B4-BE49-F238E27FC236}">
                      <a16:creationId xmlns:a16="http://schemas.microsoft.com/office/drawing/2014/main" id="{DCA1A927-8123-337C-4D60-1F41C7254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966" y="31657037"/>
                  <a:ext cx="342375" cy="305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91">
                  <a:extLst>
                    <a:ext uri="{FF2B5EF4-FFF2-40B4-BE49-F238E27FC236}">
                      <a16:creationId xmlns:a16="http://schemas.microsoft.com/office/drawing/2014/main" id="{767F2227-299F-75DE-D89B-2DBC627022A7}"/>
                    </a:ext>
                  </a:extLst>
                </p:cNvPr>
                <p:cNvSpPr txBox="1"/>
                <p:nvPr/>
              </p:nvSpPr>
              <p:spPr>
                <a:xfrm>
                  <a:off x="19602493" y="32009419"/>
                  <a:ext cx="326790" cy="305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5" name="TextBox 91">
                  <a:extLst>
                    <a:ext uri="{FF2B5EF4-FFF2-40B4-BE49-F238E27FC236}">
                      <a16:creationId xmlns:a16="http://schemas.microsoft.com/office/drawing/2014/main" id="{767F2227-299F-75DE-D89B-2DBC6270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493" y="32009419"/>
                  <a:ext cx="326790" cy="305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13BB48-4BFC-5424-CB2E-8F1F6E0F7797}"/>
                </a:ext>
              </a:extLst>
            </p:cNvPr>
            <p:cNvGrpSpPr/>
            <p:nvPr/>
          </p:nvGrpSpPr>
          <p:grpSpPr>
            <a:xfrm>
              <a:off x="19079060" y="29886188"/>
              <a:ext cx="3360823" cy="2515593"/>
              <a:chOff x="19079060" y="29886188"/>
              <a:chExt cx="3360823" cy="251559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7560B9E-7A50-9670-0DA4-368FBE686E59}"/>
                  </a:ext>
                </a:extLst>
              </p:cNvPr>
              <p:cNvGrpSpPr/>
              <p:nvPr/>
            </p:nvGrpSpPr>
            <p:grpSpPr>
              <a:xfrm>
                <a:off x="19079060" y="29886188"/>
                <a:ext cx="3101585" cy="2515593"/>
                <a:chOff x="19081574" y="29886188"/>
                <a:chExt cx="3101585" cy="2515593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ABF992B-605F-B27C-E155-D70EE1125A60}"/>
                    </a:ext>
                  </a:extLst>
                </p:cNvPr>
                <p:cNvGrpSpPr/>
                <p:nvPr/>
              </p:nvGrpSpPr>
              <p:grpSpPr>
                <a:xfrm>
                  <a:off x="19081574" y="29886188"/>
                  <a:ext cx="3101585" cy="2515593"/>
                  <a:chOff x="7558795" y="20676670"/>
                  <a:chExt cx="3101585" cy="2515593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3DFD5E3E-A285-7151-92A3-B330C12349FA}"/>
                      </a:ext>
                    </a:extLst>
                  </p:cNvPr>
                  <p:cNvGrpSpPr/>
                  <p:nvPr/>
                </p:nvGrpSpPr>
                <p:grpSpPr>
                  <a:xfrm>
                    <a:off x="7558795" y="20676670"/>
                    <a:ext cx="3101585" cy="2515593"/>
                    <a:chOff x="6898395" y="20676670"/>
                    <a:chExt cx="3101585" cy="2515593"/>
                  </a:xfrm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8849699-13CF-F3FC-346A-C34FDDDBDF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666124" y="20676670"/>
                      <a:ext cx="272225" cy="272225"/>
                    </a:xfrm>
                    <a:prstGeom prst="ellipse">
                      <a:avLst/>
                    </a:prstGeom>
                    <a:solidFill>
                      <a:srgbClr val="C00000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28982466-2FF8-0D2B-E467-F177B08A7A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388834" y="21434621"/>
                      <a:ext cx="272225" cy="272225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BD8E8365-40AC-C298-7EDF-FEDFFBAF082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981242" y="22216596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7C2505F2-9C8E-E074-DD5C-E1D53A557B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818497" y="22203515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0F9F224A-2EEC-3937-7471-5DFFB2DD1219}"/>
                        </a:ext>
                      </a:extLst>
                    </p:cNvPr>
                    <p:cNvCxnSpPr>
                      <a:cxnSpLocks/>
                      <a:stCxn id="50" idx="3"/>
                      <a:endCxn id="51" idx="0"/>
                    </p:cNvCxnSpPr>
                    <p:nvPr/>
                  </p:nvCxnSpPr>
                  <p:spPr>
                    <a:xfrm flipH="1">
                      <a:off x="9071984" y="21666980"/>
                      <a:ext cx="356716" cy="5496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894CFD52-4301-32D6-B8FD-E484754AAC89}"/>
                        </a:ext>
                      </a:extLst>
                    </p:cNvPr>
                    <p:cNvCxnSpPr>
                      <a:cxnSpLocks/>
                      <a:stCxn id="50" idx="5"/>
                      <a:endCxn id="52" idx="0"/>
                    </p:cNvCxnSpPr>
                    <p:nvPr/>
                  </p:nvCxnSpPr>
                  <p:spPr>
                    <a:xfrm>
                      <a:off x="9621193" y="21666980"/>
                      <a:ext cx="288046" cy="536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FB7F1769-6567-B89E-73E8-86BB6C6D29D5}"/>
                        </a:ext>
                      </a:extLst>
                    </p:cNvPr>
                    <p:cNvCxnSpPr>
                      <a:cxnSpLocks/>
                      <a:stCxn id="49" idx="3"/>
                      <a:endCxn id="33" idx="0"/>
                    </p:cNvCxnSpPr>
                    <p:nvPr/>
                  </p:nvCxnSpPr>
                  <p:spPr>
                    <a:xfrm flipH="1">
                      <a:off x="8052965" y="20909029"/>
                      <a:ext cx="653025" cy="5364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9F674C33-636A-AE88-6313-595AAED1E0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9F674C33-636A-AE88-6313-595AAED1E0F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5E5D398E-2C02-F82A-9D50-B454DCDE29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5E5D398E-2C02-F82A-9D50-B454DCDE29E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90">
                          <a:extLst>
                            <a:ext uri="{FF2B5EF4-FFF2-40B4-BE49-F238E27FC236}">
                              <a16:creationId xmlns:a16="http://schemas.microsoft.com/office/drawing/2014/main" id="{8414656F-6FCC-223D-77C7-940DE1303B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90">
                          <a:extLst>
                            <a:ext uri="{FF2B5EF4-FFF2-40B4-BE49-F238E27FC236}">
                              <a16:creationId xmlns:a16="http://schemas.microsoft.com/office/drawing/2014/main" id="{8414656F-6FCC-223D-77C7-940DE1303B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91">
                          <a:extLst>
                            <a:ext uri="{FF2B5EF4-FFF2-40B4-BE49-F238E27FC236}">
                              <a16:creationId xmlns:a16="http://schemas.microsoft.com/office/drawing/2014/main" id="{C0496A6A-0E7E-BA7E-C8CB-1FA765BAF3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33314" y="22800414"/>
                          <a:ext cx="294314" cy="305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91">
                          <a:extLst>
                            <a:ext uri="{FF2B5EF4-FFF2-40B4-BE49-F238E27FC236}">
                              <a16:creationId xmlns:a16="http://schemas.microsoft.com/office/drawing/2014/main" id="{C0496A6A-0E7E-BA7E-C8CB-1FA765BAF3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33314" y="22800414"/>
                          <a:ext cx="294314" cy="3058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90">
                          <a:extLst>
                            <a:ext uri="{FF2B5EF4-FFF2-40B4-BE49-F238E27FC236}">
                              <a16:creationId xmlns:a16="http://schemas.microsoft.com/office/drawing/2014/main" id="{317CF100-21B3-AA82-C80B-248298A130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90">
                          <a:extLst>
                            <a:ext uri="{FF2B5EF4-FFF2-40B4-BE49-F238E27FC236}">
                              <a16:creationId xmlns:a16="http://schemas.microsoft.com/office/drawing/2014/main" id="{317CF100-21B3-AA82-C80B-248298A1301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91">
                          <a:extLst>
                            <a:ext uri="{FF2B5EF4-FFF2-40B4-BE49-F238E27FC236}">
                              <a16:creationId xmlns:a16="http://schemas.microsoft.com/office/drawing/2014/main" id="{1F245921-FDA1-6F41-449C-21793C4081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38349" y="22792153"/>
                          <a:ext cx="781098" cy="305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(&lt;0)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91">
                          <a:extLst>
                            <a:ext uri="{FF2B5EF4-FFF2-40B4-BE49-F238E27FC236}">
                              <a16:creationId xmlns:a16="http://schemas.microsoft.com/office/drawing/2014/main" id="{1F245921-FDA1-6F41-449C-21793C4081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38349" y="22792153"/>
                          <a:ext cx="781098" cy="3058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121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DCF4A8FB-CDE4-88CC-B660-9ED2E9610A74}"/>
                      </a:ext>
                    </a:extLst>
                  </p:cNvPr>
                  <p:cNvCxnSpPr>
                    <a:cxnSpLocks/>
                    <a:stCxn id="49" idx="5"/>
                    <a:endCxn id="50" idx="0"/>
                  </p:cNvCxnSpPr>
                  <p:nvPr/>
                </p:nvCxnSpPr>
                <p:spPr>
                  <a:xfrm>
                    <a:off x="9558883" y="20909029"/>
                    <a:ext cx="626464" cy="52559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7A78863-A84B-7E94-DCF1-7F8E950AFC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100031" y="30654988"/>
                  <a:ext cx="272225" cy="27222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F42FFFC-8004-E907-3562-8F04534FD5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684728" y="31446956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68174FE-DBF4-0AE1-0A18-8A11F83D9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580964" y="31436963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8802E6DF-F0AC-BD02-300E-343F210D81D3}"/>
                    </a:ext>
                  </a:extLst>
                </p:cNvPr>
                <p:cNvCxnSpPr>
                  <a:cxnSpLocks/>
                  <a:stCxn id="33" idx="3"/>
                  <a:endCxn id="35" idx="0"/>
                </p:cNvCxnSpPr>
                <p:nvPr/>
              </p:nvCxnSpPr>
              <p:spPr>
                <a:xfrm flipH="1">
                  <a:off x="19775470" y="30887347"/>
                  <a:ext cx="364427" cy="55960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550E429-D11D-031F-A39B-4331DB559CC0}"/>
                    </a:ext>
                  </a:extLst>
                </p:cNvPr>
                <p:cNvCxnSpPr>
                  <a:cxnSpLocks/>
                  <a:stCxn id="33" idx="5"/>
                  <a:endCxn id="37" idx="0"/>
                </p:cNvCxnSpPr>
                <p:nvPr/>
              </p:nvCxnSpPr>
              <p:spPr>
                <a:xfrm>
                  <a:off x="20332390" y="30887347"/>
                  <a:ext cx="339316" cy="5496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0">
                    <a:extLst>
                      <a:ext uri="{FF2B5EF4-FFF2-40B4-BE49-F238E27FC236}">
                        <a16:creationId xmlns:a16="http://schemas.microsoft.com/office/drawing/2014/main" id="{3A0FBA6C-6E8E-2364-3114-78BF027B47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0" name="TextBox 90">
                    <a:extLst>
                      <a:ext uri="{FF2B5EF4-FFF2-40B4-BE49-F238E27FC236}">
                        <a16:creationId xmlns:a16="http://schemas.microsoft.com/office/drawing/2014/main" id="{3A0FBA6C-6E8E-2364-3114-78BF027B47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91">
                    <a:extLst>
                      <a:ext uri="{FF2B5EF4-FFF2-40B4-BE49-F238E27FC236}">
                        <a16:creationId xmlns:a16="http://schemas.microsoft.com/office/drawing/2014/main" id="{5F88BF47-7FC6-B06A-A12F-5EDD598E44D2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9613" y="32016538"/>
                    <a:ext cx="294314" cy="305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3" name="TextBox 91">
                    <a:extLst>
                      <a:ext uri="{FF2B5EF4-FFF2-40B4-BE49-F238E27FC236}">
                        <a16:creationId xmlns:a16="http://schemas.microsoft.com/office/drawing/2014/main" id="{5F88BF47-7FC6-B06A-A12F-5EDD598E44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9613" y="32016538"/>
                    <a:ext cx="294314" cy="3058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07CA85-E464-F45B-48DE-4D9DF6EC46F6}"/>
              </a:ext>
            </a:extLst>
          </p:cNvPr>
          <p:cNvCxnSpPr>
            <a:cxnSpLocks/>
          </p:cNvCxnSpPr>
          <p:nvPr/>
        </p:nvCxnSpPr>
        <p:spPr>
          <a:xfrm flipH="1">
            <a:off x="1645721" y="1958830"/>
            <a:ext cx="790855" cy="644065"/>
          </a:xfrm>
          <a:prstGeom prst="straightConnector1">
            <a:avLst/>
          </a:prstGeom>
          <a:ln w="38100">
            <a:solidFill>
              <a:srgbClr val="F79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0F027E-7DA8-350A-F889-73379F84F9E1}"/>
              </a:ext>
            </a:extLst>
          </p:cNvPr>
          <p:cNvCxnSpPr>
            <a:cxnSpLocks/>
          </p:cNvCxnSpPr>
          <p:nvPr/>
        </p:nvCxnSpPr>
        <p:spPr>
          <a:xfrm>
            <a:off x="1932184" y="3016593"/>
            <a:ext cx="426299" cy="6878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B94EB6-2C90-E48F-B7BF-7995D2F1D56F}"/>
              </a:ext>
            </a:extLst>
          </p:cNvPr>
          <p:cNvCxnSpPr>
            <a:cxnSpLocks/>
          </p:cNvCxnSpPr>
          <p:nvPr/>
        </p:nvCxnSpPr>
        <p:spPr>
          <a:xfrm flipH="1">
            <a:off x="973100" y="3016271"/>
            <a:ext cx="460519" cy="69948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D00073D-B80A-7894-A9F3-95E73FD64733}"/>
                  </a:ext>
                </a:extLst>
              </p:cNvPr>
              <p:cNvSpPr txBox="1"/>
              <p:nvPr/>
            </p:nvSpPr>
            <p:spPr>
              <a:xfrm>
                <a:off x="861005" y="2812911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D00073D-B80A-7894-A9F3-95E73FD6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05" y="2812911"/>
                <a:ext cx="365805" cy="61093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7BC65C-5CE0-EF9D-D804-297B71F660C4}"/>
                  </a:ext>
                </a:extLst>
              </p:cNvPr>
              <p:cNvSpPr txBox="1"/>
              <p:nvPr/>
            </p:nvSpPr>
            <p:spPr>
              <a:xfrm>
                <a:off x="2145333" y="2850589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7BC65C-5CE0-EF9D-D804-297B71F6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33" y="2850589"/>
                <a:ext cx="365805" cy="610936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5B3169-9710-74D1-3FDA-C61F901BD5AB}"/>
              </a:ext>
            </a:extLst>
          </p:cNvPr>
          <p:cNvCxnSpPr>
            <a:cxnSpLocks/>
          </p:cNvCxnSpPr>
          <p:nvPr/>
        </p:nvCxnSpPr>
        <p:spPr>
          <a:xfrm>
            <a:off x="3864678" y="3042120"/>
            <a:ext cx="372311" cy="63161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91">
                <a:extLst>
                  <a:ext uri="{FF2B5EF4-FFF2-40B4-BE49-F238E27FC236}">
                    <a16:creationId xmlns:a16="http://schemas.microsoft.com/office/drawing/2014/main" id="{60BD1B58-C8D1-DAD1-820C-FA52FA6A1AE6}"/>
                  </a:ext>
                </a:extLst>
              </p:cNvPr>
              <p:cNvSpPr txBox="1"/>
              <p:nvPr/>
            </p:nvSpPr>
            <p:spPr>
              <a:xfrm>
                <a:off x="731869" y="4920368"/>
                <a:ext cx="651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68" name="TextBox 91">
                <a:extLst>
                  <a:ext uri="{FF2B5EF4-FFF2-40B4-BE49-F238E27FC236}">
                    <a16:creationId xmlns:a16="http://schemas.microsoft.com/office/drawing/2014/main" id="{60BD1B58-C8D1-DAD1-820C-FA52FA6A1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9" y="4920368"/>
                <a:ext cx="651717" cy="400110"/>
              </a:xfrm>
              <a:prstGeom prst="rect">
                <a:avLst/>
              </a:prstGeom>
              <a:blipFill>
                <a:blip r:embed="rId1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978A6D7-256C-855D-4041-F7E2A2CD98DF}"/>
                  </a:ext>
                </a:extLst>
              </p:cNvPr>
              <p:cNvSpPr txBox="1"/>
              <p:nvPr/>
            </p:nvSpPr>
            <p:spPr>
              <a:xfrm>
                <a:off x="345980" y="4844128"/>
                <a:ext cx="4288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N" sz="24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978A6D7-256C-855D-4041-F7E2A2CD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0" y="4844128"/>
                <a:ext cx="428899" cy="461665"/>
              </a:xfrm>
              <a:prstGeom prst="rect">
                <a:avLst/>
              </a:prstGeom>
              <a:blipFill>
                <a:blip r:embed="rId1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91">
                <a:extLst>
                  <a:ext uri="{FF2B5EF4-FFF2-40B4-BE49-F238E27FC236}">
                    <a16:creationId xmlns:a16="http://schemas.microsoft.com/office/drawing/2014/main" id="{BF60AD00-5FE6-4A90-BA0E-EC54EB66FCE3}"/>
                  </a:ext>
                </a:extLst>
              </p:cNvPr>
              <p:cNvSpPr txBox="1"/>
              <p:nvPr/>
            </p:nvSpPr>
            <p:spPr>
              <a:xfrm>
                <a:off x="1969250" y="4893629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70" name="TextBox 91">
                <a:extLst>
                  <a:ext uri="{FF2B5EF4-FFF2-40B4-BE49-F238E27FC236}">
                    <a16:creationId xmlns:a16="http://schemas.microsoft.com/office/drawing/2014/main" id="{BF60AD00-5FE6-4A90-BA0E-EC54EB66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50" y="4893629"/>
                <a:ext cx="652743" cy="400110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91">
                <a:extLst>
                  <a:ext uri="{FF2B5EF4-FFF2-40B4-BE49-F238E27FC236}">
                    <a16:creationId xmlns:a16="http://schemas.microsoft.com/office/drawing/2014/main" id="{6869B280-0121-03D6-28D1-AB5F7F61FBA1}"/>
                  </a:ext>
                </a:extLst>
              </p:cNvPr>
              <p:cNvSpPr txBox="1"/>
              <p:nvPr/>
            </p:nvSpPr>
            <p:spPr>
              <a:xfrm>
                <a:off x="2870996" y="488736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71" name="TextBox 91">
                <a:extLst>
                  <a:ext uri="{FF2B5EF4-FFF2-40B4-BE49-F238E27FC236}">
                    <a16:creationId xmlns:a16="http://schemas.microsoft.com/office/drawing/2014/main" id="{6869B280-0121-03D6-28D1-AB5F7F61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996" y="4887366"/>
                <a:ext cx="38504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91">
                <a:extLst>
                  <a:ext uri="{FF2B5EF4-FFF2-40B4-BE49-F238E27FC236}">
                    <a16:creationId xmlns:a16="http://schemas.microsoft.com/office/drawing/2014/main" id="{0BA1570C-6787-9D25-5721-74409A7A2183}"/>
                  </a:ext>
                </a:extLst>
              </p:cNvPr>
              <p:cNvSpPr txBox="1"/>
              <p:nvPr/>
            </p:nvSpPr>
            <p:spPr>
              <a:xfrm>
                <a:off x="3996866" y="488736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72" name="TextBox 91">
                <a:extLst>
                  <a:ext uri="{FF2B5EF4-FFF2-40B4-BE49-F238E27FC236}">
                    <a16:creationId xmlns:a16="http://schemas.microsoft.com/office/drawing/2014/main" id="{0BA1570C-6787-9D25-5721-74409A7A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66" y="4887366"/>
                <a:ext cx="38504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69B4A04-C2DE-CB96-241A-867AD412840D}"/>
              </a:ext>
            </a:extLst>
          </p:cNvPr>
          <p:cNvGrpSpPr/>
          <p:nvPr/>
        </p:nvGrpSpPr>
        <p:grpSpPr>
          <a:xfrm>
            <a:off x="10787319" y="1293205"/>
            <a:ext cx="1314423" cy="906059"/>
            <a:chOff x="29222523" y="1691217"/>
            <a:chExt cx="1372592" cy="97213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D59BE34-6A0C-017C-FEDC-D0856DF3E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1777415"/>
              <a:ext cx="222775" cy="222776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F465A1-CD25-7102-EFFE-7FA2709F4819}"/>
                </a:ext>
              </a:extLst>
            </p:cNvPr>
            <p:cNvSpPr txBox="1"/>
            <p:nvPr/>
          </p:nvSpPr>
          <p:spPr>
            <a:xfrm>
              <a:off x="29462375" y="1691217"/>
              <a:ext cx="94711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Follower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F28C71-A9BF-0AA7-9D1E-8536722CADBC}"/>
                </a:ext>
              </a:extLst>
            </p:cNvPr>
            <p:cNvSpPr txBox="1"/>
            <p:nvPr/>
          </p:nvSpPr>
          <p:spPr>
            <a:xfrm>
              <a:off x="29461119" y="1991694"/>
              <a:ext cx="78708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Leader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37D32CF-418B-85C8-5DAD-A16F3701D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2059095"/>
              <a:ext cx="222775" cy="2227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01126D5-E04B-883E-78CC-D83487486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76069" y="2416114"/>
              <a:ext cx="127300" cy="127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C650F1-6F20-5FFC-345B-7C14C344EE24}"/>
                </a:ext>
              </a:extLst>
            </p:cNvPr>
            <p:cNvSpPr txBox="1"/>
            <p:nvPr/>
          </p:nvSpPr>
          <p:spPr>
            <a:xfrm>
              <a:off x="29461119" y="2300108"/>
              <a:ext cx="1133996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Leaf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nodes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E9FD14-5265-1AF6-3914-2E7EF61736BE}"/>
              </a:ext>
            </a:extLst>
          </p:cNvPr>
          <p:cNvGrpSpPr>
            <a:grpSpLocks noChangeAspect="1"/>
          </p:cNvGrpSpPr>
          <p:nvPr/>
        </p:nvGrpSpPr>
        <p:grpSpPr>
          <a:xfrm>
            <a:off x="7122586" y="1726069"/>
            <a:ext cx="4396849" cy="3291063"/>
            <a:chOff x="19079060" y="29886188"/>
            <a:chExt cx="3360823" cy="2515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90">
                  <a:extLst>
                    <a:ext uri="{FF2B5EF4-FFF2-40B4-BE49-F238E27FC236}">
                      <a16:creationId xmlns:a16="http://schemas.microsoft.com/office/drawing/2014/main" id="{1644AF68-508D-0644-AC89-A44EED8CCCD5}"/>
                    </a:ext>
                  </a:extLst>
                </p:cNvPr>
                <p:cNvSpPr txBox="1"/>
                <p:nvPr/>
              </p:nvSpPr>
              <p:spPr>
                <a:xfrm>
                  <a:off x="19603966" y="31657037"/>
                  <a:ext cx="342375" cy="305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11" name="TextBox 90">
                  <a:extLst>
                    <a:ext uri="{FF2B5EF4-FFF2-40B4-BE49-F238E27FC236}">
                      <a16:creationId xmlns:a16="http://schemas.microsoft.com/office/drawing/2014/main" id="{1644AF68-508D-0644-AC89-A44EED8CC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966" y="31657037"/>
                  <a:ext cx="342375" cy="305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91">
                  <a:extLst>
                    <a:ext uri="{FF2B5EF4-FFF2-40B4-BE49-F238E27FC236}">
                      <a16:creationId xmlns:a16="http://schemas.microsoft.com/office/drawing/2014/main" id="{55879AE3-CD4A-E1F8-7515-74209116D912}"/>
                    </a:ext>
                  </a:extLst>
                </p:cNvPr>
                <p:cNvSpPr txBox="1"/>
                <p:nvPr/>
              </p:nvSpPr>
              <p:spPr>
                <a:xfrm>
                  <a:off x="19602493" y="32009419"/>
                  <a:ext cx="326790" cy="305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12" name="TextBox 91">
                  <a:extLst>
                    <a:ext uri="{FF2B5EF4-FFF2-40B4-BE49-F238E27FC236}">
                      <a16:creationId xmlns:a16="http://schemas.microsoft.com/office/drawing/2014/main" id="{55879AE3-CD4A-E1F8-7515-74209116D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493" y="32009419"/>
                  <a:ext cx="326790" cy="305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BE81E7-3A48-0631-50DA-6C2F1E567FE4}"/>
                </a:ext>
              </a:extLst>
            </p:cNvPr>
            <p:cNvGrpSpPr/>
            <p:nvPr/>
          </p:nvGrpSpPr>
          <p:grpSpPr>
            <a:xfrm>
              <a:off x="19079060" y="29886188"/>
              <a:ext cx="3360823" cy="2515593"/>
              <a:chOff x="19079060" y="29886188"/>
              <a:chExt cx="3360823" cy="251559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F177E4-1922-08C6-79BA-8DD116D4626A}"/>
                  </a:ext>
                </a:extLst>
              </p:cNvPr>
              <p:cNvGrpSpPr/>
              <p:nvPr/>
            </p:nvGrpSpPr>
            <p:grpSpPr>
              <a:xfrm>
                <a:off x="19079060" y="29886188"/>
                <a:ext cx="3101585" cy="2515593"/>
                <a:chOff x="19081574" y="29886188"/>
                <a:chExt cx="3101585" cy="251559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7AAEC34-BC56-51C8-F773-A0ED0C5ADB42}"/>
                    </a:ext>
                  </a:extLst>
                </p:cNvPr>
                <p:cNvGrpSpPr/>
                <p:nvPr/>
              </p:nvGrpSpPr>
              <p:grpSpPr>
                <a:xfrm>
                  <a:off x="19081574" y="29886188"/>
                  <a:ext cx="3101585" cy="2515593"/>
                  <a:chOff x="7558795" y="20676670"/>
                  <a:chExt cx="3101585" cy="2515593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7C7C460-7923-AE18-D3C8-06041C2F01A2}"/>
                      </a:ext>
                    </a:extLst>
                  </p:cNvPr>
                  <p:cNvGrpSpPr/>
                  <p:nvPr/>
                </p:nvGrpSpPr>
                <p:grpSpPr>
                  <a:xfrm>
                    <a:off x="7558795" y="20676670"/>
                    <a:ext cx="3101585" cy="2515593"/>
                    <a:chOff x="6898395" y="20676670"/>
                    <a:chExt cx="3101585" cy="2515593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1267828A-B757-C4D7-990D-09167865AD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666124" y="20676670"/>
                      <a:ext cx="272225" cy="272225"/>
                    </a:xfrm>
                    <a:prstGeom prst="ellipse">
                      <a:avLst/>
                    </a:prstGeom>
                    <a:solidFill>
                      <a:srgbClr val="C00000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0D9C9645-4A2D-DB85-A6F6-2D4E6A428B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388834" y="21434621"/>
                      <a:ext cx="272225" cy="272225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4C4FDF80-60C9-11B9-9272-1F10155E2A8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981242" y="22216596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9FD4FD30-5755-07FE-13F7-1A18EB12DA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818497" y="22203515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EF39ECC6-1E3B-C430-570F-51332D9D3F45}"/>
                        </a:ext>
                      </a:extLst>
                    </p:cNvPr>
                    <p:cNvCxnSpPr>
                      <a:cxnSpLocks/>
                      <a:stCxn id="28" idx="3"/>
                      <a:endCxn id="29" idx="0"/>
                    </p:cNvCxnSpPr>
                    <p:nvPr/>
                  </p:nvCxnSpPr>
                  <p:spPr>
                    <a:xfrm flipH="1">
                      <a:off x="9071984" y="21666980"/>
                      <a:ext cx="356716" cy="5496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B64FAC30-FBA5-2B2C-2547-94CF04DCE17E}"/>
                        </a:ext>
                      </a:extLst>
                    </p:cNvPr>
                    <p:cNvCxnSpPr>
                      <a:cxnSpLocks/>
                      <a:stCxn id="28" idx="5"/>
                      <a:endCxn id="30" idx="0"/>
                    </p:cNvCxnSpPr>
                    <p:nvPr/>
                  </p:nvCxnSpPr>
                  <p:spPr>
                    <a:xfrm>
                      <a:off x="9621193" y="21666980"/>
                      <a:ext cx="288046" cy="536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8346587-D195-588F-65AA-11D0928BB74A}"/>
                        </a:ext>
                      </a:extLst>
                    </p:cNvPr>
                    <p:cNvCxnSpPr>
                      <a:cxnSpLocks/>
                      <a:stCxn id="27" idx="3"/>
                      <a:endCxn id="20" idx="0"/>
                    </p:cNvCxnSpPr>
                    <p:nvPr/>
                  </p:nvCxnSpPr>
                  <p:spPr>
                    <a:xfrm flipH="1">
                      <a:off x="8052965" y="20909029"/>
                      <a:ext cx="653025" cy="5364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AEC4F80B-3278-1730-74EB-0ECC6834245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AEC4F80B-3278-1730-74EB-0ECC6834245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1A2CECD6-BECB-FD3A-9E38-E88AFBE539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1A2CECD6-BECB-FD3A-9E38-E88AFBE539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90">
                          <a:extLst>
                            <a:ext uri="{FF2B5EF4-FFF2-40B4-BE49-F238E27FC236}">
                              <a16:creationId xmlns:a16="http://schemas.microsoft.com/office/drawing/2014/main" id="{06035152-89F1-191D-246C-81F00A2A83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90">
                          <a:extLst>
                            <a:ext uri="{FF2B5EF4-FFF2-40B4-BE49-F238E27FC236}">
                              <a16:creationId xmlns:a16="http://schemas.microsoft.com/office/drawing/2014/main" id="{06035152-89F1-191D-246C-81F00A2A83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91">
                          <a:extLst>
                            <a:ext uri="{FF2B5EF4-FFF2-40B4-BE49-F238E27FC236}">
                              <a16:creationId xmlns:a16="http://schemas.microsoft.com/office/drawing/2014/main" id="{3F887754-67BA-40A6-C7DA-8A1FA076D7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33314" y="22800414"/>
                          <a:ext cx="294314" cy="305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91">
                          <a:extLst>
                            <a:ext uri="{FF2B5EF4-FFF2-40B4-BE49-F238E27FC236}">
                              <a16:creationId xmlns:a16="http://schemas.microsoft.com/office/drawing/2014/main" id="{3F887754-67BA-40A6-C7DA-8A1FA076D72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33314" y="22800414"/>
                          <a:ext cx="294314" cy="305832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90">
                          <a:extLst>
                            <a:ext uri="{FF2B5EF4-FFF2-40B4-BE49-F238E27FC236}">
                              <a16:creationId xmlns:a16="http://schemas.microsoft.com/office/drawing/2014/main" id="{6B5F0574-29D7-3C94-2262-8BD3474A8D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90">
                          <a:extLst>
                            <a:ext uri="{FF2B5EF4-FFF2-40B4-BE49-F238E27FC236}">
                              <a16:creationId xmlns:a16="http://schemas.microsoft.com/office/drawing/2014/main" id="{6B5F0574-29D7-3C94-2262-8BD3474A8D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91">
                          <a:extLst>
                            <a:ext uri="{FF2B5EF4-FFF2-40B4-BE49-F238E27FC236}">
                              <a16:creationId xmlns:a16="http://schemas.microsoft.com/office/drawing/2014/main" id="{B199F15F-AF70-ABA0-C56A-FADCC46AD0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38349" y="22792153"/>
                          <a:ext cx="308821" cy="305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91">
                          <a:extLst>
                            <a:ext uri="{FF2B5EF4-FFF2-40B4-BE49-F238E27FC236}">
                              <a16:creationId xmlns:a16="http://schemas.microsoft.com/office/drawing/2014/main" id="{B199F15F-AF70-ABA0-C56A-FADCC46AD0F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38349" y="22792153"/>
                          <a:ext cx="308821" cy="305832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9F171C2-13B4-B830-7931-D12C2BA28269}"/>
                      </a:ext>
                    </a:extLst>
                  </p:cNvPr>
                  <p:cNvCxnSpPr>
                    <a:cxnSpLocks/>
                    <a:stCxn id="27" idx="5"/>
                    <a:endCxn id="28" idx="0"/>
                  </p:cNvCxnSpPr>
                  <p:nvPr/>
                </p:nvCxnSpPr>
                <p:spPr>
                  <a:xfrm>
                    <a:off x="9558883" y="20909029"/>
                    <a:ext cx="626464" cy="52559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872F87F-91E0-EF46-6F66-15DA267CC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100031" y="30654988"/>
                  <a:ext cx="272225" cy="27222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6A51EBB-A569-7ABB-CA08-EA8BA689E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684728" y="31446956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FBA1CFE-6F01-2137-3BEE-27760CA3F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580964" y="31436963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C5111F2-6671-9449-82CE-51D473F65755}"/>
                    </a:ext>
                  </a:extLst>
                </p:cNvPr>
                <p:cNvCxnSpPr>
                  <a:cxnSpLocks/>
                  <a:stCxn id="20" idx="3"/>
                  <a:endCxn id="21" idx="0"/>
                </p:cNvCxnSpPr>
                <p:nvPr/>
              </p:nvCxnSpPr>
              <p:spPr>
                <a:xfrm flipH="1">
                  <a:off x="19775470" y="30887347"/>
                  <a:ext cx="364427" cy="55960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2BCC916-913A-9A8A-9AF7-2AE4F4DB1E53}"/>
                    </a:ext>
                  </a:extLst>
                </p:cNvPr>
                <p:cNvCxnSpPr>
                  <a:cxnSpLocks/>
                  <a:stCxn id="20" idx="5"/>
                  <a:endCxn id="22" idx="0"/>
                </p:cNvCxnSpPr>
                <p:nvPr/>
              </p:nvCxnSpPr>
              <p:spPr>
                <a:xfrm>
                  <a:off x="20332390" y="30887347"/>
                  <a:ext cx="339316" cy="5496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90">
                    <a:extLst>
                      <a:ext uri="{FF2B5EF4-FFF2-40B4-BE49-F238E27FC236}">
                        <a16:creationId xmlns:a16="http://schemas.microsoft.com/office/drawing/2014/main" id="{4AADB706-FFCA-8493-1E13-463B39248BB8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7" name="TextBox 90">
                    <a:extLst>
                      <a:ext uri="{FF2B5EF4-FFF2-40B4-BE49-F238E27FC236}">
                        <a16:creationId xmlns:a16="http://schemas.microsoft.com/office/drawing/2014/main" id="{4AADB706-FFCA-8493-1E13-463B39248B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91">
                    <a:extLst>
                      <a:ext uri="{FF2B5EF4-FFF2-40B4-BE49-F238E27FC236}">
                        <a16:creationId xmlns:a16="http://schemas.microsoft.com/office/drawing/2014/main" id="{EF165C17-5657-30D8-FB7B-F2AB3E90A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9613" y="32016538"/>
                    <a:ext cx="294314" cy="305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8" name="TextBox 91">
                    <a:extLst>
                      <a:ext uri="{FF2B5EF4-FFF2-40B4-BE49-F238E27FC236}">
                        <a16:creationId xmlns:a16="http://schemas.microsoft.com/office/drawing/2014/main" id="{EF165C17-5657-30D8-FB7B-F2AB3E90AF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9613" y="32016538"/>
                    <a:ext cx="294314" cy="3058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38FADC-C306-5FD8-AF81-B1B4E5C2034A}"/>
              </a:ext>
            </a:extLst>
          </p:cNvPr>
          <p:cNvCxnSpPr>
            <a:cxnSpLocks/>
          </p:cNvCxnSpPr>
          <p:nvPr/>
        </p:nvCxnSpPr>
        <p:spPr>
          <a:xfrm flipH="1">
            <a:off x="9873825" y="2992496"/>
            <a:ext cx="466929" cy="6812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91">
                <a:extLst>
                  <a:ext uri="{FF2B5EF4-FFF2-40B4-BE49-F238E27FC236}">
                    <a16:creationId xmlns:a16="http://schemas.microsoft.com/office/drawing/2014/main" id="{E696B747-717B-EF74-3042-30769AC784D8}"/>
                  </a:ext>
                </a:extLst>
              </p:cNvPr>
              <p:cNvSpPr txBox="1"/>
              <p:nvPr/>
            </p:nvSpPr>
            <p:spPr>
              <a:xfrm>
                <a:off x="7701297" y="4909461"/>
                <a:ext cx="651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112" name="TextBox 91">
                <a:extLst>
                  <a:ext uri="{FF2B5EF4-FFF2-40B4-BE49-F238E27FC236}">
                    <a16:creationId xmlns:a16="http://schemas.microsoft.com/office/drawing/2014/main" id="{E696B747-717B-EF74-3042-30769AC7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97" y="4909461"/>
                <a:ext cx="651717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D873340-4E72-0FD1-EDC8-A285CA6B9295}"/>
                  </a:ext>
                </a:extLst>
              </p:cNvPr>
              <p:cNvSpPr txBox="1"/>
              <p:nvPr/>
            </p:nvSpPr>
            <p:spPr>
              <a:xfrm>
                <a:off x="7289261" y="4832834"/>
                <a:ext cx="4288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N" sz="24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D873340-4E72-0FD1-EDC8-A285CA6B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61" y="4832834"/>
                <a:ext cx="428899" cy="461665"/>
              </a:xfrm>
              <a:prstGeom prst="rect">
                <a:avLst/>
              </a:prstGeom>
              <a:blipFill>
                <a:blip r:embed="rId3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91">
            <a:extLst>
              <a:ext uri="{FF2B5EF4-FFF2-40B4-BE49-F238E27FC236}">
                <a16:creationId xmlns:a16="http://schemas.microsoft.com/office/drawing/2014/main" id="{B2A18B41-90C5-C3FF-65B0-D89FA0601387}"/>
              </a:ext>
            </a:extLst>
          </p:cNvPr>
          <p:cNvSpPr txBox="1"/>
          <p:nvPr/>
        </p:nvSpPr>
        <p:spPr>
          <a:xfrm>
            <a:off x="9035106" y="48943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sz="2000" dirty="0">
                <a:solidFill>
                  <a:srgbClr val="8FAADC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91">
                <a:extLst>
                  <a:ext uri="{FF2B5EF4-FFF2-40B4-BE49-F238E27FC236}">
                    <a16:creationId xmlns:a16="http://schemas.microsoft.com/office/drawing/2014/main" id="{B82B43C7-95A6-517D-DD87-424E71B42B79}"/>
                  </a:ext>
                </a:extLst>
              </p:cNvPr>
              <p:cNvSpPr txBox="1"/>
              <p:nvPr/>
            </p:nvSpPr>
            <p:spPr>
              <a:xfrm>
                <a:off x="9814277" y="4876072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115" name="TextBox 91">
                <a:extLst>
                  <a:ext uri="{FF2B5EF4-FFF2-40B4-BE49-F238E27FC236}">
                    <a16:creationId xmlns:a16="http://schemas.microsoft.com/office/drawing/2014/main" id="{B82B43C7-95A6-517D-DD87-424E71B42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277" y="4876072"/>
                <a:ext cx="385041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91">
                <a:extLst>
                  <a:ext uri="{FF2B5EF4-FFF2-40B4-BE49-F238E27FC236}">
                    <a16:creationId xmlns:a16="http://schemas.microsoft.com/office/drawing/2014/main" id="{7AE870F4-F8AB-4122-AB87-C5948A2598E8}"/>
                  </a:ext>
                </a:extLst>
              </p:cNvPr>
              <p:cNvSpPr txBox="1"/>
              <p:nvPr/>
            </p:nvSpPr>
            <p:spPr>
              <a:xfrm>
                <a:off x="10940147" y="4876072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116" name="TextBox 91">
                <a:extLst>
                  <a:ext uri="{FF2B5EF4-FFF2-40B4-BE49-F238E27FC236}">
                    <a16:creationId xmlns:a16="http://schemas.microsoft.com/office/drawing/2014/main" id="{7AE870F4-F8AB-4122-AB87-C5948A259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47" y="4876072"/>
                <a:ext cx="385041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ight Arrow 119">
                <a:extLst>
                  <a:ext uri="{FF2B5EF4-FFF2-40B4-BE49-F238E27FC236}">
                    <a16:creationId xmlns:a16="http://schemas.microsoft.com/office/drawing/2014/main" id="{45A7AE21-E71D-9F5A-8EF1-35BF0AFEBB26}"/>
                  </a:ext>
                </a:extLst>
              </p:cNvPr>
              <p:cNvSpPr/>
              <p:nvPr/>
            </p:nvSpPr>
            <p:spPr>
              <a:xfrm flipH="1">
                <a:off x="4661600" y="2531443"/>
                <a:ext cx="2605468" cy="1108148"/>
              </a:xfrm>
              <a:prstGeom prst="rightArrow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rgbClr val="C00000"/>
                    </a:solidFill>
                  </a:rPr>
                  <a:t>SSE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Right Arrow 119">
                <a:extLst>
                  <a:ext uri="{FF2B5EF4-FFF2-40B4-BE49-F238E27FC236}">
                    <a16:creationId xmlns:a16="http://schemas.microsoft.com/office/drawing/2014/main" id="{45A7AE21-E71D-9F5A-8EF1-35BF0AFEB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61600" y="2531443"/>
                <a:ext cx="2605468" cy="1108148"/>
              </a:xfrm>
              <a:prstGeom prst="rightArrow">
                <a:avLst/>
              </a:prstGeom>
              <a:blipFill>
                <a:blip r:embed="rId3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ight Arrow 122">
                <a:extLst>
                  <a:ext uri="{FF2B5EF4-FFF2-40B4-BE49-F238E27FC236}">
                    <a16:creationId xmlns:a16="http://schemas.microsoft.com/office/drawing/2014/main" id="{9F5F3EC2-D633-2A2D-D8E5-E344997B1D86}"/>
                  </a:ext>
                </a:extLst>
              </p:cNvPr>
              <p:cNvSpPr/>
              <p:nvPr/>
            </p:nvSpPr>
            <p:spPr>
              <a:xfrm>
                <a:off x="4660820" y="3559118"/>
                <a:ext cx="2606250" cy="1108148"/>
              </a:xfrm>
              <a:prstGeom prst="rightArrow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rgbClr val="C00000"/>
                    </a:solidFill>
                  </a:rPr>
                  <a:t>SSE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2: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endParaRPr lang="en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3" name="Right Arrow 122">
                <a:extLst>
                  <a:ext uri="{FF2B5EF4-FFF2-40B4-BE49-F238E27FC236}">
                    <a16:creationId xmlns:a16="http://schemas.microsoft.com/office/drawing/2014/main" id="{9F5F3EC2-D633-2A2D-D8E5-E344997B1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20" y="3559118"/>
                <a:ext cx="2606250" cy="1108148"/>
              </a:xfrm>
              <a:prstGeom prst="rightArrow">
                <a:avLst/>
              </a:prstGeom>
              <a:blipFill>
                <a:blip r:embed="rId3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0150F6E-AA83-DE04-3B2B-B37879A4AE54}"/>
                  </a:ext>
                </a:extLst>
              </p:cNvPr>
              <p:cNvSpPr txBox="1"/>
              <p:nvPr/>
            </p:nvSpPr>
            <p:spPr>
              <a:xfrm>
                <a:off x="3949060" y="1413294"/>
                <a:ext cx="438863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b="1" dirty="0">
                    <a:solidFill>
                      <a:srgbClr val="C00000"/>
                    </a:solidFill>
                  </a:rPr>
                  <a:t>Under SSE: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𝒓𝒐𝒐𝒕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C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0150F6E-AA83-DE04-3B2B-B37879A4A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60" y="1413294"/>
                <a:ext cx="4388637" cy="468205"/>
              </a:xfrm>
              <a:prstGeom prst="rect">
                <a:avLst/>
              </a:prstGeom>
              <a:blipFill>
                <a:blip r:embed="rId37"/>
                <a:stretch>
                  <a:fillRect l="-2312" t="-7895" b="-263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33790B5-3F80-80E9-4D0A-1CB7E70CE807}"/>
                  </a:ext>
                </a:extLst>
              </p:cNvPr>
              <p:cNvSpPr txBox="1"/>
              <p:nvPr/>
            </p:nvSpPr>
            <p:spPr>
              <a:xfrm>
                <a:off x="5314889" y="1920899"/>
                <a:ext cx="1298112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C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33790B5-3F80-80E9-4D0A-1CB7E70CE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89" y="1920899"/>
                <a:ext cx="1298112" cy="46820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A293FB1-AACB-09AD-B9B4-F5DBB7AF8C66}"/>
                  </a:ext>
                </a:extLst>
              </p:cNvPr>
              <p:cNvSpPr txBox="1"/>
              <p:nvPr/>
            </p:nvSpPr>
            <p:spPr>
              <a:xfrm>
                <a:off x="413650" y="5502185"/>
                <a:ext cx="10094879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Avoid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Equilibrium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Selection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Issue: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Strong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Inducibility: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Exists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that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unique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outcome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endParaRPr lang="en-CN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A293FB1-AACB-09AD-B9B4-F5DBB7AF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" y="5502185"/>
                <a:ext cx="10094879" cy="878510"/>
              </a:xfrm>
              <a:prstGeom prst="rect">
                <a:avLst/>
              </a:prstGeom>
              <a:blipFill>
                <a:blip r:embed="rId39"/>
                <a:stretch>
                  <a:fillRect l="-1005" t="-5714" b="-1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31D9CF-16DC-B01D-8D0E-04F6F5DFA52C}"/>
              </a:ext>
            </a:extLst>
          </p:cNvPr>
          <p:cNvCxnSpPr>
            <a:cxnSpLocks/>
          </p:cNvCxnSpPr>
          <p:nvPr/>
        </p:nvCxnSpPr>
        <p:spPr>
          <a:xfrm>
            <a:off x="8874398" y="3018145"/>
            <a:ext cx="426299" cy="6878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69FF10-73A2-9B74-FAA5-77F68CABB57D}"/>
              </a:ext>
            </a:extLst>
          </p:cNvPr>
          <p:cNvCxnSpPr>
            <a:cxnSpLocks/>
          </p:cNvCxnSpPr>
          <p:nvPr/>
        </p:nvCxnSpPr>
        <p:spPr>
          <a:xfrm>
            <a:off x="9845302" y="1983493"/>
            <a:ext cx="768814" cy="640608"/>
          </a:xfrm>
          <a:prstGeom prst="straightConnector1">
            <a:avLst/>
          </a:prstGeom>
          <a:ln w="38100">
            <a:solidFill>
              <a:srgbClr val="E38D8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99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66"/>
    </mc:Choice>
    <mc:Fallback xmlns="">
      <p:transition spd="slow" advTm="138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20" grpId="0" animBg="1"/>
      <p:bldP spid="123" grpId="0" animBg="1"/>
      <p:bldP spid="124" grpId="0"/>
      <p:bldP spid="126" grpId="0"/>
      <p:bldP spid="1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B6A38C1-611C-D326-A3A3-6A49F78A0069}"/>
              </a:ext>
            </a:extLst>
          </p:cNvPr>
          <p:cNvSpPr txBox="1"/>
          <p:nvPr/>
        </p:nvSpPr>
        <p:spPr>
          <a:xfrm>
            <a:off x="5813444" y="5483682"/>
            <a:ext cx="727985" cy="38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1" b="1" dirty="0">
                <a:latin typeface="Georgia" panose="02040502050405020303" pitchFamily="18" charset="0"/>
              </a:rPr>
              <a:t>USE</a:t>
            </a:r>
            <a:endParaRPr lang="en-CN" sz="1891" b="1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85219-DE97-8939-FB01-EE5615C2FBD2}"/>
              </a:ext>
            </a:extLst>
          </p:cNvPr>
          <p:cNvSpPr txBox="1"/>
          <p:nvPr/>
        </p:nvSpPr>
        <p:spPr>
          <a:xfrm>
            <a:off x="5808935" y="4260476"/>
            <a:ext cx="727985" cy="38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1" b="1" dirty="0">
                <a:latin typeface="Georgia" panose="02040502050405020303" pitchFamily="18" charset="0"/>
              </a:rPr>
              <a:t>USE</a:t>
            </a:r>
            <a:endParaRPr lang="en-CN" sz="1891" b="1" dirty="0">
              <a:latin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Summary: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Our Contribution</a:t>
            </a:r>
            <a:endParaRPr lang="en-CN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6DB-56C6-8793-BA73-F0F7CF49C525}"/>
              </a:ext>
            </a:extLst>
          </p:cNvPr>
          <p:cNvSpPr txBox="1"/>
          <p:nvPr/>
        </p:nvSpPr>
        <p:spPr>
          <a:xfrm>
            <a:off x="567016" y="1534312"/>
            <a:ext cx="1114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both pure and behavioral commitment settings: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Characterizations</a:t>
            </a:r>
            <a:r>
              <a:rPr lang="en-US" altLang="zh-CN" sz="2400" dirty="0"/>
              <a:t> of all the (strongly) inducible distributions;</a:t>
            </a:r>
          </a:p>
        </p:txBody>
      </p:sp>
      <p:sp>
        <p:nvSpPr>
          <p:cNvPr id="4" name="TextBox 70">
            <a:extLst>
              <a:ext uri="{FF2B5EF4-FFF2-40B4-BE49-F238E27FC236}">
                <a16:creationId xmlns:a16="http://schemas.microsoft.com/office/drawing/2014/main" id="{67E7BB27-7E8C-86F1-26D2-C90CDA48B63F}"/>
              </a:ext>
            </a:extLst>
          </p:cNvPr>
          <p:cNvSpPr txBox="1"/>
          <p:nvPr/>
        </p:nvSpPr>
        <p:spPr>
          <a:xfrm>
            <a:off x="567016" y="1543834"/>
            <a:ext cx="11057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Calibri" panose="020F0502020204030204" pitchFamily="34" charset="0"/>
              </a:rPr>
              <a:t>WE compare the </a:t>
            </a:r>
            <a:r>
              <a:rPr lang="en-US" altLang="zh-CN" sz="2400" b="1" dirty="0">
                <a:cs typeface="Calibri" panose="020F0502020204030204" pitchFamily="34" charset="0"/>
              </a:rPr>
              <a:t>optimal</a:t>
            </a:r>
            <a:r>
              <a:rPr lang="en-US" altLang="zh-CN" sz="2400" dirty="0">
                <a:cs typeface="Calibri" panose="020F0502020204030204" pitchFamily="34" charset="0"/>
              </a:rPr>
              <a:t> utilities in </a:t>
            </a:r>
            <a:r>
              <a:rPr lang="en-US" altLang="zh-CN" sz="2400" b="1" dirty="0">
                <a:cs typeface="Calibri" panose="020F0502020204030204" pitchFamily="34" charset="0"/>
              </a:rPr>
              <a:t>ONE</a:t>
            </a:r>
            <a:r>
              <a:rPr lang="en-US" altLang="zh-CN" sz="2400" dirty="0">
                <a:cs typeface="Calibri" panose="020F0502020204030204" pitchFamily="34" charset="0"/>
              </a:rPr>
              <a:t> game a follower can get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different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settings: </a:t>
            </a:r>
          </a:p>
          <a:p>
            <a:pPr marL="457209" indent="-457209">
              <a:buFont typeface="+mj-lt"/>
              <a:buAutoNum type="arabicPeriod" startAt="3"/>
            </a:pPr>
            <a:r>
              <a:rPr lang="en-US" altLang="zh-CN" sz="2400" b="1" dirty="0">
                <a:cs typeface="Calibri" panose="020F0502020204030204" pitchFamily="34" charset="0"/>
              </a:rPr>
              <a:t>Inducibility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cs typeface="Calibri" panose="020F0502020204030204" pitchFamily="34" charset="0"/>
              </a:rPr>
              <a:t>v.s</a:t>
            </a:r>
            <a:r>
              <a:rPr lang="en-US" altLang="zh-CN" sz="2400" b="1" dirty="0">
                <a:cs typeface="Calibri" panose="020F0502020204030204" pitchFamily="34" charset="0"/>
              </a:rPr>
              <a:t>.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Strong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Inducibility</a:t>
            </a:r>
            <a:r>
              <a:rPr lang="en-US" altLang="zh-CN" sz="2400" dirty="0">
                <a:cs typeface="Calibri" panose="020F0502020204030204" pitchFamily="34" charset="0"/>
              </a:rPr>
              <a:t>: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characterization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of games where the values are (nearly-)equal.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endParaRPr lang="en-US" altLang="zh-CN" sz="2400" dirty="0">
              <a:cs typeface="Calibri" panose="020F0502020204030204" pitchFamily="34" charset="0"/>
            </a:endParaRPr>
          </a:p>
          <a:p>
            <a:pPr marL="914418" lvl="1" indent="-457209">
              <a:buFont typeface="Wingdings" pitchFamily="2" charset="2"/>
              <a:buChar char="Ø"/>
            </a:pPr>
            <a:r>
              <a:rPr lang="en-US" altLang="zh-CN" sz="2400" i="1" dirty="0">
                <a:solidFill>
                  <a:srgbClr val="C00000"/>
                </a:solidFill>
                <a:cs typeface="Calibri" panose="020F0502020204030204" pitchFamily="34" charset="0"/>
              </a:rPr>
              <a:t>Utility</a:t>
            </a:r>
            <a:r>
              <a:rPr lang="zh-CN" altLang="en-US" sz="2400" i="1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cs typeface="Calibri" panose="020F0502020204030204" pitchFamily="34" charset="0"/>
              </a:rPr>
              <a:t>Supremum</a:t>
            </a:r>
            <a:r>
              <a:rPr lang="zh-CN" altLang="en-US" sz="2400" i="1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cs typeface="Calibri" panose="020F0502020204030204" pitchFamily="34" charset="0"/>
              </a:rPr>
              <a:t>Equivalence</a:t>
            </a:r>
            <a:r>
              <a:rPr lang="zh-CN" altLang="en-US" sz="2400" i="1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cs typeface="Calibri" panose="020F0502020204030204" pitchFamily="34" charset="0"/>
              </a:rPr>
              <a:t>(USE)</a:t>
            </a:r>
            <a:r>
              <a:rPr lang="zh-CN" altLang="en-US" sz="2400" i="1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Calibri" panose="020F0502020204030204" pitchFamily="34" charset="0"/>
              </a:rPr>
              <a:t>property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45C5B-40F7-3AA3-81FE-18FFA3511A57}"/>
              </a:ext>
            </a:extLst>
          </p:cNvPr>
          <p:cNvSpPr txBox="1"/>
          <p:nvPr/>
        </p:nvSpPr>
        <p:spPr>
          <a:xfrm>
            <a:off x="7864081" y="5046667"/>
            <a:ext cx="2002471" cy="38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1" b="1" dirty="0">
                <a:latin typeface="Georgia" panose="02040502050405020303" pitchFamily="18" charset="0"/>
              </a:rPr>
              <a:t>No</a:t>
            </a:r>
            <a:r>
              <a:rPr lang="zh-CN" altLang="en-US" sz="1891" b="1" dirty="0">
                <a:latin typeface="Georgia" panose="02040502050405020303" pitchFamily="18" charset="0"/>
              </a:rPr>
              <a:t> </a:t>
            </a:r>
            <a:r>
              <a:rPr lang="en-US" altLang="zh-CN" sz="1891" b="1" dirty="0">
                <a:latin typeface="Georgia" panose="02040502050405020303" pitchFamily="18" charset="0"/>
              </a:rPr>
              <a:t>Less</a:t>
            </a:r>
            <a:r>
              <a:rPr lang="zh-CN" altLang="en-US" sz="1891" b="1" dirty="0">
                <a:latin typeface="Georgia" panose="02040502050405020303" pitchFamily="18" charset="0"/>
              </a:rPr>
              <a:t> </a:t>
            </a:r>
            <a:r>
              <a:rPr lang="en-US" altLang="zh-CN" sz="1891" b="1" dirty="0">
                <a:latin typeface="Georgia" panose="02040502050405020303" pitchFamily="18" charset="0"/>
              </a:rPr>
              <a:t>Utility</a:t>
            </a:r>
            <a:endParaRPr lang="en-CN" sz="1891" b="1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07D5-19E7-B4AE-D9EC-10744A8D13A3}"/>
              </a:ext>
            </a:extLst>
          </p:cNvPr>
          <p:cNvSpPr txBox="1"/>
          <p:nvPr/>
        </p:nvSpPr>
        <p:spPr>
          <a:xfrm>
            <a:off x="2569636" y="5027265"/>
            <a:ext cx="2002471" cy="38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1" b="1" dirty="0">
                <a:latin typeface="Georgia" panose="02040502050405020303" pitchFamily="18" charset="0"/>
              </a:rPr>
              <a:t>No</a:t>
            </a:r>
            <a:r>
              <a:rPr lang="zh-CN" altLang="en-US" sz="1891" b="1" dirty="0">
                <a:latin typeface="Georgia" panose="02040502050405020303" pitchFamily="18" charset="0"/>
              </a:rPr>
              <a:t> </a:t>
            </a:r>
            <a:r>
              <a:rPr lang="en-US" altLang="zh-CN" sz="1891" b="1" dirty="0">
                <a:latin typeface="Georgia" panose="02040502050405020303" pitchFamily="18" charset="0"/>
              </a:rPr>
              <a:t>Less</a:t>
            </a:r>
            <a:r>
              <a:rPr lang="zh-CN" altLang="en-US" sz="1891" b="1" dirty="0">
                <a:latin typeface="Georgia" panose="02040502050405020303" pitchFamily="18" charset="0"/>
              </a:rPr>
              <a:t> </a:t>
            </a:r>
            <a:r>
              <a:rPr lang="en-US" altLang="zh-CN" sz="1891" b="1" dirty="0">
                <a:latin typeface="Georgia" panose="02040502050405020303" pitchFamily="18" charset="0"/>
              </a:rPr>
              <a:t>Utility</a:t>
            </a:r>
            <a:endParaRPr lang="en-CN" sz="1891" b="1" dirty="0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6E2F1-D5CA-5DF3-9FB6-C9C3FCE00D7C}"/>
              </a:ext>
            </a:extLst>
          </p:cNvPr>
          <p:cNvSpPr/>
          <p:nvPr/>
        </p:nvSpPr>
        <p:spPr>
          <a:xfrm>
            <a:off x="1534193" y="4169696"/>
            <a:ext cx="4279251" cy="810959"/>
          </a:xfrm>
          <a:prstGeom prst="rect">
            <a:avLst/>
          </a:prstGeom>
          <a:solidFill>
            <a:schemeClr val="bg1"/>
          </a:solidFill>
          <a:ln w="38100" cap="rnd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Pure</a:t>
            </a:r>
            <a:r>
              <a:rPr lang="zh-CN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&amp;</a:t>
            </a:r>
            <a:r>
              <a:rPr lang="zh-CN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Inducibility</a:t>
            </a:r>
          </a:p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Characterization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and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Algorithm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FFE984-3D9E-86B9-9B3C-3EEC9A366936}"/>
              </a:ext>
            </a:extLst>
          </p:cNvPr>
          <p:cNvSpPr/>
          <p:nvPr/>
        </p:nvSpPr>
        <p:spPr>
          <a:xfrm>
            <a:off x="6523873" y="4166952"/>
            <a:ext cx="4440904" cy="813600"/>
          </a:xfrm>
          <a:prstGeom prst="rect">
            <a:avLst/>
          </a:prstGeom>
          <a:solidFill>
            <a:schemeClr val="bg1"/>
          </a:solidFill>
          <a:ln w="38100" cap="rnd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altLang="zh-CN" sz="2000" b="1" dirty="0">
                <a:latin typeface="Georgia" panose="02040502050405020303" pitchFamily="18" charset="0"/>
              </a:rPr>
              <a:t>Be</a:t>
            </a:r>
            <a:r>
              <a:rPr lang="en-US" altLang="zh-CN" sz="2000" b="1" dirty="0" err="1">
                <a:latin typeface="Georgia" panose="02040502050405020303" pitchFamily="18" charset="0"/>
              </a:rPr>
              <a:t>havioral</a:t>
            </a:r>
            <a:r>
              <a:rPr lang="zh-CN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&amp;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Inducibility</a:t>
            </a:r>
          </a:p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Characterization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and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Algorithm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2F6FC-8025-5A0D-6322-C5530F1C1AC2}"/>
              </a:ext>
            </a:extLst>
          </p:cNvPr>
          <p:cNvSpPr/>
          <p:nvPr/>
        </p:nvSpPr>
        <p:spPr>
          <a:xfrm>
            <a:off x="1522308" y="5422304"/>
            <a:ext cx="4286132" cy="810000"/>
          </a:xfrm>
          <a:prstGeom prst="rect">
            <a:avLst/>
          </a:prstGeom>
          <a:solidFill>
            <a:schemeClr val="bg1"/>
          </a:solidFill>
          <a:ln w="38100" cap="rnd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Pure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&amp;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Strong</a:t>
            </a:r>
            <a:r>
              <a:rPr lang="zh-CN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inducibility</a:t>
            </a:r>
          </a:p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Characterization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and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Algorithm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AB1C3-8D36-4F8E-C130-E8A4C9A9AF2D}"/>
              </a:ext>
            </a:extLst>
          </p:cNvPr>
          <p:cNvSpPr/>
          <p:nvPr/>
        </p:nvSpPr>
        <p:spPr>
          <a:xfrm>
            <a:off x="6525047" y="5432347"/>
            <a:ext cx="4440904" cy="813600"/>
          </a:xfrm>
          <a:prstGeom prst="rect">
            <a:avLst/>
          </a:prstGeom>
          <a:solidFill>
            <a:schemeClr val="bg1"/>
          </a:solidFill>
          <a:ln w="38100" cap="rnd"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altLang="zh-CN" sz="2000" b="1" dirty="0">
                <a:latin typeface="Georgia" panose="02040502050405020303" pitchFamily="18" charset="0"/>
              </a:rPr>
              <a:t>Be</a:t>
            </a:r>
            <a:r>
              <a:rPr lang="en-US" altLang="zh-CN" sz="2000" b="1" dirty="0" err="1">
                <a:latin typeface="Georgia" panose="02040502050405020303" pitchFamily="18" charset="0"/>
              </a:rPr>
              <a:t>havioral</a:t>
            </a:r>
            <a:r>
              <a:rPr lang="zh-CN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&amp;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Strong</a:t>
            </a:r>
            <a:r>
              <a:rPr lang="zh-CN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inducibility</a:t>
            </a:r>
            <a:r>
              <a:rPr lang="zh-CN" altLang="en-US" sz="2000" b="1" dirty="0">
                <a:latin typeface="Georgia" panose="02040502050405020303" pitchFamily="18" charset="0"/>
              </a:rPr>
              <a:t> </a:t>
            </a:r>
            <a:endParaRPr lang="en-US" altLang="zh-CN" sz="2000" b="1" dirty="0"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Characterization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and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Algorithm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B89500-A28B-1184-8D5F-D70AC6732B6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813444" y="4573752"/>
            <a:ext cx="710429" cy="1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8EC347-88C8-F6E9-D6A3-CFB96F07558F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665374" y="4980655"/>
            <a:ext cx="8445" cy="441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4C3432-795D-5949-5AE6-E38A657CE1C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8744325" y="4980552"/>
            <a:ext cx="1174" cy="451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D23928-AFBE-5855-3F55-B5167CCF906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08440" y="5827304"/>
            <a:ext cx="716607" cy="11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1">
                <a:extLst>
                  <a:ext uri="{FF2B5EF4-FFF2-40B4-BE49-F238E27FC236}">
                    <a16:creationId xmlns:a16="http://schemas.microsoft.com/office/drawing/2014/main" id="{6EB816DB-56C6-8793-BA73-F0F7CF49C525}"/>
                  </a:ext>
                </a:extLst>
              </p:cNvPr>
              <p:cNvSpPr txBox="1"/>
              <p:nvPr/>
            </p:nvSpPr>
            <p:spPr>
              <a:xfrm>
                <a:off x="567016" y="2299567"/>
                <a:ext cx="11143588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CN" sz="2400" b="1" dirty="0"/>
                  <a:t>Polynomial-time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Algorithms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find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(near-)optimal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distribution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among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(strongly)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inducible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construct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that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induces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distribution.</a:t>
                </a:r>
              </a:p>
            </p:txBody>
          </p:sp>
        </mc:Choice>
        <mc:Fallback xmlns="">
          <p:sp>
            <p:nvSpPr>
              <p:cNvPr id="21" name="TextBox 11">
                <a:extLst>
                  <a:ext uri="{FF2B5EF4-FFF2-40B4-BE49-F238E27FC236}">
                    <a16:creationId xmlns:a16="http://schemas.microsoft.com/office/drawing/2014/main" id="{6EB816DB-56C6-8793-BA73-F0F7CF49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6" y="2299567"/>
                <a:ext cx="11143588" cy="1209498"/>
              </a:xfrm>
              <a:prstGeom prst="rect">
                <a:avLst/>
              </a:prstGeom>
              <a:blipFill>
                <a:blip r:embed="rId4"/>
                <a:stretch>
                  <a:fillRect l="-910" t="-4124" b="-103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70">
            <a:extLst>
              <a:ext uri="{FF2B5EF4-FFF2-40B4-BE49-F238E27FC236}">
                <a16:creationId xmlns:a16="http://schemas.microsoft.com/office/drawing/2014/main" id="{1E2D08CE-2389-AAC5-B3F4-73AD869A60B3}"/>
              </a:ext>
            </a:extLst>
          </p:cNvPr>
          <p:cNvSpPr txBox="1"/>
          <p:nvPr/>
        </p:nvSpPr>
        <p:spPr>
          <a:xfrm>
            <a:off x="567016" y="3023196"/>
            <a:ext cx="11057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9" indent="-457209">
              <a:buFont typeface="+mj-lt"/>
              <a:buAutoNum type="arabicPeriod" startAt="4"/>
            </a:pPr>
            <a:r>
              <a:rPr lang="en-US" altLang="zh-CN" sz="2400" b="1" dirty="0">
                <a:cs typeface="Calibri" panose="020F0502020204030204" pitchFamily="34" charset="0"/>
              </a:rPr>
              <a:t>Pure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cs typeface="Calibri" panose="020F0502020204030204" pitchFamily="34" charset="0"/>
              </a:rPr>
              <a:t>v.s</a:t>
            </a:r>
            <a:r>
              <a:rPr lang="en-US" altLang="zh-CN" sz="2400" b="1" dirty="0">
                <a:cs typeface="Calibri" panose="020F0502020204030204" pitchFamily="34" charset="0"/>
              </a:rPr>
              <a:t>.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Behavioral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Commitment</a:t>
            </a:r>
            <a:r>
              <a:rPr lang="en-US" altLang="zh-CN" sz="2400" dirty="0">
                <a:cs typeface="Calibri" panose="020F0502020204030204" pitchFamily="34" charset="0"/>
              </a:rPr>
              <a:t>: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optimal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value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under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behavioral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commitment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always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no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less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than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that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under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pure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cs typeface="Calibri" panose="020F0502020204030204" pitchFamily="34" charset="0"/>
              </a:rPr>
              <a:t>commitment.</a:t>
            </a:r>
            <a:r>
              <a:rPr lang="zh-CN" altLang="en-US" sz="2400" dirty="0">
                <a:cs typeface="Calibri" panose="020F0502020204030204" pitchFamily="34" charset="0"/>
              </a:rPr>
              <a:t> </a:t>
            </a:r>
            <a:endParaRPr lang="en-US" altLang="zh-CN" sz="2400" dirty="0"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74"/>
    </mc:Choice>
    <mc:Fallback xmlns="">
      <p:transition spd="slow" advTm="99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12" grpId="0"/>
      <p:bldP spid="12" grpId="1"/>
      <p:bldP spid="4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21" grpId="0"/>
      <p:bldP spid="21" grpId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Literature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Review: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reflection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on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classic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assumption</a:t>
            </a:r>
            <a:endParaRPr lang="en-C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E5DE-9C8D-EC6C-92C6-4244C78D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75" y="1854372"/>
            <a:ext cx="10515600" cy="44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Players’</a:t>
            </a:r>
            <a:r>
              <a:rPr lang="zh-CN" altLang="en-US" sz="2400" dirty="0"/>
              <a:t> </a:t>
            </a:r>
            <a:r>
              <a:rPr lang="en-US" altLang="zh-CN" sz="2400" dirty="0"/>
              <a:t>payoff</a:t>
            </a:r>
            <a:r>
              <a:rPr lang="zh-CN" altLang="en-US" sz="2400" dirty="0"/>
              <a:t> </a:t>
            </a:r>
            <a:r>
              <a:rPr lang="en-US" altLang="zh-CN" sz="2400" dirty="0"/>
              <a:t>functions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assumed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b="1" dirty="0"/>
              <a:t>common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knowledge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endParaRPr lang="en-C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07FFC4-4731-76C7-8B58-3858555322FB}"/>
              </a:ext>
            </a:extLst>
          </p:cNvPr>
          <p:cNvSpPr txBox="1">
            <a:spLocks/>
          </p:cNvSpPr>
          <p:nvPr/>
        </p:nvSpPr>
        <p:spPr>
          <a:xfrm>
            <a:off x="838200" y="2274337"/>
            <a:ext cx="10515600" cy="58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However,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this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is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not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the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case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most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real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scenarios!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CN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ACE5DE-9C8D-EC6C-92C6-4244C78DD097}"/>
              </a:ext>
            </a:extLst>
          </p:cNvPr>
          <p:cNvSpPr>
            <a:spLocks noGrp="1"/>
          </p:cNvSpPr>
          <p:nvPr/>
        </p:nvSpPr>
        <p:spPr>
          <a:xfrm>
            <a:off x="838200" y="1386599"/>
            <a:ext cx="10515600" cy="44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To do the equilibrium analysis, usually…</a:t>
            </a:r>
            <a:endParaRPr lang="en-C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7413A7-8E9C-507D-587A-13148C45EE47}"/>
              </a:ext>
            </a:extLst>
          </p:cNvPr>
          <p:cNvSpPr>
            <a:spLocks noGrp="1"/>
          </p:cNvSpPr>
          <p:nvPr/>
        </p:nvSpPr>
        <p:spPr>
          <a:xfrm>
            <a:off x="838200" y="2791846"/>
            <a:ext cx="10515600" cy="49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Private</a:t>
            </a:r>
            <a:r>
              <a:rPr lang="zh-CN" altLang="en-US" b="1" dirty="0"/>
              <a:t> </a:t>
            </a:r>
            <a:r>
              <a:rPr lang="en-US" altLang="zh-CN" b="1" dirty="0"/>
              <a:t>information</a:t>
            </a:r>
            <a:r>
              <a:rPr lang="zh-CN" altLang="en-US" b="1" dirty="0"/>
              <a:t> </a:t>
            </a:r>
            <a:r>
              <a:rPr lang="en-US" altLang="zh-CN" b="1" dirty="0"/>
              <a:t>manipulation:</a:t>
            </a:r>
            <a:r>
              <a:rPr lang="zh-CN" altLang="en-US" b="1" dirty="0"/>
              <a:t> </a:t>
            </a:r>
            <a:endParaRPr lang="en-C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24FAA1-2F8A-8F64-1238-4FE5B2ED5838}"/>
              </a:ext>
            </a:extLst>
          </p:cNvPr>
          <p:cNvSpPr txBox="1">
            <a:spLocks/>
          </p:cNvSpPr>
          <p:nvPr/>
        </p:nvSpPr>
        <p:spPr>
          <a:xfrm>
            <a:off x="1225475" y="3689133"/>
            <a:ext cx="10515600" cy="79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altLang="zh-CN" sz="2400" dirty="0"/>
              <a:t>Stackel</a:t>
            </a:r>
            <a:r>
              <a:rPr lang="en-US" altLang="zh-CN" sz="2400" dirty="0"/>
              <a:t>berg</a:t>
            </a:r>
            <a:r>
              <a:rPr lang="zh-CN" altLang="en-US" sz="2400" dirty="0"/>
              <a:t> </a:t>
            </a:r>
            <a:r>
              <a:rPr lang="en-US" altLang="zh-CN" sz="2400" dirty="0"/>
              <a:t>Equilibrium:</a:t>
            </a:r>
            <a:r>
              <a:rPr lang="zh-CN" altLang="en-US" sz="2400" dirty="0"/>
              <a:t> </a:t>
            </a:r>
            <a:r>
              <a:rPr lang="en-US" altLang="zh-CN" sz="2400" dirty="0"/>
              <a:t>normal-form</a:t>
            </a:r>
            <a:r>
              <a:rPr lang="zh-CN" altLang="en-US" sz="2400" dirty="0"/>
              <a:t> </a:t>
            </a:r>
            <a:r>
              <a:rPr lang="en-US" altLang="zh-CN" sz="2400" dirty="0"/>
              <a:t>games</a:t>
            </a: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8FAADC"/>
                </a:solidFill>
              </a:rPr>
              <a:t>(</a:t>
            </a:r>
            <a:r>
              <a:rPr lang="en-US" altLang="zh-CN" sz="2400" dirty="0" err="1">
                <a:solidFill>
                  <a:srgbClr val="8FAADC"/>
                </a:solidFill>
              </a:rPr>
              <a:t>Birmpas</a:t>
            </a:r>
            <a:r>
              <a:rPr lang="zh-CN" altLang="en-US" sz="2400" dirty="0">
                <a:solidFill>
                  <a:srgbClr val="8FAADC"/>
                </a:solidFill>
              </a:rPr>
              <a:t> </a:t>
            </a:r>
            <a:r>
              <a:rPr lang="en-US" altLang="zh-CN" sz="2400" dirty="0">
                <a:solidFill>
                  <a:srgbClr val="8FAADC"/>
                </a:solidFill>
              </a:rPr>
              <a:t>et</a:t>
            </a:r>
            <a:r>
              <a:rPr lang="zh-CN" altLang="en-US" sz="2400" dirty="0">
                <a:solidFill>
                  <a:srgbClr val="8FAADC"/>
                </a:solidFill>
              </a:rPr>
              <a:t> </a:t>
            </a:r>
            <a:r>
              <a:rPr lang="en-US" altLang="zh-CN" sz="2400" dirty="0">
                <a:solidFill>
                  <a:srgbClr val="8FAADC"/>
                </a:solidFill>
              </a:rPr>
              <a:t>al.</a:t>
            </a:r>
            <a:r>
              <a:rPr lang="zh-CN" altLang="en-US" sz="2400" dirty="0">
                <a:solidFill>
                  <a:srgbClr val="8FAADC"/>
                </a:solidFill>
              </a:rPr>
              <a:t> </a:t>
            </a:r>
            <a:r>
              <a:rPr lang="en-US" altLang="zh-CN" sz="2400" dirty="0">
                <a:solidFill>
                  <a:srgbClr val="8FAADC"/>
                </a:solidFill>
              </a:rPr>
              <a:t>’21)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security</a:t>
            </a:r>
            <a:r>
              <a:rPr lang="zh-CN" altLang="en-US" sz="2400" dirty="0"/>
              <a:t> </a:t>
            </a:r>
            <a:r>
              <a:rPr lang="en-US" altLang="zh-CN" sz="2400" dirty="0"/>
              <a:t>games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8FAADC"/>
                </a:solidFill>
              </a:rPr>
              <a:t>(Nguyen</a:t>
            </a:r>
            <a:r>
              <a:rPr lang="zh-CN" altLang="en-US" sz="2400" dirty="0">
                <a:solidFill>
                  <a:srgbClr val="8FAADC"/>
                </a:solidFill>
              </a:rPr>
              <a:t> </a:t>
            </a:r>
            <a:r>
              <a:rPr lang="en-US" altLang="zh-CN" sz="2400" dirty="0">
                <a:solidFill>
                  <a:srgbClr val="8FAADC"/>
                </a:solidFill>
              </a:rPr>
              <a:t>&amp;</a:t>
            </a:r>
            <a:r>
              <a:rPr lang="zh-CN" altLang="en-US" sz="2400" dirty="0">
                <a:solidFill>
                  <a:srgbClr val="8FAADC"/>
                </a:solidFill>
              </a:rPr>
              <a:t> </a:t>
            </a:r>
            <a:r>
              <a:rPr lang="en-US" altLang="zh-CN" sz="2400" dirty="0">
                <a:solidFill>
                  <a:srgbClr val="8FAADC"/>
                </a:solidFill>
              </a:rPr>
              <a:t>Xu’19)</a:t>
            </a:r>
            <a:r>
              <a:rPr lang="en-US" altLang="zh-CN" sz="2400" dirty="0"/>
              <a:t>.</a:t>
            </a:r>
            <a:endParaRPr lang="en-CN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71BC0E-569B-3EDE-6097-3ABCD15ED3B1}"/>
              </a:ext>
            </a:extLst>
          </p:cNvPr>
          <p:cNvSpPr txBox="1">
            <a:spLocks/>
          </p:cNvSpPr>
          <p:nvPr/>
        </p:nvSpPr>
        <p:spPr>
          <a:xfrm>
            <a:off x="1225475" y="4499048"/>
            <a:ext cx="10515600" cy="45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Nash</a:t>
            </a:r>
            <a:r>
              <a:rPr lang="zh-CN" altLang="en-US" sz="2400" dirty="0"/>
              <a:t> </a:t>
            </a:r>
            <a:r>
              <a:rPr lang="en-US" altLang="zh-CN" sz="2400" dirty="0"/>
              <a:t>Equilibrium</a:t>
            </a:r>
            <a:r>
              <a:rPr lang="zh-CN" altLang="en-US" sz="2400" dirty="0"/>
              <a:t> </a:t>
            </a:r>
            <a:r>
              <a:rPr lang="en-US" altLang="zh-CN" sz="2400" dirty="0"/>
              <a:t>under</a:t>
            </a:r>
            <a:r>
              <a:rPr lang="zh-CN" altLang="en-US" sz="2400" dirty="0"/>
              <a:t> </a:t>
            </a:r>
            <a:r>
              <a:rPr lang="en-US" altLang="zh-CN" sz="2400" dirty="0"/>
              <a:t>dynamic</a:t>
            </a:r>
            <a:r>
              <a:rPr lang="zh-CN" altLang="en-US" sz="2400" dirty="0"/>
              <a:t> </a:t>
            </a:r>
            <a:r>
              <a:rPr lang="en-US" altLang="zh-CN" sz="2400" dirty="0"/>
              <a:t>settings: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8FAADD"/>
                </a:solidFill>
              </a:rPr>
              <a:t>Kolumbus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&amp;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Nisan’21.</a:t>
            </a:r>
            <a:endParaRPr lang="en-CN" sz="2400" dirty="0">
              <a:solidFill>
                <a:srgbClr val="8FAADD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D0F90A-6BCB-B842-F593-79379E53F878}"/>
              </a:ext>
            </a:extLst>
          </p:cNvPr>
          <p:cNvSpPr txBox="1">
            <a:spLocks/>
          </p:cNvSpPr>
          <p:nvPr/>
        </p:nvSpPr>
        <p:spPr>
          <a:xfrm>
            <a:off x="1225475" y="3244523"/>
            <a:ext cx="10515600" cy="45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Value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auctions: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Tang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&amp;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Zeng’18;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Deng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et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al.’20;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Chen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et</a:t>
            </a:r>
            <a:r>
              <a:rPr lang="zh-CN" altLang="en-US" sz="2400" dirty="0">
                <a:solidFill>
                  <a:srgbClr val="8FAADD"/>
                </a:solidFill>
              </a:rPr>
              <a:t> </a:t>
            </a:r>
            <a:r>
              <a:rPr lang="en-US" altLang="zh-CN" sz="2400" dirty="0">
                <a:solidFill>
                  <a:srgbClr val="8FAADD"/>
                </a:solidFill>
              </a:rPr>
              <a:t>al.’22</a:t>
            </a:r>
            <a:r>
              <a:rPr lang="en-US" altLang="zh-CN" sz="2400" dirty="0"/>
              <a:t>.</a:t>
            </a:r>
            <a:r>
              <a:rPr lang="zh-CN" altLang="en-US" sz="2400" dirty="0"/>
              <a:t>  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3880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CN" altLang="zh-CN" sz="4000" b="1" dirty="0"/>
              <a:t>Take</a:t>
            </a:r>
            <a:r>
              <a:rPr lang="en-US" altLang="zh-CN" sz="4000" b="1" dirty="0"/>
              <a:t>-Aways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and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Further</a:t>
            </a:r>
            <a:r>
              <a:rPr lang="zh-CN" altLang="en-US" sz="4000" b="1" dirty="0"/>
              <a:t> </a:t>
            </a:r>
            <a:r>
              <a:rPr lang="en-US" altLang="zh-CN" sz="4000" b="1"/>
              <a:t>Thoughts</a:t>
            </a:r>
            <a:endParaRPr lang="en-CN" sz="4000" b="1" dirty="0"/>
          </a:p>
        </p:txBody>
      </p:sp>
      <p:sp>
        <p:nvSpPr>
          <p:cNvPr id="77" name="TextBox 167">
            <a:extLst>
              <a:ext uri="{FF2B5EF4-FFF2-40B4-BE49-F238E27FC236}">
                <a16:creationId xmlns:a16="http://schemas.microsoft.com/office/drawing/2014/main" id="{C05ACC08-3377-B585-85B8-A0B298643325}"/>
              </a:ext>
            </a:extLst>
          </p:cNvPr>
          <p:cNvSpPr txBox="1"/>
          <p:nvPr/>
        </p:nvSpPr>
        <p:spPr>
          <a:xfrm>
            <a:off x="725843" y="1318377"/>
            <a:ext cx="10478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Follower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power</a:t>
            </a:r>
            <a:r>
              <a:rPr lang="zh-CN" altLang="en-US" sz="2400" dirty="0"/>
              <a:t> </a:t>
            </a:r>
            <a:r>
              <a:rPr lang="en-US" altLang="zh-CN" sz="2400" dirty="0"/>
              <a:t>under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asymmetry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sometimes</a:t>
            </a:r>
            <a:r>
              <a:rPr lang="zh-CN" altLang="en-US" sz="2400" dirty="0"/>
              <a:t> </a:t>
            </a:r>
            <a:r>
              <a:rPr lang="en-US" altLang="zh-CN" sz="2400" dirty="0"/>
              <a:t>completely</a:t>
            </a:r>
            <a:r>
              <a:rPr lang="zh-CN" altLang="en-US" sz="2400" dirty="0"/>
              <a:t> </a:t>
            </a:r>
            <a:r>
              <a:rPr lang="en-US" altLang="zh-CN" sz="2400" dirty="0"/>
              <a:t>defeat</a:t>
            </a:r>
            <a:r>
              <a:rPr lang="zh-CN" altLang="en-US" sz="2400" dirty="0"/>
              <a:t> </a:t>
            </a:r>
            <a:r>
              <a:rPr lang="en-US" altLang="zh-CN" sz="2400" dirty="0"/>
              <a:t>Leader’s</a:t>
            </a:r>
            <a:r>
              <a:rPr lang="zh-CN" altLang="en-US" sz="2400" dirty="0"/>
              <a:t> </a:t>
            </a:r>
            <a:r>
              <a:rPr lang="en-US" altLang="zh-CN" sz="2400" dirty="0"/>
              <a:t>first-mover</a:t>
            </a:r>
            <a:r>
              <a:rPr lang="zh-CN" altLang="en-US" sz="2400" dirty="0"/>
              <a:t> </a:t>
            </a:r>
            <a:r>
              <a:rPr lang="en-US" altLang="zh-CN" sz="2400" dirty="0"/>
              <a:t>advantage.</a:t>
            </a:r>
            <a:r>
              <a:rPr lang="zh-CN" altLang="en-US" sz="2400" dirty="0"/>
              <a:t>    </a:t>
            </a:r>
            <a:endParaRPr lang="en-CN" sz="2400" dirty="0"/>
          </a:p>
        </p:txBody>
      </p:sp>
      <p:sp>
        <p:nvSpPr>
          <p:cNvPr id="3" name="TextBox 167">
            <a:extLst>
              <a:ext uri="{FF2B5EF4-FFF2-40B4-BE49-F238E27FC236}">
                <a16:creationId xmlns:a16="http://schemas.microsoft.com/office/drawing/2014/main" id="{A7CCC0CD-4474-044F-4637-17E6FC8111B0}"/>
              </a:ext>
            </a:extLst>
          </p:cNvPr>
          <p:cNvSpPr txBox="1"/>
          <p:nvPr/>
        </p:nvSpPr>
        <p:spPr>
          <a:xfrm>
            <a:off x="725843" y="2153376"/>
            <a:ext cx="1110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Follower’s</a:t>
            </a:r>
            <a:r>
              <a:rPr lang="zh-CN" altLang="en-US" sz="2400" dirty="0"/>
              <a:t> </a:t>
            </a:r>
            <a:r>
              <a:rPr lang="en-US" altLang="zh-CN" sz="2400" dirty="0"/>
              <a:t>capability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manipulation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closely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Leader’s</a:t>
            </a:r>
            <a:r>
              <a:rPr lang="zh-CN" altLang="en-US" sz="2400" dirty="0"/>
              <a:t> </a:t>
            </a:r>
            <a:r>
              <a:rPr lang="en-US" altLang="zh-CN" sz="2400" dirty="0"/>
              <a:t>maximin</a:t>
            </a:r>
            <a:r>
              <a:rPr lang="zh-CN" altLang="en-US" sz="2400" dirty="0"/>
              <a:t> </a:t>
            </a:r>
            <a:r>
              <a:rPr lang="en-US" altLang="zh-CN" sz="2400" dirty="0"/>
              <a:t>value.</a:t>
            </a:r>
            <a:r>
              <a:rPr lang="zh-CN" altLang="en-US" sz="2400" dirty="0"/>
              <a:t>  </a:t>
            </a:r>
            <a:endParaRPr lang="en-CN" sz="2400" dirty="0"/>
          </a:p>
        </p:txBody>
      </p:sp>
      <p:sp>
        <p:nvSpPr>
          <p:cNvPr id="4" name="TextBox 167">
            <a:extLst>
              <a:ext uri="{FF2B5EF4-FFF2-40B4-BE49-F238E27FC236}">
                <a16:creationId xmlns:a16="http://schemas.microsoft.com/office/drawing/2014/main" id="{3AF82439-BFAC-493C-A9EE-97F2A116A2E7}"/>
              </a:ext>
            </a:extLst>
          </p:cNvPr>
          <p:cNvSpPr txBox="1"/>
          <p:nvPr/>
        </p:nvSpPr>
        <p:spPr>
          <a:xfrm>
            <a:off x="725842" y="2640364"/>
            <a:ext cx="1110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However,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tractability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of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this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manipulation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crucially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relies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on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Follower’s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information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advantage: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Follower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knows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Leader’s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payoff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information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while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does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not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know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Follower’s.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5" name="TextBox 167">
            <a:extLst>
              <a:ext uri="{FF2B5EF4-FFF2-40B4-BE49-F238E27FC236}">
                <a16:creationId xmlns:a16="http://schemas.microsoft.com/office/drawing/2014/main" id="{A7CCC0CD-4474-044F-4637-17E6FC8111B0}"/>
              </a:ext>
            </a:extLst>
          </p:cNvPr>
          <p:cNvSpPr txBox="1"/>
          <p:nvPr/>
        </p:nvSpPr>
        <p:spPr>
          <a:xfrm>
            <a:off x="725842" y="4229345"/>
            <a:ext cx="1110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Q1:</a:t>
            </a:r>
            <a:r>
              <a:rPr lang="zh-CN" altLang="en-US" sz="2400" b="1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optimal</a:t>
            </a:r>
            <a:r>
              <a:rPr lang="zh-CN" altLang="en-US" sz="2400" dirty="0"/>
              <a:t> </a:t>
            </a:r>
            <a:r>
              <a:rPr lang="en-US" altLang="zh-CN" sz="2400" dirty="0"/>
              <a:t>manipulation</a:t>
            </a:r>
            <a:r>
              <a:rPr lang="zh-CN" altLang="en-US" sz="2400" dirty="0"/>
              <a:t> </a:t>
            </a:r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tractable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Follower</a:t>
            </a:r>
            <a:r>
              <a:rPr lang="zh-CN" altLang="en-US" sz="2400" dirty="0"/>
              <a:t> </a:t>
            </a:r>
            <a:r>
              <a:rPr lang="en-US" altLang="zh-CN" sz="2400" dirty="0"/>
              <a:t>knows</a:t>
            </a:r>
            <a:r>
              <a:rPr lang="zh-CN" altLang="en-US" sz="2400" dirty="0"/>
              <a:t> </a:t>
            </a:r>
            <a:r>
              <a:rPr lang="en-US" altLang="zh-CN" sz="2400" dirty="0"/>
              <a:t>nothing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Leader’s</a:t>
            </a:r>
            <a:r>
              <a:rPr lang="zh-CN" altLang="en-US" sz="2400" dirty="0"/>
              <a:t> </a:t>
            </a:r>
            <a:r>
              <a:rPr lang="en-US" altLang="zh-CN" sz="2400" dirty="0"/>
              <a:t>payoff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through</a:t>
            </a:r>
            <a:r>
              <a:rPr lang="zh-CN" altLang="en-US" sz="2400" dirty="0"/>
              <a:t> </a:t>
            </a:r>
            <a:r>
              <a:rPr lang="en-US" altLang="zh-CN" sz="2400" dirty="0"/>
              <a:t>interaction.</a:t>
            </a:r>
            <a:r>
              <a:rPr lang="zh-CN" altLang="en-US" sz="2400" dirty="0"/>
              <a:t> </a:t>
            </a:r>
            <a:endParaRPr lang="en-CN" sz="2400" dirty="0"/>
          </a:p>
        </p:txBody>
      </p:sp>
      <p:sp>
        <p:nvSpPr>
          <p:cNvPr id="9" name="TextBox 167">
            <a:extLst>
              <a:ext uri="{FF2B5EF4-FFF2-40B4-BE49-F238E27FC236}">
                <a16:creationId xmlns:a16="http://schemas.microsoft.com/office/drawing/2014/main" id="{A7CCC0CD-4474-044F-4637-17E6FC8111B0}"/>
              </a:ext>
            </a:extLst>
          </p:cNvPr>
          <p:cNvSpPr txBox="1"/>
          <p:nvPr/>
        </p:nvSpPr>
        <p:spPr>
          <a:xfrm>
            <a:off x="1211980" y="5086419"/>
            <a:ext cx="114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C00000"/>
                </a:solidFill>
              </a:rPr>
              <a:t>We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gave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positive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answer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in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incoming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paper.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CN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1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71"/>
    </mc:Choice>
    <mc:Fallback xmlns="">
      <p:transition spd="slow" advTm="96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" grpId="0"/>
      <p:bldP spid="4" grpId="0"/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54" y="1263121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But,</a:t>
            </a:r>
            <a:endParaRPr lang="en-CN" sz="4000" b="1" dirty="0"/>
          </a:p>
        </p:txBody>
      </p:sp>
      <p:sp>
        <p:nvSpPr>
          <p:cNvPr id="77" name="TextBox 167">
            <a:extLst>
              <a:ext uri="{FF2B5EF4-FFF2-40B4-BE49-F238E27FC236}">
                <a16:creationId xmlns:a16="http://schemas.microsoft.com/office/drawing/2014/main" id="{C05ACC08-3377-B585-85B8-A0B298643325}"/>
              </a:ext>
            </a:extLst>
          </p:cNvPr>
          <p:cNvSpPr txBox="1"/>
          <p:nvPr/>
        </p:nvSpPr>
        <p:spPr>
          <a:xfrm>
            <a:off x="727200" y="2458464"/>
            <a:ext cx="114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NE</a:t>
            </a:r>
            <a:r>
              <a:rPr lang="zh-CN" altLang="en-US" sz="2400" dirty="0"/>
              <a:t> </a:t>
            </a:r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meaningful</a:t>
            </a:r>
            <a:r>
              <a:rPr lang="zh-CN" altLang="en-US" sz="2400" dirty="0"/>
              <a:t> </a:t>
            </a:r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common</a:t>
            </a:r>
            <a:r>
              <a:rPr lang="zh-CN" altLang="en-US" sz="2400" dirty="0"/>
              <a:t> </a:t>
            </a:r>
            <a:r>
              <a:rPr lang="en-US" altLang="zh-CN" sz="2400" dirty="0"/>
              <a:t>knowledge</a:t>
            </a:r>
            <a:r>
              <a:rPr lang="zh-CN" altLang="en-US" sz="2400" dirty="0"/>
              <a:t> </a:t>
            </a:r>
            <a:r>
              <a:rPr lang="en-US" altLang="zh-CN" sz="2400" dirty="0"/>
              <a:t>assumption?</a:t>
            </a:r>
            <a:endParaRPr lang="en-CN" sz="2400" dirty="0"/>
          </a:p>
        </p:txBody>
      </p:sp>
      <p:sp>
        <p:nvSpPr>
          <p:cNvPr id="3" name="TextBox 167">
            <a:extLst>
              <a:ext uri="{FF2B5EF4-FFF2-40B4-BE49-F238E27FC236}">
                <a16:creationId xmlns:a16="http://schemas.microsoft.com/office/drawing/2014/main" id="{A7CCC0CD-4474-044F-4637-17E6FC8111B0}"/>
              </a:ext>
            </a:extLst>
          </p:cNvPr>
          <p:cNvSpPr txBox="1"/>
          <p:nvPr/>
        </p:nvSpPr>
        <p:spPr>
          <a:xfrm>
            <a:off x="1345821" y="2930721"/>
            <a:ext cx="114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credible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stable</a:t>
            </a:r>
            <a:r>
              <a:rPr lang="zh-CN" altLang="en-US" sz="2400" dirty="0"/>
              <a:t> </a:t>
            </a:r>
            <a:r>
              <a:rPr lang="en-US" altLang="zh-CN" sz="2400" dirty="0"/>
              <a:t>state.</a:t>
            </a:r>
            <a:r>
              <a:rPr lang="zh-CN" altLang="en-US" sz="2400" dirty="0"/>
              <a:t> </a:t>
            </a:r>
            <a:endParaRPr lang="en-CN" sz="2400" dirty="0"/>
          </a:p>
        </p:txBody>
      </p:sp>
      <p:sp>
        <p:nvSpPr>
          <p:cNvPr id="4" name="TextBox 167">
            <a:extLst>
              <a:ext uri="{FF2B5EF4-FFF2-40B4-BE49-F238E27FC236}">
                <a16:creationId xmlns:a16="http://schemas.microsoft.com/office/drawing/2014/main" id="{3AF82439-BFAC-493C-A9EE-97F2A116A2E7}"/>
              </a:ext>
            </a:extLst>
          </p:cNvPr>
          <p:cNvSpPr txBox="1"/>
          <p:nvPr/>
        </p:nvSpPr>
        <p:spPr>
          <a:xfrm>
            <a:off x="727200" y="3457324"/>
            <a:ext cx="114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C00000"/>
                </a:solidFill>
              </a:rPr>
              <a:t>Then,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what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should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proper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solution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concept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be?</a:t>
            </a:r>
          </a:p>
        </p:txBody>
      </p:sp>
      <p:sp>
        <p:nvSpPr>
          <p:cNvPr id="5" name="TextBox 167">
            <a:extLst>
              <a:ext uri="{FF2B5EF4-FFF2-40B4-BE49-F238E27FC236}">
                <a16:creationId xmlns:a16="http://schemas.microsoft.com/office/drawing/2014/main" id="{A7CCC0CD-4474-044F-4637-17E6FC8111B0}"/>
              </a:ext>
            </a:extLst>
          </p:cNvPr>
          <p:cNvSpPr txBox="1"/>
          <p:nvPr/>
        </p:nvSpPr>
        <p:spPr>
          <a:xfrm>
            <a:off x="727200" y="4036520"/>
            <a:ext cx="114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Players</a:t>
            </a:r>
            <a:r>
              <a:rPr lang="zh-CN" altLang="en-US" sz="2400" dirty="0"/>
              <a:t> </a:t>
            </a:r>
            <a:r>
              <a:rPr lang="en-US" altLang="zh-CN" sz="2400" dirty="0"/>
              <a:t>best-respond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their</a:t>
            </a:r>
            <a:r>
              <a:rPr lang="zh-CN" altLang="en-US" sz="2400" dirty="0"/>
              <a:t> </a:t>
            </a:r>
            <a:r>
              <a:rPr lang="en-US" altLang="zh-CN" sz="2400" dirty="0"/>
              <a:t>believes.</a:t>
            </a:r>
            <a:r>
              <a:rPr lang="zh-CN" altLang="en-US" sz="2400" dirty="0"/>
              <a:t> </a:t>
            </a:r>
            <a:endParaRPr lang="en-CN" sz="2400" dirty="0"/>
          </a:p>
        </p:txBody>
      </p:sp>
      <p:sp>
        <p:nvSpPr>
          <p:cNvPr id="9" name="TextBox 167">
            <a:extLst>
              <a:ext uri="{FF2B5EF4-FFF2-40B4-BE49-F238E27FC236}">
                <a16:creationId xmlns:a16="http://schemas.microsoft.com/office/drawing/2014/main" id="{A7CCC0CD-4474-044F-4637-17E6FC8111B0}"/>
              </a:ext>
            </a:extLst>
          </p:cNvPr>
          <p:cNvSpPr txBox="1"/>
          <p:nvPr/>
        </p:nvSpPr>
        <p:spPr>
          <a:xfrm>
            <a:off x="727200" y="4628061"/>
            <a:ext cx="114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dynamical</a:t>
            </a:r>
            <a:r>
              <a:rPr lang="zh-CN" altLang="en-US" sz="2400" dirty="0"/>
              <a:t> </a:t>
            </a:r>
            <a:r>
              <a:rPr lang="en-US" altLang="zh-CN" sz="2400" dirty="0"/>
              <a:t>prospective: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convergence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believes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strategies.</a:t>
            </a:r>
            <a:r>
              <a:rPr lang="zh-CN" altLang="en-US" sz="2400" dirty="0"/>
              <a:t> </a:t>
            </a:r>
            <a:endParaRPr lang="en-CN" sz="2400" dirty="0"/>
          </a:p>
        </p:txBody>
      </p:sp>
      <p:sp>
        <p:nvSpPr>
          <p:cNvPr id="6" name="TextBox 167">
            <a:extLst>
              <a:ext uri="{FF2B5EF4-FFF2-40B4-BE49-F238E27FC236}">
                <a16:creationId xmlns:a16="http://schemas.microsoft.com/office/drawing/2014/main" id="{B1E069E2-9949-B9E2-55DC-C3DB6E641B57}"/>
              </a:ext>
            </a:extLst>
          </p:cNvPr>
          <p:cNvSpPr txBox="1"/>
          <p:nvPr/>
        </p:nvSpPr>
        <p:spPr>
          <a:xfrm>
            <a:off x="727200" y="575716"/>
            <a:ext cx="100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Q2:</a:t>
            </a:r>
            <a:r>
              <a:rPr lang="zh-CN" altLang="en-US" sz="2400" b="1" dirty="0"/>
              <a:t> </a:t>
            </a:r>
            <a:r>
              <a:rPr lang="en-US" altLang="zh-CN" sz="2400" dirty="0"/>
              <a:t>Where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game</a:t>
            </a:r>
            <a:r>
              <a:rPr lang="zh-CN" altLang="en-US" sz="2400" dirty="0"/>
              <a:t> </a:t>
            </a:r>
            <a:r>
              <a:rPr lang="en-US" altLang="zh-CN" sz="2400" dirty="0"/>
              <a:t>end</a:t>
            </a:r>
            <a:r>
              <a:rPr lang="zh-CN" altLang="en-US" sz="2400" dirty="0"/>
              <a:t> </a:t>
            </a:r>
            <a:r>
              <a:rPr lang="en-US" altLang="zh-CN" sz="2400" dirty="0"/>
              <a:t>in,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payoff</a:t>
            </a:r>
            <a:r>
              <a:rPr lang="zh-CN" altLang="en-US" sz="2400" dirty="0"/>
              <a:t> </a:t>
            </a:r>
            <a:r>
              <a:rPr lang="en-US" altLang="zh-CN" sz="2400" dirty="0"/>
              <a:t>functions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longer</a:t>
            </a:r>
            <a:r>
              <a:rPr lang="zh-CN" altLang="en-US" sz="2400" dirty="0"/>
              <a:t> </a:t>
            </a:r>
            <a:r>
              <a:rPr lang="en-US" altLang="zh-CN" sz="2400" dirty="0"/>
              <a:t>commonly</a:t>
            </a:r>
            <a:r>
              <a:rPr lang="zh-CN" altLang="en-US" sz="2400" dirty="0"/>
              <a:t> </a:t>
            </a:r>
            <a:r>
              <a:rPr lang="en-US" altLang="zh-CN" sz="2400" dirty="0"/>
              <a:t>known,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players</a:t>
            </a:r>
            <a:r>
              <a:rPr lang="zh-CN" altLang="en-US" sz="2400" dirty="0"/>
              <a:t> </a:t>
            </a:r>
            <a:r>
              <a:rPr lang="en-US" altLang="zh-CN" sz="2400" dirty="0"/>
              <a:t>act</a:t>
            </a:r>
            <a:r>
              <a:rPr lang="zh-CN" altLang="en-US" sz="2400" dirty="0"/>
              <a:t> </a:t>
            </a:r>
            <a:r>
              <a:rPr lang="en-US" altLang="zh-CN" sz="2400" dirty="0"/>
              <a:t>simultaneously,</a:t>
            </a:r>
            <a:r>
              <a:rPr lang="zh-CN" altLang="en-US" sz="2400" dirty="0"/>
              <a:t> </a:t>
            </a:r>
            <a:r>
              <a:rPr lang="en-US" altLang="zh-CN" sz="2400" dirty="0"/>
              <a:t>i.e.,</a:t>
            </a:r>
            <a:r>
              <a:rPr lang="zh-CN" altLang="en-US" sz="2400" dirty="0"/>
              <a:t> </a:t>
            </a:r>
            <a:r>
              <a:rPr lang="en-US" altLang="zh-CN" sz="2400" dirty="0"/>
              <a:t>Nash</a:t>
            </a:r>
            <a:r>
              <a:rPr lang="zh-CN" altLang="en-US" sz="2400" dirty="0"/>
              <a:t> </a:t>
            </a:r>
            <a:r>
              <a:rPr lang="en-US" altLang="zh-CN" sz="2400" dirty="0"/>
              <a:t>Equilibria</a:t>
            </a:r>
            <a:r>
              <a:rPr lang="zh-CN" altLang="en-US" sz="2400" dirty="0"/>
              <a:t> </a:t>
            </a:r>
            <a:r>
              <a:rPr lang="en-US" altLang="zh-CN" sz="2400" dirty="0"/>
              <a:t>(NE)?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8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35"/>
    </mc:Choice>
    <mc:Fallback xmlns="">
      <p:transition spd="slow" advTm="62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7" grpId="0"/>
      <p:bldP spid="3" grpId="0"/>
      <p:bldP spid="4" grpId="0"/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381" y="1966587"/>
            <a:ext cx="3147237" cy="1462413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Comic Sans MS" panose="030F0902030302020204" pitchFamily="66" charset="0"/>
              </a:rPr>
              <a:t>THE</a:t>
            </a:r>
            <a:r>
              <a:rPr lang="zh-CN" altLang="en-US" sz="4800" b="1" dirty="0">
                <a:latin typeface="Comic Sans MS" panose="030F0902030302020204" pitchFamily="66" charset="0"/>
              </a:rPr>
              <a:t>  </a:t>
            </a:r>
            <a:r>
              <a:rPr lang="en-US" altLang="zh-CN" sz="4800" b="1" dirty="0">
                <a:latin typeface="Comic Sans MS" panose="030F0902030302020204" pitchFamily="66" charset="0"/>
              </a:rPr>
              <a:t>END</a:t>
            </a:r>
            <a:endParaRPr lang="en-CN" sz="4800" b="1" dirty="0">
              <a:latin typeface="Comic Sans MS" panose="030F0902030302020204" pitchFamily="66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507629-2261-8FF2-2A65-AE1F8D6A5707}"/>
              </a:ext>
            </a:extLst>
          </p:cNvPr>
          <p:cNvSpPr txBox="1">
            <a:spLocks/>
          </p:cNvSpPr>
          <p:nvPr/>
        </p:nvSpPr>
        <p:spPr>
          <a:xfrm>
            <a:off x="5057553" y="2895164"/>
            <a:ext cx="3147237" cy="146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8FAADC"/>
                </a:solidFill>
                <a:latin typeface="Comic Sans MS" panose="030F0902030302020204" pitchFamily="66" charset="0"/>
              </a:rPr>
              <a:t>Q</a:t>
            </a:r>
            <a:r>
              <a:rPr lang="zh-CN" altLang="en-US" sz="4800" b="1" dirty="0">
                <a:latin typeface="Comic Sans MS" panose="030F0902030302020204" pitchFamily="66" charset="0"/>
              </a:rPr>
              <a:t> </a:t>
            </a:r>
            <a:r>
              <a:rPr lang="en-US" altLang="zh-CN" sz="4800" b="1" dirty="0">
                <a:latin typeface="Comic Sans MS" panose="030F0902030302020204" pitchFamily="66" charset="0"/>
              </a:rPr>
              <a:t>&amp;</a:t>
            </a:r>
            <a:r>
              <a:rPr lang="zh-CN" altLang="en-US" sz="4800" b="1" dirty="0">
                <a:latin typeface="Comic Sans MS" panose="030F0902030302020204" pitchFamily="66" charset="0"/>
              </a:rPr>
              <a:t> </a:t>
            </a:r>
            <a:r>
              <a:rPr lang="en-US" altLang="zh-CN" sz="4800" b="1" dirty="0">
                <a:solidFill>
                  <a:srgbClr val="E29592"/>
                </a:solidFill>
                <a:latin typeface="Comic Sans MS" panose="030F0902030302020204" pitchFamily="66" charset="0"/>
              </a:rPr>
              <a:t>A</a:t>
            </a:r>
            <a:r>
              <a:rPr lang="en-US" altLang="zh-CN" sz="4800" b="1" dirty="0">
                <a:latin typeface="Comic Sans MS" panose="030F0902030302020204" pitchFamily="66" charset="0"/>
              </a:rPr>
              <a:t>?</a:t>
            </a:r>
            <a:endParaRPr lang="en-CN" sz="4800" b="1" dirty="0">
              <a:latin typeface="Comic Sans MS" panose="030F09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DEA71-538E-406E-CFB0-2391CA763227}"/>
              </a:ext>
            </a:extLst>
          </p:cNvPr>
          <p:cNvSpPr txBox="1"/>
          <p:nvPr/>
        </p:nvSpPr>
        <p:spPr>
          <a:xfrm>
            <a:off x="5739578" y="6114592"/>
            <a:ext cx="495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Arxiv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F3321-8339-58C5-596C-AF42A49D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828" y="5238755"/>
            <a:ext cx="1644172" cy="16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6"/>
    </mc:Choice>
    <mc:Fallback xmlns="">
      <p:transition spd="slow" advTm="32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/>
        </p:nvSpPr>
        <p:spPr>
          <a:xfrm>
            <a:off x="174086" y="2393"/>
            <a:ext cx="11833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Two-player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Extensive-form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Games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with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perfect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information</a:t>
            </a:r>
            <a:endParaRPr lang="en-CN" sz="36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3042A9-C8E3-3A68-7BFA-67AA49436989}"/>
              </a:ext>
            </a:extLst>
          </p:cNvPr>
          <p:cNvGrpSpPr>
            <a:grpSpLocks noChangeAspect="1"/>
          </p:cNvGrpSpPr>
          <p:nvPr/>
        </p:nvGrpSpPr>
        <p:grpSpPr>
          <a:xfrm>
            <a:off x="7127162" y="1920933"/>
            <a:ext cx="4279473" cy="3453354"/>
            <a:chOff x="19079060" y="29886188"/>
            <a:chExt cx="3360823" cy="2712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62ADA0-929D-3832-8BEA-C006BF42D626}"/>
                </a:ext>
              </a:extLst>
            </p:cNvPr>
            <p:cNvGrpSpPr/>
            <p:nvPr/>
          </p:nvGrpSpPr>
          <p:grpSpPr>
            <a:xfrm>
              <a:off x="19079060" y="29886188"/>
              <a:ext cx="3360823" cy="2523341"/>
              <a:chOff x="19079060" y="29886188"/>
              <a:chExt cx="3360823" cy="25233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90">
                    <a:extLst>
                      <a:ext uri="{FF2B5EF4-FFF2-40B4-BE49-F238E27FC236}">
                        <a16:creationId xmlns:a16="http://schemas.microsoft.com/office/drawing/2014/main" id="{A5113B86-F46D-F4A6-70D3-381527D00FE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3966" y="31657037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8" name="TextBox 90">
                    <a:extLst>
                      <a:ext uri="{FF2B5EF4-FFF2-40B4-BE49-F238E27FC236}">
                        <a16:creationId xmlns:a16="http://schemas.microsoft.com/office/drawing/2014/main" id="{A5113B86-F46D-F4A6-70D3-381527D00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3966" y="31657037"/>
                    <a:ext cx="34237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91">
                    <a:extLst>
                      <a:ext uri="{FF2B5EF4-FFF2-40B4-BE49-F238E27FC236}">
                        <a16:creationId xmlns:a16="http://schemas.microsoft.com/office/drawing/2014/main" id="{8295A666-FFB2-33FA-1610-2E07449ECA1A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2493" y="32009419"/>
                    <a:ext cx="32679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19" name="TextBox 91">
                    <a:extLst>
                      <a:ext uri="{FF2B5EF4-FFF2-40B4-BE49-F238E27FC236}">
                        <a16:creationId xmlns:a16="http://schemas.microsoft.com/office/drawing/2014/main" id="{8295A666-FFB2-33FA-1610-2E07449EC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2493" y="32009419"/>
                    <a:ext cx="32679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02EF273-98E3-7783-4CC5-E58DF2C59491}"/>
                  </a:ext>
                </a:extLst>
              </p:cNvPr>
              <p:cNvGrpSpPr/>
              <p:nvPr/>
            </p:nvGrpSpPr>
            <p:grpSpPr>
              <a:xfrm>
                <a:off x="19079060" y="29886188"/>
                <a:ext cx="3360823" cy="2522041"/>
                <a:chOff x="19079060" y="29886188"/>
                <a:chExt cx="3360823" cy="252204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825A04-BE3A-080A-A14A-9AAE04A21C34}"/>
                    </a:ext>
                  </a:extLst>
                </p:cNvPr>
                <p:cNvGrpSpPr/>
                <p:nvPr/>
              </p:nvGrpSpPr>
              <p:grpSpPr>
                <a:xfrm>
                  <a:off x="19079060" y="29886188"/>
                  <a:ext cx="3101585" cy="2522041"/>
                  <a:chOff x="19081574" y="29886188"/>
                  <a:chExt cx="3101585" cy="2522041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677D199C-7B3F-2068-96AE-87F1E03CF16F}"/>
                      </a:ext>
                    </a:extLst>
                  </p:cNvPr>
                  <p:cNvGrpSpPr/>
                  <p:nvPr/>
                </p:nvGrpSpPr>
                <p:grpSpPr>
                  <a:xfrm>
                    <a:off x="19081574" y="29886188"/>
                    <a:ext cx="3101585" cy="2522041"/>
                    <a:chOff x="7558795" y="20676670"/>
                    <a:chExt cx="3101585" cy="2522041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A3EC8FA6-65B6-8159-7CC9-F3352FB48B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8795" y="20676670"/>
                      <a:ext cx="3101585" cy="2522041"/>
                      <a:chOff x="6898395" y="20676670"/>
                      <a:chExt cx="3101585" cy="2522041"/>
                    </a:xfrm>
                  </p:grpSpPr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3D65CE27-762B-4802-4961-1D046DE54E6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666124" y="20676670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C00000">
                          <a:alpha val="5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CN" sz="1891"/>
                      </a:p>
                    </p:txBody>
                  </p: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ECE3A1E6-74DF-ED86-3DCD-158233CDC2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8834" y="21434621"/>
                        <a:ext cx="272225" cy="272225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A4926E7D-B7F9-B1BA-128F-397E649301C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981242" y="22216596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D183F5F9-E33A-00FE-ABFD-36825CEC4D3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818497" y="22203515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CN" sz="1891" b="1" dirty="0"/>
                      </a:p>
                    </p:txBody>
                  </p: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053A4AB6-DED1-60ED-2D4B-CC82C85EB3C3}"/>
                          </a:ext>
                        </a:extLst>
                      </p:cNvPr>
                      <p:cNvCxnSpPr>
                        <a:cxnSpLocks/>
                        <a:stCxn id="33" idx="3"/>
                        <a:endCxn id="34" idx="0"/>
                      </p:cNvCxnSpPr>
                      <p:nvPr/>
                    </p:nvCxnSpPr>
                    <p:spPr>
                      <a:xfrm flipH="1">
                        <a:off x="9071984" y="21666980"/>
                        <a:ext cx="356716" cy="54961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F05036D9-A1F1-0E1E-994D-D75F567A9364}"/>
                          </a:ext>
                        </a:extLst>
                      </p:cNvPr>
                      <p:cNvCxnSpPr>
                        <a:cxnSpLocks/>
                        <a:stCxn id="33" idx="5"/>
                        <a:endCxn id="35" idx="0"/>
                      </p:cNvCxnSpPr>
                      <p:nvPr/>
                    </p:nvCxnSpPr>
                    <p:spPr>
                      <a:xfrm>
                        <a:off x="9621193" y="21666980"/>
                        <a:ext cx="288046" cy="536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CFABBF8C-26E9-2F40-80AE-5828F7070589}"/>
                          </a:ext>
                        </a:extLst>
                      </p:cNvPr>
                      <p:cNvCxnSpPr>
                        <a:cxnSpLocks/>
                        <a:stCxn id="32" idx="3"/>
                        <a:endCxn id="25" idx="0"/>
                      </p:cNvCxnSpPr>
                      <p:nvPr/>
                    </p:nvCxnSpPr>
                    <p:spPr>
                      <a:xfrm flipH="1">
                        <a:off x="8052965" y="20909029"/>
                        <a:ext cx="653025" cy="5364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9" name="TextBox 57">
                            <a:extLst>
                              <a:ext uri="{FF2B5EF4-FFF2-40B4-BE49-F238E27FC236}">
                                <a16:creationId xmlns:a16="http://schemas.microsoft.com/office/drawing/2014/main" id="{4381861B-E4C7-4AF1-FDEE-92DDB41064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98395" y="22486981"/>
                            <a:ext cx="651717" cy="314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9" name="TextBox 57">
                            <a:extLst>
                              <a:ext uri="{FF2B5EF4-FFF2-40B4-BE49-F238E27FC236}">
                                <a16:creationId xmlns:a16="http://schemas.microsoft.com/office/drawing/2014/main" id="{4381861B-E4C7-4AF1-FDEE-92DDB410646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98395" y="22486981"/>
                            <a:ext cx="651717" cy="31422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0" name="TextBox 58">
                            <a:extLst>
                              <a:ext uri="{FF2B5EF4-FFF2-40B4-BE49-F238E27FC236}">
                                <a16:creationId xmlns:a16="http://schemas.microsoft.com/office/drawing/2014/main" id="{E2F68CA1-C115-46F0-3D56-1A0E23F63B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000718" y="22805580"/>
                            <a:ext cx="425809" cy="314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0" name="TextBox 58">
                            <a:extLst>
                              <a:ext uri="{FF2B5EF4-FFF2-40B4-BE49-F238E27FC236}">
                                <a16:creationId xmlns:a16="http://schemas.microsoft.com/office/drawing/2014/main" id="{E2F68CA1-C115-46F0-3D56-1A0E23F63B6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000718" y="22805580"/>
                            <a:ext cx="425809" cy="314221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90">
                            <a:extLst>
                              <a:ext uri="{FF2B5EF4-FFF2-40B4-BE49-F238E27FC236}">
                                <a16:creationId xmlns:a16="http://schemas.microsoft.com/office/drawing/2014/main" id="{60453569-51D6-3117-F09B-D20B1556410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62418" y="22450555"/>
                            <a:ext cx="449728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90">
                            <a:extLst>
                              <a:ext uri="{FF2B5EF4-FFF2-40B4-BE49-F238E27FC236}">
                                <a16:creationId xmlns:a16="http://schemas.microsoft.com/office/drawing/2014/main" id="{60453569-51D6-3117-F09B-D20B1556410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62418" y="22450555"/>
                            <a:ext cx="449728" cy="40011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TextBox 91">
                            <a:extLst>
                              <a:ext uri="{FF2B5EF4-FFF2-40B4-BE49-F238E27FC236}">
                                <a16:creationId xmlns:a16="http://schemas.microsoft.com/office/drawing/2014/main" id="{C9360FF6-2549-7425-27FA-FFDE6955B97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94761" y="22798601"/>
                            <a:ext cx="385042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TextBox 91">
                            <a:extLst>
                              <a:ext uri="{FF2B5EF4-FFF2-40B4-BE49-F238E27FC236}">
                                <a16:creationId xmlns:a16="http://schemas.microsoft.com/office/drawing/2014/main" id="{C9360FF6-2549-7425-27FA-FFDE6955B97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94761" y="22798601"/>
                            <a:ext cx="385042" cy="400110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3" name="TextBox 90">
                            <a:extLst>
                              <a:ext uri="{FF2B5EF4-FFF2-40B4-BE49-F238E27FC236}">
                                <a16:creationId xmlns:a16="http://schemas.microsoft.com/office/drawing/2014/main" id="{9D370653-F742-06C9-770D-A5ED4CE2F1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764806" y="22450555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TextBox 90">
                            <a:extLst>
                              <a:ext uri="{FF2B5EF4-FFF2-40B4-BE49-F238E27FC236}">
                                <a16:creationId xmlns:a16="http://schemas.microsoft.com/office/drawing/2014/main" id="{9D370653-F742-06C9-770D-A5ED4CE2F16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764806" y="22450555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" name="TextBox 91">
                            <a:extLst>
                              <a:ext uri="{FF2B5EF4-FFF2-40B4-BE49-F238E27FC236}">
                                <a16:creationId xmlns:a16="http://schemas.microsoft.com/office/drawing/2014/main" id="{ECD220F1-6B6A-1245-4FFF-AB76BC6D27C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90497" y="22780331"/>
                            <a:ext cx="385042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TextBox 91">
                            <a:extLst>
                              <a:ext uri="{FF2B5EF4-FFF2-40B4-BE49-F238E27FC236}">
                                <a16:creationId xmlns:a16="http://schemas.microsoft.com/office/drawing/2014/main" id="{ECD220F1-6B6A-1245-4FFF-AB76BC6D27C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90497" y="22780331"/>
                            <a:ext cx="385042" cy="4001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64A63E20-44DB-D9F5-A5EF-470A586B9673}"/>
                        </a:ext>
                      </a:extLst>
                    </p:cNvPr>
                    <p:cNvCxnSpPr>
                      <a:cxnSpLocks/>
                      <a:stCxn id="32" idx="5"/>
                      <a:endCxn id="33" idx="0"/>
                    </p:cNvCxnSpPr>
                    <p:nvPr/>
                  </p:nvCxnSpPr>
                  <p:spPr>
                    <a:xfrm>
                      <a:off x="9558883" y="20909029"/>
                      <a:ext cx="626464" cy="52559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DD979F-73DA-7B0B-3F98-7C0A5A2FB3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100031" y="30654988"/>
                    <a:ext cx="272225" cy="272225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950D67C6-B397-3FA5-9116-63263CB78A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684728" y="31446956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472D845-5286-814A-0C1C-19A78AF7CE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80964" y="31436963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N" sz="1891" b="1" dirty="0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8FC5BAF4-E53E-A57B-F44E-4EABAA0169BF}"/>
                      </a:ext>
                    </a:extLst>
                  </p:cNvPr>
                  <p:cNvCxnSpPr>
                    <a:cxnSpLocks/>
                    <a:stCxn id="25" idx="3"/>
                    <a:endCxn id="26" idx="0"/>
                  </p:cNvCxnSpPr>
                  <p:nvPr/>
                </p:nvCxnSpPr>
                <p:spPr>
                  <a:xfrm flipH="1">
                    <a:off x="19775470" y="30887347"/>
                    <a:ext cx="364427" cy="55960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4A81634D-0DFC-D868-B0CD-BD330DA35B98}"/>
                      </a:ext>
                    </a:extLst>
                  </p:cNvPr>
                  <p:cNvCxnSpPr>
                    <a:cxnSpLocks/>
                    <a:stCxn id="25" idx="5"/>
                    <a:endCxn id="27" idx="0"/>
                  </p:cNvCxnSpPr>
                  <p:nvPr/>
                </p:nvCxnSpPr>
                <p:spPr>
                  <a:xfrm>
                    <a:off x="20332390" y="30887347"/>
                    <a:ext cx="339316" cy="5496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90">
                      <a:extLst>
                        <a:ext uri="{FF2B5EF4-FFF2-40B4-BE49-F238E27FC236}">
                          <a16:creationId xmlns:a16="http://schemas.microsoft.com/office/drawing/2014/main" id="{5B64E550-C791-42EF-074F-7717A3C032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88166" y="31672786"/>
                      <a:ext cx="65171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22" name="TextBox 90">
                      <a:extLst>
                        <a:ext uri="{FF2B5EF4-FFF2-40B4-BE49-F238E27FC236}">
                          <a16:creationId xmlns:a16="http://schemas.microsoft.com/office/drawing/2014/main" id="{5B64E550-C791-42EF-074F-7717A3C032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88166" y="31672786"/>
                      <a:ext cx="651717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91">
                      <a:extLst>
                        <a:ext uri="{FF2B5EF4-FFF2-40B4-BE49-F238E27FC236}">
                          <a16:creationId xmlns:a16="http://schemas.microsoft.com/office/drawing/2014/main" id="{53CB6657-CFD2-40EE-615B-639799A73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30458" y="32008119"/>
                      <a:ext cx="38504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23" name="TextBox 91">
                      <a:extLst>
                        <a:ext uri="{FF2B5EF4-FFF2-40B4-BE49-F238E27FC236}">
                          <a16:creationId xmlns:a16="http://schemas.microsoft.com/office/drawing/2014/main" id="{53CB6657-CFD2-40EE-615B-639799A730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30458" y="32008119"/>
                      <a:ext cx="385042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3">
                  <a:extLst>
                    <a:ext uri="{FF2B5EF4-FFF2-40B4-BE49-F238E27FC236}">
                      <a16:creationId xmlns:a16="http://schemas.microsoft.com/office/drawing/2014/main" id="{F0327BC9-70B2-517F-8FE5-406983EC91D2}"/>
                    </a:ext>
                  </a:extLst>
                </p:cNvPr>
                <p:cNvSpPr txBox="1"/>
                <p:nvPr/>
              </p:nvSpPr>
              <p:spPr>
                <a:xfrm>
                  <a:off x="19187349" y="32297204"/>
                  <a:ext cx="3252534" cy="301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An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extensive-form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game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891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  <m:r>
                            <a:rPr lang="en-US" altLang="zh-CN" sz="1891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altLang="zh-CN" sz="1891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891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</m:sSup>
                        </m:e>
                      </m:d>
                    </m:oMath>
                  </a14:m>
                  <a:endParaRPr lang="en-CN" sz="189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23">
                  <a:extLst>
                    <a:ext uri="{FF2B5EF4-FFF2-40B4-BE49-F238E27FC236}">
                      <a16:creationId xmlns:a16="http://schemas.microsoft.com/office/drawing/2014/main" id="{F0327BC9-70B2-517F-8FE5-406983EC9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7349" y="32297204"/>
                  <a:ext cx="3252534" cy="301027"/>
                </a:xfrm>
                <a:prstGeom prst="rect">
                  <a:avLst/>
                </a:prstGeom>
                <a:blipFill>
                  <a:blip r:embed="rId14"/>
                  <a:stretch>
                    <a:fillRect l="-1529" t="-9677" b="-2580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9E42E-993A-9D13-7A84-F8A334C2585F}"/>
              </a:ext>
            </a:extLst>
          </p:cNvPr>
          <p:cNvGrpSpPr>
            <a:grpSpLocks noChangeAspect="1"/>
          </p:cNvGrpSpPr>
          <p:nvPr/>
        </p:nvGrpSpPr>
        <p:grpSpPr>
          <a:xfrm>
            <a:off x="10716747" y="1597478"/>
            <a:ext cx="1314422" cy="906058"/>
            <a:chOff x="29222523" y="1691217"/>
            <a:chExt cx="1372592" cy="9721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A14FD3-0CA2-826A-8802-79B7A5A5C7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1777415"/>
              <a:ext cx="222775" cy="222776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N" sz="1400"/>
            </a:p>
          </p:txBody>
        </p:sp>
        <p:sp>
          <p:nvSpPr>
            <p:cNvPr id="11" name="TextBox 65">
              <a:extLst>
                <a:ext uri="{FF2B5EF4-FFF2-40B4-BE49-F238E27FC236}">
                  <a16:creationId xmlns:a16="http://schemas.microsoft.com/office/drawing/2014/main" id="{6F1AE2B4-613A-D544-F7A3-7F8D8D93D644}"/>
                </a:ext>
              </a:extLst>
            </p:cNvPr>
            <p:cNvSpPr txBox="1"/>
            <p:nvPr/>
          </p:nvSpPr>
          <p:spPr>
            <a:xfrm>
              <a:off x="29462375" y="1691217"/>
              <a:ext cx="884312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Player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66">
              <a:extLst>
                <a:ext uri="{FF2B5EF4-FFF2-40B4-BE49-F238E27FC236}">
                  <a16:creationId xmlns:a16="http://schemas.microsoft.com/office/drawing/2014/main" id="{2611BF23-D4CD-E109-279A-28BE2AA9C156}"/>
                </a:ext>
              </a:extLst>
            </p:cNvPr>
            <p:cNvSpPr txBox="1"/>
            <p:nvPr/>
          </p:nvSpPr>
          <p:spPr>
            <a:xfrm>
              <a:off x="29461119" y="1991694"/>
              <a:ext cx="884312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Player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9B0258-BF40-23A0-44A6-76D090D6F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2059095"/>
              <a:ext cx="222775" cy="2227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N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AA325F-9542-8484-F266-298D1BCFE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76069" y="2416114"/>
              <a:ext cx="127300" cy="127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N" sz="1400" b="1" dirty="0"/>
            </a:p>
          </p:txBody>
        </p:sp>
        <p:sp>
          <p:nvSpPr>
            <p:cNvPr id="15" name="TextBox 69">
              <a:extLst>
                <a:ext uri="{FF2B5EF4-FFF2-40B4-BE49-F238E27FC236}">
                  <a16:creationId xmlns:a16="http://schemas.microsoft.com/office/drawing/2014/main" id="{C148C27B-2935-F940-C545-3F6184B38E66}"/>
                </a:ext>
              </a:extLst>
            </p:cNvPr>
            <p:cNvSpPr txBox="1"/>
            <p:nvPr/>
          </p:nvSpPr>
          <p:spPr>
            <a:xfrm>
              <a:off x="29461119" y="2300108"/>
              <a:ext cx="1133996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Leaf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nodes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5" name="Graphic 44" descr="Office worker">
            <a:extLst>
              <a:ext uri="{FF2B5EF4-FFF2-40B4-BE49-F238E27FC236}">
                <a16:creationId xmlns:a16="http://schemas.microsoft.com/office/drawing/2014/main" id="{B36B87EA-B726-5052-0C1F-58AC472986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5106" y="1429607"/>
            <a:ext cx="1800000" cy="1800000"/>
          </a:xfrm>
          <a:prstGeom prst="rect">
            <a:avLst/>
          </a:prstGeom>
        </p:spPr>
      </p:pic>
      <p:pic>
        <p:nvPicPr>
          <p:cNvPr id="46" name="Graphic 45" descr="Construction worker">
            <a:extLst>
              <a:ext uri="{FF2B5EF4-FFF2-40B4-BE49-F238E27FC236}">
                <a16:creationId xmlns:a16="http://schemas.microsoft.com/office/drawing/2014/main" id="{13EBECE9-5110-1CF8-82B5-06BEBE0697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18743" y="1429607"/>
            <a:ext cx="1800000" cy="1800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2891136-294C-F9EA-5DC0-6B1E99D178CF}"/>
              </a:ext>
            </a:extLst>
          </p:cNvPr>
          <p:cNvSpPr/>
          <p:nvPr/>
        </p:nvSpPr>
        <p:spPr>
          <a:xfrm>
            <a:off x="481622" y="2919991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Player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endParaRPr lang="en-CN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65A76F-72A5-F79C-E352-7D7262E3E364}"/>
              </a:ext>
            </a:extLst>
          </p:cNvPr>
          <p:cNvSpPr/>
          <p:nvPr/>
        </p:nvSpPr>
        <p:spPr>
          <a:xfrm>
            <a:off x="5487346" y="2925764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Player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CN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2E34BD-D6E8-F2F1-932E-87575635B08D}"/>
              </a:ext>
            </a:extLst>
          </p:cNvPr>
          <p:cNvSpPr txBox="1"/>
          <p:nvPr/>
        </p:nvSpPr>
        <p:spPr>
          <a:xfrm>
            <a:off x="381963" y="3689700"/>
            <a:ext cx="618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Subgame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perfect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equilibrium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(SPE)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ED5B8B-1555-A899-C09E-2E9E90FB5209}"/>
              </a:ext>
            </a:extLst>
          </p:cNvPr>
          <p:cNvCxnSpPr>
            <a:cxnSpLocks/>
          </p:cNvCxnSpPr>
          <p:nvPr/>
        </p:nvCxnSpPr>
        <p:spPr>
          <a:xfrm>
            <a:off x="1842174" y="2124189"/>
            <a:ext cx="346555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87C057-2CAE-890C-3964-C34F0911CF74}"/>
              </a:ext>
            </a:extLst>
          </p:cNvPr>
          <p:cNvCxnSpPr>
            <a:cxnSpLocks/>
          </p:cNvCxnSpPr>
          <p:nvPr/>
        </p:nvCxnSpPr>
        <p:spPr>
          <a:xfrm flipH="1">
            <a:off x="1842174" y="2766610"/>
            <a:ext cx="346555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F67F9B-FAEB-7B3F-524A-24409D862040}"/>
                  </a:ext>
                </a:extLst>
              </p:cNvPr>
              <p:cNvSpPr txBox="1"/>
              <p:nvPr/>
            </p:nvSpPr>
            <p:spPr>
              <a:xfrm>
                <a:off x="2270234" y="1677817"/>
                <a:ext cx="2790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Decide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strategy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F67F9B-FAEB-7B3F-524A-24409D86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34" y="1677817"/>
                <a:ext cx="2790159" cy="461665"/>
              </a:xfrm>
              <a:prstGeom prst="rect">
                <a:avLst/>
              </a:prstGeom>
              <a:blipFill>
                <a:blip r:embed="rId19"/>
                <a:stretch>
                  <a:fillRect l="-3167" t="-8108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66CBFC-2C25-1888-ADD1-5E9B46608557}"/>
                  </a:ext>
                </a:extLst>
              </p:cNvPr>
              <p:cNvSpPr txBox="1"/>
              <p:nvPr/>
            </p:nvSpPr>
            <p:spPr>
              <a:xfrm>
                <a:off x="2291472" y="2332800"/>
                <a:ext cx="2772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Decide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strategy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66CBFC-2C25-1888-ADD1-5E9B46608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72" y="2332800"/>
                <a:ext cx="2772280" cy="461665"/>
              </a:xfrm>
              <a:prstGeom prst="rect">
                <a:avLst/>
              </a:prstGeom>
              <a:blipFill>
                <a:blip r:embed="rId20"/>
                <a:stretch>
                  <a:fillRect l="-3653" t="-8108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7D1F38-9D27-29BF-6C0B-16EA5B342372}"/>
              </a:ext>
            </a:extLst>
          </p:cNvPr>
          <p:cNvCxnSpPr>
            <a:cxnSpLocks/>
          </p:cNvCxnSpPr>
          <p:nvPr/>
        </p:nvCxnSpPr>
        <p:spPr>
          <a:xfrm>
            <a:off x="9793391" y="2175890"/>
            <a:ext cx="702736" cy="575487"/>
          </a:xfrm>
          <a:prstGeom prst="straightConnector1">
            <a:avLst/>
          </a:prstGeom>
          <a:ln w="38100">
            <a:solidFill>
              <a:srgbClr val="F79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5BB31F-4155-7905-DFFD-0F9F2F8D031C}"/>
              </a:ext>
            </a:extLst>
          </p:cNvPr>
          <p:cNvCxnSpPr>
            <a:cxnSpLocks/>
          </p:cNvCxnSpPr>
          <p:nvPr/>
        </p:nvCxnSpPr>
        <p:spPr>
          <a:xfrm flipH="1">
            <a:off x="7957020" y="3181935"/>
            <a:ext cx="446839" cy="64081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9EF9C9-B2BF-3A41-A5F4-34B1289B4FA3}"/>
              </a:ext>
            </a:extLst>
          </p:cNvPr>
          <p:cNvCxnSpPr>
            <a:cxnSpLocks/>
          </p:cNvCxnSpPr>
          <p:nvPr/>
        </p:nvCxnSpPr>
        <p:spPr>
          <a:xfrm flipH="1">
            <a:off x="9827388" y="3171695"/>
            <a:ext cx="395613" cy="60322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B9E78C-4C0E-C6A7-283C-F45F63136214}"/>
              </a:ext>
            </a:extLst>
          </p:cNvPr>
          <p:cNvSpPr txBox="1"/>
          <p:nvPr/>
        </p:nvSpPr>
        <p:spPr>
          <a:xfrm>
            <a:off x="500862" y="4155123"/>
            <a:ext cx="6102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Independently</a:t>
            </a:r>
            <a:r>
              <a:rPr lang="zh-CN" altLang="en-US" sz="2400" dirty="0"/>
              <a:t> </a:t>
            </a:r>
            <a:r>
              <a:rPr lang="en-US" altLang="zh-CN" sz="2400" dirty="0"/>
              <a:t>(simultaneously)</a:t>
            </a:r>
            <a:r>
              <a:rPr lang="zh-CN" altLang="en-US" sz="2400" dirty="0"/>
              <a:t> </a:t>
            </a:r>
            <a:r>
              <a:rPr lang="en-US" altLang="zh-CN" sz="2400" dirty="0"/>
              <a:t>decide</a:t>
            </a:r>
            <a:r>
              <a:rPr lang="zh-CN" altLang="en-US" sz="2400" dirty="0"/>
              <a:t> </a:t>
            </a:r>
            <a:r>
              <a:rPr lang="en-US" altLang="zh-CN" sz="2400" dirty="0"/>
              <a:t>strategies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27121-98E8-F2D2-8F68-19B7AB2CAF5B}"/>
              </a:ext>
            </a:extLst>
          </p:cNvPr>
          <p:cNvSpPr txBox="1"/>
          <p:nvPr/>
        </p:nvSpPr>
        <p:spPr>
          <a:xfrm>
            <a:off x="500862" y="4912622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Backward</a:t>
            </a:r>
            <a:r>
              <a:rPr lang="zh-CN" altLang="en-US" sz="2400" dirty="0"/>
              <a:t> </a:t>
            </a:r>
            <a:r>
              <a:rPr lang="en-US" altLang="zh-CN" sz="2400" dirty="0"/>
              <a:t>Induction</a:t>
            </a:r>
            <a:r>
              <a:rPr lang="zh-CN" altLang="en-US" sz="2400" dirty="0"/>
              <a:t> 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4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86"/>
    </mc:Choice>
    <mc:Fallback xmlns="">
      <p:transition spd="slow" advTm="168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4" grpId="0"/>
      <p:bldP spid="55" grpId="0"/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858548E7-20C1-474A-2EDE-96AFA1E92BD4}"/>
              </a:ext>
            </a:extLst>
          </p:cNvPr>
          <p:cNvSpPr/>
          <p:nvPr/>
        </p:nvSpPr>
        <p:spPr>
          <a:xfrm>
            <a:off x="4208271" y="2659259"/>
            <a:ext cx="1010472" cy="299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13">
                <a:extLst>
                  <a:ext uri="{FF2B5EF4-FFF2-40B4-BE49-F238E27FC236}">
                    <a16:creationId xmlns:a16="http://schemas.microsoft.com/office/drawing/2014/main" id="{FD5FF44B-6BA1-5C25-8477-94AA58C4334D}"/>
                  </a:ext>
                </a:extLst>
              </p:cNvPr>
              <p:cNvSpPr txBox="1"/>
              <p:nvPr/>
            </p:nvSpPr>
            <p:spPr>
              <a:xfrm>
                <a:off x="1876559" y="2306395"/>
                <a:ext cx="34918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/>
                  <a:t>2.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Respond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BR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53" name="TextBox 13">
                <a:extLst>
                  <a:ext uri="{FF2B5EF4-FFF2-40B4-BE49-F238E27FC236}">
                    <a16:creationId xmlns:a16="http://schemas.microsoft.com/office/drawing/2014/main" id="{FD5FF44B-6BA1-5C25-8477-94AA58C4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559" y="2306395"/>
                <a:ext cx="3491853" cy="707886"/>
              </a:xfrm>
              <a:prstGeom prst="rect">
                <a:avLst/>
              </a:prstGeom>
              <a:blipFill>
                <a:blip r:embed="rId4"/>
                <a:stretch>
                  <a:fillRect t="-3509" b="-701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AFE9-479C-772F-0B83-918533F027EE}"/>
                  </a:ext>
                </a:extLst>
              </p:cNvPr>
              <p:cNvSpPr txBox="1"/>
              <p:nvPr/>
            </p:nvSpPr>
            <p:spPr>
              <a:xfrm>
                <a:off x="1874235" y="2303522"/>
                <a:ext cx="34824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/>
                  <a:t>2.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Respond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BR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AFE9-479C-772F-0B83-918533F0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35" y="2303522"/>
                <a:ext cx="3482492" cy="707886"/>
              </a:xfrm>
              <a:prstGeom prst="rect">
                <a:avLst/>
              </a:prstGeom>
              <a:blipFill>
                <a:blip r:embed="rId5"/>
                <a:stretch>
                  <a:fillRect t="-5263" b="-701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/>
        </p:nvSpPr>
        <p:spPr>
          <a:xfrm>
            <a:off x="174086" y="2393"/>
            <a:ext cx="11833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altLang="zh-CN" sz="3600" b="1" dirty="0"/>
              <a:t>When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Player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can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commit</a:t>
            </a:r>
            <a:endParaRPr lang="en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0">
                <a:extLst>
                  <a:ext uri="{FF2B5EF4-FFF2-40B4-BE49-F238E27FC236}">
                    <a16:creationId xmlns:a16="http://schemas.microsoft.com/office/drawing/2014/main" id="{A5113B86-F46D-F4A6-70D3-381527D00FE2}"/>
                  </a:ext>
                </a:extLst>
              </p:cNvPr>
              <p:cNvSpPr txBox="1"/>
              <p:nvPr/>
            </p:nvSpPr>
            <p:spPr>
              <a:xfrm>
                <a:off x="7795546" y="4175837"/>
                <a:ext cx="435960" cy="50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18" name="TextBox 90">
                <a:extLst>
                  <a:ext uri="{FF2B5EF4-FFF2-40B4-BE49-F238E27FC236}">
                    <a16:creationId xmlns:a16="http://schemas.microsoft.com/office/drawing/2014/main" id="{A5113B86-F46D-F4A6-70D3-381527D0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46" y="4175837"/>
                <a:ext cx="435960" cy="50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1">
                <a:extLst>
                  <a:ext uri="{FF2B5EF4-FFF2-40B4-BE49-F238E27FC236}">
                    <a16:creationId xmlns:a16="http://schemas.microsoft.com/office/drawing/2014/main" id="{8295A666-FFB2-33FA-1610-2E07449ECA1A}"/>
                  </a:ext>
                </a:extLst>
              </p:cNvPr>
              <p:cNvSpPr txBox="1"/>
              <p:nvPr/>
            </p:nvSpPr>
            <p:spPr>
              <a:xfrm>
                <a:off x="7793671" y="4624540"/>
                <a:ext cx="416115" cy="50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19" name="TextBox 91">
                <a:extLst>
                  <a:ext uri="{FF2B5EF4-FFF2-40B4-BE49-F238E27FC236}">
                    <a16:creationId xmlns:a16="http://schemas.microsoft.com/office/drawing/2014/main" id="{8295A666-FFB2-33FA-1610-2E07449EC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71" y="4624540"/>
                <a:ext cx="416115" cy="509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3D65CE27-762B-4802-4961-1D046DE54E69}"/>
              </a:ext>
            </a:extLst>
          </p:cNvPr>
          <p:cNvSpPr>
            <a:spLocks noChangeAspect="1"/>
          </p:cNvSpPr>
          <p:nvPr/>
        </p:nvSpPr>
        <p:spPr>
          <a:xfrm>
            <a:off x="9378084" y="1920943"/>
            <a:ext cx="346635" cy="346635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89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3A1E6-74DF-ED86-3DCD-158233CDC243}"/>
              </a:ext>
            </a:extLst>
          </p:cNvPr>
          <p:cNvSpPr>
            <a:spLocks noChangeAspect="1"/>
          </p:cNvSpPr>
          <p:nvPr/>
        </p:nvSpPr>
        <p:spPr>
          <a:xfrm>
            <a:off x="10298340" y="2886073"/>
            <a:ext cx="346635" cy="3466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891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926E7D-B7F9-B1BA-128F-397E649301C7}"/>
              </a:ext>
            </a:extLst>
          </p:cNvPr>
          <p:cNvSpPr>
            <a:spLocks noChangeAspect="1"/>
          </p:cNvSpPr>
          <p:nvPr/>
        </p:nvSpPr>
        <p:spPr>
          <a:xfrm>
            <a:off x="9779336" y="3881794"/>
            <a:ext cx="231090" cy="2310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891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83F5F9-E33A-00FE-ABFD-36825CEC4D31}"/>
              </a:ext>
            </a:extLst>
          </p:cNvPr>
          <p:cNvSpPr>
            <a:spLocks noChangeAspect="1"/>
          </p:cNvSpPr>
          <p:nvPr/>
        </p:nvSpPr>
        <p:spPr>
          <a:xfrm>
            <a:off x="10845447" y="3865137"/>
            <a:ext cx="231090" cy="2310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891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3A4AB6-DED1-60ED-2D4B-CC82C85EB3C3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9894882" y="3181945"/>
            <a:ext cx="454221" cy="69984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5036D9-A1F1-0E1E-994D-D75F567A9364}"/>
              </a:ext>
            </a:extLst>
          </p:cNvPr>
          <p:cNvCxnSpPr>
            <a:cxnSpLocks/>
            <a:stCxn id="33" idx="5"/>
            <a:endCxn id="35" idx="0"/>
          </p:cNvCxnSpPr>
          <p:nvPr/>
        </p:nvCxnSpPr>
        <p:spPr>
          <a:xfrm>
            <a:off x="10594212" y="3181945"/>
            <a:ext cx="366781" cy="68319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BBF8C-26E9-2F40-80AE-5828F7070589}"/>
              </a:ext>
            </a:extLst>
          </p:cNvPr>
          <p:cNvCxnSpPr>
            <a:cxnSpLocks/>
            <a:stCxn id="32" idx="3"/>
            <a:endCxn id="25" idx="0"/>
          </p:cNvCxnSpPr>
          <p:nvPr/>
        </p:nvCxnSpPr>
        <p:spPr>
          <a:xfrm flipH="1">
            <a:off x="8597323" y="2216815"/>
            <a:ext cx="831523" cy="6830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57">
                <a:extLst>
                  <a:ext uri="{FF2B5EF4-FFF2-40B4-BE49-F238E27FC236}">
                    <a16:creationId xmlns:a16="http://schemas.microsoft.com/office/drawing/2014/main" id="{4381861B-E4C7-4AF1-FDEE-92DDB410646D}"/>
                  </a:ext>
                </a:extLst>
              </p:cNvPr>
              <p:cNvSpPr txBox="1"/>
              <p:nvPr/>
            </p:nvSpPr>
            <p:spPr>
              <a:xfrm>
                <a:off x="7127162" y="4226086"/>
                <a:ext cx="82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39" name="TextBox 57">
                <a:extLst>
                  <a:ext uri="{FF2B5EF4-FFF2-40B4-BE49-F238E27FC236}">
                    <a16:creationId xmlns:a16="http://schemas.microsoft.com/office/drawing/2014/main" id="{4381861B-E4C7-4AF1-FDEE-92DDB410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62" y="4226086"/>
                <a:ext cx="8298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58">
                <a:extLst>
                  <a:ext uri="{FF2B5EF4-FFF2-40B4-BE49-F238E27FC236}">
                    <a16:creationId xmlns:a16="http://schemas.microsoft.com/office/drawing/2014/main" id="{E2F68CA1-C115-46F0-3D56-1A0E23F63B6B}"/>
                  </a:ext>
                </a:extLst>
              </p:cNvPr>
              <p:cNvSpPr txBox="1"/>
              <p:nvPr/>
            </p:nvSpPr>
            <p:spPr>
              <a:xfrm>
                <a:off x="7257454" y="4631771"/>
                <a:ext cx="562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40" name="TextBox 58">
                <a:extLst>
                  <a:ext uri="{FF2B5EF4-FFF2-40B4-BE49-F238E27FC236}">
                    <a16:creationId xmlns:a16="http://schemas.microsoft.com/office/drawing/2014/main" id="{E2F68CA1-C115-46F0-3D56-1A0E23F6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54" y="4631771"/>
                <a:ext cx="5621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90">
                <a:extLst>
                  <a:ext uri="{FF2B5EF4-FFF2-40B4-BE49-F238E27FC236}">
                    <a16:creationId xmlns:a16="http://schemas.microsoft.com/office/drawing/2014/main" id="{60453569-51D6-3117-F09B-D20B15564109}"/>
                  </a:ext>
                </a:extLst>
              </p:cNvPr>
              <p:cNvSpPr txBox="1"/>
              <p:nvPr/>
            </p:nvSpPr>
            <p:spPr>
              <a:xfrm>
                <a:off x="8864028" y="4179703"/>
                <a:ext cx="572657" cy="50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41" name="TextBox 90">
                <a:extLst>
                  <a:ext uri="{FF2B5EF4-FFF2-40B4-BE49-F238E27FC236}">
                    <a16:creationId xmlns:a16="http://schemas.microsoft.com/office/drawing/2014/main" id="{60453569-51D6-3117-F09B-D20B15564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28" y="4179703"/>
                <a:ext cx="572657" cy="5094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91">
                <a:extLst>
                  <a:ext uri="{FF2B5EF4-FFF2-40B4-BE49-F238E27FC236}">
                    <a16:creationId xmlns:a16="http://schemas.microsoft.com/office/drawing/2014/main" id="{C9360FF6-2549-7425-27FA-FFDE6955B97F}"/>
                  </a:ext>
                </a:extLst>
              </p:cNvPr>
              <p:cNvSpPr txBox="1"/>
              <p:nvPr/>
            </p:nvSpPr>
            <p:spPr>
              <a:xfrm>
                <a:off x="8905212" y="4622885"/>
                <a:ext cx="490290" cy="50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42" name="TextBox 91">
                <a:extLst>
                  <a:ext uri="{FF2B5EF4-FFF2-40B4-BE49-F238E27FC236}">
                    <a16:creationId xmlns:a16="http://schemas.microsoft.com/office/drawing/2014/main" id="{C9360FF6-2549-7425-27FA-FFDE6955B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212" y="4622885"/>
                <a:ext cx="490290" cy="509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90">
                <a:extLst>
                  <a:ext uri="{FF2B5EF4-FFF2-40B4-BE49-F238E27FC236}">
                    <a16:creationId xmlns:a16="http://schemas.microsoft.com/office/drawing/2014/main" id="{9D370653-F742-06C9-770D-A5ED4CE2F16B}"/>
                  </a:ext>
                </a:extLst>
              </p:cNvPr>
              <p:cNvSpPr txBox="1"/>
              <p:nvPr/>
            </p:nvSpPr>
            <p:spPr>
              <a:xfrm>
                <a:off x="9503739" y="4179703"/>
                <a:ext cx="829858" cy="50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43" name="TextBox 90">
                <a:extLst>
                  <a:ext uri="{FF2B5EF4-FFF2-40B4-BE49-F238E27FC236}">
                    <a16:creationId xmlns:a16="http://schemas.microsoft.com/office/drawing/2014/main" id="{9D370653-F742-06C9-770D-A5ED4CE2F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739" y="4179703"/>
                <a:ext cx="829858" cy="509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91">
                <a:extLst>
                  <a:ext uri="{FF2B5EF4-FFF2-40B4-BE49-F238E27FC236}">
                    <a16:creationId xmlns:a16="http://schemas.microsoft.com/office/drawing/2014/main" id="{ECD220F1-6B6A-1245-4FFF-AB76BC6D27C6}"/>
                  </a:ext>
                </a:extLst>
              </p:cNvPr>
              <p:cNvSpPr txBox="1"/>
              <p:nvPr/>
            </p:nvSpPr>
            <p:spPr>
              <a:xfrm>
                <a:off x="9663787" y="4599621"/>
                <a:ext cx="490290" cy="50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44" name="TextBox 91">
                <a:extLst>
                  <a:ext uri="{FF2B5EF4-FFF2-40B4-BE49-F238E27FC236}">
                    <a16:creationId xmlns:a16="http://schemas.microsoft.com/office/drawing/2014/main" id="{ECD220F1-6B6A-1245-4FFF-AB76BC6D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787" y="4599621"/>
                <a:ext cx="490290" cy="5094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A63E20-44DB-D9F5-A5EF-470A586B9673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9673956" y="2216815"/>
            <a:ext cx="797702" cy="669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6DD979F-73DA-7B0B-3F98-7C0A5A2FB3AA}"/>
              </a:ext>
            </a:extLst>
          </p:cNvPr>
          <p:cNvSpPr>
            <a:spLocks noChangeAspect="1"/>
          </p:cNvSpPr>
          <p:nvPr/>
        </p:nvSpPr>
        <p:spPr>
          <a:xfrm>
            <a:off x="8424005" y="2899887"/>
            <a:ext cx="346635" cy="3466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891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0D67C6-B397-3FA5-9116-63263CB78A28}"/>
              </a:ext>
            </a:extLst>
          </p:cNvPr>
          <p:cNvSpPr>
            <a:spLocks noChangeAspect="1"/>
          </p:cNvSpPr>
          <p:nvPr/>
        </p:nvSpPr>
        <p:spPr>
          <a:xfrm>
            <a:off x="7895183" y="3908333"/>
            <a:ext cx="231090" cy="2310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891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72D845-5286-814A-0C1C-19A78AF7CEC2}"/>
              </a:ext>
            </a:extLst>
          </p:cNvPr>
          <p:cNvSpPr>
            <a:spLocks noChangeAspect="1"/>
          </p:cNvSpPr>
          <p:nvPr/>
        </p:nvSpPr>
        <p:spPr>
          <a:xfrm>
            <a:off x="9036397" y="3895608"/>
            <a:ext cx="231090" cy="2310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891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5BAF4-E53E-A57B-F44E-4EABAA0169BF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8010728" y="3195760"/>
            <a:ext cx="464040" cy="71257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1634D-0DFC-D868-B0CD-BD330DA35B98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8719877" y="3195760"/>
            <a:ext cx="432065" cy="69984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0">
                <a:extLst>
                  <a:ext uri="{FF2B5EF4-FFF2-40B4-BE49-F238E27FC236}">
                    <a16:creationId xmlns:a16="http://schemas.microsoft.com/office/drawing/2014/main" id="{5B64E550-C791-42EF-074F-7717A3C03223}"/>
                  </a:ext>
                </a:extLst>
              </p:cNvPr>
              <p:cNvSpPr txBox="1"/>
              <p:nvPr/>
            </p:nvSpPr>
            <p:spPr>
              <a:xfrm>
                <a:off x="10576777" y="4195891"/>
                <a:ext cx="829858" cy="50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22" name="TextBox 90">
                <a:extLst>
                  <a:ext uri="{FF2B5EF4-FFF2-40B4-BE49-F238E27FC236}">
                    <a16:creationId xmlns:a16="http://schemas.microsoft.com/office/drawing/2014/main" id="{5B64E550-C791-42EF-074F-7717A3C03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777" y="4195891"/>
                <a:ext cx="829858" cy="5094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1">
                <a:extLst>
                  <a:ext uri="{FF2B5EF4-FFF2-40B4-BE49-F238E27FC236}">
                    <a16:creationId xmlns:a16="http://schemas.microsoft.com/office/drawing/2014/main" id="{53CB6657-CFD2-40EE-615B-639799A730D4}"/>
                  </a:ext>
                </a:extLst>
              </p:cNvPr>
              <p:cNvSpPr txBox="1"/>
              <p:nvPr/>
            </p:nvSpPr>
            <p:spPr>
              <a:xfrm>
                <a:off x="10757963" y="4622885"/>
                <a:ext cx="490290" cy="50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23" name="TextBox 91">
                <a:extLst>
                  <a:ext uri="{FF2B5EF4-FFF2-40B4-BE49-F238E27FC236}">
                    <a16:creationId xmlns:a16="http://schemas.microsoft.com/office/drawing/2014/main" id="{53CB6657-CFD2-40EE-615B-639799A73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63" y="4622885"/>
                <a:ext cx="490290" cy="5094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3">
                <a:extLst>
                  <a:ext uri="{FF2B5EF4-FFF2-40B4-BE49-F238E27FC236}">
                    <a16:creationId xmlns:a16="http://schemas.microsoft.com/office/drawing/2014/main" id="{F0327BC9-70B2-517F-8FE5-406983EC91D2}"/>
                  </a:ext>
                </a:extLst>
              </p:cNvPr>
              <p:cNvSpPr txBox="1"/>
              <p:nvPr/>
            </p:nvSpPr>
            <p:spPr>
              <a:xfrm>
                <a:off x="7265051" y="4990993"/>
                <a:ext cx="4141584" cy="38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N" sz="1891" dirty="0">
                    <a:solidFill>
                      <a:schemeClr val="bg2">
                        <a:lumMod val="50000"/>
                      </a:schemeClr>
                    </a:solidFill>
                  </a:rPr>
                  <a:t>An</a:t>
                </a:r>
                <a:r>
                  <a:rPr lang="zh-CN" altLang="en-US" sz="189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1891" dirty="0">
                    <a:solidFill>
                      <a:schemeClr val="bg2">
                        <a:lumMod val="50000"/>
                      </a:schemeClr>
                    </a:solidFill>
                  </a:rPr>
                  <a:t>extensive-form</a:t>
                </a:r>
                <a:r>
                  <a:rPr lang="zh-CN" altLang="en-US" sz="189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1891" dirty="0">
                    <a:solidFill>
                      <a:schemeClr val="bg2">
                        <a:lumMod val="50000"/>
                      </a:schemeClr>
                    </a:solidFill>
                  </a:rPr>
                  <a:t>game</a:t>
                </a:r>
                <a:r>
                  <a:rPr lang="zh-CN" altLang="en-US" sz="189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91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  <m:r>
                          <a:rPr lang="en-US" altLang="zh-CN" sz="1891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altLang="zh-CN" sz="1891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1891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e>
                    </m:d>
                  </m:oMath>
                </a14:m>
                <a:endParaRPr lang="en-CN" sz="189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23">
                <a:extLst>
                  <a:ext uri="{FF2B5EF4-FFF2-40B4-BE49-F238E27FC236}">
                    <a16:creationId xmlns:a16="http://schemas.microsoft.com/office/drawing/2014/main" id="{F0327BC9-70B2-517F-8FE5-406983EC9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51" y="4990993"/>
                <a:ext cx="4141584" cy="383310"/>
              </a:xfrm>
              <a:prstGeom prst="rect">
                <a:avLst/>
              </a:prstGeom>
              <a:blipFill>
                <a:blip r:embed="rId16"/>
                <a:stretch>
                  <a:fillRect l="-1529" t="-9677" b="-2580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6A14FD3-0CA2-826A-8802-79B7A5A5C775}"/>
              </a:ext>
            </a:extLst>
          </p:cNvPr>
          <p:cNvSpPr>
            <a:spLocks noChangeAspect="1"/>
          </p:cNvSpPr>
          <p:nvPr/>
        </p:nvSpPr>
        <p:spPr>
          <a:xfrm>
            <a:off x="10716747" y="1677817"/>
            <a:ext cx="213334" cy="207634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400"/>
          </a:p>
        </p:txBody>
      </p:sp>
      <p:sp>
        <p:nvSpPr>
          <p:cNvPr id="11" name="TextBox 65">
            <a:extLst>
              <a:ext uri="{FF2B5EF4-FFF2-40B4-BE49-F238E27FC236}">
                <a16:creationId xmlns:a16="http://schemas.microsoft.com/office/drawing/2014/main" id="{6F1AE2B4-613A-D544-F7A3-7F8D8D93D644}"/>
              </a:ext>
            </a:extLst>
          </p:cNvPr>
          <p:cNvSpPr txBox="1"/>
          <p:nvPr/>
        </p:nvSpPr>
        <p:spPr>
          <a:xfrm>
            <a:off x="10946434" y="1597478"/>
            <a:ext cx="84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Player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66">
            <a:extLst>
              <a:ext uri="{FF2B5EF4-FFF2-40B4-BE49-F238E27FC236}">
                <a16:creationId xmlns:a16="http://schemas.microsoft.com/office/drawing/2014/main" id="{2611BF23-D4CD-E109-279A-28BE2AA9C156}"/>
              </a:ext>
            </a:extLst>
          </p:cNvPr>
          <p:cNvSpPr txBox="1"/>
          <p:nvPr/>
        </p:nvSpPr>
        <p:spPr>
          <a:xfrm>
            <a:off x="10945231" y="1877531"/>
            <a:ext cx="84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Player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9B0258-BF40-23A0-44A6-76D090D6FE06}"/>
              </a:ext>
            </a:extLst>
          </p:cNvPr>
          <p:cNvSpPr>
            <a:spLocks noChangeAspect="1"/>
          </p:cNvSpPr>
          <p:nvPr/>
        </p:nvSpPr>
        <p:spPr>
          <a:xfrm>
            <a:off x="10716747" y="1940351"/>
            <a:ext cx="213334" cy="207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AA325F-9542-8484-F266-298D1BCFE1F0}"/>
              </a:ext>
            </a:extLst>
          </p:cNvPr>
          <p:cNvSpPr>
            <a:spLocks noChangeAspect="1"/>
          </p:cNvSpPr>
          <p:nvPr/>
        </p:nvSpPr>
        <p:spPr>
          <a:xfrm>
            <a:off x="10768024" y="2273103"/>
            <a:ext cx="121905" cy="11864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400" b="1" dirty="0"/>
          </a:p>
        </p:txBody>
      </p:sp>
      <p:sp>
        <p:nvSpPr>
          <p:cNvPr id="15" name="TextBox 69">
            <a:extLst>
              <a:ext uri="{FF2B5EF4-FFF2-40B4-BE49-F238E27FC236}">
                <a16:creationId xmlns:a16="http://schemas.microsoft.com/office/drawing/2014/main" id="{C148C27B-2935-F940-C545-3F6184B38E66}"/>
              </a:ext>
            </a:extLst>
          </p:cNvPr>
          <p:cNvSpPr txBox="1"/>
          <p:nvPr/>
        </p:nvSpPr>
        <p:spPr>
          <a:xfrm>
            <a:off x="10945231" y="2164982"/>
            <a:ext cx="1085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n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 descr="Office worker">
            <a:extLst>
              <a:ext uri="{FF2B5EF4-FFF2-40B4-BE49-F238E27FC236}">
                <a16:creationId xmlns:a16="http://schemas.microsoft.com/office/drawing/2014/main" id="{B36B87EA-B726-5052-0C1F-58AC472986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5106" y="1637957"/>
            <a:ext cx="1800000" cy="1800000"/>
          </a:xfrm>
          <a:prstGeom prst="rect">
            <a:avLst/>
          </a:prstGeom>
        </p:spPr>
      </p:pic>
      <p:pic>
        <p:nvPicPr>
          <p:cNvPr id="46" name="Graphic 45" descr="Construction worker">
            <a:extLst>
              <a:ext uri="{FF2B5EF4-FFF2-40B4-BE49-F238E27FC236}">
                <a16:creationId xmlns:a16="http://schemas.microsoft.com/office/drawing/2014/main" id="{13EBECE9-5110-1CF8-82B5-06BEBE0697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18743" y="1637957"/>
            <a:ext cx="1800000" cy="1800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2891136-294C-F9EA-5DC0-6B1E99D178CF}"/>
              </a:ext>
            </a:extLst>
          </p:cNvPr>
          <p:cNvSpPr/>
          <p:nvPr/>
        </p:nvSpPr>
        <p:spPr>
          <a:xfrm>
            <a:off x="481622" y="3128341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Player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endParaRPr lang="en-CN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65A76F-72A5-F79C-E352-7D7262E3E364}"/>
              </a:ext>
            </a:extLst>
          </p:cNvPr>
          <p:cNvSpPr/>
          <p:nvPr/>
        </p:nvSpPr>
        <p:spPr>
          <a:xfrm>
            <a:off x="5487346" y="3134114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Player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12E34BD-D6E8-F2F1-932E-87575635B08D}"/>
                  </a:ext>
                </a:extLst>
              </p:cNvPr>
              <p:cNvSpPr txBox="1"/>
              <p:nvPr/>
            </p:nvSpPr>
            <p:spPr>
              <a:xfrm>
                <a:off x="376810" y="3595178"/>
                <a:ext cx="6183078" cy="1393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Leader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commit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maximizing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own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utility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 sz="24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BR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12E34BD-D6E8-F2F1-932E-87575635B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0" y="3595178"/>
                <a:ext cx="6183078" cy="1393651"/>
              </a:xfrm>
              <a:prstGeom prst="rect">
                <a:avLst/>
              </a:prstGeom>
              <a:blipFill>
                <a:blip r:embed="rId21"/>
                <a:stretch>
                  <a:fillRect l="-1230" t="-2727" b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ED5B8B-1555-A899-C09E-2E9E90FB5209}"/>
              </a:ext>
            </a:extLst>
          </p:cNvPr>
          <p:cNvCxnSpPr>
            <a:cxnSpLocks/>
          </p:cNvCxnSpPr>
          <p:nvPr/>
        </p:nvCxnSpPr>
        <p:spPr>
          <a:xfrm>
            <a:off x="1842174" y="2332539"/>
            <a:ext cx="346555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87C057-2CAE-890C-3964-C34F0911CF74}"/>
              </a:ext>
            </a:extLst>
          </p:cNvPr>
          <p:cNvCxnSpPr>
            <a:cxnSpLocks/>
          </p:cNvCxnSpPr>
          <p:nvPr/>
        </p:nvCxnSpPr>
        <p:spPr>
          <a:xfrm flipH="1">
            <a:off x="1842174" y="2974960"/>
            <a:ext cx="346555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7D1F38-9D27-29BF-6C0B-16EA5B342372}"/>
              </a:ext>
            </a:extLst>
          </p:cNvPr>
          <p:cNvCxnSpPr>
            <a:cxnSpLocks/>
          </p:cNvCxnSpPr>
          <p:nvPr/>
        </p:nvCxnSpPr>
        <p:spPr>
          <a:xfrm flipH="1">
            <a:off x="8539918" y="2164982"/>
            <a:ext cx="767772" cy="620475"/>
          </a:xfrm>
          <a:prstGeom prst="straightConnector1">
            <a:avLst/>
          </a:prstGeom>
          <a:ln w="38100">
            <a:solidFill>
              <a:srgbClr val="F79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5BB31F-4155-7905-DFFD-0F9F2F8D031C}"/>
              </a:ext>
            </a:extLst>
          </p:cNvPr>
          <p:cNvCxnSpPr>
            <a:cxnSpLocks/>
          </p:cNvCxnSpPr>
          <p:nvPr/>
        </p:nvCxnSpPr>
        <p:spPr>
          <a:xfrm>
            <a:off x="8850897" y="3229607"/>
            <a:ext cx="385226" cy="59198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9EF9C9-B2BF-3A41-A5F4-34B1289B4FA3}"/>
              </a:ext>
            </a:extLst>
          </p:cNvPr>
          <p:cNvCxnSpPr>
            <a:cxnSpLocks/>
          </p:cNvCxnSpPr>
          <p:nvPr/>
        </p:nvCxnSpPr>
        <p:spPr>
          <a:xfrm>
            <a:off x="10679642" y="3172634"/>
            <a:ext cx="343514" cy="60322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CA355E4-61C6-F6B1-8261-6AD7E7FC406F}"/>
              </a:ext>
            </a:extLst>
          </p:cNvPr>
          <p:cNvSpPr/>
          <p:nvPr/>
        </p:nvSpPr>
        <p:spPr>
          <a:xfrm>
            <a:off x="486476" y="3123169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Leader</a:t>
            </a:r>
            <a:endParaRPr lang="en-C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B2BC7-A21E-7759-287A-D4F708C68B60}"/>
              </a:ext>
            </a:extLst>
          </p:cNvPr>
          <p:cNvSpPr/>
          <p:nvPr/>
        </p:nvSpPr>
        <p:spPr>
          <a:xfrm>
            <a:off x="5487346" y="3123168"/>
            <a:ext cx="1293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Follower</a:t>
            </a:r>
            <a:endParaRPr lang="en-CN" sz="2400" dirty="0"/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F053ADDB-069F-4C60-C6C1-628B2BEF0CD1}"/>
              </a:ext>
            </a:extLst>
          </p:cNvPr>
          <p:cNvSpPr txBox="1"/>
          <p:nvPr/>
        </p:nvSpPr>
        <p:spPr>
          <a:xfrm>
            <a:off x="10944028" y="1600739"/>
            <a:ext cx="90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Follower</a:t>
            </a:r>
            <a:endParaRPr lang="en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66">
            <a:extLst>
              <a:ext uri="{FF2B5EF4-FFF2-40B4-BE49-F238E27FC236}">
                <a16:creationId xmlns:a16="http://schemas.microsoft.com/office/drawing/2014/main" id="{CE6A3ABD-FFF5-DAD4-D491-7F162A7BB15C}"/>
              </a:ext>
            </a:extLst>
          </p:cNvPr>
          <p:cNvSpPr txBox="1"/>
          <p:nvPr/>
        </p:nvSpPr>
        <p:spPr>
          <a:xfrm>
            <a:off x="10948976" y="1874891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Leader</a:t>
            </a:r>
            <a:endParaRPr lang="en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9">
                <a:extLst>
                  <a:ext uri="{FF2B5EF4-FFF2-40B4-BE49-F238E27FC236}">
                    <a16:creationId xmlns:a16="http://schemas.microsoft.com/office/drawing/2014/main" id="{209155EA-60B4-99C6-867B-91873A0F050C}"/>
                  </a:ext>
                </a:extLst>
              </p:cNvPr>
              <p:cNvSpPr txBox="1"/>
              <p:nvPr/>
            </p:nvSpPr>
            <p:spPr>
              <a:xfrm>
                <a:off x="1863577" y="1951949"/>
                <a:ext cx="3976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/>
                  <a:t>1.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C</a:t>
                </a:r>
                <a:r>
                  <a:rPr lang="en-CN" sz="2000" dirty="0"/>
                  <a:t>ommit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strategy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first</a:t>
                </a:r>
                <a:endParaRPr lang="en-CN" sz="2000" dirty="0"/>
              </a:p>
            </p:txBody>
          </p:sp>
        </mc:Choice>
        <mc:Fallback xmlns="">
          <p:sp>
            <p:nvSpPr>
              <p:cNvPr id="57" name="TextBox 19">
                <a:extLst>
                  <a:ext uri="{FF2B5EF4-FFF2-40B4-BE49-F238E27FC236}">
                    <a16:creationId xmlns:a16="http://schemas.microsoft.com/office/drawing/2014/main" id="{209155EA-60B4-99C6-867B-91873A0F0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577" y="1951949"/>
                <a:ext cx="3976163" cy="400110"/>
              </a:xfrm>
              <a:prstGeom prst="rect">
                <a:avLst/>
              </a:prstGeom>
              <a:blipFill>
                <a:blip r:embed="rId22"/>
                <a:stretch>
                  <a:fillRect l="-1592" t="-6061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0">
                <a:extLst>
                  <a:ext uri="{FF2B5EF4-FFF2-40B4-BE49-F238E27FC236}">
                    <a16:creationId xmlns:a16="http://schemas.microsoft.com/office/drawing/2014/main" id="{798E1C38-8349-85A7-4049-40E9D84F2AC1}"/>
                  </a:ext>
                </a:extLst>
              </p:cNvPr>
              <p:cNvSpPr txBox="1"/>
              <p:nvPr/>
            </p:nvSpPr>
            <p:spPr>
              <a:xfrm>
                <a:off x="1860018" y="1942141"/>
                <a:ext cx="3976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/>
                  <a:t>1.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C</a:t>
                </a:r>
                <a:r>
                  <a:rPr lang="en-CN" sz="2000" dirty="0"/>
                  <a:t>ommit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optimal</a:t>
                </a:r>
                <a:r>
                  <a:rPr lang="zh-CN" altLang="en-US" sz="20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first</a:t>
                </a:r>
                <a:endParaRPr lang="en-CN" sz="2000" dirty="0"/>
              </a:p>
            </p:txBody>
          </p:sp>
        </mc:Choice>
        <mc:Fallback xmlns="">
          <p:sp>
            <p:nvSpPr>
              <p:cNvPr id="58" name="TextBox 50">
                <a:extLst>
                  <a:ext uri="{FF2B5EF4-FFF2-40B4-BE49-F238E27FC236}">
                    <a16:creationId xmlns:a16="http://schemas.microsoft.com/office/drawing/2014/main" id="{798E1C38-8349-85A7-4049-40E9D84F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18" y="1942141"/>
                <a:ext cx="3976163" cy="400110"/>
              </a:xfrm>
              <a:prstGeom prst="rect">
                <a:avLst/>
              </a:prstGeom>
              <a:blipFill>
                <a:blip r:embed="rId23"/>
                <a:stretch>
                  <a:fillRect l="-1592" t="-9375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0D18CF-5918-5420-E423-BA053CA18827}"/>
                  </a:ext>
                </a:extLst>
              </p:cNvPr>
              <p:cNvSpPr txBox="1"/>
              <p:nvPr/>
            </p:nvSpPr>
            <p:spPr>
              <a:xfrm>
                <a:off x="377176" y="4913713"/>
                <a:ext cx="645099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sz="2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  <m:r>
                          <a:rPr lang="en-US" altLang="zh-CN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BR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: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Strong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Stackelberg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Equilibrium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(SSE)</a:t>
                </a:r>
                <a:endParaRPr lang="en-CN" sz="2000" b="1" dirty="0">
                  <a:solidFill>
                    <a:srgbClr val="C00000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0D18CF-5918-5420-E423-BA053CA1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6" y="4913713"/>
                <a:ext cx="6450997" cy="439736"/>
              </a:xfrm>
              <a:prstGeom prst="rect">
                <a:avLst/>
              </a:prstGeom>
              <a:blipFill>
                <a:blip r:embed="rId24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1B1E8DC-C0A8-6649-7D89-A241512217A7}"/>
              </a:ext>
            </a:extLst>
          </p:cNvPr>
          <p:cNvSpPr txBox="1"/>
          <p:nvPr/>
        </p:nvSpPr>
        <p:spPr>
          <a:xfrm>
            <a:off x="376810" y="5369322"/>
            <a:ext cx="687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First-mover</a:t>
            </a:r>
            <a:r>
              <a:rPr lang="zh-CN" altLang="en-US" sz="2400" dirty="0"/>
              <a:t> </a:t>
            </a:r>
            <a:r>
              <a:rPr lang="en-US" altLang="zh-CN" sz="2400" dirty="0"/>
              <a:t>advantage:</a:t>
            </a:r>
            <a:r>
              <a:rPr lang="zh-CN" altLang="en-US" sz="2400" dirty="0"/>
              <a:t> </a:t>
            </a:r>
            <a:r>
              <a:rPr lang="en-CN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less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Subgame</a:t>
            </a:r>
            <a:r>
              <a:rPr lang="zh-CN" altLang="en-US" sz="2400" dirty="0"/>
              <a:t> </a:t>
            </a:r>
            <a:r>
              <a:rPr lang="en-US" altLang="zh-CN" sz="2400" dirty="0"/>
              <a:t>Perfect</a:t>
            </a:r>
            <a:r>
              <a:rPr lang="zh-CN" altLang="en-US" sz="2400" dirty="0"/>
              <a:t> </a:t>
            </a:r>
            <a:r>
              <a:rPr lang="en-US" altLang="zh-CN" sz="2400" dirty="0"/>
              <a:t>Equilibrium</a:t>
            </a:r>
            <a:endParaRPr lang="en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2A7DF0-E4BE-6917-DA6A-99CF41161F3F}"/>
                  </a:ext>
                </a:extLst>
              </p:cNvPr>
              <p:cNvSpPr txBox="1"/>
              <p:nvPr/>
            </p:nvSpPr>
            <p:spPr>
              <a:xfrm>
                <a:off x="1708590" y="5389327"/>
                <a:ext cx="3958520" cy="461665"/>
              </a:xfrm>
              <a:prstGeom prst="rect">
                <a:avLst/>
              </a:prstGeom>
              <a:solidFill>
                <a:srgbClr val="FFE699"/>
              </a:solidFill>
              <a:ln w="28575" cap="rnd">
                <a:solidFill>
                  <a:srgbClr val="FFFF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is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needed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to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compute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SSE!</a:t>
                </a:r>
                <a:endParaRPr lang="en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2A7DF0-E4BE-6917-DA6A-99CF4116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90" y="5389327"/>
                <a:ext cx="3958520" cy="461665"/>
              </a:xfrm>
              <a:prstGeom prst="rect">
                <a:avLst/>
              </a:prstGeom>
              <a:blipFill>
                <a:blip r:embed="rId25"/>
                <a:stretch>
                  <a:fillRect t="-5000" r="-952" b="-22500"/>
                </a:stretch>
              </a:blipFill>
              <a:ln w="28575" cap="rnd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>
            <a:extLst>
              <a:ext uri="{FF2B5EF4-FFF2-40B4-BE49-F238E27FC236}">
                <a16:creationId xmlns:a16="http://schemas.microsoft.com/office/drawing/2014/main" id="{C7C9DD62-6E40-7342-7335-A24A333318AE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608090" y="-1829202"/>
            <a:ext cx="5951798" cy="1547211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26">
                <a:extLst>
                  <a:ext uri="{FF2B5EF4-FFF2-40B4-BE49-F238E27FC236}">
                    <a16:creationId xmlns:a16="http://schemas.microsoft.com/office/drawing/2014/main" id="{637F995D-8373-FA52-53A4-730D28C9BFCA}"/>
                  </a:ext>
                </a:extLst>
              </p:cNvPr>
              <p:cNvSpPr txBox="1"/>
              <p:nvPr/>
            </p:nvSpPr>
            <p:spPr>
              <a:xfrm>
                <a:off x="848954" y="-1048335"/>
                <a:ext cx="555317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Follower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can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provide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fake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information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to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achieve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higher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actual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utility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at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the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new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equilibrium.</a:t>
                </a:r>
                <a:endParaRPr lang="en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TextBox 26">
                <a:extLst>
                  <a:ext uri="{FF2B5EF4-FFF2-40B4-BE49-F238E27FC236}">
                    <a16:creationId xmlns:a16="http://schemas.microsoft.com/office/drawing/2014/main" id="{637F995D-8373-FA52-53A4-730D28C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4" y="-1048335"/>
                <a:ext cx="5553174" cy="715645"/>
              </a:xfrm>
              <a:prstGeom prst="rect">
                <a:avLst/>
              </a:prstGeom>
              <a:blipFill>
                <a:blip r:embed="rId27"/>
                <a:stretch>
                  <a:fillRect l="-1139" t="-1754" b="-140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7">
                <a:extLst>
                  <a:ext uri="{FF2B5EF4-FFF2-40B4-BE49-F238E27FC236}">
                    <a16:creationId xmlns:a16="http://schemas.microsoft.com/office/drawing/2014/main" id="{A7C02D19-9043-34C4-7D55-D57A13BE586A}"/>
                  </a:ext>
                </a:extLst>
              </p:cNvPr>
              <p:cNvSpPr txBox="1"/>
              <p:nvPr/>
            </p:nvSpPr>
            <p:spPr>
              <a:xfrm>
                <a:off x="988136" y="-1604968"/>
                <a:ext cx="5263018" cy="40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/>
                  <a:t>0.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Leader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learns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/>
                  <a:t>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interacting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Follower</a:t>
                </a:r>
                <a:endParaRPr lang="en-CN" sz="2000" dirty="0"/>
              </a:p>
            </p:txBody>
          </p:sp>
        </mc:Choice>
        <mc:Fallback xmlns="">
          <p:sp>
            <p:nvSpPr>
              <p:cNvPr id="72" name="TextBox 27">
                <a:extLst>
                  <a:ext uri="{FF2B5EF4-FFF2-40B4-BE49-F238E27FC236}">
                    <a16:creationId xmlns:a16="http://schemas.microsoft.com/office/drawing/2014/main" id="{A7C02D19-9043-34C4-7D55-D57A13BE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36" y="-1604968"/>
                <a:ext cx="5263018" cy="407869"/>
              </a:xfrm>
              <a:prstGeom prst="rect">
                <a:avLst/>
              </a:prstGeom>
              <a:blipFill>
                <a:blip r:embed="rId28"/>
                <a:stretch>
                  <a:fillRect l="-1202" t="-6061" b="-2727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DD607110-D06C-20D9-84DE-F11389370025}"/>
              </a:ext>
            </a:extLst>
          </p:cNvPr>
          <p:cNvCxnSpPr>
            <a:cxnSpLocks/>
          </p:cNvCxnSpPr>
          <p:nvPr/>
        </p:nvCxnSpPr>
        <p:spPr>
          <a:xfrm rot="10800000">
            <a:off x="2905033" y="-1320153"/>
            <a:ext cx="2063290" cy="289693"/>
          </a:xfrm>
          <a:prstGeom prst="bentConnector3">
            <a:avLst>
              <a:gd name="adj1" fmla="val 99986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91">
                <a:extLst>
                  <a:ext uri="{FF2B5EF4-FFF2-40B4-BE49-F238E27FC236}">
                    <a16:creationId xmlns:a16="http://schemas.microsoft.com/office/drawing/2014/main" id="{472C40E9-0277-A0EF-C130-8547B91ED728}"/>
                  </a:ext>
                </a:extLst>
              </p:cNvPr>
              <p:cNvSpPr txBox="1"/>
              <p:nvPr/>
            </p:nvSpPr>
            <p:spPr>
              <a:xfrm>
                <a:off x="7747742" y="5003211"/>
                <a:ext cx="4161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n-C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91">
                <a:extLst>
                  <a:ext uri="{FF2B5EF4-FFF2-40B4-BE49-F238E27FC236}">
                    <a16:creationId xmlns:a16="http://schemas.microsoft.com/office/drawing/2014/main" id="{472C40E9-0277-A0EF-C130-8547B91E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42" y="5003211"/>
                <a:ext cx="416115" cy="400110"/>
              </a:xfrm>
              <a:prstGeom prst="rect">
                <a:avLst/>
              </a:prstGeom>
              <a:blipFill>
                <a:blip r:embed="rId29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58">
                <a:extLst>
                  <a:ext uri="{FF2B5EF4-FFF2-40B4-BE49-F238E27FC236}">
                    <a16:creationId xmlns:a16="http://schemas.microsoft.com/office/drawing/2014/main" id="{4F75496A-0D8D-3B2E-F2E2-739BE432C1CF}"/>
                  </a:ext>
                </a:extLst>
              </p:cNvPr>
              <p:cNvSpPr txBox="1"/>
              <p:nvPr/>
            </p:nvSpPr>
            <p:spPr>
              <a:xfrm>
                <a:off x="7211525" y="5010442"/>
                <a:ext cx="562141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en-C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58">
                <a:extLst>
                  <a:ext uri="{FF2B5EF4-FFF2-40B4-BE49-F238E27FC236}">
                    <a16:creationId xmlns:a16="http://schemas.microsoft.com/office/drawing/2014/main" id="{4F75496A-0D8D-3B2E-F2E2-739BE432C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25" y="5010442"/>
                <a:ext cx="562141" cy="40786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91">
                <a:extLst>
                  <a:ext uri="{FF2B5EF4-FFF2-40B4-BE49-F238E27FC236}">
                    <a16:creationId xmlns:a16="http://schemas.microsoft.com/office/drawing/2014/main" id="{91479899-C5C2-3CF2-1D6F-2669C50E0FB4}"/>
                  </a:ext>
                </a:extLst>
              </p:cNvPr>
              <p:cNvSpPr txBox="1"/>
              <p:nvPr/>
            </p:nvSpPr>
            <p:spPr>
              <a:xfrm>
                <a:off x="8859283" y="5001556"/>
                <a:ext cx="577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n-C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91">
                <a:extLst>
                  <a:ext uri="{FF2B5EF4-FFF2-40B4-BE49-F238E27FC236}">
                    <a16:creationId xmlns:a16="http://schemas.microsoft.com/office/drawing/2014/main" id="{91479899-C5C2-3CF2-1D6F-2669C50E0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83" y="5001556"/>
                <a:ext cx="577402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91">
                <a:extLst>
                  <a:ext uri="{FF2B5EF4-FFF2-40B4-BE49-F238E27FC236}">
                    <a16:creationId xmlns:a16="http://schemas.microsoft.com/office/drawing/2014/main" id="{C3E64F62-A1B7-0431-ECFD-E143072B43E3}"/>
                  </a:ext>
                </a:extLst>
              </p:cNvPr>
              <p:cNvSpPr txBox="1"/>
              <p:nvPr/>
            </p:nvSpPr>
            <p:spPr>
              <a:xfrm>
                <a:off x="9706110" y="500155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91">
                <a:extLst>
                  <a:ext uri="{FF2B5EF4-FFF2-40B4-BE49-F238E27FC236}">
                    <a16:creationId xmlns:a16="http://schemas.microsoft.com/office/drawing/2014/main" id="{C3E64F62-A1B7-0431-ECFD-E143072B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110" y="5001556"/>
                <a:ext cx="385041" cy="4001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91">
                <a:extLst>
                  <a:ext uri="{FF2B5EF4-FFF2-40B4-BE49-F238E27FC236}">
                    <a16:creationId xmlns:a16="http://schemas.microsoft.com/office/drawing/2014/main" id="{5C2016C5-E820-90B0-0329-E21476338B68}"/>
                  </a:ext>
                </a:extLst>
              </p:cNvPr>
              <p:cNvSpPr txBox="1"/>
              <p:nvPr/>
            </p:nvSpPr>
            <p:spPr>
              <a:xfrm>
                <a:off x="10712034" y="5001556"/>
                <a:ext cx="577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91">
                <a:extLst>
                  <a:ext uri="{FF2B5EF4-FFF2-40B4-BE49-F238E27FC236}">
                    <a16:creationId xmlns:a16="http://schemas.microsoft.com/office/drawing/2014/main" id="{5C2016C5-E820-90B0-0329-E2147633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034" y="5001556"/>
                <a:ext cx="577402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24D420F-2493-CEF5-B9B0-65538C69D80F}"/>
              </a:ext>
            </a:extLst>
          </p:cNvPr>
          <p:cNvCxnSpPr>
            <a:cxnSpLocks/>
          </p:cNvCxnSpPr>
          <p:nvPr/>
        </p:nvCxnSpPr>
        <p:spPr>
          <a:xfrm flipH="1">
            <a:off x="9860215" y="3156962"/>
            <a:ext cx="403458" cy="64246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A795C5-D1E7-73A0-32DC-0D368D610569}"/>
              </a:ext>
            </a:extLst>
          </p:cNvPr>
          <p:cNvCxnSpPr>
            <a:cxnSpLocks/>
          </p:cNvCxnSpPr>
          <p:nvPr/>
        </p:nvCxnSpPr>
        <p:spPr>
          <a:xfrm>
            <a:off x="9791667" y="2191484"/>
            <a:ext cx="735293" cy="607807"/>
          </a:xfrm>
          <a:prstGeom prst="straightConnector1">
            <a:avLst/>
          </a:prstGeom>
          <a:ln w="38100">
            <a:solidFill>
              <a:srgbClr val="F79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7">
                <a:extLst>
                  <a:ext uri="{FF2B5EF4-FFF2-40B4-BE49-F238E27FC236}">
                    <a16:creationId xmlns:a16="http://schemas.microsoft.com/office/drawing/2014/main" id="{6AEE1A70-2C35-0C50-3A72-C23D1A68DF41}"/>
                  </a:ext>
                </a:extLst>
              </p:cNvPr>
              <p:cNvSpPr txBox="1"/>
              <p:nvPr/>
            </p:nvSpPr>
            <p:spPr>
              <a:xfrm>
                <a:off x="988136" y="-1601834"/>
                <a:ext cx="5263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/>
                  <a:t>0.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Leader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learns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interacting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Follower</a:t>
                </a:r>
                <a:endParaRPr lang="en-CN" sz="2000" dirty="0"/>
              </a:p>
            </p:txBody>
          </p:sp>
        </mc:Choice>
        <mc:Fallback xmlns="">
          <p:sp>
            <p:nvSpPr>
              <p:cNvPr id="54" name="TextBox 27">
                <a:extLst>
                  <a:ext uri="{FF2B5EF4-FFF2-40B4-BE49-F238E27FC236}">
                    <a16:creationId xmlns:a16="http://schemas.microsoft.com/office/drawing/2014/main" id="{6AEE1A70-2C35-0C50-3A72-C23D1A68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36" y="-1601834"/>
                <a:ext cx="5263018" cy="400110"/>
              </a:xfrm>
              <a:prstGeom prst="rect">
                <a:avLst/>
              </a:prstGeom>
              <a:blipFill>
                <a:blip r:embed="rId34"/>
                <a:stretch>
                  <a:fillRect l="-1202" t="-6061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>
            <a:extLst>
              <a:ext uri="{FF2B5EF4-FFF2-40B4-BE49-F238E27FC236}">
                <a16:creationId xmlns:a16="http://schemas.microsoft.com/office/drawing/2014/main" id="{366687C6-F43D-F5C3-2E87-206E71C7D128}"/>
              </a:ext>
            </a:extLst>
          </p:cNvPr>
          <p:cNvSpPr/>
          <p:nvPr/>
        </p:nvSpPr>
        <p:spPr>
          <a:xfrm flipH="1">
            <a:off x="9466633" y="4112884"/>
            <a:ext cx="498061" cy="2411671"/>
          </a:xfrm>
          <a:prstGeom prst="arc">
            <a:avLst>
              <a:gd name="adj1" fmla="val 16199998"/>
              <a:gd name="adj2" fmla="val 2790500"/>
            </a:avLst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397B3A-781D-5535-3EF7-6F270B4AF58D}"/>
              </a:ext>
            </a:extLst>
          </p:cNvPr>
          <p:cNvSpPr txBox="1"/>
          <p:nvPr/>
        </p:nvSpPr>
        <p:spPr>
          <a:xfrm>
            <a:off x="8799623" y="563275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accent1">
                    <a:lumMod val="75000"/>
                  </a:schemeClr>
                </a:solidFill>
              </a:rPr>
              <a:t>Induc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ible</a:t>
            </a:r>
            <a:endParaRPr lang="en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5389E1F-6D22-CA51-7BB4-083ABF77F02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-77641" y="2693915"/>
            <a:ext cx="2158275" cy="1618707"/>
          </a:xfrm>
          <a:prstGeom prst="rect">
            <a:avLst/>
          </a:prstGeom>
        </p:spPr>
      </p:pic>
      <p:sp>
        <p:nvSpPr>
          <p:cNvPr id="88" name="TextBox 46">
            <a:extLst>
              <a:ext uri="{FF2B5EF4-FFF2-40B4-BE49-F238E27FC236}">
                <a16:creationId xmlns:a16="http://schemas.microsoft.com/office/drawing/2014/main" id="{D837EEE9-EC89-5364-5B3F-537D189BFDD1}"/>
              </a:ext>
            </a:extLst>
          </p:cNvPr>
          <p:cNvSpPr txBox="1"/>
          <p:nvPr/>
        </p:nvSpPr>
        <p:spPr>
          <a:xfrm>
            <a:off x="-50083" y="3867889"/>
            <a:ext cx="250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E-commerce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Platform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(Leader)</a:t>
            </a:r>
            <a:endParaRPr lang="en-CN" sz="2000" b="1" dirty="0">
              <a:solidFill>
                <a:srgbClr val="C00000"/>
              </a:solidFill>
            </a:endParaRPr>
          </a:p>
        </p:txBody>
      </p:sp>
      <p:sp>
        <p:nvSpPr>
          <p:cNvPr id="89" name="TextBox 52">
            <a:extLst>
              <a:ext uri="{FF2B5EF4-FFF2-40B4-BE49-F238E27FC236}">
                <a16:creationId xmlns:a16="http://schemas.microsoft.com/office/drawing/2014/main" id="{12028BCF-877F-C037-619D-11FCBA35062E}"/>
              </a:ext>
            </a:extLst>
          </p:cNvPr>
          <p:cNvSpPr txBox="1"/>
          <p:nvPr/>
        </p:nvSpPr>
        <p:spPr>
          <a:xfrm>
            <a:off x="5509877" y="3873810"/>
            <a:ext cx="138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Consumer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(Follower)</a:t>
            </a:r>
            <a:endParaRPr lang="en-CN" sz="2000" b="1" dirty="0">
              <a:solidFill>
                <a:srgbClr val="C00000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4FFF03BB-A184-72A6-AC53-BC1EB8A1173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813642" y="2228308"/>
            <a:ext cx="2665924" cy="199944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835CAD21-947D-8E57-C341-C3572E865973}"/>
              </a:ext>
            </a:extLst>
          </p:cNvPr>
          <p:cNvSpPr txBox="1"/>
          <p:nvPr/>
        </p:nvSpPr>
        <p:spPr>
          <a:xfrm>
            <a:off x="7692447" y="1943517"/>
            <a:ext cx="41415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Practical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Examples: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Price</a:t>
            </a:r>
            <a:r>
              <a:rPr lang="zh-CN" altLang="en-US" sz="2400" dirty="0"/>
              <a:t> </a:t>
            </a:r>
            <a:r>
              <a:rPr lang="en-US" altLang="zh-CN" sz="2400" dirty="0"/>
              <a:t>discrimination</a:t>
            </a:r>
            <a:r>
              <a:rPr lang="zh-CN" altLang="en-US" sz="2400" dirty="0"/>
              <a:t> </a:t>
            </a:r>
            <a:r>
              <a:rPr lang="en-US" altLang="zh-CN" sz="2400" dirty="0"/>
              <a:t>game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e-commerce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customers.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Simple</a:t>
            </a:r>
            <a:r>
              <a:rPr lang="zh-CN" altLang="en-US" sz="2400" dirty="0"/>
              <a:t> </a:t>
            </a:r>
            <a:r>
              <a:rPr lang="en-US" altLang="zh-CN" sz="2400" dirty="0"/>
              <a:t>Manipulation:</a:t>
            </a:r>
            <a:r>
              <a:rPr lang="zh-CN" altLang="en-US" sz="2400" dirty="0"/>
              <a:t> </a:t>
            </a:r>
            <a:r>
              <a:rPr lang="en-US" altLang="zh-CN" sz="2400" dirty="0"/>
              <a:t>e.g.,</a:t>
            </a:r>
            <a:r>
              <a:rPr lang="zh-CN" altLang="en-US" sz="2400" dirty="0"/>
              <a:t> </a:t>
            </a:r>
            <a:r>
              <a:rPr lang="en-US" altLang="zh-CN" sz="2400" dirty="0"/>
              <a:t>Switch</a:t>
            </a:r>
            <a:r>
              <a:rPr lang="zh-CN" altLang="en-US" sz="2400" dirty="0"/>
              <a:t> </a:t>
            </a:r>
            <a:r>
              <a:rPr lang="en-US" altLang="zh-CN" sz="2400" dirty="0"/>
              <a:t>credit</a:t>
            </a:r>
            <a:r>
              <a:rPr lang="zh-CN" altLang="en-US" sz="2400" dirty="0"/>
              <a:t> </a:t>
            </a:r>
            <a:r>
              <a:rPr lang="en-US" altLang="zh-CN" sz="2400" dirty="0"/>
              <a:t>cards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8FAADC"/>
                </a:solidFill>
              </a:rPr>
              <a:t>(Mahdawi’18)</a:t>
            </a:r>
            <a:r>
              <a:rPr lang="en-US" altLang="zh-CN" sz="2400" dirty="0"/>
              <a:t>.</a:t>
            </a:r>
            <a:endParaRPr lang="en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7">
                <a:extLst>
                  <a:ext uri="{FF2B5EF4-FFF2-40B4-BE49-F238E27FC236}">
                    <a16:creationId xmlns:a16="http://schemas.microsoft.com/office/drawing/2014/main" id="{3AC5C93D-D5C8-31B2-51C6-B34161B3FE3F}"/>
                  </a:ext>
                </a:extLst>
              </p:cNvPr>
              <p:cNvSpPr txBox="1"/>
              <p:nvPr/>
            </p:nvSpPr>
            <p:spPr>
              <a:xfrm>
                <a:off x="7126064" y="4221937"/>
                <a:ext cx="82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5" name="TextBox 57">
                <a:extLst>
                  <a:ext uri="{FF2B5EF4-FFF2-40B4-BE49-F238E27FC236}">
                    <a16:creationId xmlns:a16="http://schemas.microsoft.com/office/drawing/2014/main" id="{3AC5C93D-D5C8-31B2-51C6-B34161B3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64" y="4221937"/>
                <a:ext cx="82985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8">
                <a:extLst>
                  <a:ext uri="{FF2B5EF4-FFF2-40B4-BE49-F238E27FC236}">
                    <a16:creationId xmlns:a16="http://schemas.microsoft.com/office/drawing/2014/main" id="{9656A77F-AE81-F1B5-5691-FC6BA0A0A1D6}"/>
                  </a:ext>
                </a:extLst>
              </p:cNvPr>
              <p:cNvSpPr txBox="1"/>
              <p:nvPr/>
            </p:nvSpPr>
            <p:spPr>
              <a:xfrm>
                <a:off x="7259763" y="4633431"/>
                <a:ext cx="542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6" name="TextBox 58">
                <a:extLst>
                  <a:ext uri="{FF2B5EF4-FFF2-40B4-BE49-F238E27FC236}">
                    <a16:creationId xmlns:a16="http://schemas.microsoft.com/office/drawing/2014/main" id="{9656A77F-AE81-F1B5-5691-FC6BA0A0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763" y="4633431"/>
                <a:ext cx="542200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74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55"/>
    </mc:Choice>
    <mc:Fallback xmlns="">
      <p:transition spd="slow" advTm="350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00117 0.08102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1.45833E-6 0.13472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3.75E-6 0.13472 " pathEditMode="relative" rAng="0" ptsTypes="AA">
                                      <p:cBhvr>
                                        <p:cTn id="10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2.91667E-6 0.13472 " pathEditMode="relative" rAng="0" ptsTypes="AA">
                                      <p:cBhvr>
                                        <p:cTn id="105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3.54167E-6 0.13473 " pathEditMode="relative" rAng="0" ptsTypes="AA">
                                      <p:cBhvr>
                                        <p:cTn id="10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1.04167E-6 0.13472 " pathEditMode="relative" rAng="0" ptsTypes="AA">
                                      <p:cBhvr>
                                        <p:cTn id="109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5E-6 0.13472 " pathEditMode="relative" rAng="0" ptsTypes="AA">
                                      <p:cBhvr>
                                        <p:cTn id="11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13472 " pathEditMode="relative" rAng="0" ptsTypes="AA">
                                      <p:cBhvr>
                                        <p:cTn id="113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13472 " pathEditMode="relative" rAng="0" ptsTypes="AA">
                                      <p:cBhvr>
                                        <p:cTn id="115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0.13472 " pathEditMode="relative" rAng="0" ptsTypes="AA">
                                      <p:cBhvr>
                                        <p:cTn id="1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5E-6 0.13472 " pathEditMode="relative" rAng="0" ptsTypes="AA">
                                      <p:cBhvr>
                                        <p:cTn id="1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0.13473 " pathEditMode="relative" rAng="0" ptsTypes="AA">
                                      <p:cBhvr>
                                        <p:cTn id="12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4.58333E-6 0.13472 " pathEditMode="relative" rAng="0" ptsTypes="AA">
                                      <p:cBhvr>
                                        <p:cTn id="123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0.13472 " pathEditMode="relative" rAng="0" ptsTypes="AA">
                                      <p:cBhvr>
                                        <p:cTn id="125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5.55112E-17 L -4.375E-6 0.13472 " pathEditMode="relative" rAng="0" ptsTypes="AA">
                                      <p:cBhvr>
                                        <p:cTn id="12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2.70833E-6 0.13472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0.13473 " pathEditMode="relative" rAng="0" ptsTypes="AA">
                                      <p:cBhvr>
                                        <p:cTn id="13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8102 L 0.00117 0.21296 " pathEditMode="relative" rAng="0" ptsTypes="AA">
                                      <p:cBhvr>
                                        <p:cTn id="13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2.08333E-7 0.39792 " pathEditMode="relative" rAng="0" ptsTypes="AA">
                                      <p:cBhvr>
                                        <p:cTn id="144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8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9792 " pathEditMode="relative" ptsTypes="AA">
                                      <p:cBhvr>
                                        <p:cTn id="146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0.39792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0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9792 " pathEditMode="relative" ptsTypes="AA">
                                      <p:cBhvr>
                                        <p:cTn id="150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0.39792 " pathEditMode="relative" rAng="0" ptsTypes="AA">
                                      <p:cBhvr>
                                        <p:cTn id="15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3" grpId="0"/>
      <p:bldP spid="53" grpId="1"/>
      <p:bldP spid="53" grpId="2"/>
      <p:bldP spid="60" grpId="0"/>
      <p:bldP spid="60" grpId="1"/>
      <p:bldP spid="18" grpId="0"/>
      <p:bldP spid="19" grpId="0"/>
      <p:bldP spid="32" grpId="0" animBg="1"/>
      <p:bldP spid="33" grpId="0" animBg="1"/>
      <p:bldP spid="34" grpId="0" animBg="1"/>
      <p:bldP spid="35" grpId="0" animBg="1"/>
      <p:bldP spid="39" grpId="0"/>
      <p:bldP spid="39" grpId="1"/>
      <p:bldP spid="40" grpId="0"/>
      <p:bldP spid="40" grpId="1"/>
      <p:bldP spid="41" grpId="0"/>
      <p:bldP spid="42" grpId="0"/>
      <p:bldP spid="43" grpId="0"/>
      <p:bldP spid="44" grpId="0"/>
      <p:bldP spid="25" grpId="0" animBg="1"/>
      <p:bldP spid="26" grpId="0" animBg="1"/>
      <p:bldP spid="27" grpId="0" animBg="1"/>
      <p:bldP spid="22" grpId="0"/>
      <p:bldP spid="23" grpId="0"/>
      <p:bldP spid="17" grpId="0"/>
      <p:bldP spid="17" grpId="1"/>
      <p:bldP spid="10" grpId="0" animBg="1"/>
      <p:bldP spid="11" grpId="0"/>
      <p:bldP spid="11" grpId="1"/>
      <p:bldP spid="12" grpId="0"/>
      <p:bldP spid="12" grpId="1"/>
      <p:bldP spid="13" grpId="0" animBg="1"/>
      <p:bldP spid="14" grpId="0" animBg="1"/>
      <p:bldP spid="15" grpId="0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2" grpId="0"/>
      <p:bldP spid="2" grpId="1"/>
      <p:bldP spid="2" grpId="2"/>
      <p:bldP spid="3" grpId="0"/>
      <p:bldP spid="3" grpId="1"/>
      <p:bldP spid="3" grpId="2"/>
      <p:bldP spid="7" grpId="0"/>
      <p:bldP spid="7" grpId="1"/>
      <p:bldP spid="8" grpId="0"/>
      <p:bldP spid="8" grpId="1"/>
      <p:bldP spid="57" grpId="0"/>
      <p:bldP spid="57" grpId="1"/>
      <p:bldP spid="57" grpId="2"/>
      <p:bldP spid="58" grpId="0"/>
      <p:bldP spid="58" grpId="1"/>
      <p:bldP spid="61" grpId="0"/>
      <p:bldP spid="61" grpId="1"/>
      <p:bldP spid="63" grpId="0"/>
      <p:bldP spid="63" grpId="1"/>
      <p:bldP spid="63" grpId="2"/>
      <p:bldP spid="62" grpId="0" animBg="1"/>
      <p:bldP spid="62" grpId="1" animBg="1"/>
      <p:bldP spid="71" grpId="0"/>
      <p:bldP spid="71" grpId="1"/>
      <p:bldP spid="71" grpId="2"/>
      <p:bldP spid="72" grpId="0" animBg="1"/>
      <p:bldP spid="72" grpId="1"/>
      <p:bldP spid="72" grpId="2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54" grpId="0" animBg="1"/>
      <p:bldP spid="54" grpId="1"/>
      <p:bldP spid="85" grpId="0" animBg="1"/>
      <p:bldP spid="85" grpId="1" animBg="1"/>
      <p:bldP spid="86" grpId="0"/>
      <p:bldP spid="86" grpId="1"/>
      <p:bldP spid="88" grpId="0"/>
      <p:bldP spid="89" grpId="0"/>
      <p:bldP spid="92" grpId="0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CN" altLang="zh-CN" sz="4000" b="1" dirty="0"/>
              <a:t>M</a:t>
            </a:r>
            <a:r>
              <a:rPr lang="en-US" altLang="zh-CN" sz="4000" b="1" dirty="0" err="1"/>
              <a:t>odel</a:t>
            </a:r>
            <a:endParaRPr lang="en-CN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EDCFC-F533-201D-4441-8219D8A051CD}"/>
              </a:ext>
            </a:extLst>
          </p:cNvPr>
          <p:cNvSpPr txBox="1"/>
          <p:nvPr/>
        </p:nvSpPr>
        <p:spPr>
          <a:xfrm>
            <a:off x="619646" y="1259758"/>
            <a:ext cx="57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Model:</a:t>
            </a:r>
            <a:r>
              <a:rPr lang="zh-CN" altLang="en-US" sz="2400" b="1" dirty="0"/>
              <a:t> </a:t>
            </a:r>
            <a:r>
              <a:rPr lang="en-US" altLang="zh-CN" sz="2400" dirty="0"/>
              <a:t>Two-phase</a:t>
            </a:r>
            <a:r>
              <a:rPr lang="zh-CN" altLang="en-US" sz="2400" dirty="0"/>
              <a:t> </a:t>
            </a:r>
            <a:r>
              <a:rPr lang="en-US" altLang="zh-CN" sz="2400" dirty="0"/>
              <a:t>Game</a:t>
            </a:r>
          </a:p>
        </p:txBody>
      </p:sp>
      <p:pic>
        <p:nvPicPr>
          <p:cNvPr id="3" name="Graphic 2" descr="Office worker">
            <a:extLst>
              <a:ext uri="{FF2B5EF4-FFF2-40B4-BE49-F238E27FC236}">
                <a16:creationId xmlns:a16="http://schemas.microsoft.com/office/drawing/2014/main" id="{98BCB9A4-713A-C86A-8C1C-FAEAB091F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854" y="1905337"/>
            <a:ext cx="1800000" cy="1800000"/>
          </a:xfrm>
          <a:prstGeom prst="rect">
            <a:avLst/>
          </a:prstGeom>
        </p:spPr>
      </p:pic>
      <p:pic>
        <p:nvPicPr>
          <p:cNvPr id="4" name="Graphic 3" descr="Construction worker">
            <a:extLst>
              <a:ext uri="{FF2B5EF4-FFF2-40B4-BE49-F238E27FC236}">
                <a16:creationId xmlns:a16="http://schemas.microsoft.com/office/drawing/2014/main" id="{CB6423FE-6D53-D7F8-4F9C-1F43ED45D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2775" y="1961792"/>
            <a:ext cx="1800000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CCCB90-B6D7-FFBB-EE87-449136418F5C}"/>
                  </a:ext>
                </a:extLst>
              </p:cNvPr>
              <p:cNvSpPr/>
              <p:nvPr/>
            </p:nvSpPr>
            <p:spPr>
              <a:xfrm>
                <a:off x="2615055" y="2966673"/>
                <a:ext cx="6369901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Phase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2: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Leader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outputs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SSE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CCCB90-B6D7-FFBB-EE87-449136418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55" y="2966673"/>
                <a:ext cx="6369901" cy="470835"/>
              </a:xfrm>
              <a:prstGeom prst="rect">
                <a:avLst/>
              </a:prstGeom>
              <a:blipFill>
                <a:blip r:embed="rId8"/>
                <a:stretch>
                  <a:fillRect l="-1392" t="-7895" r="-2584" b="-263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E8F72A-18D1-3A9F-230E-32F5FB91DEFF}"/>
              </a:ext>
            </a:extLst>
          </p:cNvPr>
          <p:cNvCxnSpPr>
            <a:cxnSpLocks/>
          </p:cNvCxnSpPr>
          <p:nvPr/>
        </p:nvCxnSpPr>
        <p:spPr>
          <a:xfrm>
            <a:off x="2727163" y="3395720"/>
            <a:ext cx="629460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F25615-F564-FEA7-34F3-D7D51425221C}"/>
              </a:ext>
            </a:extLst>
          </p:cNvPr>
          <p:cNvCxnSpPr>
            <a:cxnSpLocks/>
          </p:cNvCxnSpPr>
          <p:nvPr/>
        </p:nvCxnSpPr>
        <p:spPr>
          <a:xfrm flipH="1">
            <a:off x="2747854" y="2829672"/>
            <a:ext cx="62371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F58FD2-1C25-B123-9FF0-C1284ED417D3}"/>
                  </a:ext>
                </a:extLst>
              </p:cNvPr>
              <p:cNvSpPr/>
              <p:nvPr/>
            </p:nvSpPr>
            <p:spPr>
              <a:xfrm>
                <a:off x="2815673" y="2384198"/>
                <a:ext cx="5201552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Phase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1:</a:t>
                </a:r>
                <a:r>
                  <a:rPr lang="zh-CN" altLang="en-US" sz="2400" b="1" dirty="0"/>
                  <a:t> </a:t>
                </a:r>
                <a:r>
                  <a:rPr lang="en-US" altLang="zh-CN" sz="2400" dirty="0"/>
                  <a:t>Follower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reports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Leader.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F58FD2-1C25-B123-9FF0-C1284ED41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73" y="2384198"/>
                <a:ext cx="5201552" cy="470835"/>
              </a:xfrm>
              <a:prstGeom prst="rect">
                <a:avLst/>
              </a:prstGeom>
              <a:blipFill>
                <a:blip r:embed="rId9"/>
                <a:stretch>
                  <a:fillRect l="-1703" t="-7895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494E035-85AA-BD9F-73AB-92FD6E12B0FA}"/>
              </a:ext>
            </a:extLst>
          </p:cNvPr>
          <p:cNvSpPr/>
          <p:nvPr/>
        </p:nvSpPr>
        <p:spPr>
          <a:xfrm>
            <a:off x="1234370" y="3395721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Leader</a:t>
            </a:r>
            <a:endParaRPr lang="en-C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24BCF-2E6D-D638-90A8-C016322CC255}"/>
              </a:ext>
            </a:extLst>
          </p:cNvPr>
          <p:cNvSpPr/>
          <p:nvPr/>
        </p:nvSpPr>
        <p:spPr>
          <a:xfrm>
            <a:off x="9339291" y="3427031"/>
            <a:ext cx="1293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Follower</a:t>
            </a:r>
            <a:endParaRPr lang="en-C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3C7E80-95CD-76C4-6CE0-3FF21C0EBA26}"/>
              </a:ext>
            </a:extLst>
          </p:cNvPr>
          <p:cNvSpPr txBox="1"/>
          <p:nvPr/>
        </p:nvSpPr>
        <p:spPr>
          <a:xfrm>
            <a:off x="619646" y="4618412"/>
            <a:ext cx="1064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has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power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select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equilibrium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Different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equilibria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yields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same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utility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for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leader,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but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different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for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follower.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5"/>
    </mc:Choice>
    <mc:Fallback xmlns="">
      <p:transition spd="slow" advTm="57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4FFDF-F898-0EA7-9A7D-0AA66371D8DF}"/>
              </a:ext>
            </a:extLst>
          </p:cNvPr>
          <p:cNvSpPr txBox="1"/>
          <p:nvPr/>
        </p:nvSpPr>
        <p:spPr>
          <a:xfrm>
            <a:off x="345077" y="2313115"/>
            <a:ext cx="11501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How</a:t>
            </a:r>
            <a:r>
              <a:rPr lang="zh-CN" altLang="en-US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to</a:t>
            </a:r>
            <a:r>
              <a:rPr lang="zh-CN" altLang="en-US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find</a:t>
            </a:r>
            <a:r>
              <a:rPr lang="zh-CN" altLang="en-US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an</a:t>
            </a:r>
            <a:r>
              <a:rPr lang="zh-CN" altLang="en-US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optimal</a:t>
            </a:r>
            <a:r>
              <a:rPr lang="zh-CN" altLang="en-US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inducible</a:t>
            </a:r>
            <a:r>
              <a:rPr lang="zh-CN" altLang="en-US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leaf</a:t>
            </a:r>
            <a:r>
              <a:rPr lang="zh-CN" altLang="en-US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Comic Sans MS" panose="030F0902030302020204" pitchFamily="66" charset="0"/>
              </a:rPr>
              <a:t>node?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418871-5858-4D23-FDC9-6654EED7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21" y="987552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omic Sans MS" panose="030F0902030302020204" pitchFamily="66" charset="0"/>
              </a:rPr>
              <a:t>Question</a:t>
            </a:r>
            <a:r>
              <a:rPr lang="zh-CN" altLang="en-US" b="1" dirty="0">
                <a:latin typeface="Comic Sans MS" panose="030F0902030302020204" pitchFamily="66" charset="0"/>
              </a:rPr>
              <a:t> </a:t>
            </a:r>
            <a:r>
              <a:rPr lang="en-US" altLang="zh-CN" b="1" dirty="0">
                <a:latin typeface="Comic Sans MS" panose="030F0902030302020204" pitchFamily="66" charset="0"/>
              </a:rPr>
              <a:t>here:</a:t>
            </a:r>
            <a:r>
              <a:rPr lang="zh-CN" altLang="en-US" b="1" dirty="0">
                <a:latin typeface="Comic Sans MS" panose="030F0902030302020204" pitchFamily="66" charset="0"/>
              </a:rPr>
              <a:t> </a:t>
            </a:r>
            <a:endParaRPr lang="en-CN" b="1" dirty="0">
              <a:latin typeface="Comic Sans MS" panose="030F09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8DBF00-4910-89B9-6EC0-E159ADE680CD}"/>
                  </a:ext>
                </a:extLst>
              </p:cNvPr>
              <p:cNvSpPr txBox="1"/>
              <p:nvPr/>
            </p:nvSpPr>
            <p:spPr>
              <a:xfrm>
                <a:off x="1728272" y="3082556"/>
                <a:ext cx="8735469" cy="786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And</a:t>
                </a:r>
                <a:r>
                  <a:rPr lang="zh-CN" altLang="en-US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construct</a:t>
                </a:r>
                <a:r>
                  <a:rPr lang="zh-CN" altLang="en-US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zh-CN" altLang="en-US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4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to</a:t>
                </a:r>
                <a:r>
                  <a:rPr lang="zh-CN" altLang="en-US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induce</a:t>
                </a:r>
                <a:r>
                  <a:rPr lang="zh-CN" altLang="en-US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4400" b="1" dirty="0">
                    <a:solidFill>
                      <a:srgbClr val="C00000"/>
                    </a:solidFill>
                    <a:latin typeface="Comic Sans MS" panose="030F0902030302020204" pitchFamily="66" charset="0"/>
                  </a:rPr>
                  <a:t>it?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8DBF00-4910-89B9-6EC0-E159ADE68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72" y="3082556"/>
                <a:ext cx="8735469" cy="786306"/>
              </a:xfrm>
              <a:prstGeom prst="rect">
                <a:avLst/>
              </a:prstGeom>
              <a:blipFill>
                <a:blip r:embed="rId4"/>
                <a:stretch>
                  <a:fillRect l="-2326" t="-14286" r="-2471" b="-349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13487-E7D7-3BAC-633E-DDF8BF276E8F}"/>
                  </a:ext>
                </a:extLst>
              </p:cNvPr>
              <p:cNvSpPr txBox="1"/>
              <p:nvPr/>
            </p:nvSpPr>
            <p:spPr>
              <a:xfrm>
                <a:off x="871870" y="4634519"/>
                <a:ext cx="10194970" cy="77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oly</m:t>
                        </m:r>
                        <m:r>
                          <m:rPr>
                            <m:brk m:alnAt="2"/>
                          </m:rPr>
                          <a:rPr lang="zh-CN" alt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umber</m:t>
                        </m:r>
                        <m:r>
                          <m:rPr>
                            <m:brk m:alnAt="2"/>
                          </m:rPr>
                          <a:rPr lang="zh-CN" alt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brk m:alnAt="2"/>
                          </m:rPr>
                          <a:rPr lang="zh-CN" alt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eaf</m:t>
                        </m:r>
                        <m:r>
                          <m:rPr>
                            <m:brk m:alnAt="2"/>
                          </m:rPr>
                          <a:rPr lang="zh-CN" alt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odes</m:t>
                        </m:r>
                      </m:e>
                    </m:groupCh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3200" dirty="0"/>
                  <a:t>Characterize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all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the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inducible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leaf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nodes</a:t>
                </a:r>
                <a:endParaRPr lang="en-C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13487-E7D7-3BAC-633E-DDF8BF27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4634519"/>
                <a:ext cx="10194970" cy="774315"/>
              </a:xfrm>
              <a:prstGeom prst="rect">
                <a:avLst/>
              </a:prstGeom>
              <a:blipFill>
                <a:blip r:embed="rId5"/>
                <a:stretch>
                  <a:fillRect l="-373" r="-498" b="-241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0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33"/>
    </mc:Choice>
    <mc:Fallback xmlns="">
      <p:transition spd="slow" advTm="34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First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Idea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on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How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to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Manipulate</a:t>
            </a:r>
            <a:endParaRPr lang="en-C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B816DB-56C6-8793-BA73-F0F7CF49C525}"/>
                  </a:ext>
                </a:extLst>
              </p:cNvPr>
              <p:cNvSpPr txBox="1"/>
              <p:nvPr/>
            </p:nvSpPr>
            <p:spPr>
              <a:xfrm>
                <a:off x="661997" y="1344186"/>
                <a:ext cx="1008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How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should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a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follower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construct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a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payoff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function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induce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some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leaf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node</a:t>
                </a:r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sz="2200" b="1" dirty="0"/>
                  <a:t>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B816DB-56C6-8793-BA73-F0F7CF49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97" y="1344186"/>
                <a:ext cx="10084236" cy="461665"/>
              </a:xfrm>
              <a:prstGeom prst="rect">
                <a:avLst/>
              </a:prstGeom>
              <a:blipFill>
                <a:blip r:embed="rId4"/>
                <a:stretch>
                  <a:fillRect l="-1006" t="-10811" r="-2013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A73002-B8C5-72A4-8457-BBD7713DF6BC}"/>
                  </a:ext>
                </a:extLst>
              </p:cNvPr>
              <p:cNvSpPr txBox="1"/>
              <p:nvPr/>
            </p:nvSpPr>
            <p:spPr>
              <a:xfrm>
                <a:off x="1053881" y="4073756"/>
                <a:ext cx="111591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Maximin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value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highest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value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Leader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assure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herself…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A73002-B8C5-72A4-8457-BBD7713D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1" y="4073756"/>
                <a:ext cx="11159138" cy="461665"/>
              </a:xfrm>
              <a:prstGeom prst="rect">
                <a:avLst/>
              </a:prstGeom>
              <a:blipFill>
                <a:blip r:embed="rId5"/>
                <a:stretch>
                  <a:fillRect l="-910" t="-7895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C84838-9FB2-7C0C-74CD-A88417099860}"/>
                  </a:ext>
                </a:extLst>
              </p:cNvPr>
              <p:cNvSpPr txBox="1"/>
              <p:nvPr/>
            </p:nvSpPr>
            <p:spPr>
              <a:xfrm>
                <a:off x="1053882" y="1846338"/>
                <a:ext cx="10084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feasible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strategy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profiles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BR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/>
                  <a:t>Leader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make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game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via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commitment.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C84838-9FB2-7C0C-74CD-A88417099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2" y="1846338"/>
                <a:ext cx="10084236" cy="830997"/>
              </a:xfrm>
              <a:prstGeom prst="rect">
                <a:avLst/>
              </a:prstGeom>
              <a:blipFill>
                <a:blip r:embed="rId6"/>
                <a:stretch>
                  <a:fillRect l="-882" t="-4545" b="-15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E262932-C96D-DC4F-9508-9582D4DCE3B7}"/>
              </a:ext>
            </a:extLst>
          </p:cNvPr>
          <p:cNvSpPr txBox="1"/>
          <p:nvPr/>
        </p:nvSpPr>
        <p:spPr>
          <a:xfrm>
            <a:off x="661997" y="3676548"/>
            <a:ext cx="1114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How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can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assure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this?</a:t>
            </a:r>
            <a:r>
              <a:rPr lang="zh-CN" altLang="en-US" sz="2400" b="1" dirty="0"/>
              <a:t> </a:t>
            </a:r>
            <a:endParaRPr lang="en-US" altLang="zh-CN" sz="2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251E6-BE22-80C6-5B99-3BAB0E62094E}"/>
              </a:ext>
            </a:extLst>
          </p:cNvPr>
          <p:cNvSpPr txBox="1"/>
          <p:nvPr/>
        </p:nvSpPr>
        <p:spPr>
          <a:xfrm>
            <a:off x="1053882" y="4457216"/>
            <a:ext cx="10099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also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least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value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can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get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via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optimal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commitment: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Just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commit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his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maximin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strategies.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34123-1020-F104-93D5-4253F474E1F6}"/>
                  </a:ext>
                </a:extLst>
              </p:cNvPr>
              <p:cNvSpPr txBox="1"/>
              <p:nvPr/>
            </p:nvSpPr>
            <p:spPr>
              <a:xfrm>
                <a:off x="1053883" y="2601651"/>
                <a:ext cx="100842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Make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strategy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profile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feasible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34123-1020-F104-93D5-4253F474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3" y="2601651"/>
                <a:ext cx="10084236" cy="461665"/>
              </a:xfrm>
              <a:prstGeom prst="rect">
                <a:avLst/>
              </a:prstGeom>
              <a:blipFill>
                <a:blip r:embed="rId7"/>
                <a:stretch>
                  <a:fillRect l="-882" t="-5263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490A8-825F-19CA-66FA-2E61A5BBA57A}"/>
                  </a:ext>
                </a:extLst>
              </p:cNvPr>
              <p:cNvSpPr txBox="1"/>
              <p:nvPr/>
            </p:nvSpPr>
            <p:spPr>
              <a:xfrm>
                <a:off x="1053881" y="3017548"/>
                <a:ext cx="1034094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N" altLang="zh-CN" sz="2400" dirty="0"/>
                  <a:t>Restrict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other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feasible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strategy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profiles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those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yielding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leader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utility</a:t>
                </a:r>
                <a:r>
                  <a:rPr lang="zh-CN" altLang="en-US" sz="2400" dirty="0"/>
                  <a:t> </a:t>
                </a:r>
                <a:r>
                  <a:rPr lang="en-CN" altLang="zh-CN" sz="2400" dirty="0"/>
                  <a:t>no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higher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400" dirty="0"/>
                  <a:t>.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490A8-825F-19CA-66FA-2E61A5BBA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1" y="3017548"/>
                <a:ext cx="10340949" cy="830997"/>
              </a:xfrm>
              <a:prstGeom prst="rect">
                <a:avLst/>
              </a:prstGeom>
              <a:blipFill>
                <a:blip r:embed="rId8"/>
                <a:stretch>
                  <a:fillRect l="-859" t="-6061" r="-491" b="-15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4A7333-748D-AC0B-2A74-29094B8F8A13}"/>
              </a:ext>
            </a:extLst>
          </p:cNvPr>
          <p:cNvSpPr txBox="1"/>
          <p:nvPr/>
        </p:nvSpPr>
        <p:spPr>
          <a:xfrm>
            <a:off x="1053881" y="5534466"/>
            <a:ext cx="10099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highest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value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can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get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in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zero-sum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games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via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commitment.</a:t>
            </a:r>
            <a:r>
              <a:rPr lang="zh-CN" altLang="en-US" sz="2400" dirty="0">
                <a:solidFill>
                  <a:srgbClr val="C00000"/>
                </a:solidFill>
              </a:rPr>
              <a:t>   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64"/>
    </mc:Choice>
    <mc:Fallback xmlns="">
      <p:transition spd="slow" advTm="123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9" grpId="0"/>
      <p:bldP spid="20" grpId="0"/>
      <p:bldP spid="22" grpId="0"/>
      <p:bldP spid="5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First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Idea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on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How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to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Manipulate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(</a:t>
            </a:r>
            <a:r>
              <a:rPr lang="en-US" altLang="zh-CN" sz="4000" b="1" dirty="0" err="1"/>
              <a:t>con’t</a:t>
            </a:r>
            <a:r>
              <a:rPr lang="en-US" altLang="zh-CN" sz="4000" b="1" dirty="0"/>
              <a:t>)</a:t>
            </a:r>
            <a:endParaRPr lang="en-CN" sz="4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7457AE-92AC-D76D-3BAE-663A3790905B}"/>
              </a:ext>
            </a:extLst>
          </p:cNvPr>
          <p:cNvGrpSpPr/>
          <p:nvPr/>
        </p:nvGrpSpPr>
        <p:grpSpPr>
          <a:xfrm>
            <a:off x="1020501" y="1462413"/>
            <a:ext cx="10150997" cy="998552"/>
            <a:chOff x="524206" y="4586110"/>
            <a:chExt cx="11341727" cy="99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FF9BCA-E6D4-CA75-9550-86C13556B1DE}"/>
                </a:ext>
              </a:extLst>
            </p:cNvPr>
            <p:cNvSpPr/>
            <p:nvPr/>
          </p:nvSpPr>
          <p:spPr>
            <a:xfrm>
              <a:off x="524206" y="4586110"/>
              <a:ext cx="11341727" cy="9985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1E0B63-6743-C6F8-7F83-079990F204D0}"/>
                    </a:ext>
                  </a:extLst>
                </p:cNvPr>
                <p:cNvSpPr txBox="1"/>
                <p:nvPr/>
              </p:nvSpPr>
              <p:spPr>
                <a:xfrm>
                  <a:off x="556381" y="4641610"/>
                  <a:ext cx="11298919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N" sz="2400" b="1" dirty="0"/>
                    <a:t>Proposition </a:t>
                  </a:r>
                  <a:r>
                    <a:rPr lang="en-US" altLang="zh-CN" sz="2400" b="1" dirty="0"/>
                    <a:t>1</a:t>
                  </a:r>
                  <a:r>
                    <a:rPr lang="en-CN" sz="2400" dirty="0"/>
                    <a:t>. </a:t>
                  </a:r>
                  <a:r>
                    <a:rPr lang="en-US" altLang="zh-CN" sz="2400" dirty="0"/>
                    <a:t>Given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leaf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node</a:t>
                  </a:r>
                  <a:r>
                    <a:rPr lang="zh-CN" alt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zh-CN" sz="2400" dirty="0"/>
                    <a:t>,</a:t>
                  </a:r>
                  <a:r>
                    <a:rPr lang="en-CN" sz="2400" dirty="0"/>
                    <a:t> if there exists an SSE of game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  <m:r>
                            <a:rPr lang="en-CN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CN" sz="2400" dirty="0"/>
                    <a:t> leading to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CN" sz="2400" dirty="0"/>
                    <a:t>, then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N" sz="2400" i="1" dirty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e>
                      </m:d>
                    </m:oMath>
                  </a14:m>
                  <a:r>
                    <a:rPr lang="zh-CN" altLang="en-US" sz="2400" dirty="0"/>
                    <a:t> </a:t>
                  </a:r>
                  <a:r>
                    <a:rPr lang="en-CN" sz="2400" dirty="0"/>
                    <a:t>and</a:t>
                  </a:r>
                  <a:r>
                    <a:rPr lang="zh-CN" altLang="en-US" sz="24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e>
                      </m:d>
                    </m:oMath>
                  </a14:m>
                  <a:r>
                    <a:rPr lang="en-US" altLang="zh-CN" sz="2400" dirty="0"/>
                    <a:t>.</a:t>
                  </a:r>
                  <a:r>
                    <a:rPr lang="zh-CN" altLang="en-US" sz="2400" dirty="0"/>
                    <a:t> </a:t>
                  </a:r>
                  <a:endParaRPr lang="en-CN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1E0B63-6743-C6F8-7F83-079990F20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1" y="4641610"/>
                  <a:ext cx="11298919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898" t="-4545" r="-673" b="-1515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D430A-E2E5-745F-294A-E85619CBD722}"/>
              </a:ext>
            </a:extLst>
          </p:cNvPr>
          <p:cNvSpPr txBox="1"/>
          <p:nvPr/>
        </p:nvSpPr>
        <p:spPr>
          <a:xfrm>
            <a:off x="1049271" y="4878422"/>
            <a:ext cx="1114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Intuitively,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parts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game</a:t>
            </a:r>
            <a:r>
              <a:rPr lang="zh-CN" altLang="en-US" sz="2400" dirty="0"/>
              <a:t> </a:t>
            </a:r>
            <a:r>
              <a:rPr lang="en-US" altLang="zh-CN" sz="2400" dirty="0"/>
              <a:t>zero-sum.</a:t>
            </a:r>
            <a:r>
              <a:rPr lang="zh-CN" altLang="en-US" sz="2400" dirty="0"/>
              <a:t> 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E08692-85DB-2A02-77BD-3A9EE265C4B6}"/>
                  </a:ext>
                </a:extLst>
              </p:cNvPr>
              <p:cNvSpPr txBox="1"/>
              <p:nvPr/>
            </p:nvSpPr>
            <p:spPr>
              <a:xfrm>
                <a:off x="1020501" y="2537210"/>
                <a:ext cx="11143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necessary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condition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inducible.</a:t>
                </a:r>
                <a:r>
                  <a:rPr lang="zh-CN" altLang="en-US" sz="2400" dirty="0"/>
                  <a:t>  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E08692-85DB-2A02-77BD-3A9EE265C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01" y="2537210"/>
                <a:ext cx="11143588" cy="461665"/>
              </a:xfrm>
              <a:prstGeom prst="rect">
                <a:avLst/>
              </a:prstGeom>
              <a:blipFill>
                <a:blip r:embed="rId5"/>
                <a:stretch>
                  <a:fillRect l="-114" t="-7895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25B919-4B66-A1BA-9B7F-BC6AD24234F7}"/>
              </a:ext>
            </a:extLst>
          </p:cNvPr>
          <p:cNvSpPr txBox="1"/>
          <p:nvPr/>
        </p:nvSpPr>
        <p:spPr>
          <a:xfrm>
            <a:off x="1870215" y="2940014"/>
            <a:ext cx="1114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b="1" dirty="0"/>
              <a:t>sufficient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condition.</a:t>
            </a:r>
            <a:r>
              <a:rPr lang="zh-CN" altLang="en-US" sz="2400" dirty="0"/>
              <a:t>  </a:t>
            </a:r>
            <a:endParaRPr lang="en-US" altLang="zh-CN" sz="2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B00C2-1FF5-7E22-91C9-00721DA449E1}"/>
              </a:ext>
            </a:extLst>
          </p:cNvPr>
          <p:cNvGrpSpPr/>
          <p:nvPr/>
        </p:nvGrpSpPr>
        <p:grpSpPr>
          <a:xfrm>
            <a:off x="1020501" y="3702051"/>
            <a:ext cx="10141480" cy="1055646"/>
            <a:chOff x="524206" y="4586110"/>
            <a:chExt cx="11341727" cy="10556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23E80C-C599-F7C4-3979-B76B98D3BB32}"/>
                </a:ext>
              </a:extLst>
            </p:cNvPr>
            <p:cNvSpPr/>
            <p:nvPr/>
          </p:nvSpPr>
          <p:spPr>
            <a:xfrm>
              <a:off x="524206" y="4586110"/>
              <a:ext cx="11341727" cy="105564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C74654-4C31-D31E-E1C7-24573001A7F1}"/>
                    </a:ext>
                  </a:extLst>
                </p:cNvPr>
                <p:cNvSpPr txBox="1"/>
                <p:nvPr/>
              </p:nvSpPr>
              <p:spPr>
                <a:xfrm>
                  <a:off x="556381" y="4641610"/>
                  <a:ext cx="11298919" cy="10001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N" sz="2400" b="1" dirty="0"/>
                    <a:t>Proposition </a:t>
                  </a:r>
                  <a:r>
                    <a:rPr lang="en-US" altLang="zh-CN" sz="2400" b="1" dirty="0"/>
                    <a:t>2</a:t>
                  </a:r>
                  <a:r>
                    <a:rPr lang="en-CN" sz="2400" dirty="0"/>
                    <a:t>. </a:t>
                  </a:r>
                  <a:r>
                    <a:rPr lang="en-US" altLang="zh-CN" sz="2400" dirty="0"/>
                    <a:t>Given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zero-sum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game</a:t>
                  </a:r>
                  <a:r>
                    <a:rPr lang="zh-CN" altLang="en-US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  <m:r>
                            <a:rPr lang="en-CN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CN" sz="2400" dirty="0"/>
                    <a:t>,</a:t>
                  </a:r>
                  <a:r>
                    <a:rPr lang="zh-CN" altLang="en-US" sz="2400" dirty="0"/>
                    <a:t> </a:t>
                  </a:r>
                  <a:endParaRPr lang="en-US" altLang="zh-CN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BR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CN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C74654-4C31-D31E-E1C7-24573001A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1" y="4641610"/>
                  <a:ext cx="11298919" cy="1000146"/>
                </a:xfrm>
                <a:prstGeom prst="rect">
                  <a:avLst/>
                </a:prstGeom>
                <a:blipFill>
                  <a:blip r:embed="rId6"/>
                  <a:stretch>
                    <a:fillRect l="-898" t="-3797" b="-506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8A3B64-1096-A07B-AE86-91F62B91E094}"/>
                  </a:ext>
                </a:extLst>
              </p:cNvPr>
              <p:cNvSpPr txBox="1"/>
              <p:nvPr/>
            </p:nvSpPr>
            <p:spPr>
              <a:xfrm>
                <a:off x="1049271" y="5340087"/>
                <a:ext cx="11143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still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make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achievable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via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commitment.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8A3B64-1096-A07B-AE86-91F62B91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71" y="5340087"/>
                <a:ext cx="11143588" cy="461665"/>
              </a:xfrm>
              <a:prstGeom prst="rect">
                <a:avLst/>
              </a:prstGeom>
              <a:blipFill>
                <a:blip r:embed="rId7"/>
                <a:stretch>
                  <a:fillRect l="-910" t="-8108" b="-324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24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00"/>
    </mc:Choice>
    <mc:Fallback xmlns="">
      <p:transition spd="slow" advTm="9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Inducibility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&amp;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Pure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commitment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Case</a:t>
            </a:r>
            <a:endParaRPr lang="en-CN" sz="4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7457AE-92AC-D76D-3BAE-663A3790905B}"/>
              </a:ext>
            </a:extLst>
          </p:cNvPr>
          <p:cNvGrpSpPr/>
          <p:nvPr/>
        </p:nvGrpSpPr>
        <p:grpSpPr>
          <a:xfrm>
            <a:off x="1673528" y="1282997"/>
            <a:ext cx="8846560" cy="998552"/>
            <a:chOff x="524206" y="4586110"/>
            <a:chExt cx="11341727" cy="99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FF9BCA-E6D4-CA75-9550-86C13556B1DE}"/>
                </a:ext>
              </a:extLst>
            </p:cNvPr>
            <p:cNvSpPr/>
            <p:nvPr/>
          </p:nvSpPr>
          <p:spPr>
            <a:xfrm>
              <a:off x="524206" y="4586110"/>
              <a:ext cx="11341727" cy="9985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1E0B63-6743-C6F8-7F83-079990F204D0}"/>
                    </a:ext>
                  </a:extLst>
                </p:cNvPr>
                <p:cNvSpPr txBox="1"/>
                <p:nvPr/>
              </p:nvSpPr>
              <p:spPr>
                <a:xfrm>
                  <a:off x="564942" y="4854553"/>
                  <a:ext cx="112989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b="1" dirty="0"/>
                    <a:t>Theorem</a:t>
                  </a:r>
                  <a:r>
                    <a:rPr lang="zh-CN" altLang="en-US" sz="2400" b="1" dirty="0"/>
                    <a:t> </a:t>
                  </a:r>
                  <a:r>
                    <a:rPr lang="en-US" altLang="zh-CN" sz="2400" b="1" dirty="0"/>
                    <a:t>1</a:t>
                  </a:r>
                  <a:r>
                    <a:rPr lang="en-CN" sz="2400" dirty="0"/>
                    <a:t>.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is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inducible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if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and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only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/>
                    <a:t>if</a:t>
                  </a:r>
                  <a:r>
                    <a:rPr lang="en-CN" sz="24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CN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1E0B63-6743-C6F8-7F83-079990F20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42" y="4854553"/>
                  <a:ext cx="1129891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51" t="-8108" b="-2973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1A2BDE-806C-2344-BDB6-D08AA96E025B}"/>
              </a:ext>
            </a:extLst>
          </p:cNvPr>
          <p:cNvSpPr txBox="1"/>
          <p:nvPr/>
        </p:nvSpPr>
        <p:spPr>
          <a:xfrm>
            <a:off x="535763" y="2533940"/>
            <a:ext cx="738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Example:</a:t>
            </a:r>
            <a:r>
              <a:rPr lang="zh-CN" altLang="en-US" sz="2400" b="1" dirty="0">
                <a:solidFill>
                  <a:srgbClr val="C00000"/>
                </a:solidFill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Follower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deceives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gain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better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actual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utility</a:t>
            </a:r>
            <a:endParaRPr lang="en-CN" sz="2400" dirty="0">
              <a:solidFill>
                <a:srgbClr val="C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511598-7193-01EB-3173-937D6EBA2D4F}"/>
              </a:ext>
            </a:extLst>
          </p:cNvPr>
          <p:cNvGrpSpPr/>
          <p:nvPr/>
        </p:nvGrpSpPr>
        <p:grpSpPr>
          <a:xfrm>
            <a:off x="174138" y="3206742"/>
            <a:ext cx="3576984" cy="3065489"/>
            <a:chOff x="19079060" y="29886188"/>
            <a:chExt cx="3576984" cy="30654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59C102-3965-52B5-249C-B486886DB033}"/>
                </a:ext>
              </a:extLst>
            </p:cNvPr>
            <p:cNvGrpSpPr/>
            <p:nvPr/>
          </p:nvGrpSpPr>
          <p:grpSpPr>
            <a:xfrm>
              <a:off x="19079060" y="29886188"/>
              <a:ext cx="3360823" cy="2523341"/>
              <a:chOff x="19079060" y="29886188"/>
              <a:chExt cx="3360823" cy="25233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90">
                    <a:extLst>
                      <a:ext uri="{FF2B5EF4-FFF2-40B4-BE49-F238E27FC236}">
                        <a16:creationId xmlns:a16="http://schemas.microsoft.com/office/drawing/2014/main" id="{4F7C479C-AD4D-5BB7-50AB-C79EEC3E61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3966" y="31657037"/>
                    <a:ext cx="3423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76" name="TextBox 90">
                    <a:extLst>
                      <a:ext uri="{FF2B5EF4-FFF2-40B4-BE49-F238E27FC236}">
                        <a16:creationId xmlns:a16="http://schemas.microsoft.com/office/drawing/2014/main" id="{51D40F4F-C1B4-8F65-A9DC-13C0D4A6A3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3966" y="31657037"/>
                    <a:ext cx="34237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91">
                    <a:extLst>
                      <a:ext uri="{FF2B5EF4-FFF2-40B4-BE49-F238E27FC236}">
                        <a16:creationId xmlns:a16="http://schemas.microsoft.com/office/drawing/2014/main" id="{746018CD-6CCA-2E2B-4C16-929C310382C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2493" y="32009419"/>
                    <a:ext cx="32679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77" name="TextBox 91">
                    <a:extLst>
                      <a:ext uri="{FF2B5EF4-FFF2-40B4-BE49-F238E27FC236}">
                        <a16:creationId xmlns:a16="http://schemas.microsoft.com/office/drawing/2014/main" id="{003433EE-1DED-F044-5B47-25CF1E8A97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2493" y="32009419"/>
                    <a:ext cx="326790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9747A25-35A5-1637-7975-666F42C74409}"/>
                  </a:ext>
                </a:extLst>
              </p:cNvPr>
              <p:cNvGrpSpPr/>
              <p:nvPr/>
            </p:nvGrpSpPr>
            <p:grpSpPr>
              <a:xfrm>
                <a:off x="19079060" y="29886188"/>
                <a:ext cx="3360823" cy="2522041"/>
                <a:chOff x="19079060" y="29886188"/>
                <a:chExt cx="3360823" cy="252204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6602347-2186-521C-8DA5-8A26B17C9EA0}"/>
                    </a:ext>
                  </a:extLst>
                </p:cNvPr>
                <p:cNvGrpSpPr/>
                <p:nvPr/>
              </p:nvGrpSpPr>
              <p:grpSpPr>
                <a:xfrm>
                  <a:off x="19079060" y="29886188"/>
                  <a:ext cx="3101585" cy="2522041"/>
                  <a:chOff x="19081574" y="29886188"/>
                  <a:chExt cx="3101585" cy="2522041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86A8CEA0-5BB5-9444-4738-6206DB08C533}"/>
                      </a:ext>
                    </a:extLst>
                  </p:cNvPr>
                  <p:cNvGrpSpPr/>
                  <p:nvPr/>
                </p:nvGrpSpPr>
                <p:grpSpPr>
                  <a:xfrm>
                    <a:off x="19081574" y="29886188"/>
                    <a:ext cx="3101585" cy="2522041"/>
                    <a:chOff x="7558795" y="20676670"/>
                    <a:chExt cx="3101585" cy="2522041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B0C9BFB9-1380-C62C-01CA-D87F6B8892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8795" y="20676670"/>
                      <a:ext cx="3101585" cy="2522041"/>
                      <a:chOff x="6898395" y="20676670"/>
                      <a:chExt cx="3101585" cy="2522041"/>
                    </a:xfrm>
                  </p:grpSpPr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E1FDD09-DEA4-B47D-2BC3-46D4033BA46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666124" y="20676670"/>
                        <a:ext cx="272225" cy="272225"/>
                      </a:xfrm>
                      <a:prstGeom prst="ellipse">
                        <a:avLst/>
                      </a:prstGeom>
                      <a:solidFill>
                        <a:srgbClr val="C00000">
                          <a:alpha val="5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/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6AEF2E3-F51B-1451-02C9-71C390C055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8834" y="21434621"/>
                        <a:ext cx="272225" cy="272225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8A291883-FB47-7E5A-B0A1-BD3DB2762EF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981242" y="22216596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A2BE147E-5C18-58E6-0B07-347AA8A5526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818497" y="22203515"/>
                        <a:ext cx="181483" cy="18148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 sz="1891" b="1" dirty="0"/>
                      </a:p>
                    </p:txBody>
                  </p: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F0C8154F-3668-2D67-CD0B-FC6802810002}"/>
                          </a:ext>
                        </a:extLst>
                      </p:cNvPr>
                      <p:cNvCxnSpPr>
                        <a:cxnSpLocks/>
                        <a:stCxn id="36" idx="3"/>
                        <a:endCxn id="37" idx="0"/>
                      </p:cNvCxnSpPr>
                      <p:nvPr/>
                    </p:nvCxnSpPr>
                    <p:spPr>
                      <a:xfrm flipH="1">
                        <a:off x="9071984" y="21666980"/>
                        <a:ext cx="356716" cy="54961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1D5A5FFE-B7DA-DE7E-7B5D-C07CADD5423D}"/>
                          </a:ext>
                        </a:extLst>
                      </p:cNvPr>
                      <p:cNvCxnSpPr>
                        <a:cxnSpLocks/>
                        <a:stCxn id="36" idx="5"/>
                        <a:endCxn id="38" idx="0"/>
                      </p:cNvCxnSpPr>
                      <p:nvPr/>
                    </p:nvCxnSpPr>
                    <p:spPr>
                      <a:xfrm>
                        <a:off x="9621193" y="21666980"/>
                        <a:ext cx="288046" cy="536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8844993B-518D-5AE7-5334-C9FE91ED1CA1}"/>
                          </a:ext>
                        </a:extLst>
                      </p:cNvPr>
                      <p:cNvCxnSpPr>
                        <a:cxnSpLocks/>
                        <a:stCxn id="35" idx="3"/>
                        <a:endCxn id="23" idx="0"/>
                      </p:cNvCxnSpPr>
                      <p:nvPr/>
                    </p:nvCxnSpPr>
                    <p:spPr>
                      <a:xfrm flipH="1">
                        <a:off x="8052965" y="20909029"/>
                        <a:ext cx="653025" cy="5364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TextBox 41">
                            <a:extLst>
                              <a:ext uri="{FF2B5EF4-FFF2-40B4-BE49-F238E27FC236}">
                                <a16:creationId xmlns:a16="http://schemas.microsoft.com/office/drawing/2014/main" id="{6F1B3D65-1FD7-BBAE-597C-C9B98AF28C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98395" y="22486981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19C1ABD0-0018-FD52-00F4-D6BA0E3DDDC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98395" y="22486981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3" name="TextBox 42">
                            <a:extLst>
                              <a:ext uri="{FF2B5EF4-FFF2-40B4-BE49-F238E27FC236}">
                                <a16:creationId xmlns:a16="http://schemas.microsoft.com/office/drawing/2014/main" id="{C40F0619-862F-4CC7-5400-BC457AB1CD8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43324" y="22792153"/>
                            <a:ext cx="562141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>
                            <a:extLst>
                              <a:ext uri="{FF2B5EF4-FFF2-40B4-BE49-F238E27FC236}">
                                <a16:creationId xmlns:a16="http://schemas.microsoft.com/office/drawing/2014/main" id="{88D03E64-19EB-5C95-0237-8C303BA3213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43324" y="22792153"/>
                            <a:ext cx="562141" cy="400110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" name="TextBox 90">
                            <a:extLst>
                              <a:ext uri="{FF2B5EF4-FFF2-40B4-BE49-F238E27FC236}">
                                <a16:creationId xmlns:a16="http://schemas.microsoft.com/office/drawing/2014/main" id="{AA923C8F-6E95-0645-BDA4-254D2FB69B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62418" y="22450555"/>
                            <a:ext cx="449728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0">
                            <a:extLst>
                              <a:ext uri="{FF2B5EF4-FFF2-40B4-BE49-F238E27FC236}">
                                <a16:creationId xmlns:a16="http://schemas.microsoft.com/office/drawing/2014/main" id="{2E85BD53-0451-EA4C-A29C-A36800A1852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62418" y="22450555"/>
                            <a:ext cx="449728" cy="400110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91">
                            <a:extLst>
                              <a:ext uri="{FF2B5EF4-FFF2-40B4-BE49-F238E27FC236}">
                                <a16:creationId xmlns:a16="http://schemas.microsoft.com/office/drawing/2014/main" id="{3C1DE3A7-C69A-E7AD-F008-A7FB0571E34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94761" y="22798601"/>
                            <a:ext cx="385042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0" name="TextBox 91">
                            <a:extLst>
                              <a:ext uri="{FF2B5EF4-FFF2-40B4-BE49-F238E27FC236}">
                                <a16:creationId xmlns:a16="http://schemas.microsoft.com/office/drawing/2014/main" id="{F9921B48-D399-A405-13EF-C019F4CAAF1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94761" y="22798601"/>
                            <a:ext cx="385042" cy="400110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" name="TextBox 90">
                            <a:extLst>
                              <a:ext uri="{FF2B5EF4-FFF2-40B4-BE49-F238E27FC236}">
                                <a16:creationId xmlns:a16="http://schemas.microsoft.com/office/drawing/2014/main" id="{4364D1E0-B02F-87BD-B2FF-63EFBC460BD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764806" y="22450555"/>
                            <a:ext cx="65171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1" name="TextBox 90">
                            <a:extLst>
                              <a:ext uri="{FF2B5EF4-FFF2-40B4-BE49-F238E27FC236}">
                                <a16:creationId xmlns:a16="http://schemas.microsoft.com/office/drawing/2014/main" id="{999930D8-4E24-6701-E13A-8D2BD13963E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764806" y="22450555"/>
                            <a:ext cx="651717" cy="400110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7" name="TextBox 91">
                            <a:extLst>
                              <a:ext uri="{FF2B5EF4-FFF2-40B4-BE49-F238E27FC236}">
                                <a16:creationId xmlns:a16="http://schemas.microsoft.com/office/drawing/2014/main" id="{0EA64CE8-D8DE-991E-4341-A0BBD16995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90497" y="22780331"/>
                            <a:ext cx="385042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CN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91">
                            <a:extLst>
                              <a:ext uri="{FF2B5EF4-FFF2-40B4-BE49-F238E27FC236}">
                                <a16:creationId xmlns:a16="http://schemas.microsoft.com/office/drawing/2014/main" id="{4D3831BB-8EEB-A0DF-3F75-42BCC8C5DE6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90497" y="22780331"/>
                            <a:ext cx="385042" cy="400110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N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66EA8E9A-F082-6B2C-FC15-F28EBA555197}"/>
                        </a:ext>
                      </a:extLst>
                    </p:cNvPr>
                    <p:cNvCxnSpPr>
                      <a:cxnSpLocks/>
                      <a:stCxn id="35" idx="5"/>
                      <a:endCxn id="36" idx="0"/>
                    </p:cNvCxnSpPr>
                    <p:nvPr/>
                  </p:nvCxnSpPr>
                  <p:spPr>
                    <a:xfrm>
                      <a:off x="9558883" y="20909029"/>
                      <a:ext cx="626464" cy="52559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73CB3AD-4653-F4C7-36F1-6B8AC4BDF4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100031" y="30654988"/>
                    <a:ext cx="272225" cy="272225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545E0D50-BC1D-1494-AAB5-DFD528668D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684728" y="31446956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2E68BC3D-2879-CB1D-040E-BC41F08165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80964" y="31436963"/>
                    <a:ext cx="181483" cy="18148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891" b="1" dirty="0"/>
                  </a:p>
                </p:txBody>
              </p: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DCB9E28E-02E7-77AF-AFE3-F76E75165602}"/>
                      </a:ext>
                    </a:extLst>
                  </p:cNvPr>
                  <p:cNvCxnSpPr>
                    <a:cxnSpLocks/>
                    <a:stCxn id="23" idx="3"/>
                    <a:endCxn id="29" idx="0"/>
                  </p:cNvCxnSpPr>
                  <p:nvPr/>
                </p:nvCxnSpPr>
                <p:spPr>
                  <a:xfrm flipH="1">
                    <a:off x="19775470" y="30887347"/>
                    <a:ext cx="364427" cy="55960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895A1EC0-A9EC-4BD3-8798-DF993E448A1D}"/>
                      </a:ext>
                    </a:extLst>
                  </p:cNvPr>
                  <p:cNvCxnSpPr>
                    <a:cxnSpLocks/>
                    <a:stCxn id="23" idx="5"/>
                    <a:endCxn id="30" idx="0"/>
                  </p:cNvCxnSpPr>
                  <p:nvPr/>
                </p:nvCxnSpPr>
                <p:spPr>
                  <a:xfrm>
                    <a:off x="20332390" y="30887347"/>
                    <a:ext cx="339316" cy="5496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90">
                      <a:extLst>
                        <a:ext uri="{FF2B5EF4-FFF2-40B4-BE49-F238E27FC236}">
                          <a16:creationId xmlns:a16="http://schemas.microsoft.com/office/drawing/2014/main" id="{FD495C85-2985-F13B-3ED0-6F00FBE241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88166" y="31672786"/>
                      <a:ext cx="65171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80" name="TextBox 90">
                      <a:extLst>
                        <a:ext uri="{FF2B5EF4-FFF2-40B4-BE49-F238E27FC236}">
                          <a16:creationId xmlns:a16="http://schemas.microsoft.com/office/drawing/2014/main" id="{292765A3-B8C6-4926-5217-C43D80E889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88166" y="31672786"/>
                      <a:ext cx="651717" cy="400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91">
                      <a:extLst>
                        <a:ext uri="{FF2B5EF4-FFF2-40B4-BE49-F238E27FC236}">
                          <a16:creationId xmlns:a16="http://schemas.microsoft.com/office/drawing/2014/main" id="{D5A38B6A-9B00-6750-A80B-251E3545A7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30458" y="32008119"/>
                      <a:ext cx="38504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81" name="TextBox 91">
                      <a:extLst>
                        <a:ext uri="{FF2B5EF4-FFF2-40B4-BE49-F238E27FC236}">
                          <a16:creationId xmlns:a16="http://schemas.microsoft.com/office/drawing/2014/main" id="{11B268F3-9012-2B29-7D72-D4733AE415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30458" y="32008119"/>
                      <a:ext cx="385042" cy="400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10" name="Graphic 9" descr="Flower without stem">
              <a:extLst>
                <a:ext uri="{FF2B5EF4-FFF2-40B4-BE49-F238E27FC236}">
                  <a16:creationId xmlns:a16="http://schemas.microsoft.com/office/drawing/2014/main" id="{1791B6FB-1B2A-D50A-A7D9-7B2CD02C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389230">
              <a:off x="20330351" y="31195712"/>
              <a:ext cx="665628" cy="6656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4D901E-B41D-42A4-E16E-BDDC4519B819}"/>
                    </a:ext>
                  </a:extLst>
                </p:cNvPr>
                <p:cNvSpPr txBox="1"/>
                <p:nvPr/>
              </p:nvSpPr>
              <p:spPr>
                <a:xfrm>
                  <a:off x="19137466" y="32277389"/>
                  <a:ext cx="3518578" cy="674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SSE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s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of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the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game,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when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Follower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acts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CN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according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to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his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true</a:t>
                  </a:r>
                  <a:r>
                    <a:rPr lang="zh-CN" altLang="en-US" sz="189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9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9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89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a14:m>
                  <a:endParaRPr lang="en-CN" sz="189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196356F-3CDE-D5E0-32B1-92BF8682E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7466" y="32277389"/>
                  <a:ext cx="3518578" cy="674287"/>
                </a:xfrm>
                <a:prstGeom prst="rect">
                  <a:avLst/>
                </a:prstGeom>
                <a:blipFill>
                  <a:blip r:embed="rId24"/>
                  <a:stretch>
                    <a:fillRect l="-1439" t="-3636" b="-1454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A101ED-EA20-9590-A012-C289154C40BF}"/>
              </a:ext>
            </a:extLst>
          </p:cNvPr>
          <p:cNvGrpSpPr/>
          <p:nvPr/>
        </p:nvGrpSpPr>
        <p:grpSpPr>
          <a:xfrm>
            <a:off x="3571297" y="3143299"/>
            <a:ext cx="1314423" cy="906059"/>
            <a:chOff x="29222523" y="1691217"/>
            <a:chExt cx="1372592" cy="97213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EEF6C80-8C02-AC28-2D29-ACA5F9B66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1777415"/>
              <a:ext cx="222775" cy="222776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F68E6A-75BA-0426-0DF8-137753D17069}"/>
                </a:ext>
              </a:extLst>
            </p:cNvPr>
            <p:cNvSpPr txBox="1"/>
            <p:nvPr/>
          </p:nvSpPr>
          <p:spPr>
            <a:xfrm>
              <a:off x="29462375" y="1691217"/>
              <a:ext cx="94711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Follower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2215F64-C05D-2D34-0B61-A42DC00B5CEA}"/>
                </a:ext>
              </a:extLst>
            </p:cNvPr>
            <p:cNvSpPr txBox="1"/>
            <p:nvPr/>
          </p:nvSpPr>
          <p:spPr>
            <a:xfrm>
              <a:off x="29461119" y="1991694"/>
              <a:ext cx="78708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Leader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01451C9-8828-B717-3D59-991DD755E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2059095"/>
              <a:ext cx="222775" cy="2227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BF6789-4D14-FBE2-D3B6-6CDBBF636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76069" y="2416114"/>
              <a:ext cx="127300" cy="127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D2F6E20-1871-9E04-5611-303295F9FFC1}"/>
                </a:ext>
              </a:extLst>
            </p:cNvPr>
            <p:cNvSpPr txBox="1"/>
            <p:nvPr/>
          </p:nvSpPr>
          <p:spPr>
            <a:xfrm>
              <a:off x="29461119" y="2300108"/>
              <a:ext cx="1133996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Leaf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nodes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5AB844-FCD3-9F6F-9018-9FED4406A28A}"/>
              </a:ext>
            </a:extLst>
          </p:cNvPr>
          <p:cNvGrpSpPr/>
          <p:nvPr/>
        </p:nvGrpSpPr>
        <p:grpSpPr>
          <a:xfrm>
            <a:off x="4259966" y="3206742"/>
            <a:ext cx="3569188" cy="3072862"/>
            <a:chOff x="4259966" y="3206742"/>
            <a:chExt cx="3569188" cy="30728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D217BAA-7DA3-D752-C132-0F4EB26CB8E3}"/>
                </a:ext>
              </a:extLst>
            </p:cNvPr>
            <p:cNvGrpSpPr/>
            <p:nvPr/>
          </p:nvGrpSpPr>
          <p:grpSpPr>
            <a:xfrm>
              <a:off x="4310575" y="3206742"/>
              <a:ext cx="3518579" cy="3072862"/>
              <a:chOff x="19122741" y="29886188"/>
              <a:chExt cx="3518579" cy="307286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3837623-5F0D-952E-BF4E-89421B73E079}"/>
                  </a:ext>
                </a:extLst>
              </p:cNvPr>
              <p:cNvGrpSpPr/>
              <p:nvPr/>
            </p:nvGrpSpPr>
            <p:grpSpPr>
              <a:xfrm>
                <a:off x="19122741" y="29886188"/>
                <a:ext cx="3317142" cy="2546886"/>
                <a:chOff x="19122741" y="29886188"/>
                <a:chExt cx="3317142" cy="254688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90">
                      <a:extLst>
                        <a:ext uri="{FF2B5EF4-FFF2-40B4-BE49-F238E27FC236}">
                          <a16:creationId xmlns:a16="http://schemas.microsoft.com/office/drawing/2014/main" id="{8DF8A4DC-82B0-2F71-EAFD-363FA49BD7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3966" y="31657037"/>
                      <a:ext cx="34237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199" name="TextBox 90">
                      <a:extLst>
                        <a:ext uri="{FF2B5EF4-FFF2-40B4-BE49-F238E27FC236}">
                          <a16:creationId xmlns:a16="http://schemas.microsoft.com/office/drawing/2014/main" id="{BFFDC29C-D95E-0B9D-0342-60F1E4B13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3966" y="31657037"/>
                      <a:ext cx="342375" cy="400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91">
                      <a:extLst>
                        <a:ext uri="{FF2B5EF4-FFF2-40B4-BE49-F238E27FC236}">
                          <a16:creationId xmlns:a16="http://schemas.microsoft.com/office/drawing/2014/main" id="{6C48C142-4D50-8053-7ABD-298DCC503E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04404" y="32010298"/>
                      <a:ext cx="326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oMath>
                        </m:oMathPara>
                      </a14:m>
                      <a:endParaRPr lang="en-CN" sz="2000" dirty="0"/>
                    </a:p>
                  </p:txBody>
                </p:sp>
              </mc:Choice>
              <mc:Fallback xmlns="">
                <p:sp>
                  <p:nvSpPr>
                    <p:cNvPr id="200" name="TextBox 91">
                      <a:extLst>
                        <a:ext uri="{FF2B5EF4-FFF2-40B4-BE49-F238E27FC236}">
                          <a16:creationId xmlns:a16="http://schemas.microsoft.com/office/drawing/2014/main" id="{AF1B3913-FD8D-66A4-5577-C4AC9EF8E2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04404" y="32010298"/>
                      <a:ext cx="326790" cy="40011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5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A1459E5-C786-AB38-78A3-4FD5C3F02183}"/>
                    </a:ext>
                  </a:extLst>
                </p:cNvPr>
                <p:cNvGrpSpPr/>
                <p:nvPr/>
              </p:nvGrpSpPr>
              <p:grpSpPr>
                <a:xfrm>
                  <a:off x="19122741" y="29886188"/>
                  <a:ext cx="3317142" cy="2546886"/>
                  <a:chOff x="19122741" y="29886188"/>
                  <a:chExt cx="3317142" cy="2546886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09BE14BD-21D1-97E1-18B3-E9F5763025EB}"/>
                      </a:ext>
                    </a:extLst>
                  </p:cNvPr>
                  <p:cNvGrpSpPr/>
                  <p:nvPr/>
                </p:nvGrpSpPr>
                <p:grpSpPr>
                  <a:xfrm>
                    <a:off x="19122741" y="29886188"/>
                    <a:ext cx="3057904" cy="2546886"/>
                    <a:chOff x="19125255" y="29886188"/>
                    <a:chExt cx="3057904" cy="2546886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756D96B2-0BD3-2A51-D677-25E9F4796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125255" y="29886188"/>
                      <a:ext cx="3057904" cy="2546886"/>
                      <a:chOff x="7602476" y="20676670"/>
                      <a:chExt cx="3057904" cy="2546886"/>
                    </a:xfrm>
                  </p:grpSpPr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AAA68F05-EDF4-830A-DCF4-52A99DAF19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02476" y="20676670"/>
                        <a:ext cx="3057904" cy="2546886"/>
                        <a:chOff x="6942076" y="20676670"/>
                        <a:chExt cx="3057904" cy="2546886"/>
                      </a:xfrm>
                    </p:grpSpPr>
                    <p:sp>
                      <p:nvSpPr>
                        <p:cNvPr id="66" name="Oval 65">
                          <a:extLst>
                            <a:ext uri="{FF2B5EF4-FFF2-40B4-BE49-F238E27FC236}">
                              <a16:creationId xmlns:a16="http://schemas.microsoft.com/office/drawing/2014/main" id="{A2BBB2CF-7BF2-3436-ABAD-52E6ABAC3103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66124" y="20676670"/>
                          <a:ext cx="272225" cy="272225"/>
                        </a:xfrm>
                        <a:prstGeom prst="ellipse">
                          <a:avLst/>
                        </a:prstGeom>
                        <a:solidFill>
                          <a:srgbClr val="C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N" sz="1891"/>
                        </a:p>
                      </p:txBody>
                    </p:sp>
                    <p:sp>
                      <p:nvSpPr>
                        <p:cNvPr id="67" name="Oval 66">
                          <a:extLst>
                            <a:ext uri="{FF2B5EF4-FFF2-40B4-BE49-F238E27FC236}">
                              <a16:creationId xmlns:a16="http://schemas.microsoft.com/office/drawing/2014/main" id="{225614FD-3826-C2F7-FC2D-69718900F15D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8834" y="21434621"/>
                          <a:ext cx="272225" cy="272225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N" sz="1891" b="1" dirty="0"/>
                        </a:p>
                      </p:txBody>
                    </p:sp>
                    <p:sp>
                      <p:nvSpPr>
                        <p:cNvPr id="68" name="Oval 67">
                          <a:extLst>
                            <a:ext uri="{FF2B5EF4-FFF2-40B4-BE49-F238E27FC236}">
                              <a16:creationId xmlns:a16="http://schemas.microsoft.com/office/drawing/2014/main" id="{2989ACDE-044C-8DC2-204B-18B0F4C6F82A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981242" y="22216596"/>
                          <a:ext cx="181483" cy="181483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N" sz="1891" b="1" dirty="0"/>
                        </a:p>
                      </p:txBody>
                    </p:sp>
                    <p:sp>
                      <p:nvSpPr>
                        <p:cNvPr id="69" name="Oval 68">
                          <a:extLst>
                            <a:ext uri="{FF2B5EF4-FFF2-40B4-BE49-F238E27FC236}">
                              <a16:creationId xmlns:a16="http://schemas.microsoft.com/office/drawing/2014/main" id="{529A97E9-F77E-459F-3FC9-3CB5FD23F886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818497" y="22203515"/>
                          <a:ext cx="181483" cy="181483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N" sz="1891" b="1" dirty="0"/>
                        </a:p>
                      </p:txBody>
                    </p:sp>
                    <p:cxnSp>
                      <p:nvCxnSpPr>
                        <p:cNvPr id="70" name="Straight Arrow Connector 69">
                          <a:extLst>
                            <a:ext uri="{FF2B5EF4-FFF2-40B4-BE49-F238E27FC236}">
                              <a16:creationId xmlns:a16="http://schemas.microsoft.com/office/drawing/2014/main" id="{96D28B01-AF9F-4752-1D85-ABE6C12D8888}"/>
                            </a:ext>
                          </a:extLst>
                        </p:cNvPr>
                        <p:cNvCxnSpPr>
                          <a:cxnSpLocks/>
                          <a:stCxn id="67" idx="3"/>
                          <a:endCxn id="68" idx="0"/>
                        </p:cNvCxnSpPr>
                        <p:nvPr/>
                      </p:nvCxnSpPr>
                      <p:spPr>
                        <a:xfrm flipH="1">
                          <a:off x="9071984" y="21666980"/>
                          <a:ext cx="356716" cy="549616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Straight Arrow Connector 70">
                          <a:extLst>
                            <a:ext uri="{FF2B5EF4-FFF2-40B4-BE49-F238E27FC236}">
                              <a16:creationId xmlns:a16="http://schemas.microsoft.com/office/drawing/2014/main" id="{F737C6F3-E391-16C9-838A-444C47D7DEDE}"/>
                            </a:ext>
                          </a:extLst>
                        </p:cNvPr>
                        <p:cNvCxnSpPr>
                          <a:cxnSpLocks/>
                          <a:stCxn id="67" idx="5"/>
                          <a:endCxn id="69" idx="0"/>
                        </p:cNvCxnSpPr>
                        <p:nvPr/>
                      </p:nvCxnSpPr>
                      <p:spPr>
                        <a:xfrm>
                          <a:off x="9621193" y="21666980"/>
                          <a:ext cx="288046" cy="53653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Arrow Connector 71">
                          <a:extLst>
                            <a:ext uri="{FF2B5EF4-FFF2-40B4-BE49-F238E27FC236}">
                              <a16:creationId xmlns:a16="http://schemas.microsoft.com/office/drawing/2014/main" id="{103F554C-D300-D22C-A632-432413180995}"/>
                            </a:ext>
                          </a:extLst>
                        </p:cNvPr>
                        <p:cNvCxnSpPr>
                          <a:cxnSpLocks/>
                          <a:stCxn id="66" idx="3"/>
                          <a:endCxn id="59" idx="0"/>
                        </p:cNvCxnSpPr>
                        <p:nvPr/>
                      </p:nvCxnSpPr>
                      <p:spPr>
                        <a:xfrm flipH="1">
                          <a:off x="8052965" y="20909029"/>
                          <a:ext cx="653025" cy="536441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3" name="TextBox 72">
                              <a:extLst>
                                <a:ext uri="{FF2B5EF4-FFF2-40B4-BE49-F238E27FC236}">
                                  <a16:creationId xmlns:a16="http://schemas.microsoft.com/office/drawing/2014/main" id="{D1657BE4-97C1-8736-E4F5-83DA0434F7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942076" y="22815687"/>
                              <a:ext cx="562141" cy="40786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en-CN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1" name="TextBox 220">
                              <a:extLst>
                                <a:ext uri="{FF2B5EF4-FFF2-40B4-BE49-F238E27FC236}">
                                  <a16:creationId xmlns:a16="http://schemas.microsoft.com/office/drawing/2014/main" id="{4D743EE5-774E-41C5-CF43-40ADE0D8C7AE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942076" y="22815687"/>
                              <a:ext cx="562141" cy="407869"/>
                            </a:xfrm>
                            <a:prstGeom prst="rect">
                              <a:avLst/>
                            </a:prstGeom>
                            <a:blipFill>
                              <a:blip r:embed="rId2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N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4" name="TextBox 90">
                              <a:extLst>
                                <a:ext uri="{FF2B5EF4-FFF2-40B4-BE49-F238E27FC236}">
                                  <a16:creationId xmlns:a16="http://schemas.microsoft.com/office/drawing/2014/main" id="{FB442795-6F00-90CA-1D8B-AD9E973A704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262418" y="22450555"/>
                              <a:ext cx="449728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oMath>
                                </m:oMathPara>
                              </a14:m>
                              <a:endParaRPr lang="en-CN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2" name="TextBox 90">
                              <a:extLst>
                                <a:ext uri="{FF2B5EF4-FFF2-40B4-BE49-F238E27FC236}">
                                  <a16:creationId xmlns:a16="http://schemas.microsoft.com/office/drawing/2014/main" id="{FC0E2F5A-F1EE-6D43-3182-7520B3E6FC7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262418" y="22450555"/>
                              <a:ext cx="449728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28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N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5" name="TextBox 91">
                              <a:extLst>
                                <a:ext uri="{FF2B5EF4-FFF2-40B4-BE49-F238E27FC236}">
                                  <a16:creationId xmlns:a16="http://schemas.microsoft.com/office/drawing/2014/main" id="{405D483C-F682-2024-F20C-20D77FFF7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197948" y="22798601"/>
                              <a:ext cx="57740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oMath>
                                </m:oMathPara>
                              </a14:m>
                              <a:endParaRPr lang="en-CN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3" name="TextBox 91">
                              <a:extLst>
                                <a:ext uri="{FF2B5EF4-FFF2-40B4-BE49-F238E27FC236}">
                                  <a16:creationId xmlns:a16="http://schemas.microsoft.com/office/drawing/2014/main" id="{E0F382FC-4565-F73E-7DB6-00DBEB32EC3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197948" y="22798601"/>
                              <a:ext cx="577402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2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N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6" name="TextBox 90">
                              <a:extLst>
                                <a:ext uri="{FF2B5EF4-FFF2-40B4-BE49-F238E27FC236}">
                                  <a16:creationId xmlns:a16="http://schemas.microsoft.com/office/drawing/2014/main" id="{455FDA74-B52E-890D-D2B1-F8A163F466A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764806" y="22450555"/>
                              <a:ext cx="65171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oMath>
                                </m:oMathPara>
                              </a14:m>
                              <a:endParaRPr lang="en-CN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4" name="TextBox 90">
                              <a:extLst>
                                <a:ext uri="{FF2B5EF4-FFF2-40B4-BE49-F238E27FC236}">
                                  <a16:creationId xmlns:a16="http://schemas.microsoft.com/office/drawing/2014/main" id="{B1E64E51-F7C7-9AF0-E8B4-F0F11C9C5AE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764806" y="22450555"/>
                              <a:ext cx="65171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18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N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7" name="TextBox 91">
                              <a:extLst>
                                <a:ext uri="{FF2B5EF4-FFF2-40B4-BE49-F238E27FC236}">
                                  <a16:creationId xmlns:a16="http://schemas.microsoft.com/office/drawing/2014/main" id="{30327203-C828-7623-3FF6-2BDBBBCB93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890497" y="22780331"/>
                              <a:ext cx="38504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4572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oMath>
                                </m:oMathPara>
                              </a14:m>
                              <a:endParaRPr lang="en-CN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5" name="TextBox 91">
                              <a:extLst>
                                <a:ext uri="{FF2B5EF4-FFF2-40B4-BE49-F238E27FC236}">
                                  <a16:creationId xmlns:a16="http://schemas.microsoft.com/office/drawing/2014/main" id="{BFE0F2D0-DF03-C97E-8A82-EF1A53FE584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890497" y="22780331"/>
                              <a:ext cx="385042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30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N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C860D0D7-CACE-A84A-9034-2C192A3CA5D2}"/>
                          </a:ext>
                        </a:extLst>
                      </p:cNvPr>
                      <p:cNvCxnSpPr>
                        <a:cxnSpLocks/>
                        <a:stCxn id="66" idx="5"/>
                        <a:endCxn id="67" idx="0"/>
                      </p:cNvCxnSpPr>
                      <p:nvPr/>
                    </p:nvCxnSpPr>
                    <p:spPr>
                      <a:xfrm>
                        <a:off x="9558883" y="20909029"/>
                        <a:ext cx="626464" cy="52559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798165EF-D623-69C0-5BA4-1E67491414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0100031" y="30654988"/>
                      <a:ext cx="272225" cy="272225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5B9C06-56FE-D838-F603-B4AB1E87E3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684728" y="31446956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57EC284A-9064-1C8B-3636-C5A73D2143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0580964" y="31436963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1EC346FB-4E78-7C0C-6392-2ACC8D2DAB63}"/>
                        </a:ext>
                      </a:extLst>
                    </p:cNvPr>
                    <p:cNvCxnSpPr>
                      <a:cxnSpLocks/>
                      <a:stCxn id="59" idx="3"/>
                      <a:endCxn id="60" idx="0"/>
                    </p:cNvCxnSpPr>
                    <p:nvPr/>
                  </p:nvCxnSpPr>
                  <p:spPr>
                    <a:xfrm flipH="1">
                      <a:off x="19775470" y="30887347"/>
                      <a:ext cx="364427" cy="55960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6C831E62-CE64-AD8B-FEC6-CDEE23E65713}"/>
                        </a:ext>
                      </a:extLst>
                    </p:cNvPr>
                    <p:cNvCxnSpPr>
                      <a:cxnSpLocks/>
                      <a:stCxn id="59" idx="5"/>
                      <a:endCxn id="61" idx="0"/>
                    </p:cNvCxnSpPr>
                    <p:nvPr/>
                  </p:nvCxnSpPr>
                  <p:spPr>
                    <a:xfrm>
                      <a:off x="20332390" y="30887347"/>
                      <a:ext cx="339316" cy="5496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90">
                        <a:extLst>
                          <a:ext uri="{FF2B5EF4-FFF2-40B4-BE49-F238E27FC236}">
                            <a16:creationId xmlns:a16="http://schemas.microsoft.com/office/drawing/2014/main" id="{E3B39690-908F-7915-82C0-413AD8B4AF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8166" y="31672786"/>
                        <a:ext cx="65171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CN" sz="2000" dirty="0"/>
                      </a:p>
                    </p:txBody>
                  </p:sp>
                </mc:Choice>
                <mc:Fallback xmlns="">
                  <p:sp>
                    <p:nvSpPr>
                      <p:cNvPr id="203" name="TextBox 90">
                        <a:extLst>
                          <a:ext uri="{FF2B5EF4-FFF2-40B4-BE49-F238E27FC236}">
                            <a16:creationId xmlns:a16="http://schemas.microsoft.com/office/drawing/2014/main" id="{2B203344-6F5F-0BBB-EA61-F26C4F9993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88166" y="31672786"/>
                        <a:ext cx="651717" cy="400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91">
                        <a:extLst>
                          <a:ext uri="{FF2B5EF4-FFF2-40B4-BE49-F238E27FC236}">
                            <a16:creationId xmlns:a16="http://schemas.microsoft.com/office/drawing/2014/main" id="{A20704BB-1997-69FC-6DE3-15DFE990D5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34250" y="32008119"/>
                        <a:ext cx="577402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lang="en-CN" sz="2000" dirty="0"/>
                      </a:p>
                    </p:txBody>
                  </p:sp>
                </mc:Choice>
                <mc:Fallback xmlns="">
                  <p:sp>
                    <p:nvSpPr>
                      <p:cNvPr id="204" name="TextBox 91">
                        <a:extLst>
                          <a:ext uri="{FF2B5EF4-FFF2-40B4-BE49-F238E27FC236}">
                            <a16:creationId xmlns:a16="http://schemas.microsoft.com/office/drawing/2014/main" id="{F061D188-3CD6-6535-E63A-0F3908E8CE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834250" y="32008119"/>
                        <a:ext cx="577402" cy="4001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pic>
            <p:nvPicPr>
              <p:cNvPr id="50" name="Graphic 49" descr="Flower without stem">
                <a:extLst>
                  <a:ext uri="{FF2B5EF4-FFF2-40B4-BE49-F238E27FC236}">
                    <a16:creationId xmlns:a16="http://schemas.microsoft.com/office/drawing/2014/main" id="{746EF075-3418-A615-4161-00AC0B526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1389230">
                <a:off x="20935928" y="31169916"/>
                <a:ext cx="665628" cy="66562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0BD9C36-36D2-1FE2-BE2B-5EC205B4DEB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2742" y="32277389"/>
                    <a:ext cx="3518578" cy="681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SSE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of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the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game,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when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Follower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acts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CN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according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zh-CN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to</a:t>
                    </a:r>
                    <a:r>
                      <a:rPr lang="zh-CN" altLang="en-US" sz="189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91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9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9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91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oMath>
                    </a14:m>
                    <a:endParaRPr lang="en-CN" sz="189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A6D4AC57-6099-5EA1-65FA-5894B6CBD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2742" y="32277389"/>
                    <a:ext cx="3518578" cy="68166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39" t="-5556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9C9100A-F11C-267A-5071-53099B3DD5E1}"/>
                    </a:ext>
                  </a:extLst>
                </p:cNvPr>
                <p:cNvSpPr txBox="1"/>
                <p:nvPr/>
              </p:nvSpPr>
              <p:spPr>
                <a:xfrm>
                  <a:off x="4259966" y="5028939"/>
                  <a:ext cx="6517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9C9100A-F11C-267A-5071-53099B3D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966" y="5028939"/>
                  <a:ext cx="651717" cy="4001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A2878A0-9704-E53F-371D-7A096B18B0D9}"/>
              </a:ext>
            </a:extLst>
          </p:cNvPr>
          <p:cNvGrpSpPr/>
          <p:nvPr/>
        </p:nvGrpSpPr>
        <p:grpSpPr>
          <a:xfrm>
            <a:off x="7873595" y="2531568"/>
            <a:ext cx="4085864" cy="3285909"/>
            <a:chOff x="18656295" y="19735811"/>
            <a:chExt cx="3378995" cy="4346436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BA5696F-9FDA-9951-F020-62E2A44C9B7E}"/>
                </a:ext>
              </a:extLst>
            </p:cNvPr>
            <p:cNvGrpSpPr/>
            <p:nvPr/>
          </p:nvGrpSpPr>
          <p:grpSpPr>
            <a:xfrm>
              <a:off x="18656295" y="19735811"/>
              <a:ext cx="3378995" cy="4346436"/>
              <a:chOff x="-913430" y="7634487"/>
              <a:chExt cx="3347929" cy="4346436"/>
            </a:xfrm>
            <a:solidFill>
              <a:srgbClr val="C00000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B76A293-943D-30F4-F16C-858418B15457}"/>
                  </a:ext>
                </a:extLst>
              </p:cNvPr>
              <p:cNvSpPr/>
              <p:nvPr/>
            </p:nvSpPr>
            <p:spPr>
              <a:xfrm>
                <a:off x="-763606" y="8032206"/>
                <a:ext cx="3198105" cy="3948717"/>
              </a:xfrm>
              <a:prstGeom prst="rect">
                <a:avLst/>
              </a:prstGeom>
              <a:grpFill/>
              <a:ln w="44450" cap="rnd">
                <a:solidFill>
                  <a:srgbClr val="C00000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N" sz="1891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528E37A-B14F-1962-BB7B-8808D6AA778C}"/>
                  </a:ext>
                </a:extLst>
              </p:cNvPr>
              <p:cNvSpPr/>
              <p:nvPr/>
            </p:nvSpPr>
            <p:spPr>
              <a:xfrm>
                <a:off x="-913430" y="7634487"/>
                <a:ext cx="2678688" cy="83531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27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/>
                  <a:t>Tips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for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deception</a:t>
                </a:r>
                <a:endParaRPr lang="en-CN" sz="2400" b="1" dirty="0"/>
              </a:p>
            </p:txBody>
          </p:sp>
        </p:grpSp>
        <p:sp>
          <p:nvSpPr>
            <p:cNvPr id="94" name="TextBox 172">
              <a:extLst>
                <a:ext uri="{FF2B5EF4-FFF2-40B4-BE49-F238E27FC236}">
                  <a16:creationId xmlns:a16="http://schemas.microsoft.com/office/drawing/2014/main" id="{73E6CC37-18FB-D2CA-33A5-45E486CF52C2}"/>
                </a:ext>
              </a:extLst>
            </p:cNvPr>
            <p:cNvSpPr txBox="1"/>
            <p:nvPr/>
          </p:nvSpPr>
          <p:spPr>
            <a:xfrm>
              <a:off x="18790110" y="20749448"/>
              <a:ext cx="3191447" cy="317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appears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to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be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fully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competitive;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Only show sign of cooperation on the desired path.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use constant-sum subgames and games with constant worst utilities to restrict the feasible strategy profiles;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88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573"/>
    </mc:Choice>
    <mc:Fallback xmlns="">
      <p:transition spd="slow" advTm="138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536-1DBC-330E-86EA-B305E12A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6850"/>
            <a:ext cx="1183341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Extension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–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Behavioral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Commitment</a:t>
            </a:r>
            <a:endParaRPr lang="en-CN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B2373-6A07-0394-5DBC-417EBF22CF3F}"/>
              </a:ext>
            </a:extLst>
          </p:cNvPr>
          <p:cNvGrpSpPr>
            <a:grpSpLocks noChangeAspect="1"/>
          </p:cNvGrpSpPr>
          <p:nvPr/>
        </p:nvGrpSpPr>
        <p:grpSpPr>
          <a:xfrm>
            <a:off x="7147739" y="1654396"/>
            <a:ext cx="4396847" cy="3301200"/>
            <a:chOff x="19079060" y="29886188"/>
            <a:chExt cx="3360823" cy="2523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90">
                  <a:extLst>
                    <a:ext uri="{FF2B5EF4-FFF2-40B4-BE49-F238E27FC236}">
                      <a16:creationId xmlns:a16="http://schemas.microsoft.com/office/drawing/2014/main" id="{DCA1A927-8123-337C-4D60-1F41C725425C}"/>
                    </a:ext>
                  </a:extLst>
                </p:cNvPr>
                <p:cNvSpPr txBox="1"/>
                <p:nvPr/>
              </p:nvSpPr>
              <p:spPr>
                <a:xfrm>
                  <a:off x="19603966" y="31657037"/>
                  <a:ext cx="3423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25" name="TextBox 90">
                  <a:extLst>
                    <a:ext uri="{FF2B5EF4-FFF2-40B4-BE49-F238E27FC236}">
                      <a16:creationId xmlns:a16="http://schemas.microsoft.com/office/drawing/2014/main" id="{A5113B86-F46D-F4A6-70D3-381527D00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966" y="31657037"/>
                  <a:ext cx="34237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91">
                  <a:extLst>
                    <a:ext uri="{FF2B5EF4-FFF2-40B4-BE49-F238E27FC236}">
                      <a16:creationId xmlns:a16="http://schemas.microsoft.com/office/drawing/2014/main" id="{767F2227-299F-75DE-D89B-2DBC627022A7}"/>
                    </a:ext>
                  </a:extLst>
                </p:cNvPr>
                <p:cNvSpPr txBox="1"/>
                <p:nvPr/>
              </p:nvSpPr>
              <p:spPr>
                <a:xfrm>
                  <a:off x="19602493" y="32009419"/>
                  <a:ext cx="3267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32" name="TextBox 91">
                  <a:extLst>
                    <a:ext uri="{FF2B5EF4-FFF2-40B4-BE49-F238E27FC236}">
                      <a16:creationId xmlns:a16="http://schemas.microsoft.com/office/drawing/2014/main" id="{8295A666-FFB2-33FA-1610-2E07449EC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493" y="32009419"/>
                  <a:ext cx="32679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13BB48-4BFC-5424-CB2E-8F1F6E0F7797}"/>
                </a:ext>
              </a:extLst>
            </p:cNvPr>
            <p:cNvGrpSpPr/>
            <p:nvPr/>
          </p:nvGrpSpPr>
          <p:grpSpPr>
            <a:xfrm>
              <a:off x="19079060" y="29886188"/>
              <a:ext cx="3360823" cy="2522041"/>
              <a:chOff x="19079060" y="29886188"/>
              <a:chExt cx="3360823" cy="252204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7560B9E-7A50-9670-0DA4-368FBE686E59}"/>
                  </a:ext>
                </a:extLst>
              </p:cNvPr>
              <p:cNvGrpSpPr/>
              <p:nvPr/>
            </p:nvGrpSpPr>
            <p:grpSpPr>
              <a:xfrm>
                <a:off x="19079060" y="29886188"/>
                <a:ext cx="3101585" cy="2522041"/>
                <a:chOff x="19081574" y="29886188"/>
                <a:chExt cx="3101585" cy="252204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ABF992B-605F-B27C-E155-D70EE1125A60}"/>
                    </a:ext>
                  </a:extLst>
                </p:cNvPr>
                <p:cNvGrpSpPr/>
                <p:nvPr/>
              </p:nvGrpSpPr>
              <p:grpSpPr>
                <a:xfrm>
                  <a:off x="19081574" y="29886188"/>
                  <a:ext cx="3101585" cy="2522041"/>
                  <a:chOff x="7558795" y="20676670"/>
                  <a:chExt cx="3101585" cy="2522041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3DFD5E3E-A285-7151-92A3-B330C12349FA}"/>
                      </a:ext>
                    </a:extLst>
                  </p:cNvPr>
                  <p:cNvGrpSpPr/>
                  <p:nvPr/>
                </p:nvGrpSpPr>
                <p:grpSpPr>
                  <a:xfrm>
                    <a:off x="7558795" y="20676670"/>
                    <a:ext cx="3101585" cy="2522041"/>
                    <a:chOff x="6898395" y="20676670"/>
                    <a:chExt cx="3101585" cy="2522041"/>
                  </a:xfrm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8849699-13CF-F3FC-346A-C34FDDDBDF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666124" y="20676670"/>
                      <a:ext cx="272225" cy="272225"/>
                    </a:xfrm>
                    <a:prstGeom prst="ellipse">
                      <a:avLst/>
                    </a:prstGeom>
                    <a:solidFill>
                      <a:srgbClr val="C00000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28982466-2FF8-0D2B-E467-F177B08A7A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388834" y="21434621"/>
                      <a:ext cx="272225" cy="272225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BD8E8365-40AC-C298-7EDF-FEDFFBAF082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981242" y="22216596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7C2505F2-9C8E-E074-DD5C-E1D53A557B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818497" y="22203515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0F9F224A-2EEC-3937-7471-5DFFB2DD1219}"/>
                        </a:ext>
                      </a:extLst>
                    </p:cNvPr>
                    <p:cNvCxnSpPr>
                      <a:cxnSpLocks/>
                      <a:stCxn id="50" idx="3"/>
                      <a:endCxn id="51" idx="0"/>
                    </p:cNvCxnSpPr>
                    <p:nvPr/>
                  </p:nvCxnSpPr>
                  <p:spPr>
                    <a:xfrm flipH="1">
                      <a:off x="9071984" y="21666980"/>
                      <a:ext cx="356716" cy="5496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894CFD52-4301-32D6-B8FD-E484754AAC89}"/>
                        </a:ext>
                      </a:extLst>
                    </p:cNvPr>
                    <p:cNvCxnSpPr>
                      <a:cxnSpLocks/>
                      <a:stCxn id="50" idx="5"/>
                      <a:endCxn id="52" idx="0"/>
                    </p:cNvCxnSpPr>
                    <p:nvPr/>
                  </p:nvCxnSpPr>
                  <p:spPr>
                    <a:xfrm>
                      <a:off x="9621193" y="21666980"/>
                      <a:ext cx="288046" cy="536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FB7F1769-6567-B89E-73E8-86BB6C6D29D5}"/>
                        </a:ext>
                      </a:extLst>
                    </p:cNvPr>
                    <p:cNvCxnSpPr>
                      <a:cxnSpLocks/>
                      <a:stCxn id="49" idx="3"/>
                      <a:endCxn id="33" idx="0"/>
                    </p:cNvCxnSpPr>
                    <p:nvPr/>
                  </p:nvCxnSpPr>
                  <p:spPr>
                    <a:xfrm flipH="1">
                      <a:off x="8052965" y="20909029"/>
                      <a:ext cx="653025" cy="5364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9F674C33-636A-AE88-6313-595AAED1E0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4381861B-E4C7-4AF1-FDEE-92DDB410646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5E5D398E-2C02-F82A-9D50-B454DCDE29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E2F68CA1-C115-46F0-3D56-1A0E23F63B6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90">
                          <a:extLst>
                            <a:ext uri="{FF2B5EF4-FFF2-40B4-BE49-F238E27FC236}">
                              <a16:creationId xmlns:a16="http://schemas.microsoft.com/office/drawing/2014/main" id="{8414656F-6FCC-223D-77C7-940DE1303B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90">
                          <a:extLst>
                            <a:ext uri="{FF2B5EF4-FFF2-40B4-BE49-F238E27FC236}">
                              <a16:creationId xmlns:a16="http://schemas.microsoft.com/office/drawing/2014/main" id="{60453569-51D6-3117-F09B-D20B1556410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91">
                          <a:extLst>
                            <a:ext uri="{FF2B5EF4-FFF2-40B4-BE49-F238E27FC236}">
                              <a16:creationId xmlns:a16="http://schemas.microsoft.com/office/drawing/2014/main" id="{C0496A6A-0E7E-BA7E-C8CB-1FA765BAF3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94761" y="22798601"/>
                          <a:ext cx="385042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91">
                          <a:extLst>
                            <a:ext uri="{FF2B5EF4-FFF2-40B4-BE49-F238E27FC236}">
                              <a16:creationId xmlns:a16="http://schemas.microsoft.com/office/drawing/2014/main" id="{C9360FF6-2549-7425-27FA-FFDE6955B97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94761" y="22798601"/>
                          <a:ext cx="385042" cy="40011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90">
                          <a:extLst>
                            <a:ext uri="{FF2B5EF4-FFF2-40B4-BE49-F238E27FC236}">
                              <a16:creationId xmlns:a16="http://schemas.microsoft.com/office/drawing/2014/main" id="{317CF100-21B3-AA82-C80B-248298A130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90">
                          <a:extLst>
                            <a:ext uri="{FF2B5EF4-FFF2-40B4-BE49-F238E27FC236}">
                              <a16:creationId xmlns:a16="http://schemas.microsoft.com/office/drawing/2014/main" id="{9D370653-F742-06C9-770D-A5ED4CE2F16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91">
                          <a:extLst>
                            <a:ext uri="{FF2B5EF4-FFF2-40B4-BE49-F238E27FC236}">
                              <a16:creationId xmlns:a16="http://schemas.microsoft.com/office/drawing/2014/main" id="{1F245921-FDA1-6F41-449C-21793C4081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90497" y="22780331"/>
                          <a:ext cx="385042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91">
                          <a:extLst>
                            <a:ext uri="{FF2B5EF4-FFF2-40B4-BE49-F238E27FC236}">
                              <a16:creationId xmlns:a16="http://schemas.microsoft.com/office/drawing/2014/main" id="{ECD220F1-6B6A-1245-4FFF-AB76BC6D27C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90497" y="22780331"/>
                          <a:ext cx="385042" cy="400110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DCF4A8FB-CDE4-88CC-B660-9ED2E9610A74}"/>
                      </a:ext>
                    </a:extLst>
                  </p:cNvPr>
                  <p:cNvCxnSpPr>
                    <a:cxnSpLocks/>
                    <a:stCxn id="49" idx="5"/>
                    <a:endCxn id="50" idx="0"/>
                  </p:cNvCxnSpPr>
                  <p:nvPr/>
                </p:nvCxnSpPr>
                <p:spPr>
                  <a:xfrm>
                    <a:off x="9558883" y="20909029"/>
                    <a:ext cx="626464" cy="52559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7A78863-A84B-7E94-DCF1-7F8E950AFC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100031" y="30654988"/>
                  <a:ext cx="272225" cy="27222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F42FFFC-8004-E907-3562-8F04534FD5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684728" y="31446956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68174FE-DBF4-0AE1-0A18-8A11F83D9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580964" y="31436963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8802E6DF-F0AC-BD02-300E-343F210D81D3}"/>
                    </a:ext>
                  </a:extLst>
                </p:cNvPr>
                <p:cNvCxnSpPr>
                  <a:cxnSpLocks/>
                  <a:stCxn id="33" idx="3"/>
                  <a:endCxn id="35" idx="0"/>
                </p:cNvCxnSpPr>
                <p:nvPr/>
              </p:nvCxnSpPr>
              <p:spPr>
                <a:xfrm flipH="1">
                  <a:off x="19775470" y="30887347"/>
                  <a:ext cx="364427" cy="55960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550E429-D11D-031F-A39B-4331DB559CC0}"/>
                    </a:ext>
                  </a:extLst>
                </p:cNvPr>
                <p:cNvCxnSpPr>
                  <a:cxnSpLocks/>
                  <a:stCxn id="33" idx="5"/>
                  <a:endCxn id="37" idx="0"/>
                </p:cNvCxnSpPr>
                <p:nvPr/>
              </p:nvCxnSpPr>
              <p:spPr>
                <a:xfrm>
                  <a:off x="20332390" y="30887347"/>
                  <a:ext cx="339316" cy="5496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0">
                    <a:extLst>
                      <a:ext uri="{FF2B5EF4-FFF2-40B4-BE49-F238E27FC236}">
                        <a16:creationId xmlns:a16="http://schemas.microsoft.com/office/drawing/2014/main" id="{3A0FBA6C-6E8E-2364-3114-78BF027B47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35" name="TextBox 90">
                    <a:extLst>
                      <a:ext uri="{FF2B5EF4-FFF2-40B4-BE49-F238E27FC236}">
                        <a16:creationId xmlns:a16="http://schemas.microsoft.com/office/drawing/2014/main" id="{5B64E550-C791-42EF-074F-7717A3C032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91">
                    <a:extLst>
                      <a:ext uri="{FF2B5EF4-FFF2-40B4-BE49-F238E27FC236}">
                        <a16:creationId xmlns:a16="http://schemas.microsoft.com/office/drawing/2014/main" id="{5F88BF47-7FC6-B06A-A12F-5EDD598E44D2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0458" y="32008119"/>
                    <a:ext cx="38504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36" name="TextBox 91">
                    <a:extLst>
                      <a:ext uri="{FF2B5EF4-FFF2-40B4-BE49-F238E27FC236}">
                        <a16:creationId xmlns:a16="http://schemas.microsoft.com/office/drawing/2014/main" id="{53CB6657-CFD2-40EE-615B-639799A730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0458" y="32008119"/>
                    <a:ext cx="385042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07CA85-E464-F45B-48DE-4D9DF6EC46F6}"/>
              </a:ext>
            </a:extLst>
          </p:cNvPr>
          <p:cNvCxnSpPr>
            <a:cxnSpLocks/>
          </p:cNvCxnSpPr>
          <p:nvPr/>
        </p:nvCxnSpPr>
        <p:spPr>
          <a:xfrm flipH="1">
            <a:off x="8614166" y="1875855"/>
            <a:ext cx="790855" cy="644065"/>
          </a:xfrm>
          <a:prstGeom prst="straightConnector1">
            <a:avLst/>
          </a:prstGeom>
          <a:ln w="38100">
            <a:solidFill>
              <a:srgbClr val="F79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0F027E-7DA8-350A-F889-73379F84F9E1}"/>
              </a:ext>
            </a:extLst>
          </p:cNvPr>
          <p:cNvCxnSpPr>
            <a:cxnSpLocks/>
          </p:cNvCxnSpPr>
          <p:nvPr/>
        </p:nvCxnSpPr>
        <p:spPr>
          <a:xfrm>
            <a:off x="8900629" y="2933618"/>
            <a:ext cx="426299" cy="6878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B94EB6-2C90-E48F-B7BF-7995D2F1D56F}"/>
              </a:ext>
            </a:extLst>
          </p:cNvPr>
          <p:cNvCxnSpPr>
            <a:cxnSpLocks/>
          </p:cNvCxnSpPr>
          <p:nvPr/>
        </p:nvCxnSpPr>
        <p:spPr>
          <a:xfrm flipH="1">
            <a:off x="7941545" y="2933296"/>
            <a:ext cx="460519" cy="69948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D00073D-B80A-7894-A9F3-95E73FD64733}"/>
                  </a:ext>
                </a:extLst>
              </p:cNvPr>
              <p:cNvSpPr txBox="1"/>
              <p:nvPr/>
            </p:nvSpPr>
            <p:spPr>
              <a:xfrm>
                <a:off x="7829450" y="2729936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D00073D-B80A-7894-A9F3-95E73FD6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50" y="2729936"/>
                <a:ext cx="365805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7BC65C-5CE0-EF9D-D804-297B71F660C4}"/>
                  </a:ext>
                </a:extLst>
              </p:cNvPr>
              <p:cNvSpPr txBox="1"/>
              <p:nvPr/>
            </p:nvSpPr>
            <p:spPr>
              <a:xfrm>
                <a:off x="9113778" y="2767614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7BC65C-5CE0-EF9D-D804-297B71F6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778" y="2767614"/>
                <a:ext cx="365805" cy="610936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5B3169-9710-74D1-3FDA-C61F901BD5AB}"/>
              </a:ext>
            </a:extLst>
          </p:cNvPr>
          <p:cNvCxnSpPr>
            <a:cxnSpLocks/>
          </p:cNvCxnSpPr>
          <p:nvPr/>
        </p:nvCxnSpPr>
        <p:spPr>
          <a:xfrm>
            <a:off x="10833123" y="2959145"/>
            <a:ext cx="372311" cy="63161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91">
                <a:extLst>
                  <a:ext uri="{FF2B5EF4-FFF2-40B4-BE49-F238E27FC236}">
                    <a16:creationId xmlns:a16="http://schemas.microsoft.com/office/drawing/2014/main" id="{60BD1B58-C8D1-DAD1-820C-FA52FA6A1AE6}"/>
                  </a:ext>
                </a:extLst>
              </p:cNvPr>
              <p:cNvSpPr txBox="1"/>
              <p:nvPr/>
            </p:nvSpPr>
            <p:spPr>
              <a:xfrm>
                <a:off x="7700314" y="4825818"/>
                <a:ext cx="651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68" name="TextBox 91">
                <a:extLst>
                  <a:ext uri="{FF2B5EF4-FFF2-40B4-BE49-F238E27FC236}">
                    <a16:creationId xmlns:a16="http://schemas.microsoft.com/office/drawing/2014/main" id="{60BD1B58-C8D1-DAD1-820C-FA52FA6A1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314" y="4825818"/>
                <a:ext cx="651717" cy="40011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978A6D7-256C-855D-4041-F7E2A2CD98DF}"/>
                  </a:ext>
                </a:extLst>
              </p:cNvPr>
              <p:cNvSpPr txBox="1"/>
              <p:nvPr/>
            </p:nvSpPr>
            <p:spPr>
              <a:xfrm>
                <a:off x="7314425" y="4749578"/>
                <a:ext cx="4288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N" sz="24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978A6D7-256C-855D-4041-F7E2A2CD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25" y="4749578"/>
                <a:ext cx="428899" cy="461665"/>
              </a:xfrm>
              <a:prstGeom prst="rect">
                <a:avLst/>
              </a:prstGeom>
              <a:blipFill>
                <a:blip r:embed="rId1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91">
                <a:extLst>
                  <a:ext uri="{FF2B5EF4-FFF2-40B4-BE49-F238E27FC236}">
                    <a16:creationId xmlns:a16="http://schemas.microsoft.com/office/drawing/2014/main" id="{BF60AD00-5FE6-4A90-BA0E-EC54EB66FCE3}"/>
                  </a:ext>
                </a:extLst>
              </p:cNvPr>
              <p:cNvSpPr txBox="1"/>
              <p:nvPr/>
            </p:nvSpPr>
            <p:spPr>
              <a:xfrm>
                <a:off x="8937695" y="4799079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70" name="TextBox 91">
                <a:extLst>
                  <a:ext uri="{FF2B5EF4-FFF2-40B4-BE49-F238E27FC236}">
                    <a16:creationId xmlns:a16="http://schemas.microsoft.com/office/drawing/2014/main" id="{BF60AD00-5FE6-4A90-BA0E-EC54EB66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695" y="4799079"/>
                <a:ext cx="652743" cy="400110"/>
              </a:xfrm>
              <a:prstGeom prst="rect">
                <a:avLst/>
              </a:prstGeom>
              <a:blipFill>
                <a:blip r:embed="rId1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91">
                <a:extLst>
                  <a:ext uri="{FF2B5EF4-FFF2-40B4-BE49-F238E27FC236}">
                    <a16:creationId xmlns:a16="http://schemas.microsoft.com/office/drawing/2014/main" id="{6869B280-0121-03D6-28D1-AB5F7F61FBA1}"/>
                  </a:ext>
                </a:extLst>
              </p:cNvPr>
              <p:cNvSpPr txBox="1"/>
              <p:nvPr/>
            </p:nvSpPr>
            <p:spPr>
              <a:xfrm>
                <a:off x="9839441" y="479281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71" name="TextBox 91">
                <a:extLst>
                  <a:ext uri="{FF2B5EF4-FFF2-40B4-BE49-F238E27FC236}">
                    <a16:creationId xmlns:a16="http://schemas.microsoft.com/office/drawing/2014/main" id="{6869B280-0121-03D6-28D1-AB5F7F61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41" y="4792816"/>
                <a:ext cx="38504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91">
                <a:extLst>
                  <a:ext uri="{FF2B5EF4-FFF2-40B4-BE49-F238E27FC236}">
                    <a16:creationId xmlns:a16="http://schemas.microsoft.com/office/drawing/2014/main" id="{0BA1570C-6787-9D25-5721-74409A7A2183}"/>
                  </a:ext>
                </a:extLst>
              </p:cNvPr>
              <p:cNvSpPr txBox="1"/>
              <p:nvPr/>
            </p:nvSpPr>
            <p:spPr>
              <a:xfrm>
                <a:off x="10965311" y="479281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8FAAD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N" sz="2000" dirty="0">
                  <a:solidFill>
                    <a:srgbClr val="8FAADC"/>
                  </a:solidFill>
                </a:endParaRPr>
              </a:p>
            </p:txBody>
          </p:sp>
        </mc:Choice>
        <mc:Fallback xmlns="">
          <p:sp>
            <p:nvSpPr>
              <p:cNvPr id="72" name="TextBox 91">
                <a:extLst>
                  <a:ext uri="{FF2B5EF4-FFF2-40B4-BE49-F238E27FC236}">
                    <a16:creationId xmlns:a16="http://schemas.microsoft.com/office/drawing/2014/main" id="{0BA1570C-6787-9D25-5721-74409A7A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311" y="4792816"/>
                <a:ext cx="38504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69B4A04-C2DE-CB96-241A-867AD412840D}"/>
              </a:ext>
            </a:extLst>
          </p:cNvPr>
          <p:cNvGrpSpPr/>
          <p:nvPr/>
        </p:nvGrpSpPr>
        <p:grpSpPr>
          <a:xfrm>
            <a:off x="10674307" y="926408"/>
            <a:ext cx="1314423" cy="906059"/>
            <a:chOff x="29222523" y="1691217"/>
            <a:chExt cx="1372592" cy="97213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D59BE34-6A0C-017C-FEDC-D0856DF3E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1777415"/>
              <a:ext cx="222775" cy="222776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F465A1-CD25-7102-EFFE-7FA2709F4819}"/>
                </a:ext>
              </a:extLst>
            </p:cNvPr>
            <p:cNvSpPr txBox="1"/>
            <p:nvPr/>
          </p:nvSpPr>
          <p:spPr>
            <a:xfrm>
              <a:off x="29462375" y="1691217"/>
              <a:ext cx="94711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Follower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F28C71-A9BF-0AA7-9D1E-8536722CADBC}"/>
                </a:ext>
              </a:extLst>
            </p:cNvPr>
            <p:cNvSpPr txBox="1"/>
            <p:nvPr/>
          </p:nvSpPr>
          <p:spPr>
            <a:xfrm>
              <a:off x="29461119" y="1991694"/>
              <a:ext cx="787088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Leader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37D32CF-418B-85C8-5DAD-A16F3701D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2523" y="2059095"/>
              <a:ext cx="222775" cy="2227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01126D5-E04B-883E-78CC-D83487486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76069" y="2416114"/>
              <a:ext cx="127300" cy="127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C650F1-6F20-5FFC-345B-7C14C344EE24}"/>
                </a:ext>
              </a:extLst>
            </p:cNvPr>
            <p:cNvSpPr txBox="1"/>
            <p:nvPr/>
          </p:nvSpPr>
          <p:spPr>
            <a:xfrm>
              <a:off x="29461119" y="2300108"/>
              <a:ext cx="1133996" cy="363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Leaf</a:t>
              </a:r>
              <a:r>
                <a: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nodes</a:t>
              </a:r>
              <a:endParaRPr lang="en-C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BE31670-A169-EFE8-BA43-381AF1CC758F}"/>
              </a:ext>
            </a:extLst>
          </p:cNvPr>
          <p:cNvGrpSpPr>
            <a:grpSpLocks noChangeAspect="1"/>
          </p:cNvGrpSpPr>
          <p:nvPr/>
        </p:nvGrpSpPr>
        <p:grpSpPr>
          <a:xfrm>
            <a:off x="14233" y="1574492"/>
            <a:ext cx="4396847" cy="3301200"/>
            <a:chOff x="19079060" y="29886188"/>
            <a:chExt cx="3360823" cy="2523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90">
                  <a:extLst>
                    <a:ext uri="{FF2B5EF4-FFF2-40B4-BE49-F238E27FC236}">
                      <a16:creationId xmlns:a16="http://schemas.microsoft.com/office/drawing/2014/main" id="{48B1A00F-2454-3378-2BED-6AE327E342FF}"/>
                    </a:ext>
                  </a:extLst>
                </p:cNvPr>
                <p:cNvSpPr txBox="1"/>
                <p:nvPr/>
              </p:nvSpPr>
              <p:spPr>
                <a:xfrm>
                  <a:off x="19603966" y="31657037"/>
                  <a:ext cx="3423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76" name="TextBox 90">
                  <a:extLst>
                    <a:ext uri="{FF2B5EF4-FFF2-40B4-BE49-F238E27FC236}">
                      <a16:creationId xmlns:a16="http://schemas.microsoft.com/office/drawing/2014/main" id="{51D40F4F-C1B4-8F65-A9DC-13C0D4A6A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966" y="31657037"/>
                  <a:ext cx="34237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91">
                  <a:extLst>
                    <a:ext uri="{FF2B5EF4-FFF2-40B4-BE49-F238E27FC236}">
                      <a16:creationId xmlns:a16="http://schemas.microsoft.com/office/drawing/2014/main" id="{C3A6DDB1-CE18-EF8B-7474-694E03105E33}"/>
                    </a:ext>
                  </a:extLst>
                </p:cNvPr>
                <p:cNvSpPr txBox="1"/>
                <p:nvPr/>
              </p:nvSpPr>
              <p:spPr>
                <a:xfrm>
                  <a:off x="19602493" y="32009419"/>
                  <a:ext cx="3267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N" sz="2000" dirty="0"/>
                </a:p>
              </p:txBody>
            </p:sp>
          </mc:Choice>
          <mc:Fallback xmlns="">
            <p:sp>
              <p:nvSpPr>
                <p:cNvPr id="77" name="TextBox 91">
                  <a:extLst>
                    <a:ext uri="{FF2B5EF4-FFF2-40B4-BE49-F238E27FC236}">
                      <a16:creationId xmlns:a16="http://schemas.microsoft.com/office/drawing/2014/main" id="{003433EE-1DED-F044-5B47-25CF1E8A9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493" y="32009419"/>
                  <a:ext cx="326790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8A35F88-5997-8D03-28FC-523C0A4AFCC4}"/>
                </a:ext>
              </a:extLst>
            </p:cNvPr>
            <p:cNvGrpSpPr/>
            <p:nvPr/>
          </p:nvGrpSpPr>
          <p:grpSpPr>
            <a:xfrm>
              <a:off x="19079060" y="29886188"/>
              <a:ext cx="3360823" cy="2522041"/>
              <a:chOff x="19079060" y="29886188"/>
              <a:chExt cx="3360823" cy="252204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64AA52D-55C2-74BA-CAED-4405C28FFA90}"/>
                  </a:ext>
                </a:extLst>
              </p:cNvPr>
              <p:cNvGrpSpPr/>
              <p:nvPr/>
            </p:nvGrpSpPr>
            <p:grpSpPr>
              <a:xfrm>
                <a:off x="19079060" y="29886188"/>
                <a:ext cx="3101585" cy="2522041"/>
                <a:chOff x="19081574" y="29886188"/>
                <a:chExt cx="3101585" cy="2522041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11D7C9C-A741-C991-2992-9B48A90E323E}"/>
                    </a:ext>
                  </a:extLst>
                </p:cNvPr>
                <p:cNvGrpSpPr/>
                <p:nvPr/>
              </p:nvGrpSpPr>
              <p:grpSpPr>
                <a:xfrm>
                  <a:off x="19081574" y="29886188"/>
                  <a:ext cx="3101585" cy="2522041"/>
                  <a:chOff x="7558795" y="20676670"/>
                  <a:chExt cx="3101585" cy="2522041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F5A01165-B388-7554-E44D-25D15B570D68}"/>
                      </a:ext>
                    </a:extLst>
                  </p:cNvPr>
                  <p:cNvGrpSpPr/>
                  <p:nvPr/>
                </p:nvGrpSpPr>
                <p:grpSpPr>
                  <a:xfrm>
                    <a:off x="7558795" y="20676670"/>
                    <a:ext cx="3101585" cy="2522041"/>
                    <a:chOff x="6898395" y="20676670"/>
                    <a:chExt cx="3101585" cy="2522041"/>
                  </a:xfrm>
                </p:grpSpPr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75F5375C-86E1-19BE-186A-7ECBC469CB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666124" y="20676670"/>
                      <a:ext cx="272225" cy="272225"/>
                    </a:xfrm>
                    <a:prstGeom prst="ellipse">
                      <a:avLst/>
                    </a:prstGeom>
                    <a:solidFill>
                      <a:srgbClr val="C00000">
                        <a:alpha val="5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/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B55666BF-A770-32E1-1EB3-FEC7E218618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388834" y="21434621"/>
                      <a:ext cx="272225" cy="272225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B0B07DA8-E312-657C-6377-E14BAF9C3D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981242" y="22216596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630415C4-9947-5F63-17CC-D53231964CB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818497" y="22203515"/>
                      <a:ext cx="181483" cy="18148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891" b="1" dirty="0"/>
                    </a:p>
                  </p:txBody>
                </p:sp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43E4566B-1063-ACBE-D8F4-50AC2CBFF51B}"/>
                        </a:ext>
                      </a:extLst>
                    </p:cNvPr>
                    <p:cNvCxnSpPr>
                      <a:cxnSpLocks/>
                      <a:stCxn id="96" idx="3"/>
                      <a:endCxn id="97" idx="0"/>
                    </p:cNvCxnSpPr>
                    <p:nvPr/>
                  </p:nvCxnSpPr>
                  <p:spPr>
                    <a:xfrm flipH="1">
                      <a:off x="9071984" y="21666980"/>
                      <a:ext cx="356716" cy="5496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67D4D1E3-367F-DDCF-0644-4399B1B47FCE}"/>
                        </a:ext>
                      </a:extLst>
                    </p:cNvPr>
                    <p:cNvCxnSpPr>
                      <a:cxnSpLocks/>
                      <a:stCxn id="96" idx="5"/>
                      <a:endCxn id="98" idx="0"/>
                    </p:cNvCxnSpPr>
                    <p:nvPr/>
                  </p:nvCxnSpPr>
                  <p:spPr>
                    <a:xfrm>
                      <a:off x="9621193" y="21666980"/>
                      <a:ext cx="288046" cy="536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D8F9E9C6-0540-092F-9E91-84706F16CFAC}"/>
                        </a:ext>
                      </a:extLst>
                    </p:cNvPr>
                    <p:cNvCxnSpPr>
                      <a:cxnSpLocks/>
                      <a:stCxn id="95" idx="3"/>
                      <a:endCxn id="88" idx="0"/>
                    </p:cNvCxnSpPr>
                    <p:nvPr/>
                  </p:nvCxnSpPr>
                  <p:spPr>
                    <a:xfrm flipH="1">
                      <a:off x="8052965" y="20909029"/>
                      <a:ext cx="653025" cy="5364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69E601EE-BCC6-4573-5CDE-0D3652CD55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19C1ABD0-0018-FD52-00F4-D6BA0E3DDDC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98395" y="22486981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298584C8-0E15-C935-DFB1-7BD53CB5DA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88D03E64-19EB-5C95-0237-8C303BA321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43324" y="22792153"/>
                          <a:ext cx="562141" cy="400110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4" name="TextBox 90">
                          <a:extLst>
                            <a:ext uri="{FF2B5EF4-FFF2-40B4-BE49-F238E27FC236}">
                              <a16:creationId xmlns:a16="http://schemas.microsoft.com/office/drawing/2014/main" id="{3A69F84C-3FCE-FD15-CC2E-75F610F858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0">
                          <a:extLst>
                            <a:ext uri="{FF2B5EF4-FFF2-40B4-BE49-F238E27FC236}">
                              <a16:creationId xmlns:a16="http://schemas.microsoft.com/office/drawing/2014/main" id="{2E85BD53-0451-EA4C-A29C-A36800A185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62418" y="22450555"/>
                          <a:ext cx="449728" cy="400110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91">
                          <a:extLst>
                            <a:ext uri="{FF2B5EF4-FFF2-40B4-BE49-F238E27FC236}">
                              <a16:creationId xmlns:a16="http://schemas.microsoft.com/office/drawing/2014/main" id="{E33E0715-8D48-A77C-C0E4-346C82DF2D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94761" y="22798601"/>
                          <a:ext cx="385042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1">
                          <a:extLst>
                            <a:ext uri="{FF2B5EF4-FFF2-40B4-BE49-F238E27FC236}">
                              <a16:creationId xmlns:a16="http://schemas.microsoft.com/office/drawing/2014/main" id="{F9921B48-D399-A405-13EF-C019F4CAAF1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94761" y="22798601"/>
                          <a:ext cx="385042" cy="400110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TextBox 90">
                          <a:extLst>
                            <a:ext uri="{FF2B5EF4-FFF2-40B4-BE49-F238E27FC236}">
                              <a16:creationId xmlns:a16="http://schemas.microsoft.com/office/drawing/2014/main" id="{BA893C7D-B68C-A572-E5D1-35189F3C50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90">
                          <a:extLst>
                            <a:ext uri="{FF2B5EF4-FFF2-40B4-BE49-F238E27FC236}">
                              <a16:creationId xmlns:a16="http://schemas.microsoft.com/office/drawing/2014/main" id="{999930D8-4E24-6701-E13A-8D2BD13963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764806" y="22450555"/>
                          <a:ext cx="651717" cy="400110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TextBox 91">
                          <a:extLst>
                            <a:ext uri="{FF2B5EF4-FFF2-40B4-BE49-F238E27FC236}">
                              <a16:creationId xmlns:a16="http://schemas.microsoft.com/office/drawing/2014/main" id="{6F7FB3B6-C57C-AB28-3478-41CABCA06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90497" y="22780331"/>
                          <a:ext cx="385042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2" name="TextBox 91">
                          <a:extLst>
                            <a:ext uri="{FF2B5EF4-FFF2-40B4-BE49-F238E27FC236}">
                              <a16:creationId xmlns:a16="http://schemas.microsoft.com/office/drawing/2014/main" id="{4D3831BB-8EEB-A0DF-3F75-42BCC8C5DE6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90497" y="22780331"/>
                          <a:ext cx="385042" cy="400110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7D3B32DC-A82A-5094-2E18-2BAC9CF1BA52}"/>
                      </a:ext>
                    </a:extLst>
                  </p:cNvPr>
                  <p:cNvCxnSpPr>
                    <a:cxnSpLocks/>
                    <a:stCxn id="95" idx="5"/>
                    <a:endCxn id="96" idx="0"/>
                  </p:cNvCxnSpPr>
                  <p:nvPr/>
                </p:nvCxnSpPr>
                <p:spPr>
                  <a:xfrm>
                    <a:off x="9558883" y="20909029"/>
                    <a:ext cx="626464" cy="52559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BAC7EDF-2367-72DC-B453-557C7A4D9D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100031" y="30654988"/>
                  <a:ext cx="272225" cy="27222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83465D4-F6BC-CDBE-B002-0ED966900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684728" y="31446956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5847A28-EB3F-FA8A-57C8-52DE20E8D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580964" y="31436963"/>
                  <a:ext cx="181483" cy="18148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891" b="1" dirty="0"/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C94BEAA-FF01-CE1F-DD2E-C25EAFE4AC8C}"/>
                    </a:ext>
                  </a:extLst>
                </p:cNvPr>
                <p:cNvCxnSpPr>
                  <a:cxnSpLocks/>
                  <a:stCxn id="88" idx="3"/>
                  <a:endCxn id="89" idx="0"/>
                </p:cNvCxnSpPr>
                <p:nvPr/>
              </p:nvCxnSpPr>
              <p:spPr>
                <a:xfrm flipH="1">
                  <a:off x="19775470" y="30887347"/>
                  <a:ext cx="364427" cy="55960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EC9626CC-0337-2F79-3385-2562E3D56AFA}"/>
                    </a:ext>
                  </a:extLst>
                </p:cNvPr>
                <p:cNvCxnSpPr>
                  <a:cxnSpLocks/>
                  <a:stCxn id="88" idx="5"/>
                  <a:endCxn id="90" idx="0"/>
                </p:cNvCxnSpPr>
                <p:nvPr/>
              </p:nvCxnSpPr>
              <p:spPr>
                <a:xfrm>
                  <a:off x="20332390" y="30887347"/>
                  <a:ext cx="339316" cy="5496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90">
                    <a:extLst>
                      <a:ext uri="{FF2B5EF4-FFF2-40B4-BE49-F238E27FC236}">
                        <a16:creationId xmlns:a16="http://schemas.microsoft.com/office/drawing/2014/main" id="{86466571-B2D0-20B8-EC6E-83F353D44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80" name="TextBox 90">
                    <a:extLst>
                      <a:ext uri="{FF2B5EF4-FFF2-40B4-BE49-F238E27FC236}">
                        <a16:creationId xmlns:a16="http://schemas.microsoft.com/office/drawing/2014/main" id="{292765A3-B8C6-4926-5217-C43D80E88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166" y="31672786"/>
                    <a:ext cx="651717" cy="400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91">
                    <a:extLst>
                      <a:ext uri="{FF2B5EF4-FFF2-40B4-BE49-F238E27FC236}">
                        <a16:creationId xmlns:a16="http://schemas.microsoft.com/office/drawing/2014/main" id="{EA67905C-789B-0B4A-A005-ACE4B3A43F34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0458" y="32008119"/>
                    <a:ext cx="38504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CN" sz="2000" dirty="0"/>
                  </a:p>
                </p:txBody>
              </p:sp>
            </mc:Choice>
            <mc:Fallback xmlns="">
              <p:sp>
                <p:nvSpPr>
                  <p:cNvPr id="81" name="TextBox 91">
                    <a:extLst>
                      <a:ext uri="{FF2B5EF4-FFF2-40B4-BE49-F238E27FC236}">
                        <a16:creationId xmlns:a16="http://schemas.microsoft.com/office/drawing/2014/main" id="{11B268F3-9012-2B29-7D72-D4733AE41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0458" y="32008119"/>
                    <a:ext cx="385042" cy="4001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1043D6E-994D-C3BE-F07E-6BFA18A00E0F}"/>
              </a:ext>
            </a:extLst>
          </p:cNvPr>
          <p:cNvCxnSpPr>
            <a:cxnSpLocks/>
          </p:cNvCxnSpPr>
          <p:nvPr/>
        </p:nvCxnSpPr>
        <p:spPr>
          <a:xfrm flipH="1">
            <a:off x="1479968" y="1822744"/>
            <a:ext cx="788807" cy="672366"/>
          </a:xfrm>
          <a:prstGeom prst="straightConnector1">
            <a:avLst/>
          </a:prstGeom>
          <a:ln w="38100">
            <a:solidFill>
              <a:srgbClr val="F790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12AE5FA-506E-4D05-6664-AEC2C4DAB938}"/>
              </a:ext>
            </a:extLst>
          </p:cNvPr>
          <p:cNvCxnSpPr>
            <a:cxnSpLocks/>
          </p:cNvCxnSpPr>
          <p:nvPr/>
        </p:nvCxnSpPr>
        <p:spPr>
          <a:xfrm>
            <a:off x="1760855" y="2912739"/>
            <a:ext cx="378678" cy="6084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143" descr="Flower without stem">
            <a:extLst>
              <a:ext uri="{FF2B5EF4-FFF2-40B4-BE49-F238E27FC236}">
                <a16:creationId xmlns:a16="http://schemas.microsoft.com/office/drawing/2014/main" id="{8877F1C2-E6D8-5B1F-618B-C9E302718E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389230">
            <a:off x="1773992" y="3409052"/>
            <a:ext cx="665628" cy="665628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361A8C6-1C99-C344-7E0D-4A70D01AEDDB}"/>
              </a:ext>
            </a:extLst>
          </p:cNvPr>
          <p:cNvCxnSpPr>
            <a:cxnSpLocks/>
          </p:cNvCxnSpPr>
          <p:nvPr/>
        </p:nvCxnSpPr>
        <p:spPr>
          <a:xfrm>
            <a:off x="3667084" y="2866713"/>
            <a:ext cx="355938" cy="65445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151AEF0-6A4F-43AA-2A5E-0C774A276B37}"/>
              </a:ext>
            </a:extLst>
          </p:cNvPr>
          <p:cNvCxnSpPr>
            <a:cxnSpLocks/>
          </p:cNvCxnSpPr>
          <p:nvPr/>
        </p:nvCxnSpPr>
        <p:spPr>
          <a:xfrm>
            <a:off x="4181707" y="2702319"/>
            <a:ext cx="32820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DA2CBBA-B603-65A2-71E0-02F5C2DBF5C3}"/>
              </a:ext>
            </a:extLst>
          </p:cNvPr>
          <p:cNvSpPr txBox="1"/>
          <p:nvPr/>
        </p:nvSpPr>
        <p:spPr>
          <a:xfrm>
            <a:off x="3813817" y="2125537"/>
            <a:ext cx="430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Allows</a:t>
            </a:r>
            <a:r>
              <a:rPr lang="zh-CN" altLang="en-US" sz="2400" dirty="0"/>
              <a:t> </a:t>
            </a:r>
            <a:r>
              <a:rPr lang="en-US" altLang="zh-CN" sz="2400" dirty="0"/>
              <a:t>randomization</a:t>
            </a:r>
            <a:r>
              <a:rPr lang="zh-CN" altLang="en-US" sz="2400" dirty="0"/>
              <a:t> </a:t>
            </a:r>
            <a:r>
              <a:rPr lang="en-US" altLang="zh-CN" sz="2400" dirty="0"/>
              <a:t>over</a:t>
            </a:r>
            <a:r>
              <a:rPr lang="zh-CN" altLang="en-US" sz="2400" dirty="0"/>
              <a:t> </a:t>
            </a:r>
            <a:r>
              <a:rPr lang="en-US" altLang="zh-CN" sz="2400" dirty="0"/>
              <a:t>edges</a:t>
            </a:r>
            <a:endParaRPr lang="en-CN" sz="2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F61B6D1-F03C-6F82-69FD-A85C22896653}"/>
              </a:ext>
            </a:extLst>
          </p:cNvPr>
          <p:cNvSpPr txBox="1"/>
          <p:nvPr/>
        </p:nvSpPr>
        <p:spPr>
          <a:xfrm>
            <a:off x="511366" y="4941097"/>
            <a:ext cx="619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We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assume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follower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always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best-respond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pure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strategies.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3760FBD-580C-2E9F-A94F-A26716865DD4}"/>
              </a:ext>
            </a:extLst>
          </p:cNvPr>
          <p:cNvCxnSpPr>
            <a:cxnSpLocks/>
          </p:cNvCxnSpPr>
          <p:nvPr/>
        </p:nvCxnSpPr>
        <p:spPr>
          <a:xfrm flipH="1" flipV="1">
            <a:off x="7504002" y="5315418"/>
            <a:ext cx="432822" cy="174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E3088F2-41DB-035B-9170-DAC2B9B57D01}"/>
              </a:ext>
            </a:extLst>
          </p:cNvPr>
          <p:cNvSpPr txBox="1"/>
          <p:nvPr/>
        </p:nvSpPr>
        <p:spPr>
          <a:xfrm>
            <a:off x="506215" y="5809127"/>
            <a:ext cx="726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Distribution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over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leaf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nodes: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Determine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players’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utilities.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players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really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care.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B3D70E7-E495-7FA1-0264-A9FD2A543D23}"/>
              </a:ext>
            </a:extLst>
          </p:cNvPr>
          <p:cNvSpPr txBox="1"/>
          <p:nvPr/>
        </p:nvSpPr>
        <p:spPr>
          <a:xfrm>
            <a:off x="7960322" y="5389301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Inducible</a:t>
            </a:r>
            <a:endParaRPr lang="en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5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12"/>
    </mc:Choice>
    <mc:Fallback xmlns="">
      <p:transition spd="slow" advTm="183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  <p:bldP spid="69" grpId="0"/>
      <p:bldP spid="70" grpId="0"/>
      <p:bldP spid="71" grpId="0"/>
      <p:bldP spid="72" grpId="0"/>
      <p:bldP spid="148" grpId="1"/>
      <p:bldP spid="165" grpId="0"/>
      <p:bldP spid="175" grpId="0"/>
      <p:bldP spid="18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29.6|5|16.4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|14.1|5.5|8|22.7|1.8|1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8.8|1.3|17.8|31.8|2|2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1|8.4|23|15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.6|7.8|18.4|4.5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4.5|3.2|4.5|11.6|29.7|21.6|17.7|35.6|25.3|6.7|16.6|3.1|7.4|16.7|0.3|1.3|33.9|3.3|17.8|4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1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5.1|32.1|11.1|28.8|2.9|19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6.1|6.3|3.8|16.7|3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8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8.6|57.4|13.2|18|27.4|2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55.3|23.1|1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4332</Words>
  <Application>Microsoft Macintosh PowerPoint</Application>
  <PresentationFormat>Widescreen</PresentationFormat>
  <Paragraphs>534</Paragraphs>
  <Slides>18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Georgia</vt:lpstr>
      <vt:lpstr>Wingdings</vt:lpstr>
      <vt:lpstr>Office Theme</vt:lpstr>
      <vt:lpstr>Optimal Private Payoff Manipulation against Commitment in Extensive-form Games </vt:lpstr>
      <vt:lpstr>PowerPoint Presentation</vt:lpstr>
      <vt:lpstr>PowerPoint Presentation</vt:lpstr>
      <vt:lpstr>Model</vt:lpstr>
      <vt:lpstr>Question here: </vt:lpstr>
      <vt:lpstr>First Idea on How to Manipulate</vt:lpstr>
      <vt:lpstr>First Idea on How to Manipulate (con’t)</vt:lpstr>
      <vt:lpstr>Inducibility &amp; Pure commitment Case</vt:lpstr>
      <vt:lpstr>Extension – Behavioral Commitment</vt:lpstr>
      <vt:lpstr>Maximin Value is NOT ENOUGH for characterization</vt:lpstr>
      <vt:lpstr>Maximin Value is NOT ENOUGH for characterization</vt:lpstr>
      <vt:lpstr>A Key Technique – “Y”-shape Distribution</vt:lpstr>
      <vt:lpstr>Extension – Strong Inducibility</vt:lpstr>
      <vt:lpstr>Summary: Our Contribution</vt:lpstr>
      <vt:lpstr>Literature Review: A reflection on the classic assumption</vt:lpstr>
      <vt:lpstr>Take-Aways and Further Thoughts</vt:lpstr>
      <vt:lpstr>But,</vt:lpstr>
      <vt:lpstr>THE 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Private Payoff Manipulation against Commitment in Extensive-form Games </dc:title>
  <dc:creator>Chen Yurong</dc:creator>
  <cp:lastModifiedBy>Chen Yurong</cp:lastModifiedBy>
  <cp:revision>56</cp:revision>
  <dcterms:created xsi:type="dcterms:W3CDTF">2022-08-10T07:54:21Z</dcterms:created>
  <dcterms:modified xsi:type="dcterms:W3CDTF">2022-09-03T02:49:55Z</dcterms:modified>
</cp:coreProperties>
</file>