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20"/>
  </p:notesMasterIdLst>
  <p:sldIdLst>
    <p:sldId id="256" r:id="rId3"/>
    <p:sldId id="257" r:id="rId4"/>
    <p:sldId id="258" r:id="rId5"/>
    <p:sldId id="262" r:id="rId6"/>
    <p:sldId id="278" r:id="rId7"/>
    <p:sldId id="263" r:id="rId8"/>
    <p:sldId id="264" r:id="rId9"/>
    <p:sldId id="268" r:id="rId10"/>
    <p:sldId id="277" r:id="rId11"/>
    <p:sldId id="269" r:id="rId12"/>
    <p:sldId id="276"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80" d="100"/>
          <a:sy n="80" d="100"/>
        </p:scale>
        <p:origin x="21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0234A-C51A-4C9D-B32B-499F2F0501A5}"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8A9D9-8A6B-4A66-A1F6-E42990C14C13}" type="slidenum">
              <a:rPr lang="en-US" smtClean="0"/>
              <a:t>‹#›</a:t>
            </a:fld>
            <a:endParaRPr lang="en-US"/>
          </a:p>
        </p:txBody>
      </p:sp>
    </p:spTree>
    <p:extLst>
      <p:ext uri="{BB962C8B-B14F-4D97-AF65-F5344CB8AC3E}">
        <p14:creationId xmlns:p14="http://schemas.microsoft.com/office/powerpoint/2010/main" val="360402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362080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19/10/2021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298742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279790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19/10/2021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486355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789F473A-C2E2-431E-BD59-4B7611926655}" type="datetimeFigureOut">
              <a:rPr lang="en-US" smtClean="0"/>
              <a:t>10/19/2021</a:t>
            </a:fld>
            <a:endParaRPr lang="en-US"/>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D74E70FA-B6BD-4235-B5C4-80238AE69B80}" type="slidenum">
              <a:rPr lang="en-US" smtClean="0"/>
              <a:t>‹#›</a:t>
            </a:fld>
            <a:endParaRPr lang="en-US"/>
          </a:p>
        </p:txBody>
      </p:sp>
    </p:spTree>
    <p:extLst>
      <p:ext uri="{BB962C8B-B14F-4D97-AF65-F5344CB8AC3E}">
        <p14:creationId xmlns:p14="http://schemas.microsoft.com/office/powerpoint/2010/main" val="387208608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19/10/2021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89092145"/>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normAutofit fontScale="90000"/>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CEN416: Assembly Language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TIWALADE ODU (Engr.)</a:t>
            </a:r>
            <a:endParaRPr lang="en-US" altLang="en-US" sz="3999" dirty="0" smtClean="0"/>
          </a:p>
          <a:p>
            <a:r>
              <a:rPr lang="en-US" altLang="en-US" sz="3999" dirty="0" smtClean="0"/>
              <a:t>OMORUYI OSEMWEGIE </a:t>
            </a:r>
            <a:r>
              <a:rPr lang="en-US" altLang="en-US" sz="3999" dirty="0"/>
              <a:t>(Engr.)</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Operations and operands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In an internal instruction there is always specified an operation to be performed</a:t>
            </a:r>
            <a:r>
              <a:rPr lang="en-GB" dirty="0" smtClean="0"/>
              <a:t>. Therefore types of instructions are similar to types of operations.</a:t>
            </a:r>
          </a:p>
          <a:p>
            <a:pPr marL="0" indent="0" algn="just">
              <a:buNone/>
            </a:pPr>
            <a:r>
              <a:rPr lang="en-GB" dirty="0" smtClean="0"/>
              <a:t> </a:t>
            </a:r>
            <a:r>
              <a:rPr lang="en-GB" dirty="0"/>
              <a:t>Depending on an instruction the following additional parameters can be also specified: </a:t>
            </a:r>
            <a:r>
              <a:rPr lang="en-GB" b="1" dirty="0"/>
              <a:t>operand addresses</a:t>
            </a:r>
            <a:r>
              <a:rPr lang="en-GB" dirty="0"/>
              <a:t>, </a:t>
            </a:r>
            <a:r>
              <a:rPr lang="en-GB" b="1" dirty="0"/>
              <a:t>address mode</a:t>
            </a:r>
            <a:r>
              <a:rPr lang="en-GB" dirty="0"/>
              <a:t>, i.e. how to compute the final operand address based on the address contained in the instruction (an address modification using data stored in the computer is possible), </a:t>
            </a:r>
            <a:r>
              <a:rPr lang="en-GB" b="1" dirty="0"/>
              <a:t>immediate data</a:t>
            </a:r>
            <a:r>
              <a:rPr lang="en-GB" dirty="0"/>
              <a:t>.</a:t>
            </a:r>
          </a:p>
          <a:p>
            <a:pPr marL="0" indent="0" algn="just">
              <a:buNone/>
            </a:pPr>
            <a:r>
              <a:rPr lang="en-GB" dirty="0"/>
              <a:t>Internal instructions are composed as bit sequences placed in the instruction word fields. Such form is very inconvenient for a programmer. </a:t>
            </a:r>
            <a:endParaRPr lang="en-GB" dirty="0" smtClean="0"/>
          </a:p>
          <a:p>
            <a:endParaRPr lang="en-GB" dirty="0"/>
          </a:p>
        </p:txBody>
      </p:sp>
    </p:spTree>
    <p:extLst>
      <p:ext uri="{BB962C8B-B14F-4D97-AF65-F5344CB8AC3E}">
        <p14:creationId xmlns:p14="http://schemas.microsoft.com/office/powerpoint/2010/main" val="190370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Operations and operands</a:t>
            </a:r>
          </a:p>
        </p:txBody>
      </p:sp>
      <p:sp>
        <p:nvSpPr>
          <p:cNvPr id="3" name="Content Placeholder 2"/>
          <p:cNvSpPr>
            <a:spLocks noGrp="1"/>
          </p:cNvSpPr>
          <p:nvPr>
            <p:ph idx="1"/>
          </p:nvPr>
        </p:nvSpPr>
        <p:spPr/>
        <p:txBody>
          <a:bodyPr>
            <a:normAutofit fontScale="70000" lnSpcReduction="20000"/>
          </a:bodyPr>
          <a:lstStyle/>
          <a:p>
            <a:pPr algn="just"/>
            <a:r>
              <a:rPr lang="en-US" dirty="0"/>
              <a:t>To make writing low-level programs easier, symbolic programming languages or assembler languages have been introduced. </a:t>
            </a:r>
            <a:endParaRPr lang="en-US" dirty="0" smtClean="0"/>
          </a:p>
          <a:p>
            <a:pPr algn="just"/>
            <a:r>
              <a:rPr lang="en-US" dirty="0" smtClean="0"/>
              <a:t>In </a:t>
            </a:r>
            <a:r>
              <a:rPr lang="en-US" dirty="0"/>
              <a:t>such languages, a program is expressed by instructions, which correspond to internal computer instructions but written down in an symbolic way as an association of the following elements: the symbol of the operation performed by the instruction (the mnemonic), the symbol of the address mode, values and symbols of addresses used by instructions (labels) and symbols and values of data (constants and variables). </a:t>
            </a:r>
          </a:p>
          <a:p>
            <a:pPr algn="just"/>
            <a:r>
              <a:rPr lang="en-US" dirty="0"/>
              <a:t>Values of addresses and data can be expressed in different representations: decimal, hexadecimal, octal or binary but always together with the identifier of the representation used. </a:t>
            </a:r>
          </a:p>
          <a:p>
            <a:endParaRPr lang="en-US" dirty="0"/>
          </a:p>
        </p:txBody>
      </p:sp>
    </p:spTree>
    <p:extLst>
      <p:ext uri="{BB962C8B-B14F-4D97-AF65-F5344CB8AC3E}">
        <p14:creationId xmlns:p14="http://schemas.microsoft.com/office/powerpoint/2010/main" val="309264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Arithmetical </a:t>
            </a:r>
            <a:r>
              <a:rPr lang="en-GB" dirty="0"/>
              <a:t>instructions</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smtClean="0"/>
              <a:t>Arithmetical-logical </a:t>
            </a:r>
            <a:r>
              <a:rPr lang="en-GB" dirty="0"/>
              <a:t>instructions include three groups of instructions: arithmetical, logical and shift instructions. Some examples coming mostly from Pentium processor instruction list are given below.</a:t>
            </a:r>
          </a:p>
          <a:p>
            <a:pPr marL="0" indent="0">
              <a:buNone/>
            </a:pPr>
            <a:r>
              <a:rPr lang="en-GB" dirty="0" smtClean="0"/>
              <a:t>Arithmetical instructions</a:t>
            </a:r>
            <a:endParaRPr lang="en-GB" dirty="0"/>
          </a:p>
          <a:p>
            <a:pPr marL="0" indent="0">
              <a:buNone/>
            </a:pPr>
            <a:r>
              <a:rPr lang="en-GB" dirty="0"/>
              <a:t>ADD Arithmetical sum of arguments - addition</a:t>
            </a:r>
            <a:r>
              <a:rPr lang="en-GB" dirty="0" smtClean="0"/>
              <a:t>.</a:t>
            </a:r>
            <a:endParaRPr lang="en-GB" dirty="0"/>
          </a:p>
          <a:p>
            <a:pPr marL="0" indent="0">
              <a:buNone/>
            </a:pPr>
            <a:r>
              <a:rPr lang="en-GB" dirty="0"/>
              <a:t>SUB Arithmetical difference of arguments - subtraction</a:t>
            </a:r>
            <a:r>
              <a:rPr lang="en-GB" dirty="0" smtClean="0"/>
              <a:t>.</a:t>
            </a:r>
            <a:endParaRPr lang="en-GB" dirty="0"/>
          </a:p>
          <a:p>
            <a:pPr marL="0" indent="0">
              <a:buNone/>
            </a:pPr>
            <a:r>
              <a:rPr lang="en-GB" dirty="0"/>
              <a:t>MUL Arithmetical product of arguments with single or double precision - multiplication</a:t>
            </a:r>
            <a:r>
              <a:rPr lang="en-GB" dirty="0" smtClean="0"/>
              <a:t>.</a:t>
            </a:r>
            <a:endParaRPr lang="en-GB" dirty="0"/>
          </a:p>
          <a:p>
            <a:pPr marL="0" indent="0">
              <a:buNone/>
            </a:pPr>
            <a:r>
              <a:rPr lang="en-GB" dirty="0"/>
              <a:t>DIV Division</a:t>
            </a:r>
            <a:r>
              <a:rPr lang="en-GB" dirty="0" smtClean="0"/>
              <a:t>.</a:t>
            </a:r>
            <a:endParaRPr lang="en-GB" dirty="0"/>
          </a:p>
          <a:p>
            <a:pPr marL="0" indent="0">
              <a:buNone/>
            </a:pPr>
            <a:r>
              <a:rPr lang="en-GB" dirty="0"/>
              <a:t>ABS Computation of the absolute value of the argument</a:t>
            </a:r>
            <a:r>
              <a:rPr lang="en-GB" dirty="0" smtClean="0"/>
              <a:t>.</a:t>
            </a:r>
            <a:endParaRPr lang="en-GB" dirty="0"/>
          </a:p>
          <a:p>
            <a:pPr marL="0" indent="0">
              <a:buNone/>
            </a:pPr>
            <a:r>
              <a:rPr lang="en-GB" dirty="0"/>
              <a:t>NEG Reversing the sign of the argument - negate sign</a:t>
            </a:r>
            <a:r>
              <a:rPr lang="en-GB" dirty="0" smtClean="0"/>
              <a:t>.</a:t>
            </a:r>
            <a:endParaRPr lang="en-GB" dirty="0"/>
          </a:p>
          <a:p>
            <a:pPr marL="0" indent="0">
              <a:buNone/>
            </a:pPr>
            <a:r>
              <a:rPr lang="en-GB" dirty="0"/>
              <a:t>INC Increment the argument by 1</a:t>
            </a:r>
            <a:r>
              <a:rPr lang="en-GB" dirty="0" smtClean="0"/>
              <a:t>.</a:t>
            </a:r>
            <a:endParaRPr lang="en-GB" dirty="0"/>
          </a:p>
          <a:p>
            <a:pPr marL="0" indent="0">
              <a:buNone/>
            </a:pPr>
            <a:r>
              <a:rPr lang="en-GB" dirty="0"/>
              <a:t>DEC Decrement the argument by 1.</a:t>
            </a:r>
          </a:p>
        </p:txBody>
      </p:sp>
    </p:spTree>
    <p:extLst>
      <p:ext uri="{BB962C8B-B14F-4D97-AF65-F5344CB8AC3E}">
        <p14:creationId xmlns:p14="http://schemas.microsoft.com/office/powerpoint/2010/main" val="68752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instructions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AND </a:t>
            </a:r>
            <a:r>
              <a:rPr lang="en-GB" dirty="0"/>
              <a:t>Logical AND on arguments</a:t>
            </a:r>
            <a:r>
              <a:rPr lang="en-GB" dirty="0" smtClean="0"/>
              <a:t>.</a:t>
            </a:r>
            <a:endParaRPr lang="en-GB" dirty="0"/>
          </a:p>
          <a:p>
            <a:pPr marL="0" indent="0">
              <a:buNone/>
            </a:pPr>
            <a:r>
              <a:rPr lang="en-GB" dirty="0"/>
              <a:t>OR Logical OR on arguments</a:t>
            </a:r>
            <a:r>
              <a:rPr lang="en-GB" dirty="0" smtClean="0"/>
              <a:t>.</a:t>
            </a:r>
            <a:endParaRPr lang="en-GB" dirty="0"/>
          </a:p>
          <a:p>
            <a:pPr marL="0" indent="0">
              <a:buNone/>
            </a:pPr>
            <a:r>
              <a:rPr lang="en-GB" dirty="0"/>
              <a:t>EXOR Exclusive OR on arguments</a:t>
            </a:r>
            <a:r>
              <a:rPr lang="en-GB" dirty="0" smtClean="0"/>
              <a:t>.</a:t>
            </a:r>
            <a:endParaRPr lang="en-GB" dirty="0"/>
          </a:p>
          <a:p>
            <a:pPr marL="0" indent="0">
              <a:buNone/>
            </a:pPr>
            <a:r>
              <a:rPr lang="en-GB" dirty="0"/>
              <a:t>NOT Complement of the argument - negation</a:t>
            </a:r>
            <a:r>
              <a:rPr lang="en-GB" dirty="0" smtClean="0"/>
              <a:t>.</a:t>
            </a:r>
            <a:endParaRPr lang="en-GB" dirty="0"/>
          </a:p>
          <a:p>
            <a:pPr marL="0" indent="0">
              <a:buNone/>
            </a:pPr>
            <a:r>
              <a:rPr lang="en-GB" dirty="0"/>
              <a:t>Shift </a:t>
            </a:r>
            <a:r>
              <a:rPr lang="en-GB" dirty="0" smtClean="0"/>
              <a:t>instructions</a:t>
            </a:r>
            <a:endParaRPr lang="en-GB" dirty="0"/>
          </a:p>
          <a:p>
            <a:pPr marL="0" indent="0">
              <a:buNone/>
            </a:pPr>
            <a:r>
              <a:rPr lang="en-GB" dirty="0"/>
              <a:t>SHL/SHR Logical shift of the argument - shift left / shift right</a:t>
            </a:r>
            <a:r>
              <a:rPr lang="en-GB" dirty="0" smtClean="0"/>
              <a:t>.</a:t>
            </a:r>
            <a:endParaRPr lang="en-GB" dirty="0"/>
          </a:p>
          <a:p>
            <a:pPr marL="0" indent="0">
              <a:buNone/>
            </a:pPr>
            <a:r>
              <a:rPr lang="en-GB" dirty="0"/>
              <a:t>SAL/SAR Arithmetical shift of the argument - shift arithmetical left / shift arithmetical right</a:t>
            </a:r>
            <a:r>
              <a:rPr lang="en-GB" dirty="0" smtClean="0"/>
              <a:t>.</a:t>
            </a:r>
            <a:endParaRPr lang="en-GB" dirty="0"/>
          </a:p>
          <a:p>
            <a:pPr marL="0" indent="0">
              <a:buNone/>
            </a:pPr>
            <a:r>
              <a:rPr lang="en-GB" dirty="0"/>
              <a:t>ROL/ROR Rotate left / rotate right the argument.</a:t>
            </a:r>
          </a:p>
        </p:txBody>
      </p:sp>
    </p:spTree>
    <p:extLst>
      <p:ext uri="{BB962C8B-B14F-4D97-AF65-F5344CB8AC3E}">
        <p14:creationId xmlns:p14="http://schemas.microsoft.com/office/powerpoint/2010/main" val="244474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 transfer instructions</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endParaRPr lang="en-GB" dirty="0"/>
          </a:p>
          <a:p>
            <a:r>
              <a:rPr lang="en-GB" dirty="0"/>
              <a:t>MOV Transfer between registers or a register and memory - move.</a:t>
            </a:r>
          </a:p>
          <a:p>
            <a:r>
              <a:rPr lang="en-GB" dirty="0" smtClean="0"/>
              <a:t>STR </a:t>
            </a:r>
            <a:r>
              <a:rPr lang="en-GB" dirty="0"/>
              <a:t>Transfer between memory and a register - store</a:t>
            </a:r>
            <a:r>
              <a:rPr lang="en-GB" dirty="0" smtClean="0"/>
              <a:t>.</a:t>
            </a:r>
            <a:endParaRPr lang="en-GB" dirty="0"/>
          </a:p>
          <a:p>
            <a:r>
              <a:rPr lang="en-GB" dirty="0"/>
              <a:t>MOVSX Transfer of byte, word, double word with the sign extension from </a:t>
            </a:r>
            <a:r>
              <a:rPr lang="en-GB" dirty="0" smtClean="0"/>
              <a:t>register or </a:t>
            </a:r>
            <a:r>
              <a:rPr lang="en-GB" dirty="0"/>
              <a:t>memory to a register - move single/double.</a:t>
            </a:r>
          </a:p>
          <a:p>
            <a:r>
              <a:rPr lang="en-GB" dirty="0" smtClean="0"/>
              <a:t>LEA </a:t>
            </a:r>
            <a:r>
              <a:rPr lang="en-GB" dirty="0"/>
              <a:t>Load effective address from memory to a register</a:t>
            </a:r>
            <a:r>
              <a:rPr lang="en-GB" dirty="0" smtClean="0"/>
              <a:t>.</a:t>
            </a:r>
            <a:endParaRPr lang="en-GB" dirty="0"/>
          </a:p>
          <a:p>
            <a:r>
              <a:rPr lang="en-GB" dirty="0"/>
              <a:t>PUSH Transfer data from a register to the top of the stack - push</a:t>
            </a:r>
            <a:r>
              <a:rPr lang="en-GB" dirty="0" smtClean="0"/>
              <a:t>.</a:t>
            </a:r>
            <a:endParaRPr lang="en-GB" dirty="0"/>
          </a:p>
          <a:p>
            <a:r>
              <a:rPr lang="en-GB" dirty="0"/>
              <a:t>PUSHA Transfer data from all registers to the stack - push all</a:t>
            </a:r>
            <a:r>
              <a:rPr lang="en-GB" dirty="0" smtClean="0"/>
              <a:t>.</a:t>
            </a:r>
            <a:endParaRPr lang="en-GB" dirty="0"/>
          </a:p>
          <a:p>
            <a:r>
              <a:rPr lang="en-GB" dirty="0"/>
              <a:t>IN, OUT Data transfer in/out from input/output devices.</a:t>
            </a:r>
          </a:p>
        </p:txBody>
      </p:sp>
    </p:spTree>
    <p:extLst>
      <p:ext uri="{BB962C8B-B14F-4D97-AF65-F5344CB8AC3E}">
        <p14:creationId xmlns:p14="http://schemas.microsoft.com/office/powerpoint/2010/main" val="175844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Bit manipulation instructions</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BTS </a:t>
            </a:r>
            <a:r>
              <a:rPr lang="en-GB" dirty="0"/>
              <a:t>Bit test and set operation, current value of a bit is copied to the CF </a:t>
            </a:r>
            <a:r>
              <a:rPr lang="en-GB" dirty="0" smtClean="0"/>
              <a:t>flag and </a:t>
            </a:r>
            <a:r>
              <a:rPr lang="en-GB" dirty="0"/>
              <a:t>the bit is set to 1 - bit test.</a:t>
            </a:r>
          </a:p>
          <a:p>
            <a:pPr marL="0" indent="0">
              <a:buNone/>
            </a:pPr>
            <a:r>
              <a:rPr lang="en-GB" dirty="0" smtClean="0"/>
              <a:t>BSP </a:t>
            </a:r>
            <a:r>
              <a:rPr lang="en-GB" dirty="0"/>
              <a:t>Bit testing for value 1; a word or a double word is searched for the first bit equal </a:t>
            </a:r>
            <a:r>
              <a:rPr lang="en-GB" dirty="0" smtClean="0"/>
              <a:t>1 and </a:t>
            </a:r>
            <a:r>
              <a:rPr lang="en-GB" dirty="0"/>
              <a:t>the position number of the first bit 1 is written into a register - bit set prime</a:t>
            </a:r>
            <a:r>
              <a:rPr lang="en-GB" dirty="0" smtClean="0"/>
              <a:t>.</a:t>
            </a:r>
            <a:endParaRPr lang="en-GB" dirty="0"/>
          </a:p>
          <a:p>
            <a:pPr marL="0" indent="0">
              <a:buNone/>
            </a:pPr>
            <a:r>
              <a:rPr lang="en-GB" dirty="0"/>
              <a:t>CLR Clear a register contents</a:t>
            </a:r>
            <a:r>
              <a:rPr lang="en-GB" dirty="0" smtClean="0"/>
              <a:t>.</a:t>
            </a:r>
            <a:endParaRPr lang="en-GB" dirty="0"/>
          </a:p>
          <a:p>
            <a:pPr marL="0" indent="0">
              <a:buNone/>
            </a:pPr>
            <a:r>
              <a:rPr lang="en-GB" dirty="0"/>
              <a:t>SET </a:t>
            </a:r>
            <a:r>
              <a:rPr lang="en-GB" dirty="0" err="1"/>
              <a:t>Set</a:t>
            </a:r>
            <a:r>
              <a:rPr lang="en-GB" dirty="0"/>
              <a:t> all bits in a register to 1.</a:t>
            </a:r>
          </a:p>
        </p:txBody>
      </p:sp>
    </p:spTree>
    <p:extLst>
      <p:ext uri="{BB962C8B-B14F-4D97-AF65-F5344CB8AC3E}">
        <p14:creationId xmlns:p14="http://schemas.microsoft.com/office/powerpoint/2010/main" val="128829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Program control instructions</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JMP </a:t>
            </a:r>
            <a:r>
              <a:rPr lang="en-GB" dirty="0"/>
              <a:t>Unconditional </a:t>
            </a:r>
            <a:r>
              <a:rPr lang="en-GB" dirty="0" smtClean="0"/>
              <a:t>jump.</a:t>
            </a:r>
          </a:p>
          <a:p>
            <a:pPr marL="0" indent="0">
              <a:buNone/>
            </a:pPr>
            <a:r>
              <a:rPr lang="en-GB" dirty="0" smtClean="0"/>
              <a:t>JE/JZ </a:t>
            </a:r>
            <a:r>
              <a:rPr lang="en-GB" dirty="0"/>
              <a:t>Conditional jump - jump if equal/ jump if zero.</a:t>
            </a:r>
          </a:p>
          <a:p>
            <a:pPr marL="0" indent="0">
              <a:buNone/>
            </a:pPr>
            <a:r>
              <a:rPr lang="en-GB" dirty="0" smtClean="0"/>
              <a:t>CALL </a:t>
            </a:r>
            <a:r>
              <a:rPr lang="en-GB" dirty="0"/>
              <a:t>Subroutine call</a:t>
            </a:r>
            <a:r>
              <a:rPr lang="en-GB" dirty="0" smtClean="0"/>
              <a:t>.</a:t>
            </a:r>
            <a:endParaRPr lang="en-GB" dirty="0"/>
          </a:p>
          <a:p>
            <a:pPr marL="0" indent="0">
              <a:buNone/>
            </a:pPr>
            <a:r>
              <a:rPr lang="en-GB" dirty="0"/>
              <a:t>RET Return from a subroutine</a:t>
            </a:r>
            <a:r>
              <a:rPr lang="en-GB" dirty="0" smtClean="0"/>
              <a:t>.</a:t>
            </a:r>
            <a:endParaRPr lang="en-GB" dirty="0"/>
          </a:p>
          <a:p>
            <a:pPr marL="0" indent="0">
              <a:buNone/>
            </a:pPr>
            <a:r>
              <a:rPr lang="en-GB" dirty="0"/>
              <a:t>LOOPE/ LOOPZ Conditional jump which executes a loop iteration if a register is equal </a:t>
            </a:r>
            <a:r>
              <a:rPr lang="en-GB" dirty="0" smtClean="0"/>
              <a:t>to a </a:t>
            </a:r>
            <a:r>
              <a:rPr lang="en-GB" dirty="0"/>
              <a:t>target value or zero - loop if equal, loop if zero</a:t>
            </a:r>
            <a:r>
              <a:rPr lang="en-GB" dirty="0" smtClean="0"/>
              <a:t>.</a:t>
            </a:r>
            <a:endParaRPr lang="en-GB" dirty="0"/>
          </a:p>
          <a:p>
            <a:pPr marL="0" indent="0">
              <a:buNone/>
            </a:pPr>
            <a:r>
              <a:rPr lang="en-GB" dirty="0"/>
              <a:t>INT / INTO Programmed interrupt or interrupt due to an overflow - interrupt / interrupt if overflow</a:t>
            </a:r>
            <a:r>
              <a:rPr lang="en-GB" dirty="0" smtClean="0"/>
              <a:t>).</a:t>
            </a:r>
            <a:endParaRPr lang="en-GB" dirty="0"/>
          </a:p>
          <a:p>
            <a:pPr marL="0" indent="0">
              <a:buNone/>
            </a:pPr>
            <a:r>
              <a:rPr lang="en-GB" dirty="0"/>
              <a:t>SKIP </a:t>
            </a:r>
            <a:r>
              <a:rPr lang="en-GB" dirty="0" err="1"/>
              <a:t>Skip</a:t>
            </a:r>
            <a:r>
              <a:rPr lang="en-GB" dirty="0"/>
              <a:t> execution of the next instruction</a:t>
            </a:r>
            <a:r>
              <a:rPr lang="en-GB" dirty="0" smtClean="0"/>
              <a:t>.</a:t>
            </a:r>
            <a:endParaRPr lang="en-GB" dirty="0"/>
          </a:p>
          <a:p>
            <a:pPr marL="0" indent="0">
              <a:buNone/>
            </a:pPr>
            <a:r>
              <a:rPr lang="en-GB" dirty="0"/>
              <a:t>HALT Stop execution of the program.</a:t>
            </a:r>
          </a:p>
          <a:p>
            <a:endParaRPr lang="en-GB" dirty="0"/>
          </a:p>
        </p:txBody>
      </p:sp>
    </p:spTree>
    <p:extLst>
      <p:ext uri="{BB962C8B-B14F-4D97-AF65-F5344CB8AC3E}">
        <p14:creationId xmlns:p14="http://schemas.microsoft.com/office/powerpoint/2010/main" val="169529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System instructions</a:t>
            </a:r>
            <a:br>
              <a:rPr lang="en-GB" dirty="0"/>
            </a:b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LMSW </a:t>
            </a:r>
            <a:r>
              <a:rPr lang="en-GB" dirty="0"/>
              <a:t>Load a processor state word from memory or a register to the processor state </a:t>
            </a:r>
            <a:r>
              <a:rPr lang="en-GB" dirty="0" smtClean="0"/>
              <a:t>register, switch </a:t>
            </a:r>
            <a:r>
              <a:rPr lang="en-GB" dirty="0"/>
              <a:t>to the supervisor mode - load machine status word register.</a:t>
            </a:r>
          </a:p>
          <a:p>
            <a:pPr marL="0" indent="0">
              <a:buNone/>
            </a:pPr>
            <a:r>
              <a:rPr lang="en-GB" dirty="0" smtClean="0"/>
              <a:t>SGDT </a:t>
            </a:r>
            <a:r>
              <a:rPr lang="en-GB" dirty="0"/>
              <a:t>Store the global descriptor table register contents in memory</a:t>
            </a:r>
            <a:r>
              <a:rPr lang="en-GB" dirty="0" smtClean="0"/>
              <a:t>.</a:t>
            </a:r>
            <a:endParaRPr lang="en-GB" dirty="0"/>
          </a:p>
          <a:p>
            <a:pPr marL="0" indent="0">
              <a:buNone/>
            </a:pPr>
            <a:r>
              <a:rPr lang="en-GB" dirty="0"/>
              <a:t>LGDT Load global descriptor table register from a register or memory</a:t>
            </a:r>
            <a:r>
              <a:rPr lang="en-GB" dirty="0" smtClean="0"/>
              <a:t>.</a:t>
            </a:r>
            <a:endParaRPr lang="en-GB" dirty="0"/>
          </a:p>
          <a:p>
            <a:pPr marL="0" indent="0">
              <a:buNone/>
            </a:pPr>
            <a:r>
              <a:rPr lang="en-GB" dirty="0"/>
              <a:t>LSL Load segment limit to the segment register from a register or memory.</a:t>
            </a:r>
          </a:p>
          <a:p>
            <a:pPr marL="0" indent="0">
              <a:buNone/>
            </a:pPr>
            <a:r>
              <a:rPr lang="en-GB" dirty="0" smtClean="0"/>
              <a:t>LDS </a:t>
            </a:r>
            <a:r>
              <a:rPr lang="en-GB" dirty="0"/>
              <a:t>Load a value to the segment pointer register from memory - load segment</a:t>
            </a:r>
            <a:r>
              <a:rPr lang="en-GB" dirty="0" smtClean="0"/>
              <a:t>.</a:t>
            </a:r>
            <a:endParaRPr lang="en-GB" dirty="0"/>
          </a:p>
          <a:p>
            <a:pPr marL="0" indent="0">
              <a:buNone/>
            </a:pPr>
            <a:r>
              <a:rPr lang="en-GB" dirty="0"/>
              <a:t>ENTER Create a frame in the stack for parameters of a procedure in a high level language - enter frame</a:t>
            </a:r>
            <a:r>
              <a:rPr lang="en-GB" dirty="0" smtClean="0"/>
              <a:t>.</a:t>
            </a:r>
            <a:endParaRPr lang="en-GB" dirty="0"/>
          </a:p>
          <a:p>
            <a:pPr marL="0" indent="0">
              <a:buNone/>
            </a:pPr>
            <a:r>
              <a:rPr lang="en-GB" dirty="0"/>
              <a:t>ESC Jump to execution of the program by the numerical co-processor - escape</a:t>
            </a:r>
            <a:r>
              <a:rPr lang="en-GB" dirty="0" smtClean="0"/>
              <a:t>.</a:t>
            </a:r>
            <a:endParaRPr lang="en-GB" dirty="0"/>
          </a:p>
          <a:p>
            <a:pPr marL="0" indent="0">
              <a:buNone/>
            </a:pPr>
            <a:r>
              <a:rPr lang="en-GB" dirty="0"/>
              <a:t>WAIT </a:t>
            </a:r>
            <a:r>
              <a:rPr lang="en-GB" dirty="0" err="1"/>
              <a:t>Wait</a:t>
            </a:r>
            <a:r>
              <a:rPr lang="en-GB" dirty="0"/>
              <a:t> for a change of the BUSY input. </a:t>
            </a:r>
          </a:p>
        </p:txBody>
      </p:sp>
    </p:spTree>
    <p:extLst>
      <p:ext uri="{BB962C8B-B14F-4D97-AF65-F5344CB8AC3E}">
        <p14:creationId xmlns:p14="http://schemas.microsoft.com/office/powerpoint/2010/main" val="286874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Week </a:t>
            </a:r>
            <a:r>
              <a:rPr lang="en-GB" dirty="0" smtClean="0"/>
              <a:t>2 </a:t>
            </a:r>
            <a:r>
              <a:rPr lang="en-GB" dirty="0" smtClean="0"/>
              <a:t>Topics</a:t>
            </a:r>
            <a:endParaRPr lang="en-GB" dirty="0"/>
          </a:p>
        </p:txBody>
      </p:sp>
      <p:sp>
        <p:nvSpPr>
          <p:cNvPr id="3" name="Content Placeholder 2"/>
          <p:cNvSpPr>
            <a:spLocks noGrp="1"/>
          </p:cNvSpPr>
          <p:nvPr>
            <p:ph idx="1"/>
          </p:nvPr>
        </p:nvSpPr>
        <p:spPr/>
        <p:txBody>
          <a:bodyPr>
            <a:normAutofit/>
          </a:bodyPr>
          <a:lstStyle/>
          <a:p>
            <a:r>
              <a:rPr lang="en-US" dirty="0" smtClean="0"/>
              <a:t>Instruction </a:t>
            </a:r>
            <a:r>
              <a:rPr lang="en-US" dirty="0"/>
              <a:t>set and dependency on underlying processor. </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a:t>
            </a:r>
            <a:r>
              <a:rPr lang="en-GB" dirty="0"/>
              <a:t>S</a:t>
            </a:r>
            <a:r>
              <a:rPr lang="en-GB" dirty="0" smtClean="0"/>
              <a:t>et Architecture</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US" sz="4000" dirty="0"/>
              <a:t>Instruction set architecture is the structure of a computer that a machine language programmer must understand to write a correct (timing independent) program for that machine. </a:t>
            </a:r>
          </a:p>
          <a:p>
            <a:pPr algn="just"/>
            <a:r>
              <a:rPr lang="en-US" sz="4000" dirty="0"/>
              <a:t>The instruction set architecture is also the machine description that a hardware designer must understand to design a correct implementation of the computer. </a:t>
            </a:r>
            <a:endParaRPr lang="en-US" sz="4000" dirty="0" smtClean="0"/>
          </a:p>
          <a:p>
            <a:pPr algn="just"/>
            <a:r>
              <a:rPr lang="th-TH" sz="4000" dirty="0"/>
              <a:t>Sometimes known as </a:t>
            </a:r>
            <a:r>
              <a:rPr lang="th-TH" sz="4000" i="1" dirty="0"/>
              <a:t>The Programmer’s Model </a:t>
            </a:r>
            <a:r>
              <a:rPr lang="th-TH" sz="4000" dirty="0"/>
              <a:t>of the </a:t>
            </a:r>
            <a:r>
              <a:rPr lang="th-TH" sz="4000" dirty="0" smtClean="0"/>
              <a:t>machine</a:t>
            </a:r>
            <a:r>
              <a:rPr lang="en-GB" sz="4000" dirty="0" smtClean="0"/>
              <a:t>.</a:t>
            </a:r>
          </a:p>
          <a:p>
            <a:pPr algn="just"/>
            <a:r>
              <a:rPr lang="en-US" sz="4000" i="1" dirty="0"/>
              <a:t>Instruction set architecture - ISA </a:t>
            </a:r>
            <a:r>
              <a:rPr lang="en-US" sz="4000" dirty="0"/>
              <a:t>refers to the actual programmer visible machine interface such as instruction set, data representation, addressing, registers, memory organization and </a:t>
            </a:r>
            <a:r>
              <a:rPr lang="en-US" sz="4000" b="1" dirty="0"/>
              <a:t>exception (i.e. interrupt) handling.</a:t>
            </a:r>
          </a:p>
          <a:p>
            <a:pPr algn="just"/>
            <a:endParaRPr lang="th-TH" sz="4000" dirty="0"/>
          </a:p>
          <a:p>
            <a:pPr algn="just"/>
            <a:endParaRPr lang="en-US" sz="4000" dirty="0"/>
          </a:p>
          <a:p>
            <a:pPr algn="just"/>
            <a:endParaRPr lang="en-GB" dirty="0"/>
          </a:p>
        </p:txBody>
      </p:sp>
    </p:spTree>
    <p:extLst>
      <p:ext uri="{BB962C8B-B14F-4D97-AF65-F5344CB8AC3E}">
        <p14:creationId xmlns:p14="http://schemas.microsoft.com/office/powerpoint/2010/main" val="324519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Set</a:t>
            </a:r>
            <a:endParaRPr lang="en-GB" dirty="0"/>
          </a:p>
        </p:txBody>
      </p:sp>
      <p:sp>
        <p:nvSpPr>
          <p:cNvPr id="3" name="Content Placeholder 2"/>
          <p:cNvSpPr>
            <a:spLocks noGrp="1"/>
          </p:cNvSpPr>
          <p:nvPr>
            <p:ph idx="1"/>
          </p:nvPr>
        </p:nvSpPr>
        <p:spPr>
          <a:xfrm>
            <a:off x="6966283" y="336884"/>
            <a:ext cx="4914177" cy="5840271"/>
          </a:xfrm>
        </p:spPr>
        <p:txBody>
          <a:bodyPr>
            <a:noAutofit/>
          </a:bodyPr>
          <a:lstStyle/>
          <a:p>
            <a:pPr marL="342900" lvl="1" indent="-342900" algn="just"/>
            <a:r>
              <a:rPr lang="th-TH" sz="2400" dirty="0" smtClean="0">
                <a:solidFill>
                  <a:schemeClr val="tx1"/>
                </a:solidFill>
              </a:rPr>
              <a:t>The </a:t>
            </a:r>
            <a:r>
              <a:rPr lang="th-TH" sz="2400" dirty="0">
                <a:solidFill>
                  <a:schemeClr val="tx1"/>
                </a:solidFill>
              </a:rPr>
              <a:t>instruction set is the entire repertoire of machine operations</a:t>
            </a:r>
            <a:r>
              <a:rPr lang="en-GB" sz="2400" dirty="0">
                <a:solidFill>
                  <a:schemeClr val="tx1"/>
                </a:solidFill>
              </a:rPr>
              <a:t>. </a:t>
            </a:r>
            <a:endParaRPr lang="en-GB" sz="2400" dirty="0" smtClean="0">
              <a:solidFill>
                <a:schemeClr val="tx1"/>
              </a:solidFill>
            </a:endParaRPr>
          </a:p>
          <a:p>
            <a:pPr marL="342900" lvl="1" indent="-342900" algn="just"/>
            <a:r>
              <a:rPr lang="en-GB" sz="2400" dirty="0" smtClean="0">
                <a:solidFill>
                  <a:schemeClr val="tx1"/>
                </a:solidFill>
              </a:rPr>
              <a:t>The </a:t>
            </a:r>
            <a:r>
              <a:rPr lang="en-GB" sz="2400" dirty="0">
                <a:solidFill>
                  <a:schemeClr val="tx1"/>
                </a:solidFill>
              </a:rPr>
              <a:t>structure of an internal instruction word and the decoding method are defined by the </a:t>
            </a:r>
            <a:r>
              <a:rPr lang="en-GB" sz="2400" b="1" dirty="0">
                <a:solidFill>
                  <a:schemeClr val="tx1"/>
                </a:solidFill>
              </a:rPr>
              <a:t>instruction format</a:t>
            </a:r>
            <a:r>
              <a:rPr lang="en-GB" sz="2400" dirty="0">
                <a:solidFill>
                  <a:schemeClr val="tx1"/>
                </a:solidFill>
              </a:rPr>
              <a:t>. </a:t>
            </a:r>
          </a:p>
          <a:p>
            <a:pPr algn="just"/>
            <a:r>
              <a:rPr lang="en-GB" sz="2400" dirty="0"/>
              <a:t>The instruction format defines the </a:t>
            </a:r>
            <a:r>
              <a:rPr lang="en-GB" sz="2400" b="1" dirty="0"/>
              <a:t>instruction word lengths</a:t>
            </a:r>
            <a:r>
              <a:rPr lang="en-GB" sz="2400" dirty="0"/>
              <a:t>, the </a:t>
            </a:r>
            <a:r>
              <a:rPr lang="en-GB" sz="2400" b="1" dirty="0"/>
              <a:t>subdivision into bit fields</a:t>
            </a:r>
            <a:r>
              <a:rPr lang="en-GB" sz="2400" dirty="0"/>
              <a:t> and </a:t>
            </a:r>
            <a:r>
              <a:rPr lang="en-GB" sz="2400" b="1" dirty="0"/>
              <a:t>interpretation method</a:t>
            </a:r>
            <a:r>
              <a:rPr lang="en-GB" sz="2400" dirty="0"/>
              <a:t> for particular fields. </a:t>
            </a:r>
          </a:p>
          <a:p>
            <a:endParaRPr lang="en-GB" sz="1600" dirty="0" smtClean="0"/>
          </a:p>
          <a:p>
            <a:endParaRPr lang="en-GB" sz="1600" dirty="0" smtClean="0"/>
          </a:p>
          <a:p>
            <a:pPr marL="457200" lvl="1" indent="0">
              <a:buNone/>
            </a:pPr>
            <a:endParaRPr lang="th-TH" sz="1600" dirty="0">
              <a:solidFill>
                <a:schemeClr val="tx1"/>
              </a:solidFill>
            </a:endParaRPr>
          </a:p>
          <a:p>
            <a:endParaRPr lang="en-GB"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718" y="2586790"/>
            <a:ext cx="5019474" cy="1930567"/>
          </a:xfrm>
          <a:prstGeom prst="rect">
            <a:avLst/>
          </a:prstGeom>
        </p:spPr>
      </p:pic>
      <p:sp>
        <p:nvSpPr>
          <p:cNvPr id="6" name="TextBox 5"/>
          <p:cNvSpPr txBox="1"/>
          <p:nvPr/>
        </p:nvSpPr>
        <p:spPr>
          <a:xfrm>
            <a:off x="2177365" y="4836694"/>
            <a:ext cx="3116179" cy="369332"/>
          </a:xfrm>
          <a:prstGeom prst="rect">
            <a:avLst/>
          </a:prstGeom>
          <a:noFill/>
        </p:spPr>
        <p:txBody>
          <a:bodyPr wrap="square" rtlCol="0">
            <a:spAutoFit/>
          </a:bodyPr>
          <a:lstStyle/>
          <a:p>
            <a:pPr algn="ctr"/>
            <a:r>
              <a:rPr lang="en-GB" b="1" dirty="0">
                <a:solidFill>
                  <a:prstClr val="black"/>
                </a:solidFill>
              </a:rPr>
              <a:t>Simple Instruction Format</a:t>
            </a:r>
            <a:endParaRPr lang="en-GB" b="1" dirty="0">
              <a:solidFill>
                <a:prstClr val="black"/>
              </a:solidFill>
            </a:endParaRPr>
          </a:p>
        </p:txBody>
      </p:sp>
    </p:spTree>
    <p:extLst>
      <p:ext uri="{BB962C8B-B14F-4D97-AF65-F5344CB8AC3E}">
        <p14:creationId xmlns:p14="http://schemas.microsoft.com/office/powerpoint/2010/main" val="40747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Set </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bit fields of an instruction word are used </a:t>
            </a:r>
            <a:r>
              <a:rPr lang="en-US" dirty="0" smtClean="0"/>
              <a:t>to: encode </a:t>
            </a:r>
            <a:r>
              <a:rPr lang="en-US" dirty="0"/>
              <a:t>operations to be performed in the </a:t>
            </a:r>
            <a:r>
              <a:rPr lang="en-US" dirty="0" err="1" smtClean="0"/>
              <a:t>instruction,encode</a:t>
            </a:r>
            <a:r>
              <a:rPr lang="en-US" dirty="0" smtClean="0"/>
              <a:t> </a:t>
            </a:r>
            <a:r>
              <a:rPr lang="en-US" dirty="0"/>
              <a:t>the decoding method for the </a:t>
            </a:r>
            <a:r>
              <a:rPr lang="en-US" dirty="0" smtClean="0"/>
              <a:t>instruction and to set </a:t>
            </a:r>
            <a:r>
              <a:rPr lang="en-US" dirty="0"/>
              <a:t>some data in the instruction.</a:t>
            </a:r>
          </a:p>
          <a:p>
            <a:pPr algn="just"/>
            <a:r>
              <a:rPr lang="en-US" dirty="0"/>
              <a:t>The simplest instruction format is composed of two fields: operation code (op code) field, operand address field.</a:t>
            </a:r>
          </a:p>
          <a:p>
            <a:pPr algn="just"/>
            <a:endParaRPr lang="en-US" dirty="0"/>
          </a:p>
        </p:txBody>
      </p:sp>
    </p:spTree>
    <p:extLst>
      <p:ext uri="{BB962C8B-B14F-4D97-AF65-F5344CB8AC3E}">
        <p14:creationId xmlns:p14="http://schemas.microsoft.com/office/powerpoint/2010/main" val="184849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word cont’d</a:t>
            </a:r>
            <a:endParaRPr lang="en-GB" dirty="0"/>
          </a:p>
        </p:txBody>
      </p:sp>
      <p:sp>
        <p:nvSpPr>
          <p:cNvPr id="3" name="Content Placeholder 2"/>
          <p:cNvSpPr>
            <a:spLocks noGrp="1"/>
          </p:cNvSpPr>
          <p:nvPr>
            <p:ph idx="1"/>
          </p:nvPr>
        </p:nvSpPr>
        <p:spPr>
          <a:xfrm>
            <a:off x="5293895" y="1412776"/>
            <a:ext cx="6658756" cy="4824536"/>
          </a:xfrm>
        </p:spPr>
        <p:txBody>
          <a:bodyPr>
            <a:normAutofit fontScale="92500"/>
          </a:bodyPr>
          <a:lstStyle/>
          <a:p>
            <a:pPr algn="just"/>
            <a:r>
              <a:rPr lang="en-GB" dirty="0"/>
              <a:t>The instruction word of a computer can have fixed or variable length. In the latter case, the length of the instruction word depends on its operation code and can be determined only after decoding of this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55" y="2825415"/>
            <a:ext cx="2943225" cy="533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55" y="1780387"/>
            <a:ext cx="2924175" cy="5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420" y="3870442"/>
            <a:ext cx="4562475" cy="533400"/>
          </a:xfrm>
          <a:prstGeom prst="rect">
            <a:avLst/>
          </a:prstGeom>
        </p:spPr>
      </p:pic>
      <p:sp>
        <p:nvSpPr>
          <p:cNvPr id="8" name="TextBox 7"/>
          <p:cNvSpPr txBox="1"/>
          <p:nvPr/>
        </p:nvSpPr>
        <p:spPr>
          <a:xfrm>
            <a:off x="766009" y="4951245"/>
            <a:ext cx="4692315" cy="369332"/>
          </a:xfrm>
          <a:prstGeom prst="rect">
            <a:avLst/>
          </a:prstGeom>
          <a:noFill/>
        </p:spPr>
        <p:txBody>
          <a:bodyPr wrap="square" rtlCol="0">
            <a:spAutoFit/>
          </a:bodyPr>
          <a:lstStyle/>
          <a:p>
            <a:pPr algn="ctr"/>
            <a:r>
              <a:rPr lang="en-GB" b="1" dirty="0">
                <a:solidFill>
                  <a:prstClr val="black"/>
                </a:solidFill>
              </a:rPr>
              <a:t>Fixed and variable length instruction length </a:t>
            </a:r>
            <a:endParaRPr lang="en-GB" b="1" dirty="0">
              <a:solidFill>
                <a:prstClr val="black"/>
              </a:solidFill>
            </a:endParaRPr>
          </a:p>
        </p:txBody>
      </p:sp>
    </p:spTree>
    <p:extLst>
      <p:ext uri="{BB962C8B-B14F-4D97-AF65-F5344CB8AC3E}">
        <p14:creationId xmlns:p14="http://schemas.microsoft.com/office/powerpoint/2010/main" val="370027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word cont’d</a:t>
            </a:r>
            <a:endParaRPr lang="en-GB" dirty="0"/>
          </a:p>
        </p:txBody>
      </p:sp>
      <p:sp>
        <p:nvSpPr>
          <p:cNvPr id="3" name="Content Placeholder 2"/>
          <p:cNvSpPr>
            <a:spLocks noGrp="1"/>
          </p:cNvSpPr>
          <p:nvPr>
            <p:ph idx="1"/>
          </p:nvPr>
        </p:nvSpPr>
        <p:spPr>
          <a:xfrm>
            <a:off x="5702969" y="1412776"/>
            <a:ext cx="6249682" cy="4824536"/>
          </a:xfrm>
        </p:spPr>
        <p:txBody>
          <a:bodyPr>
            <a:normAutofit fontScale="62500" lnSpcReduction="20000"/>
          </a:bodyPr>
          <a:lstStyle/>
          <a:p>
            <a:r>
              <a:rPr lang="en-GB" dirty="0"/>
              <a:t>The operation code can be composed of one or more fields. In each field we encode in a binary way mutually exclusive operations, which are to be performed in a given instruction. </a:t>
            </a:r>
            <a:endParaRPr lang="en-GB" dirty="0" smtClean="0"/>
          </a:p>
          <a:p>
            <a:r>
              <a:rPr lang="en-GB" dirty="0" smtClean="0"/>
              <a:t>In </a:t>
            </a:r>
            <a:r>
              <a:rPr lang="en-GB" dirty="0"/>
              <a:t>the address field we place operand addresses of the operation stated in the operation code (addresses of memory cells or registers) or the so called </a:t>
            </a:r>
            <a:r>
              <a:rPr lang="en-GB" b="1" dirty="0"/>
              <a:t>immediate arguments</a:t>
            </a:r>
            <a:r>
              <a:rPr lang="en-GB" dirty="0"/>
              <a:t> i.e. binary data immediately useful for instruction execution.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38" y="3307686"/>
            <a:ext cx="5003259" cy="1034716"/>
          </a:xfrm>
          <a:prstGeom prst="rect">
            <a:avLst/>
          </a:prstGeom>
        </p:spPr>
      </p:pic>
      <p:sp>
        <p:nvSpPr>
          <p:cNvPr id="6" name="TextBox 5"/>
          <p:cNvSpPr txBox="1"/>
          <p:nvPr/>
        </p:nvSpPr>
        <p:spPr>
          <a:xfrm>
            <a:off x="1022684" y="4884821"/>
            <a:ext cx="3621505" cy="369332"/>
          </a:xfrm>
          <a:prstGeom prst="rect">
            <a:avLst/>
          </a:prstGeom>
          <a:noFill/>
        </p:spPr>
        <p:txBody>
          <a:bodyPr wrap="square" rtlCol="0">
            <a:spAutoFit/>
          </a:bodyPr>
          <a:lstStyle/>
          <a:p>
            <a:pPr algn="ctr"/>
            <a:r>
              <a:rPr lang="en-GB" b="1" dirty="0">
                <a:solidFill>
                  <a:prstClr val="black"/>
                </a:solidFill>
              </a:rPr>
              <a:t>Instruction word structure</a:t>
            </a:r>
            <a:endParaRPr lang="en-GB" b="1" dirty="0">
              <a:solidFill>
                <a:prstClr val="black"/>
              </a:solidFill>
            </a:endParaRPr>
          </a:p>
        </p:txBody>
      </p:sp>
    </p:spTree>
    <p:extLst>
      <p:ext uri="{BB962C8B-B14F-4D97-AF65-F5344CB8AC3E}">
        <p14:creationId xmlns:p14="http://schemas.microsoft.com/office/powerpoint/2010/main" val="350947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a:t>
            </a:r>
            <a:r>
              <a:rPr lang="en-GB" dirty="0" smtClean="0"/>
              <a:t>Instruction List</a:t>
            </a:r>
            <a:endParaRPr lang="en-GB" dirty="0"/>
          </a:p>
        </p:txBody>
      </p:sp>
      <p:sp>
        <p:nvSpPr>
          <p:cNvPr id="3" name="Content Placeholder 2"/>
          <p:cNvSpPr>
            <a:spLocks noGrp="1"/>
          </p:cNvSpPr>
          <p:nvPr>
            <p:ph idx="1"/>
          </p:nvPr>
        </p:nvSpPr>
        <p:spPr>
          <a:xfrm>
            <a:off x="371697" y="1124018"/>
            <a:ext cx="11713302" cy="4824536"/>
          </a:xfrm>
        </p:spPr>
        <p:txBody>
          <a:bodyPr>
            <a:normAutofit fontScale="85000" lnSpcReduction="10000"/>
          </a:bodyPr>
          <a:lstStyle/>
          <a:p>
            <a:pPr marL="0" indent="0">
              <a:buNone/>
            </a:pPr>
            <a:r>
              <a:rPr lang="en-GB" dirty="0"/>
              <a:t>In a von Neumann computer, execution of all programs (even those written in high-level languages) consists in execution of internal instruction sequences, which are contained in binary forms of these programs.</a:t>
            </a:r>
          </a:p>
          <a:p>
            <a:pPr marL="0" indent="0">
              <a:buNone/>
            </a:pPr>
            <a:r>
              <a:rPr lang="en-GB" dirty="0"/>
              <a:t>Internal instructions represent almost all operations that a computer can perform. This does not concern operations, which are not programmable by the user of the computer. Such operations are said to be 'hardwired or wired in', as for example interrupt handling or cache functioning.</a:t>
            </a:r>
          </a:p>
          <a:p>
            <a:endParaRPr lang="en-GB" dirty="0"/>
          </a:p>
        </p:txBody>
      </p:sp>
    </p:spTree>
    <p:extLst>
      <p:ext uri="{BB962C8B-B14F-4D97-AF65-F5344CB8AC3E}">
        <p14:creationId xmlns:p14="http://schemas.microsoft.com/office/powerpoint/2010/main" val="255162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Instruction List</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set of all internal instructions provided in a given computer (understood as a set of operations defined by these instructions) is called computer instruction list or computer instruction set. </a:t>
            </a:r>
          </a:p>
          <a:p>
            <a:pPr marL="0" indent="0" algn="just">
              <a:buNone/>
            </a:pPr>
            <a:r>
              <a:rPr lang="en-US" dirty="0"/>
              <a:t>Based on the type of operation performed in an instruction, we distinguish the following types of internal computer instructions:</a:t>
            </a:r>
          </a:p>
          <a:p>
            <a:pPr algn="just"/>
            <a:r>
              <a:rPr lang="en-US" dirty="0"/>
              <a:t>arithmetical-logical instructions,</a:t>
            </a:r>
          </a:p>
          <a:p>
            <a:pPr algn="just"/>
            <a:r>
              <a:rPr lang="en-US" dirty="0"/>
              <a:t>data transfer instructions,</a:t>
            </a:r>
          </a:p>
          <a:p>
            <a:pPr algn="just"/>
            <a:r>
              <a:rPr lang="en-US" dirty="0"/>
              <a:t>bit manipulation instructions,</a:t>
            </a:r>
          </a:p>
          <a:p>
            <a:pPr algn="just"/>
            <a:r>
              <a:rPr lang="en-US" dirty="0"/>
              <a:t>program control instructions,</a:t>
            </a:r>
          </a:p>
          <a:p>
            <a:pPr algn="just"/>
            <a:r>
              <a:rPr lang="en-US" dirty="0"/>
              <a:t>system instructions.</a:t>
            </a:r>
          </a:p>
          <a:p>
            <a:endParaRPr lang="en-US" dirty="0"/>
          </a:p>
        </p:txBody>
      </p:sp>
    </p:spTree>
    <p:extLst>
      <p:ext uri="{BB962C8B-B14F-4D97-AF65-F5344CB8AC3E}">
        <p14:creationId xmlns:p14="http://schemas.microsoft.com/office/powerpoint/2010/main" val="15898074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1335</Words>
  <Application>Microsoft Office PowerPoint</Application>
  <PresentationFormat>Widescreen</PresentationFormat>
  <Paragraphs>101</Paragraphs>
  <Slides>17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ＭＳ Ｐゴシック</vt:lpstr>
      <vt:lpstr>Arial</vt:lpstr>
      <vt:lpstr>Calibri</vt:lpstr>
      <vt:lpstr>Cordia New</vt:lpstr>
      <vt:lpstr>Georgia</vt:lpstr>
      <vt:lpstr>Rockwell</vt:lpstr>
      <vt:lpstr>Rockwell Condensed</vt:lpstr>
      <vt:lpstr>Times New Roman</vt:lpstr>
      <vt:lpstr>Wingdings</vt:lpstr>
      <vt:lpstr>1_Office Theme</vt:lpstr>
      <vt:lpstr>2_Office Theme</vt:lpstr>
      <vt:lpstr>  CEN416: Assembly Language Programming  </vt:lpstr>
      <vt:lpstr>Week 2 Topics</vt:lpstr>
      <vt:lpstr>Instruction Set Architecture</vt:lpstr>
      <vt:lpstr>Instruction Set</vt:lpstr>
      <vt:lpstr>Instruction Set </vt:lpstr>
      <vt:lpstr>Instruction word cont’d</vt:lpstr>
      <vt:lpstr>Instruction word cont’d</vt:lpstr>
      <vt:lpstr>Internal Instruction List</vt:lpstr>
      <vt:lpstr>Internal Instruction List</vt:lpstr>
      <vt:lpstr>Types of Operations and operands</vt:lpstr>
      <vt:lpstr>Types of Operations and operands</vt:lpstr>
      <vt:lpstr>Arithmetical instructions </vt:lpstr>
      <vt:lpstr>Logical instructions</vt:lpstr>
      <vt:lpstr>Data transfer instructions </vt:lpstr>
      <vt:lpstr>Bit manipulation instructions </vt:lpstr>
      <vt:lpstr>Program control instructions </vt:lpstr>
      <vt:lpstr>System instructions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CEN416: Assembly Language Programming  </dc:title>
  <dc:creator>Ruyione</dc:creator>
  <cp:lastModifiedBy>Ruyione</cp:lastModifiedBy>
  <cp:revision>4</cp:revision>
  <dcterms:created xsi:type="dcterms:W3CDTF">2021-10-19T06:09:04Z</dcterms:created>
  <dcterms:modified xsi:type="dcterms:W3CDTF">2021-10-19T08:48:49Z</dcterms:modified>
</cp:coreProperties>
</file>