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87120-B139-4DEF-9F2A-8FE4AF30113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4A7FB-A39C-4FA9-99E8-73BBEE7EB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80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0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1D7E70C-E1C2-406F-9F6B-237EA4DA651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A5CBC8-1B6E-4D84-936C-CB36B6BA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CEN416: Assembly Language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TIWALADE ODU (Engr.)</a:t>
            </a:r>
            <a:endParaRPr lang="en-US" altLang="en-US" sz="3999" dirty="0" smtClean="0"/>
          </a:p>
          <a:p>
            <a:r>
              <a:rPr lang="en-US" altLang="en-US" sz="3999" dirty="0" smtClean="0"/>
              <a:t>OMORUYI OSEMWEGIE </a:t>
            </a:r>
            <a:r>
              <a:rPr lang="en-US" altLang="en-US" sz="3999" dirty="0"/>
              <a:t>(Engr.)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When a ? is used in place of a numeric or ASCII value, the </a:t>
            </a:r>
            <a:r>
              <a:rPr lang="en-US" dirty="0" smtClean="0"/>
              <a:t>assembler sets </a:t>
            </a:r>
            <a:r>
              <a:rPr lang="en-US" dirty="0"/>
              <a:t>aside a location and does not initialize it to any specific value. (Actually, the assembler </a:t>
            </a:r>
            <a:r>
              <a:rPr lang="en-US" dirty="0" err="1" smtClean="0"/>
              <a:t>usuallystores</a:t>
            </a:r>
            <a:r>
              <a:rPr lang="en-US" dirty="0" smtClean="0"/>
              <a:t> </a:t>
            </a:r>
            <a:r>
              <a:rPr lang="en-US" dirty="0"/>
              <a:t>a zero into locations specified with a?.)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DUP (duplicate) directive creates </a:t>
            </a:r>
            <a:r>
              <a:rPr lang="en-US" dirty="0" smtClean="0"/>
              <a:t>an array</a:t>
            </a:r>
            <a:r>
              <a:rPr lang="en-US" dirty="0"/>
              <a:t>, as shown in several ways in Example 4–12. A 10 DUP (?) reserves 10 locations of </a:t>
            </a:r>
            <a:r>
              <a:rPr lang="en-US" dirty="0" smtClean="0"/>
              <a:t>memory, but </a:t>
            </a:r>
            <a:r>
              <a:rPr lang="en-US" dirty="0"/>
              <a:t>stores no specific value in any of the 10 locations. If a number appears within the ( ) </a:t>
            </a:r>
            <a:r>
              <a:rPr lang="en-US" dirty="0" smtClean="0"/>
              <a:t>part of </a:t>
            </a:r>
            <a:r>
              <a:rPr lang="en-US" dirty="0"/>
              <a:t>the DUP statement, the assembler initializes the reserved section of memory with the </a:t>
            </a:r>
            <a:r>
              <a:rPr lang="en-US" dirty="0" smtClean="0"/>
              <a:t>data indicated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LIST2 </a:t>
            </a:r>
            <a:r>
              <a:rPr lang="en-US" dirty="0" smtClean="0"/>
              <a:t>BYTE </a:t>
            </a:r>
            <a:r>
              <a:rPr lang="en-US" dirty="0"/>
              <a:t>10 DUP (2) instruction reserves 10 bytes of memory </a:t>
            </a:r>
            <a:r>
              <a:rPr lang="en-US" dirty="0" smtClean="0"/>
              <a:t>for array </a:t>
            </a:r>
            <a:r>
              <a:rPr lang="en-US" dirty="0"/>
              <a:t>LIST2 and initializes each location with a 02H.</a:t>
            </a:r>
          </a:p>
        </p:txBody>
      </p:sp>
    </p:spTree>
    <p:extLst>
      <p:ext uri="{BB962C8B-B14F-4D97-AF65-F5344CB8AC3E}">
        <p14:creationId xmlns:p14="http://schemas.microsoft.com/office/powerpoint/2010/main" val="4145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DATA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 smtClean="0"/>
              <a:t>ASCII - </a:t>
            </a:r>
            <a:r>
              <a:rPr lang="en-US" dirty="0"/>
              <a:t>ASCII (American Standard Code for Information Interchange) data represent </a:t>
            </a:r>
            <a:r>
              <a:rPr lang="en-US" dirty="0" smtClean="0"/>
              <a:t>alphanumeric characters </a:t>
            </a:r>
            <a:r>
              <a:rPr lang="en-US" dirty="0"/>
              <a:t>in the memory of a computer </a:t>
            </a:r>
            <a:r>
              <a:rPr lang="en-US" dirty="0" smtClean="0"/>
              <a:t>system.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standard ASCII code is a </a:t>
            </a:r>
            <a:r>
              <a:rPr lang="en-US" dirty="0" smtClean="0"/>
              <a:t>7-bitcode</a:t>
            </a:r>
            <a:r>
              <a:rPr lang="en-US" dirty="0"/>
              <a:t>, with the eighth and most significant bit used to hold parity in some antiquated systems.</a:t>
            </a:r>
          </a:p>
          <a:p>
            <a:pPr algn="just"/>
            <a:r>
              <a:rPr lang="en-US" dirty="0"/>
              <a:t>If ASCII data are used with a printer, the most significant bits are a 0 for alphanumeric printing </a:t>
            </a:r>
            <a:r>
              <a:rPr lang="en-US" dirty="0" smtClean="0"/>
              <a:t>and 1 </a:t>
            </a:r>
            <a:r>
              <a:rPr lang="en-US" dirty="0"/>
              <a:t>for graphics printing.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personal computer, an extended ASCII character set is selected </a:t>
            </a:r>
            <a:r>
              <a:rPr lang="en-US" dirty="0" smtClean="0"/>
              <a:t>by placing </a:t>
            </a:r>
            <a:r>
              <a:rPr lang="en-US" dirty="0"/>
              <a:t>a 1 in the leftmost bit.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extended ASCII characters store some foreign letters and punctuation, Greek</a:t>
            </a:r>
          </a:p>
        </p:txBody>
      </p:sp>
    </p:spTree>
    <p:extLst>
      <p:ext uri="{BB962C8B-B14F-4D97-AF65-F5344CB8AC3E}">
        <p14:creationId xmlns:p14="http://schemas.microsoft.com/office/powerpoint/2010/main" val="29303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en-US" dirty="0" err="1" smtClean="0"/>
              <a:t>CharSet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148" y="2162629"/>
            <a:ext cx="10550982" cy="32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ASCII </a:t>
            </a:r>
            <a:r>
              <a:rPr lang="en-US" dirty="0" err="1"/>
              <a:t>CharSet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63" y="1983098"/>
            <a:ext cx="7420980" cy="34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Intel Microprocessor, Architecture, Programming and Interfacing, 6th Ed., by Barr B </a:t>
            </a:r>
            <a:r>
              <a:rPr lang="en-US" dirty="0" err="1"/>
              <a:t>Brey</a:t>
            </a:r>
            <a:r>
              <a:rPr lang="en-US" dirty="0"/>
              <a:t>.</a:t>
            </a:r>
          </a:p>
          <a:p>
            <a:r>
              <a:rPr lang="en-US" dirty="0"/>
              <a:t>http://deeprajbhujel.blogspot.com/2015/12</a:t>
            </a:r>
          </a:p>
          <a:p>
            <a:r>
              <a:rPr lang="en-US" dirty="0"/>
              <a:t>/functional-block-diagram-of-8086.html</a:t>
            </a:r>
          </a:p>
          <a:p>
            <a:r>
              <a:rPr lang="en-US" dirty="0" smtClean="0"/>
              <a:t>Irvine</a:t>
            </a:r>
            <a:r>
              <a:rPr lang="en-US" dirty="0"/>
              <a:t>, K. R., &amp; Das, L. B. (2011). Assembly language for x86 processors. Prentice Hall.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Week </a:t>
            </a:r>
            <a:r>
              <a:rPr lang="en-GB" dirty="0" smtClean="0"/>
              <a:t>4 </a:t>
            </a:r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Assembler directives, hand-assembling, additional 80x86/Pentium instructions. </a:t>
            </a:r>
          </a:p>
          <a:p>
            <a:pPr marL="0" indent="0" algn="just">
              <a:buNone/>
            </a:pP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assembler is a program that is used to program </a:t>
            </a:r>
            <a:r>
              <a:rPr lang="en-US" dirty="0" smtClean="0"/>
              <a:t>a computer </a:t>
            </a:r>
            <a:r>
              <a:rPr lang="en-US" dirty="0"/>
              <a:t>in its native binary machine </a:t>
            </a:r>
            <a:r>
              <a:rPr lang="en-US" dirty="0" smtClean="0"/>
              <a:t>language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directive is a command embedded in the source code that is recognized and acted upon by </a:t>
            </a:r>
            <a:r>
              <a:rPr lang="en-US" dirty="0" smtClean="0"/>
              <a:t>the assembler.</a:t>
            </a:r>
          </a:p>
          <a:p>
            <a:pPr algn="just"/>
            <a:r>
              <a:rPr lang="en-US" dirty="0"/>
              <a:t>They can assign names to memory segments and perform many other </a:t>
            </a:r>
            <a:r>
              <a:rPr lang="en-US" dirty="0" smtClean="0"/>
              <a:t>housekeeping tasks </a:t>
            </a:r>
            <a:r>
              <a:rPr lang="en-US" dirty="0"/>
              <a:t>related to the assembler. Directives are not, by default, case sensitive.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</a:t>
            </a:r>
            <a:r>
              <a:rPr lang="en-US" b="1" dirty="0" smtClean="0"/>
              <a:t>.data,. DATA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/>
              <a:t>.Data </a:t>
            </a:r>
            <a:r>
              <a:rPr lang="en-US" dirty="0"/>
              <a:t>are equivalent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</a:t>
            </a:r>
            <a:r>
              <a:rPr lang="en-US" dirty="0"/>
              <a:t>Assembler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Defining </a:t>
            </a:r>
            <a:r>
              <a:rPr lang="en-US" b="1" dirty="0" smtClean="0"/>
              <a:t>Segments- </a:t>
            </a:r>
            <a:r>
              <a:rPr lang="en-US" dirty="0" smtClean="0"/>
              <a:t>One </a:t>
            </a:r>
            <a:r>
              <a:rPr lang="en-US" dirty="0"/>
              <a:t>important function of assembler directives is to define program </a:t>
            </a:r>
            <a:r>
              <a:rPr lang="en-US" dirty="0" smtClean="0"/>
              <a:t>sections, or </a:t>
            </a:r>
            <a:r>
              <a:rPr lang="en-US" dirty="0"/>
              <a:t>segments. Segments are sections of a program that have different purposes. For </a:t>
            </a:r>
            <a:r>
              <a:rPr lang="en-US" dirty="0" smtClean="0"/>
              <a:t>example, one </a:t>
            </a:r>
            <a:r>
              <a:rPr lang="en-US" dirty="0"/>
              <a:t>segment can be used to define variables, and is identified by the .DATA directive</a:t>
            </a:r>
            <a:r>
              <a:rPr lang="en-US" dirty="0" smtClean="0"/>
              <a:t>:	.data</a:t>
            </a:r>
          </a:p>
          <a:p>
            <a:pPr algn="just"/>
            <a:r>
              <a:rPr lang="en-US" dirty="0"/>
              <a:t>The .CODE directive identifies the area of a program containing executable instructions</a:t>
            </a:r>
            <a:r>
              <a:rPr lang="en-US" dirty="0" smtClean="0"/>
              <a:t>: .</a:t>
            </a:r>
            <a:r>
              <a:rPr lang="en-US" dirty="0"/>
              <a:t>code</a:t>
            </a:r>
          </a:p>
          <a:p>
            <a:pPr algn="just"/>
            <a:r>
              <a:rPr lang="en-US" dirty="0"/>
              <a:t>The .STACK directive identifies the area of a program holding the runtime stack, setting its size</a:t>
            </a:r>
            <a:r>
              <a:rPr lang="en-US" dirty="0" smtClean="0"/>
              <a:t>: .</a:t>
            </a:r>
            <a:r>
              <a:rPr lang="en-US" dirty="0"/>
              <a:t>stack 100h</a:t>
            </a:r>
          </a:p>
        </p:txBody>
      </p:sp>
    </p:spTree>
    <p:extLst>
      <p:ext uri="{BB962C8B-B14F-4D97-AF65-F5344CB8AC3E}">
        <p14:creationId xmlns:p14="http://schemas.microsoft.com/office/powerpoint/2010/main" val="4999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Assembler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b="1" dirty="0" smtClean="0"/>
              <a:t>Reserving space in Memory </a:t>
            </a:r>
            <a:r>
              <a:rPr lang="en-GB" dirty="0" smtClean="0"/>
              <a:t>– </a:t>
            </a:r>
            <a:r>
              <a:rPr lang="en-US" dirty="0" smtClean="0"/>
              <a:t>The DWORD </a:t>
            </a:r>
            <a:r>
              <a:rPr lang="en-US" dirty="0"/>
              <a:t>directive tells the assembler to reserve space in the program for a doubleword </a:t>
            </a:r>
            <a:r>
              <a:rPr lang="en-US" dirty="0" smtClean="0"/>
              <a:t>variable. </a:t>
            </a:r>
            <a:r>
              <a:rPr lang="en-US" b="1" dirty="0" smtClean="0"/>
              <a:t>val1 </a:t>
            </a:r>
            <a:r>
              <a:rPr lang="en-US" dirty="0" smtClean="0"/>
              <a:t>to val3 below are examples of such directives.</a:t>
            </a:r>
            <a:endParaRPr lang="en-US" dirty="0"/>
          </a:p>
          <a:p>
            <a:pPr marL="742950" indent="-742950" algn="just">
              <a:buAutoNum type="arabicPeriod"/>
            </a:pPr>
            <a:r>
              <a:rPr lang="en-US" dirty="0"/>
              <a:t>val1 DWORD 2000h</a:t>
            </a:r>
          </a:p>
          <a:p>
            <a:pPr marL="742950" indent="-742950" algn="just">
              <a:buAutoNum type="arabicPeriod"/>
            </a:pPr>
            <a:r>
              <a:rPr lang="en-GB" dirty="0"/>
              <a:t>val2 Byte 08h</a:t>
            </a:r>
          </a:p>
          <a:p>
            <a:pPr marL="742950" indent="-742950" algn="just">
              <a:buAutoNum type="arabicPeriod"/>
            </a:pPr>
            <a:r>
              <a:rPr lang="en-GB" dirty="0"/>
              <a:t>val3 WORD 2000h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Although </a:t>
            </a:r>
            <a:r>
              <a:rPr lang="en-US" dirty="0"/>
              <a:t>all assemblers for Intel processors share the same instruction set, they usually </a:t>
            </a:r>
            <a:r>
              <a:rPr lang="en-US" dirty="0" smtClean="0"/>
              <a:t>have different </a:t>
            </a:r>
            <a:r>
              <a:rPr lang="en-US" dirty="0"/>
              <a:t>sets of directives.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2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GB" sz="5100" dirty="0" smtClean="0"/>
              <a:t>Indirect Addressing - </a:t>
            </a:r>
            <a:r>
              <a:rPr lang="en-US" sz="5100" dirty="0"/>
              <a:t>The size is </a:t>
            </a:r>
            <a:r>
              <a:rPr lang="en-US" sz="5100" dirty="0" smtClean="0"/>
              <a:t>specified by </a:t>
            </a:r>
            <a:r>
              <a:rPr lang="en-US" sz="5100" dirty="0"/>
              <a:t>the special assembler directive BYTE PTR, WORD PTR, DWORD PTR, or </a:t>
            </a:r>
            <a:r>
              <a:rPr lang="en-US" sz="5100" dirty="0" smtClean="0"/>
              <a:t>QWORD PTR</a:t>
            </a:r>
            <a:r>
              <a:rPr lang="en-US" sz="5100" dirty="0"/>
              <a:t>. These directives indicate the size of the memory data addressed by the memory </a:t>
            </a:r>
            <a:r>
              <a:rPr lang="en-US" sz="5100" dirty="0" smtClean="0"/>
              <a:t>pointer (PTR).</a:t>
            </a:r>
          </a:p>
          <a:p>
            <a:pPr algn="just"/>
            <a:r>
              <a:rPr lang="en-US" sz="5100" dirty="0"/>
              <a:t>The WORD PTR directive </a:t>
            </a:r>
            <a:r>
              <a:rPr lang="en-US" sz="5100" dirty="0" smtClean="0"/>
              <a:t>indicates to </a:t>
            </a:r>
            <a:r>
              <a:rPr lang="en-US" sz="5100" dirty="0"/>
              <a:t>the assembler that the instruction uses a word-sized memory pointer. If the </a:t>
            </a:r>
            <a:r>
              <a:rPr lang="en-US" sz="5100" dirty="0" smtClean="0"/>
              <a:t>instruction moves </a:t>
            </a:r>
            <a:r>
              <a:rPr lang="en-US" sz="5100" dirty="0"/>
              <a:t>a byte of immediate data, BYTE PTR replaces WORD PTR in the instruction. </a:t>
            </a:r>
            <a:r>
              <a:rPr lang="en-US" sz="5100" dirty="0" smtClean="0"/>
              <a:t>Likewise, if </a:t>
            </a:r>
            <a:r>
              <a:rPr lang="en-US" sz="5100" dirty="0"/>
              <a:t>the instruction uses a doubleword of immediate data, the DWORD PTR directive </a:t>
            </a:r>
            <a:r>
              <a:rPr lang="en-US" sz="5100" dirty="0" smtClean="0"/>
              <a:t>replaces BYTE </a:t>
            </a:r>
            <a:r>
              <a:rPr lang="en-US" sz="5100" dirty="0"/>
              <a:t>PTR. Most instructions that refer to memory through a pointer do not need the </a:t>
            </a:r>
            <a:r>
              <a:rPr lang="en-US" sz="5100" dirty="0" smtClean="0"/>
              <a:t>BYTE PTR</a:t>
            </a:r>
            <a:r>
              <a:rPr lang="en-US" sz="5100" dirty="0"/>
              <a:t>, WORD PTR, or DWORD PTR directives. </a:t>
            </a:r>
            <a:r>
              <a:rPr lang="en-US" sz="5100" dirty="0" smtClean="0"/>
              <a:t>These </a:t>
            </a:r>
            <a:r>
              <a:rPr lang="en-US" sz="5100" dirty="0"/>
              <a:t>directives are necessary only when it </a:t>
            </a:r>
            <a:r>
              <a:rPr lang="en-US" sz="5100" dirty="0" smtClean="0"/>
              <a:t>is not </a:t>
            </a:r>
            <a:r>
              <a:rPr lang="en-US" sz="5100" dirty="0"/>
              <a:t>clear whether the operation is a byte, word, or doubleword.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Type of processor - </a:t>
            </a:r>
            <a:r>
              <a:rPr lang="en-US" dirty="0"/>
              <a:t>The .686 directive tells the assembler to use the Pentium Pro instruction set in the real mode, </a:t>
            </a:r>
            <a:r>
              <a:rPr lang="en-US" dirty="0" smtClean="0"/>
              <a:t>and the </a:t>
            </a:r>
            <a:r>
              <a:rPr lang="en-US" dirty="0"/>
              <a:t>.686P directive tells the assembler to use the Pentium Pro protected mode instruction set.</a:t>
            </a:r>
          </a:p>
          <a:p>
            <a:pPr algn="just"/>
            <a:r>
              <a:rPr lang="en-US" dirty="0"/>
              <a:t>Most modern software is written assuming that the microprocessor is a Pentium Pro or newer, </a:t>
            </a:r>
            <a:r>
              <a:rPr lang="en-US" dirty="0" smtClean="0"/>
              <a:t>so the </a:t>
            </a:r>
            <a:r>
              <a:rPr lang="en-US" dirty="0"/>
              <a:t>.686 switch is often used. </a:t>
            </a:r>
            <a:endParaRPr lang="en-US" dirty="0" smtClean="0"/>
          </a:p>
          <a:p>
            <a:pPr algn="just"/>
            <a:r>
              <a:rPr lang="en-US" dirty="0" smtClean="0"/>
              <a:t>Windows </a:t>
            </a:r>
            <a:r>
              <a:rPr lang="en-US" dirty="0"/>
              <a:t>95 was the first major operating system to use a </a:t>
            </a:r>
            <a:r>
              <a:rPr lang="en-US" dirty="0" smtClean="0"/>
              <a:t>32-bit architecture </a:t>
            </a:r>
            <a:r>
              <a:rPr lang="en-US" dirty="0"/>
              <a:t>that conforms to the 80386. Windows XP requires a Pentium class machine (.</a:t>
            </a:r>
            <a:r>
              <a:rPr lang="en-US" dirty="0" smtClean="0"/>
              <a:t>586 switch</a:t>
            </a:r>
            <a:r>
              <a:rPr lang="en-US" dirty="0"/>
              <a:t>) using at least a 233MHz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424794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</a:t>
            </a:r>
            <a:r>
              <a:rPr lang="en-GB" dirty="0" err="1" smtClean="0"/>
              <a:t>Dirrectives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4" y="1268760"/>
            <a:ext cx="6328228" cy="48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357" y="1857829"/>
            <a:ext cx="7024612" cy="36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7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ppt450.tmp</Template>
  <TotalTime>35</TotalTime>
  <Words>789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CEN416: Assembly Language Programming  </vt:lpstr>
      <vt:lpstr>Week 4 Topics</vt:lpstr>
      <vt:lpstr>Assembler directives</vt:lpstr>
      <vt:lpstr>Functions of Assembler Directives</vt:lpstr>
      <vt:lpstr>Functions of Assembler Directives</vt:lpstr>
      <vt:lpstr>Functions of Assembler Directives</vt:lpstr>
      <vt:lpstr>Functions of Assembler Directives</vt:lpstr>
      <vt:lpstr>Common Dirrectives</vt:lpstr>
      <vt:lpstr>Common Directives</vt:lpstr>
      <vt:lpstr>Other functions</vt:lpstr>
      <vt:lpstr>COMPUTER DATA FORMATS</vt:lpstr>
      <vt:lpstr>ASCII CharSet</vt:lpstr>
      <vt:lpstr>Extended ASCII CharSet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CEN416: Assembly Language Programming  </dc:title>
  <dc:creator>Ruyione</dc:creator>
  <cp:lastModifiedBy>Ruyione</cp:lastModifiedBy>
  <cp:revision>5</cp:revision>
  <dcterms:created xsi:type="dcterms:W3CDTF">2021-11-09T08:31:38Z</dcterms:created>
  <dcterms:modified xsi:type="dcterms:W3CDTF">2021-11-09T09:07:28Z</dcterms:modified>
</cp:coreProperties>
</file>