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87120-B139-4DEF-9F2A-8FE4AF30113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4A7FB-A39C-4FA9-99E8-73BBEE7EB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4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1D7E70C-E1C2-406F-9F6B-237EA4DA651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5CBC8-1B6E-4D84-936C-CB36B6BA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CEN416: Assembly Language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TIWALADE ODU (Engr.)</a:t>
            </a:r>
            <a:endParaRPr lang="en-US" altLang="en-US" sz="3999" dirty="0" smtClean="0"/>
          </a:p>
          <a:p>
            <a:r>
              <a:rPr lang="en-US" altLang="en-US" sz="3999" dirty="0" smtClean="0"/>
              <a:t>OMORUYI OSEMWEGIE </a:t>
            </a:r>
            <a:r>
              <a:rPr lang="en-US" altLang="en-US" sz="3999" dirty="0"/>
              <a:t>(Engr.)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macro </a:t>
            </a:r>
            <a:r>
              <a:rPr lang="en-US" dirty="0"/>
              <a:t>is a group of instructions that perform one task, just as a procedure performs one task. </a:t>
            </a:r>
            <a:r>
              <a:rPr lang="en-US" dirty="0" smtClean="0"/>
              <a:t>The difference </a:t>
            </a:r>
            <a:r>
              <a:rPr lang="en-US" dirty="0"/>
              <a:t>is that a procedure is accessed via a CALL instruction, whereas a macro, and all the </a:t>
            </a:r>
            <a:r>
              <a:rPr lang="en-US" dirty="0" smtClean="0"/>
              <a:t>instructions defined </a:t>
            </a:r>
            <a:r>
              <a:rPr lang="en-US" dirty="0"/>
              <a:t>in the macro, is inserted in the program at the point of usage. </a:t>
            </a:r>
            <a:endParaRPr lang="en-US" dirty="0" smtClean="0"/>
          </a:p>
          <a:p>
            <a:pPr algn="just"/>
            <a:r>
              <a:rPr lang="en-US" dirty="0" smtClean="0"/>
              <a:t>Creating </a:t>
            </a:r>
            <a:r>
              <a:rPr lang="en-US" dirty="0"/>
              <a:t>a macro is </a:t>
            </a:r>
            <a:r>
              <a:rPr lang="en-US" dirty="0" smtClean="0"/>
              <a:t>very similar </a:t>
            </a:r>
            <a:r>
              <a:rPr lang="en-US" dirty="0"/>
              <a:t>to creating a new opcode, which is actually a sequence of instructions, in this case, that can </a:t>
            </a:r>
            <a:r>
              <a:rPr lang="en-US" dirty="0" smtClean="0"/>
              <a:t>be used </a:t>
            </a:r>
            <a:r>
              <a:rPr lang="en-US" dirty="0"/>
              <a:t>in the program. You type the name of the macro and any parameters associated with it, and </a:t>
            </a:r>
            <a:r>
              <a:rPr lang="en-US" dirty="0" smtClean="0"/>
              <a:t>the assembler </a:t>
            </a:r>
            <a:r>
              <a:rPr lang="en-US" dirty="0"/>
              <a:t>then inserts them into the program. </a:t>
            </a:r>
            <a:endParaRPr lang="en-US" dirty="0" smtClean="0"/>
          </a:p>
          <a:p>
            <a:pPr algn="just"/>
            <a:r>
              <a:rPr lang="en-US" dirty="0" smtClean="0"/>
              <a:t>Macro </a:t>
            </a:r>
            <a:r>
              <a:rPr lang="en-US" dirty="0"/>
              <a:t>sequences execute faster than </a:t>
            </a:r>
            <a:r>
              <a:rPr lang="en-US" dirty="0" smtClean="0"/>
              <a:t>procedures because </a:t>
            </a:r>
            <a:r>
              <a:rPr lang="en-US" dirty="0"/>
              <a:t>there is no CALL or RET instruction to 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Macros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MACRO and ENDM directives delineate a macro sequence. The first statement of </a:t>
            </a:r>
            <a:r>
              <a:rPr lang="en-US" dirty="0" smtClean="0"/>
              <a:t>a macro </a:t>
            </a:r>
            <a:r>
              <a:rPr lang="en-US" dirty="0"/>
              <a:t>is the MACRO instruction, which contains the name of the macro and any </a:t>
            </a:r>
            <a:r>
              <a:rPr lang="en-US" dirty="0" smtClean="0"/>
              <a:t>parameters associated </a:t>
            </a:r>
            <a:r>
              <a:rPr lang="en-US" dirty="0"/>
              <a:t>with it.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example is MOVE MACRO A,B, which defines the macro name </a:t>
            </a:r>
            <a:r>
              <a:rPr lang="en-US" dirty="0" smtClean="0"/>
              <a:t>as MOVE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new pseudo opcode uses two parameters: A and B. The last statement of a macro </a:t>
            </a:r>
            <a:r>
              <a:rPr lang="en-US" dirty="0" smtClean="0"/>
              <a:t>is the </a:t>
            </a:r>
            <a:r>
              <a:rPr lang="en-US" dirty="0"/>
              <a:t>ENDM instruction, which is placed on a line by itself. </a:t>
            </a:r>
            <a:endParaRPr lang="en-US" dirty="0" smtClean="0"/>
          </a:p>
          <a:p>
            <a:pPr algn="just"/>
            <a:r>
              <a:rPr lang="en-US" b="1" dirty="0"/>
              <a:t>Local Variables in a Macro. </a:t>
            </a:r>
            <a:r>
              <a:rPr lang="en-US" dirty="0"/>
              <a:t>Sometimes, macros contain local variables. A </a:t>
            </a:r>
            <a:r>
              <a:rPr lang="en-US" b="1" dirty="0"/>
              <a:t>local variable </a:t>
            </a:r>
            <a:r>
              <a:rPr lang="en-US" dirty="0"/>
              <a:t>is </a:t>
            </a:r>
            <a:r>
              <a:rPr lang="en-US" dirty="0" smtClean="0"/>
              <a:t>one that </a:t>
            </a:r>
            <a:r>
              <a:rPr lang="en-US" dirty="0"/>
              <a:t>appears in the macro, but is not available outside the macro. To define a local variable, we </a:t>
            </a:r>
            <a:r>
              <a:rPr lang="en-US" dirty="0" smtClean="0"/>
              <a:t>use the </a:t>
            </a:r>
            <a:r>
              <a:rPr lang="en-US" dirty="0"/>
              <a:t>LOCAL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Intel Microprocessor, Architecture, Programming and Interfacing, </a:t>
            </a:r>
            <a:r>
              <a:rPr lang="en-GB" dirty="0" smtClean="0"/>
              <a:t>8th </a:t>
            </a:r>
            <a:r>
              <a:rPr lang="en-GB" dirty="0"/>
              <a:t>Ed., by Barr B </a:t>
            </a:r>
            <a:r>
              <a:rPr lang="en-GB" dirty="0" err="1"/>
              <a:t>Brey</a:t>
            </a:r>
            <a:r>
              <a:rPr lang="en-GB" dirty="0" smtClean="0"/>
              <a:t>.</a:t>
            </a:r>
          </a:p>
          <a:p>
            <a:pPr algn="just"/>
            <a:r>
              <a:rPr lang="en-US" dirty="0"/>
              <a:t>Irvine, K. R., &amp; Das, L. B. (2011). Assembly language for x86 processors. Prentice Hall.</a:t>
            </a:r>
            <a:endParaRPr lang="en-GB" dirty="0"/>
          </a:p>
          <a:p>
            <a:pPr algn="just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Week </a:t>
            </a:r>
            <a:r>
              <a:rPr lang="en-GB" dirty="0" smtClean="0"/>
              <a:t>5 </a:t>
            </a:r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 smtClean="0"/>
              <a:t>Modular Programming – </a:t>
            </a:r>
            <a:r>
              <a:rPr lang="en-GB" sz="3600" dirty="0" smtClean="0"/>
              <a:t>Linker, Public and EXTRN Directives, Library Files, Macros</a:t>
            </a:r>
            <a:endParaRPr lang="en-US" sz="3600" dirty="0"/>
          </a:p>
          <a:p>
            <a:pPr marL="0" indent="0" algn="just">
              <a:buNone/>
            </a:pP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Programs in assembly language usually require more than one person to code. This module discusses a number of tools and programs used to facilitate modular programming.</a:t>
            </a:r>
          </a:p>
          <a:p>
            <a:pPr algn="just"/>
            <a:r>
              <a:rPr lang="en-GB" dirty="0" smtClean="0"/>
              <a:t>A linker is a program that is provided in assembly language to link modules into one.</a:t>
            </a:r>
          </a:p>
          <a:p>
            <a:pPr algn="just"/>
            <a:r>
              <a:rPr lang="en-US" b="1" dirty="0" smtClean="0"/>
              <a:t>Whilst an Assembler </a:t>
            </a:r>
            <a:r>
              <a:rPr lang="en-US" b="1" dirty="0"/>
              <a:t>program </a:t>
            </a:r>
            <a:r>
              <a:rPr lang="en-US" dirty="0"/>
              <a:t>converts a symbolic </a:t>
            </a:r>
            <a:r>
              <a:rPr lang="en-US" b="1" dirty="0"/>
              <a:t>source module </a:t>
            </a:r>
            <a:r>
              <a:rPr lang="en-US" dirty="0"/>
              <a:t>(file) into a hexadecimal </a:t>
            </a:r>
            <a:r>
              <a:rPr lang="en-US" b="1" dirty="0"/>
              <a:t>object </a:t>
            </a:r>
            <a:r>
              <a:rPr lang="en-US" b="1" dirty="0" smtClean="0"/>
              <a:t>file</a:t>
            </a:r>
            <a:r>
              <a:rPr lang="en-US" dirty="0" smtClean="0"/>
              <a:t>(.hex).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linker </a:t>
            </a:r>
            <a:r>
              <a:rPr lang="en-US" dirty="0" smtClean="0"/>
              <a:t>program </a:t>
            </a:r>
            <a:r>
              <a:rPr lang="en-US" dirty="0"/>
              <a:t>reads the object files </a:t>
            </a:r>
            <a:r>
              <a:rPr lang="en-US" dirty="0" smtClean="0"/>
              <a:t>that are </a:t>
            </a:r>
            <a:r>
              <a:rPr lang="en-US" dirty="0"/>
              <a:t>created by the assembler program and links them together into a single execution file</a:t>
            </a:r>
            <a:r>
              <a:rPr lang="en-US" dirty="0" smtClean="0"/>
              <a:t>. In our scenario, the linker program is contained in the VS 2015/17/19/22</a:t>
            </a:r>
          </a:p>
        </p:txBody>
      </p:sp>
    </p:spTree>
    <p:extLst>
      <p:ext uri="{BB962C8B-B14F-4D97-AF65-F5344CB8AC3E}">
        <p14:creationId xmlns:p14="http://schemas.microsoft.com/office/powerpoint/2010/main" val="248286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26" y="2247254"/>
            <a:ext cx="9254201" cy="27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AND EXTRN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PUBLIC and EXTRN directives are very important to modular programming because </a:t>
            </a:r>
            <a:r>
              <a:rPr lang="en-US" dirty="0" smtClean="0"/>
              <a:t>they allow </a:t>
            </a:r>
            <a:r>
              <a:rPr lang="en-US" dirty="0"/>
              <a:t>communications between modules. </a:t>
            </a:r>
            <a:endParaRPr lang="en-US" dirty="0" smtClean="0"/>
          </a:p>
          <a:p>
            <a:pPr algn="just"/>
            <a:r>
              <a:rPr lang="en-US" dirty="0" smtClean="0"/>
              <a:t>PUBLIC is used to </a:t>
            </a:r>
            <a:r>
              <a:rPr lang="en-US" dirty="0"/>
              <a:t>declare that labels of code, data, </a:t>
            </a:r>
            <a:r>
              <a:rPr lang="en-US" dirty="0" smtClean="0"/>
              <a:t>or entire </a:t>
            </a:r>
            <a:r>
              <a:rPr lang="en-US" dirty="0"/>
              <a:t>segments are available to other program modules. </a:t>
            </a:r>
            <a:endParaRPr lang="en-US" dirty="0" smtClean="0"/>
          </a:p>
          <a:p>
            <a:pPr algn="just"/>
            <a:r>
              <a:rPr lang="en-US" dirty="0" smtClean="0"/>
              <a:t>EXTRN </a:t>
            </a:r>
            <a:r>
              <a:rPr lang="en-US" dirty="0"/>
              <a:t>(external) declares that </a:t>
            </a:r>
            <a:r>
              <a:rPr lang="en-US" dirty="0" smtClean="0"/>
              <a:t>labels are </a:t>
            </a:r>
            <a:r>
              <a:rPr lang="en-US" dirty="0"/>
              <a:t>external to a module. </a:t>
            </a:r>
            <a:endParaRPr lang="en-US" dirty="0" smtClean="0"/>
          </a:p>
          <a:p>
            <a:pPr algn="just"/>
            <a:r>
              <a:rPr lang="en-US" dirty="0" smtClean="0"/>
              <a:t>Without </a:t>
            </a:r>
            <a:r>
              <a:rPr lang="en-US" dirty="0"/>
              <a:t>these statements, modules could not be linked together to </a:t>
            </a:r>
            <a:r>
              <a:rPr lang="en-US" dirty="0" smtClean="0"/>
              <a:t>create a </a:t>
            </a:r>
            <a:r>
              <a:rPr lang="en-US" dirty="0"/>
              <a:t>program by using modular programming techniques. They might link, but one </a:t>
            </a:r>
            <a:r>
              <a:rPr lang="en-US" dirty="0" smtClean="0"/>
              <a:t>module would </a:t>
            </a:r>
            <a:r>
              <a:rPr lang="en-US" dirty="0"/>
              <a:t>not be able to communicate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AND </a:t>
            </a:r>
            <a:r>
              <a:rPr lang="en-GB" dirty="0" smtClean="0"/>
              <a:t>EXTRN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PUBLIC directive is placed in the opcode field of an assembly language statement </a:t>
            </a:r>
            <a:r>
              <a:rPr lang="en-US" dirty="0" smtClean="0"/>
              <a:t>to define </a:t>
            </a:r>
            <a:r>
              <a:rPr lang="en-US" dirty="0"/>
              <a:t>a label as public, so that the label can be used </a:t>
            </a:r>
            <a:r>
              <a:rPr lang="en-US" dirty="0" smtClean="0"/>
              <a:t>by </a:t>
            </a:r>
            <a:r>
              <a:rPr lang="en-US" dirty="0"/>
              <a:t>other modules. The </a:t>
            </a:r>
            <a:r>
              <a:rPr lang="en-US" dirty="0" smtClean="0"/>
              <a:t>label declared as public can be a jump address, a data address, or an entire segment.</a:t>
            </a:r>
          </a:p>
          <a:p>
            <a:pPr algn="just"/>
            <a:r>
              <a:rPr lang="en-GB" b="1" dirty="0" smtClean="0"/>
              <a:t>Example</a:t>
            </a:r>
            <a:r>
              <a:rPr lang="en-GB" dirty="0" smtClean="0"/>
              <a:t>: </a:t>
            </a:r>
            <a:r>
              <a:rPr lang="en-US" dirty="0"/>
              <a:t>When segments are made public, they are combined with other </a:t>
            </a:r>
            <a:r>
              <a:rPr lang="en-US" dirty="0" smtClean="0"/>
              <a:t>public segments </a:t>
            </a:r>
            <a:r>
              <a:rPr lang="en-US" dirty="0"/>
              <a:t>that contain data with the same segment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AND EXTRN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EXTRN statement appears in both data and code segments to define labels as </a:t>
            </a:r>
            <a:r>
              <a:rPr lang="en-US" dirty="0" smtClean="0"/>
              <a:t>external to </a:t>
            </a:r>
            <a:r>
              <a:rPr lang="en-US" dirty="0"/>
              <a:t>the segment.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data are defined as external, their sizes must be defined as BYTE, WORD, </a:t>
            </a:r>
            <a:r>
              <a:rPr lang="en-US" dirty="0" smtClean="0"/>
              <a:t>or DWORD</a:t>
            </a:r>
            <a:r>
              <a:rPr lang="en-US" dirty="0"/>
              <a:t>. If a jump or call address is external, it must be defined as NEAR or FAR.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8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Library files are collections of procedures that are used by many different programs. These </a:t>
            </a:r>
            <a:r>
              <a:rPr lang="en-US" dirty="0" smtClean="0"/>
              <a:t>procedures are </a:t>
            </a:r>
            <a:r>
              <a:rPr lang="en-US" dirty="0"/>
              <a:t>assembled and compiled into a library file by the LIB program that accompanies </a:t>
            </a:r>
            <a:r>
              <a:rPr lang="en-US" dirty="0" smtClean="0"/>
              <a:t>the MASM </a:t>
            </a:r>
            <a:r>
              <a:rPr lang="en-US" dirty="0"/>
              <a:t>assembler program. </a:t>
            </a:r>
            <a:endParaRPr lang="en-US" dirty="0" smtClean="0"/>
          </a:p>
          <a:p>
            <a:pPr algn="just"/>
            <a:r>
              <a:rPr lang="en-US" dirty="0" smtClean="0"/>
              <a:t>Libraries </a:t>
            </a:r>
            <a:r>
              <a:rPr lang="en-US" dirty="0"/>
              <a:t>allow common procedures to be collected into one </a:t>
            </a:r>
            <a:r>
              <a:rPr lang="en-US" dirty="0" smtClean="0"/>
              <a:t>place so </a:t>
            </a:r>
            <a:r>
              <a:rPr lang="en-US" dirty="0"/>
              <a:t>they can be used by many different applications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Example: the irvine32.lib file contains a collection of procedures used in our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library </a:t>
            </a:r>
            <a:r>
              <a:rPr lang="en-US" dirty="0"/>
              <a:t>file is created with the LIB command, which executes </a:t>
            </a:r>
            <a:r>
              <a:rPr lang="en-US" dirty="0" smtClean="0"/>
              <a:t>the LIB.EXE </a:t>
            </a:r>
            <a:r>
              <a:rPr lang="en-US" dirty="0"/>
              <a:t>program that is supplied with Visual Studio. A library file is a collection of </a:t>
            </a:r>
            <a:r>
              <a:rPr lang="en-US" dirty="0" smtClean="0"/>
              <a:t>assembled .OBJ </a:t>
            </a:r>
            <a:r>
              <a:rPr lang="en-US" dirty="0"/>
              <a:t>files that contains procedures or tasks written in assembly language or any other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9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ppt450.tmp</Template>
  <TotalTime>826</TotalTime>
  <Words>797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CEN416: Assembly Language Programming  </vt:lpstr>
      <vt:lpstr>Week 5 Topics</vt:lpstr>
      <vt:lpstr>Linker</vt:lpstr>
      <vt:lpstr>Example</vt:lpstr>
      <vt:lpstr>PUBLIC AND EXTRN</vt:lpstr>
      <vt:lpstr>PUBLIC AND EXTRN (continued)</vt:lpstr>
      <vt:lpstr>PUBLIC AND EXTRN (continued)</vt:lpstr>
      <vt:lpstr>Library files</vt:lpstr>
      <vt:lpstr>Library Files</vt:lpstr>
      <vt:lpstr>Macros</vt:lpstr>
      <vt:lpstr>Macros (continued)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CEN416: Assembly Language Programming</dc:title>
  <dc:creator>Ruyione</dc:creator>
  <cp:lastModifiedBy>Ruyione</cp:lastModifiedBy>
  <cp:revision>24</cp:revision>
  <dcterms:created xsi:type="dcterms:W3CDTF">2021-11-09T08:31:38Z</dcterms:created>
  <dcterms:modified xsi:type="dcterms:W3CDTF">2021-11-23T09:04:25Z</dcterms:modified>
</cp:coreProperties>
</file>