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3"/>
  </p:notesMasterIdLst>
  <p:sldIdLst>
    <p:sldId id="256" r:id="rId3"/>
    <p:sldId id="257" r:id="rId4"/>
    <p:sldId id="258" r:id="rId5"/>
    <p:sldId id="262" r:id="rId6"/>
    <p:sldId id="278" r:id="rId7"/>
    <p:sldId id="263" r:id="rId8"/>
    <p:sldId id="264" r:id="rId9"/>
    <p:sldId id="269" r:id="rId10"/>
    <p:sldId id="276"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50" d="100"/>
          <a:sy n="50" d="100"/>
        </p:scale>
        <p:origin x="72"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0234A-C51A-4C9D-B32B-499F2F0501A5}"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8A9D9-8A6B-4A66-A1F6-E42990C14C13}" type="slidenum">
              <a:rPr lang="en-US" smtClean="0"/>
              <a:t>‹#›</a:t>
            </a:fld>
            <a:endParaRPr lang="en-US"/>
          </a:p>
        </p:txBody>
      </p:sp>
    </p:spTree>
    <p:extLst>
      <p:ext uri="{BB962C8B-B14F-4D97-AF65-F5344CB8AC3E}">
        <p14:creationId xmlns:p14="http://schemas.microsoft.com/office/powerpoint/2010/main" val="360402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F1E30C-5DF2-43D3-B54B-648540F4F7B0}" type="slidenum">
              <a:rPr lang="en-GB" altLang="en-US" smtClean="0">
                <a:solidFill>
                  <a:prstClr val="black"/>
                </a:solidFill>
              </a:rPr>
              <a:pPr fontAlgn="base">
                <a:spcBef>
                  <a:spcPct val="0"/>
                </a:spcBef>
                <a:spcAft>
                  <a:spcPct val="0"/>
                </a:spcAft>
              </a:pPr>
              <a:t>1</a:t>
            </a:fld>
            <a:endParaRPr lang="en-GB" altLang="en-US" smtClean="0">
              <a:solidFill>
                <a:prstClr val="black"/>
              </a:solidFill>
            </a:endParaRPr>
          </a:p>
        </p:txBody>
      </p:sp>
    </p:spTree>
    <p:extLst>
      <p:ext uri="{BB962C8B-B14F-4D97-AF65-F5344CB8AC3E}">
        <p14:creationId xmlns:p14="http://schemas.microsoft.com/office/powerpoint/2010/main" val="216203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362080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25/10/2021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298742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279790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25/10/2021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486355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789F473A-C2E2-431E-BD59-4B7611926655}" type="datetimeFigureOut">
              <a:rPr lang="en-US" smtClean="0"/>
              <a:t>10/25/2021</a:t>
            </a:fld>
            <a:endParaRPr lang="en-US"/>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D74E70FA-B6BD-4235-B5C4-80238AE69B80}" type="slidenum">
              <a:rPr lang="en-US" smtClean="0"/>
              <a:t>‹#›</a:t>
            </a:fld>
            <a:endParaRPr lang="en-US"/>
          </a:p>
        </p:txBody>
      </p:sp>
    </p:spTree>
    <p:extLst>
      <p:ext uri="{BB962C8B-B14F-4D97-AF65-F5344CB8AC3E}">
        <p14:creationId xmlns:p14="http://schemas.microsoft.com/office/powerpoint/2010/main" val="3872086084"/>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3DD00C3-F7D9-4F4B-B656-9D5319369CE5}" type="datetimeFigureOut">
              <a:rPr lang="en-GB">
                <a:solidFill>
                  <a:prstClr val="black">
                    <a:tint val="75000"/>
                  </a:prstClr>
                </a:solidFill>
              </a:rPr>
              <a:pPr>
                <a:defRPr/>
              </a:pPr>
              <a:t>25/10/2021</a:t>
            </a:fld>
            <a:endParaRPr lang="en-GB">
              <a:solidFill>
                <a:prstClr val="black">
                  <a:tint val="75000"/>
                </a:prstClr>
              </a:solidFill>
            </a:endParaRPr>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3354A876-9818-4CA5-BBE2-789685B9C20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89092145"/>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id="1" dur="indefinite" restart="never" nodeType="tmRoot"/>
      </p:par>
    </p:tnLst>
  </p:timing>
  <p:txStyles>
    <p:titleStyle>
      <a:lvl1pPr algn="ctr" rtl="0" eaLnBrk="0" fontAlgn="base" hangingPunct="0">
        <a:spcBef>
          <a:spcPct val="0"/>
        </a:spcBef>
        <a:spcAft>
          <a:spcPct val="0"/>
        </a:spcAft>
        <a:defRPr sz="4399" kern="1200">
          <a:solidFill>
            <a:schemeClr val="tx1"/>
          </a:solidFill>
          <a:latin typeface="+mj-lt"/>
          <a:ea typeface="+mj-ea"/>
          <a:cs typeface="+mj-cs"/>
        </a:defRPr>
      </a:lvl1pPr>
      <a:lvl2pPr algn="ctr" rtl="0" eaLnBrk="0" fontAlgn="base" hangingPunct="0">
        <a:spcBef>
          <a:spcPct val="0"/>
        </a:spcBef>
        <a:spcAft>
          <a:spcPct val="0"/>
        </a:spcAft>
        <a:defRPr sz="4399">
          <a:solidFill>
            <a:schemeClr val="tx1"/>
          </a:solidFill>
          <a:latin typeface="Calibri" panose="020F0502020204030204" pitchFamily="34" charset="0"/>
        </a:defRPr>
      </a:lvl2pPr>
      <a:lvl3pPr algn="ctr" rtl="0" eaLnBrk="0" fontAlgn="base" hangingPunct="0">
        <a:spcBef>
          <a:spcPct val="0"/>
        </a:spcBef>
        <a:spcAft>
          <a:spcPct val="0"/>
        </a:spcAft>
        <a:defRPr sz="4399">
          <a:solidFill>
            <a:schemeClr val="tx1"/>
          </a:solidFill>
          <a:latin typeface="Calibri" panose="020F0502020204030204" pitchFamily="34" charset="0"/>
        </a:defRPr>
      </a:lvl3pPr>
      <a:lvl4pPr algn="ctr" rtl="0" eaLnBrk="0" fontAlgn="base" hangingPunct="0">
        <a:spcBef>
          <a:spcPct val="0"/>
        </a:spcBef>
        <a:spcAft>
          <a:spcPct val="0"/>
        </a:spcAft>
        <a:defRPr sz="4399">
          <a:solidFill>
            <a:schemeClr val="tx1"/>
          </a:solidFill>
          <a:latin typeface="Calibri" panose="020F0502020204030204" pitchFamily="34" charset="0"/>
        </a:defRPr>
      </a:lvl4pPr>
      <a:lvl5pPr algn="ctr" rtl="0" eaLnBrk="0" fontAlgn="base" hangingPunct="0">
        <a:spcBef>
          <a:spcPct val="0"/>
        </a:spcBef>
        <a:spcAft>
          <a:spcPct val="0"/>
        </a:spcAft>
        <a:defRPr sz="4399">
          <a:solidFill>
            <a:schemeClr val="tx1"/>
          </a:solidFill>
          <a:latin typeface="Calibri" panose="020F0502020204030204" pitchFamily="34" charset="0"/>
        </a:defRPr>
      </a:lvl5pPr>
      <a:lvl6pPr marL="457063" algn="ctr" rtl="0" fontAlgn="base">
        <a:spcBef>
          <a:spcPct val="0"/>
        </a:spcBef>
        <a:spcAft>
          <a:spcPct val="0"/>
        </a:spcAft>
        <a:defRPr sz="4399">
          <a:solidFill>
            <a:schemeClr val="tx1"/>
          </a:solidFill>
          <a:latin typeface="Calibri" panose="020F0502020204030204" pitchFamily="34" charset="0"/>
        </a:defRPr>
      </a:lvl6pPr>
      <a:lvl7pPr marL="914126" algn="ctr" rtl="0" fontAlgn="base">
        <a:spcBef>
          <a:spcPct val="0"/>
        </a:spcBef>
        <a:spcAft>
          <a:spcPct val="0"/>
        </a:spcAft>
        <a:defRPr sz="4399">
          <a:solidFill>
            <a:schemeClr val="tx1"/>
          </a:solidFill>
          <a:latin typeface="Calibri" panose="020F0502020204030204" pitchFamily="34" charset="0"/>
        </a:defRPr>
      </a:lvl7pPr>
      <a:lvl8pPr marL="1371189" algn="ctr" rtl="0" fontAlgn="base">
        <a:spcBef>
          <a:spcPct val="0"/>
        </a:spcBef>
        <a:spcAft>
          <a:spcPct val="0"/>
        </a:spcAft>
        <a:defRPr sz="4399">
          <a:solidFill>
            <a:schemeClr val="tx1"/>
          </a:solidFill>
          <a:latin typeface="Calibri" panose="020F0502020204030204" pitchFamily="34" charset="0"/>
        </a:defRPr>
      </a:lvl8pPr>
      <a:lvl9pPr marL="1828251" algn="ctr" rtl="0" fontAlgn="base">
        <a:spcBef>
          <a:spcPct val="0"/>
        </a:spcBef>
        <a:spcAft>
          <a:spcPct val="0"/>
        </a:spcAft>
        <a:defRPr sz="4399">
          <a:solidFill>
            <a:schemeClr val="tx1"/>
          </a:solidFill>
          <a:latin typeface="Calibri" panose="020F0502020204030204" pitchFamily="34" charset="0"/>
        </a:defRPr>
      </a:lvl9pPr>
    </p:titleStyle>
    <p:bodyStyle>
      <a:lvl1pPr marL="342797" indent="-342797" algn="l" rtl="0" eaLnBrk="0" fontAlgn="base" hangingPunct="0">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0" fontAlgn="base" hangingPunct="0">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0" fontAlgn="base" hangingPunct="0">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0" fontAlgn="base" hangingPunct="0">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ctrTitle"/>
          </p:nvPr>
        </p:nvSpPr>
        <p:spPr>
          <a:xfrm>
            <a:off x="306309" y="1372135"/>
            <a:ext cx="11885692" cy="3123387"/>
          </a:xfrm>
          <a:solidFill>
            <a:srgbClr val="660033">
              <a:alpha val="61960"/>
            </a:srgbClr>
          </a:solidFill>
        </p:spPr>
        <p:txBody>
          <a:bodyPr>
            <a:normAutofit fontScale="90000"/>
          </a:bodyPr>
          <a:lstStyle/>
          <a:p>
            <a:pPr eaLnBrk="1" hangingPunct="1"/>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6598"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6598" b="1" dirty="0" smtClean="0">
                <a:latin typeface="Times New Roman" panose="02020603050405020304" pitchFamily="18" charset="0"/>
                <a:ea typeface="ＭＳ Ｐゴシック" panose="020B0600070205080204" pitchFamily="34" charset="-128"/>
                <a:cs typeface="Times New Roman" panose="02020603050405020304" pitchFamily="18" charset="0"/>
              </a:rPr>
              <a:t>CEN416: Assembly Language Programming</a:t>
            </a:r>
            <a: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i="1" dirty="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4799" dirty="0">
                <a:latin typeface="Times New Roman" panose="02020603050405020304" pitchFamily="18" charset="0"/>
                <a:ea typeface="ＭＳ Ｐゴシック" panose="020B0600070205080204" pitchFamily="34" charset="-128"/>
                <a:cs typeface="Times New Roman" panose="02020603050405020304" pitchFamily="18" charset="0"/>
              </a:rPr>
            </a:br>
            <a:endParaRPr lang="en-US" altLang="en-US" sz="4799" dirty="0">
              <a:ea typeface="ＭＳ Ｐゴシック" panose="020B0600070205080204" pitchFamily="34" charset="-128"/>
              <a:cs typeface="Times New Roman" panose="02020603050405020304" pitchFamily="18" charset="0"/>
            </a:endParaRPr>
          </a:p>
        </p:txBody>
      </p:sp>
      <p:sp>
        <p:nvSpPr>
          <p:cNvPr id="8195" name="Subtitle 6"/>
          <p:cNvSpPr>
            <a:spLocks noGrp="1"/>
          </p:cNvSpPr>
          <p:nvPr>
            <p:ph type="subTitle" idx="1"/>
          </p:nvPr>
        </p:nvSpPr>
        <p:spPr>
          <a:xfrm>
            <a:off x="2820254" y="4571702"/>
            <a:ext cx="9370160" cy="1447423"/>
          </a:xfrm>
          <a:solidFill>
            <a:srgbClr val="FFFFFF">
              <a:alpha val="74117"/>
            </a:srgbClr>
          </a:solidFill>
        </p:spPr>
        <p:txBody>
          <a:bodyPr>
            <a:normAutofit fontScale="77500" lnSpcReduction="20000"/>
          </a:bodyPr>
          <a:lstStyle/>
          <a:p>
            <a:pPr eaLnBrk="1" hangingPunct="1"/>
            <a:r>
              <a:rPr lang="en-GB" altLang="en-US" sz="3999" dirty="0" smtClean="0"/>
              <a:t>COURSE LECTURERS</a:t>
            </a:r>
          </a:p>
          <a:p>
            <a:pPr eaLnBrk="1" hangingPunct="1"/>
            <a:r>
              <a:rPr lang="en-GB" altLang="en-US" sz="3999" dirty="0" smtClean="0"/>
              <a:t>TIWALADE ODU (Engr.)</a:t>
            </a:r>
            <a:endParaRPr lang="en-US" altLang="en-US" sz="3999" dirty="0" smtClean="0"/>
          </a:p>
          <a:p>
            <a:r>
              <a:rPr lang="en-US" altLang="en-US" sz="3999" dirty="0" smtClean="0"/>
              <a:t>OMORUYI OSEMWEGIE </a:t>
            </a:r>
            <a:r>
              <a:rPr lang="en-US" altLang="en-US" sz="3999" dirty="0"/>
              <a:t>(Engr.)</a:t>
            </a:r>
          </a:p>
        </p:txBody>
      </p:sp>
      <p:sp>
        <p:nvSpPr>
          <p:cNvPr id="8196" name="Subtitle 6"/>
          <p:cNvSpPr txBox="1">
            <a:spLocks/>
          </p:cNvSpPr>
          <p:nvPr/>
        </p:nvSpPr>
        <p:spPr bwMode="auto">
          <a:xfrm>
            <a:off x="153948" y="6095306"/>
            <a:ext cx="11655565" cy="609441"/>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Aft>
                <a:spcPct val="0"/>
              </a:spcAft>
              <a:buFont typeface="Arial" panose="020B0604020202020204" pitchFamily="34" charset="0"/>
              <a:buNone/>
            </a:pPr>
            <a:endParaRPr lang="en-US" altLang="en-US" sz="2399" b="1">
              <a:solidFill>
                <a:prstClr val="black"/>
              </a:solidFill>
              <a:latin typeface="Rockwell" panose="02060603020205020403" pitchFamily="18" charset="0"/>
            </a:endParaRPr>
          </a:p>
        </p:txBody>
      </p:sp>
    </p:spTree>
    <p:extLst>
      <p:ext uri="{BB962C8B-B14F-4D97-AF65-F5344CB8AC3E}">
        <p14:creationId xmlns:p14="http://schemas.microsoft.com/office/powerpoint/2010/main" val="3331465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Thank you.</a:t>
            </a:r>
            <a:endParaRPr lang="en-GB" dirty="0"/>
          </a:p>
        </p:txBody>
      </p:sp>
    </p:spTree>
    <p:extLst>
      <p:ext uri="{BB962C8B-B14F-4D97-AF65-F5344CB8AC3E}">
        <p14:creationId xmlns:p14="http://schemas.microsoft.com/office/powerpoint/2010/main" val="220924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Week 2 Topics</a:t>
            </a:r>
            <a:endParaRPr lang="en-GB" dirty="0"/>
          </a:p>
        </p:txBody>
      </p:sp>
      <p:sp>
        <p:nvSpPr>
          <p:cNvPr id="3" name="Content Placeholder 2"/>
          <p:cNvSpPr>
            <a:spLocks noGrp="1"/>
          </p:cNvSpPr>
          <p:nvPr>
            <p:ph idx="1"/>
          </p:nvPr>
        </p:nvSpPr>
        <p:spPr/>
        <p:txBody>
          <a:bodyPr>
            <a:normAutofit/>
          </a:bodyPr>
          <a:lstStyle/>
          <a:p>
            <a:r>
              <a:rPr lang="en-US" dirty="0" smtClean="0"/>
              <a:t>Instruction </a:t>
            </a:r>
            <a:r>
              <a:rPr lang="en-US" dirty="0"/>
              <a:t>set and dependency on underlying processor. </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a:t>
            </a:r>
            <a:r>
              <a:rPr lang="en-GB" dirty="0"/>
              <a:t>S</a:t>
            </a:r>
            <a:r>
              <a:rPr lang="en-GB" dirty="0" smtClean="0"/>
              <a:t>et Architecture</a:t>
            </a:r>
            <a:endParaRPr lang="en-GB" dirty="0"/>
          </a:p>
        </p:txBody>
      </p:sp>
      <p:sp>
        <p:nvSpPr>
          <p:cNvPr id="3" name="Content Placeholder 2"/>
          <p:cNvSpPr>
            <a:spLocks noGrp="1"/>
          </p:cNvSpPr>
          <p:nvPr>
            <p:ph idx="1"/>
          </p:nvPr>
        </p:nvSpPr>
        <p:spPr/>
        <p:txBody>
          <a:bodyPr>
            <a:normAutofit fontScale="77500" lnSpcReduction="20000"/>
          </a:bodyPr>
          <a:lstStyle/>
          <a:p>
            <a:pPr algn="just"/>
            <a:r>
              <a:rPr lang="en-US" sz="4000" dirty="0"/>
              <a:t>Instruction set architecture is the structure of a computer that a machine language programmer must understand to write a correct (timing independent) program for that machine. </a:t>
            </a:r>
          </a:p>
          <a:p>
            <a:pPr algn="just"/>
            <a:r>
              <a:rPr lang="en-US" sz="4000" dirty="0"/>
              <a:t>The instruction set architecture is also the machine description that a hardware designer must understand to design a correct implementation of the computer. </a:t>
            </a:r>
            <a:endParaRPr lang="en-US" sz="4000" dirty="0" smtClean="0"/>
          </a:p>
          <a:p>
            <a:pPr algn="just"/>
            <a:r>
              <a:rPr lang="th-TH" sz="4000" dirty="0"/>
              <a:t>Sometimes known as </a:t>
            </a:r>
            <a:r>
              <a:rPr lang="th-TH" sz="4000" i="1" dirty="0"/>
              <a:t>The Programmer’s Model </a:t>
            </a:r>
            <a:r>
              <a:rPr lang="th-TH" sz="4000" dirty="0"/>
              <a:t>of the </a:t>
            </a:r>
            <a:r>
              <a:rPr lang="th-TH" sz="4000" dirty="0" smtClean="0"/>
              <a:t>machine</a:t>
            </a:r>
            <a:r>
              <a:rPr lang="en-GB" sz="4000" dirty="0" smtClean="0"/>
              <a:t>.</a:t>
            </a:r>
          </a:p>
          <a:p>
            <a:pPr algn="just"/>
            <a:r>
              <a:rPr lang="en-US" sz="4000" i="1" dirty="0"/>
              <a:t>Instruction set architecture - ISA </a:t>
            </a:r>
            <a:r>
              <a:rPr lang="en-US" sz="4000" dirty="0"/>
              <a:t>refers to the actual programmer visible machine interface such as instruction set, data representation, addressing, registers, memory organization and </a:t>
            </a:r>
            <a:r>
              <a:rPr lang="en-US" sz="4000" b="1" dirty="0"/>
              <a:t>exception (i.e. interrupt) handling.</a:t>
            </a:r>
          </a:p>
          <a:p>
            <a:pPr algn="just"/>
            <a:endParaRPr lang="th-TH" sz="4000" dirty="0"/>
          </a:p>
          <a:p>
            <a:pPr algn="just"/>
            <a:endParaRPr lang="en-US" sz="4000" dirty="0"/>
          </a:p>
          <a:p>
            <a:pPr algn="just"/>
            <a:endParaRPr lang="en-GB" dirty="0"/>
          </a:p>
        </p:txBody>
      </p:sp>
    </p:spTree>
    <p:extLst>
      <p:ext uri="{BB962C8B-B14F-4D97-AF65-F5344CB8AC3E}">
        <p14:creationId xmlns:p14="http://schemas.microsoft.com/office/powerpoint/2010/main" val="324519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Set</a:t>
            </a:r>
            <a:endParaRPr lang="en-GB" dirty="0"/>
          </a:p>
        </p:txBody>
      </p:sp>
      <p:sp>
        <p:nvSpPr>
          <p:cNvPr id="3" name="Content Placeholder 2"/>
          <p:cNvSpPr>
            <a:spLocks noGrp="1"/>
          </p:cNvSpPr>
          <p:nvPr>
            <p:ph idx="1"/>
          </p:nvPr>
        </p:nvSpPr>
        <p:spPr>
          <a:xfrm>
            <a:off x="6966283" y="336884"/>
            <a:ext cx="4914177" cy="5840271"/>
          </a:xfrm>
        </p:spPr>
        <p:txBody>
          <a:bodyPr>
            <a:noAutofit/>
          </a:bodyPr>
          <a:lstStyle/>
          <a:p>
            <a:pPr marL="342900" lvl="1" indent="-342900" algn="just"/>
            <a:r>
              <a:rPr lang="th-TH" sz="2400" dirty="0" smtClean="0">
                <a:solidFill>
                  <a:schemeClr val="tx1"/>
                </a:solidFill>
              </a:rPr>
              <a:t>The </a:t>
            </a:r>
            <a:r>
              <a:rPr lang="th-TH" sz="2400" dirty="0">
                <a:solidFill>
                  <a:schemeClr val="tx1"/>
                </a:solidFill>
              </a:rPr>
              <a:t>instruction set is the entire repertoire of machine operations</a:t>
            </a:r>
            <a:r>
              <a:rPr lang="en-GB" sz="2400" dirty="0">
                <a:solidFill>
                  <a:schemeClr val="tx1"/>
                </a:solidFill>
              </a:rPr>
              <a:t>. </a:t>
            </a:r>
            <a:endParaRPr lang="en-GB" sz="2400" dirty="0" smtClean="0">
              <a:solidFill>
                <a:schemeClr val="tx1"/>
              </a:solidFill>
            </a:endParaRPr>
          </a:p>
          <a:p>
            <a:pPr marL="342900" lvl="1" indent="-342900" algn="just"/>
            <a:r>
              <a:rPr lang="en-GB" sz="2400" dirty="0" smtClean="0">
                <a:solidFill>
                  <a:schemeClr val="tx1"/>
                </a:solidFill>
              </a:rPr>
              <a:t>The </a:t>
            </a:r>
            <a:r>
              <a:rPr lang="en-GB" sz="2400" dirty="0">
                <a:solidFill>
                  <a:schemeClr val="tx1"/>
                </a:solidFill>
              </a:rPr>
              <a:t>structure of an internal instruction word and the decoding method are defined by the </a:t>
            </a:r>
            <a:r>
              <a:rPr lang="en-GB" sz="2400" b="1" dirty="0">
                <a:solidFill>
                  <a:schemeClr val="tx1"/>
                </a:solidFill>
              </a:rPr>
              <a:t>instruction format</a:t>
            </a:r>
            <a:r>
              <a:rPr lang="en-GB" sz="2400" dirty="0">
                <a:solidFill>
                  <a:schemeClr val="tx1"/>
                </a:solidFill>
              </a:rPr>
              <a:t>. </a:t>
            </a:r>
          </a:p>
          <a:p>
            <a:pPr algn="just"/>
            <a:r>
              <a:rPr lang="en-GB" sz="2400" dirty="0"/>
              <a:t>The instruction format defines the </a:t>
            </a:r>
            <a:r>
              <a:rPr lang="en-GB" sz="2400" b="1" dirty="0"/>
              <a:t>instruction word lengths</a:t>
            </a:r>
            <a:r>
              <a:rPr lang="en-GB" sz="2400" dirty="0"/>
              <a:t>, the </a:t>
            </a:r>
            <a:r>
              <a:rPr lang="en-GB" sz="2400" b="1" dirty="0"/>
              <a:t>subdivision into bit fields</a:t>
            </a:r>
            <a:r>
              <a:rPr lang="en-GB" sz="2400" dirty="0"/>
              <a:t> and </a:t>
            </a:r>
            <a:r>
              <a:rPr lang="en-GB" sz="2400" b="1" dirty="0"/>
              <a:t>interpretation method</a:t>
            </a:r>
            <a:r>
              <a:rPr lang="en-GB" sz="2400" dirty="0"/>
              <a:t> for particular fields. </a:t>
            </a:r>
          </a:p>
          <a:p>
            <a:endParaRPr lang="en-GB" sz="1600" dirty="0" smtClean="0"/>
          </a:p>
          <a:p>
            <a:endParaRPr lang="en-GB" sz="1600" dirty="0" smtClean="0"/>
          </a:p>
          <a:p>
            <a:pPr marL="457200" lvl="1" indent="0">
              <a:buNone/>
            </a:pPr>
            <a:endParaRPr lang="th-TH" sz="1600" dirty="0">
              <a:solidFill>
                <a:schemeClr val="tx1"/>
              </a:solidFill>
            </a:endParaRPr>
          </a:p>
          <a:p>
            <a:endParaRPr lang="en-GB"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718" y="2586790"/>
            <a:ext cx="5019474" cy="1930567"/>
          </a:xfrm>
          <a:prstGeom prst="rect">
            <a:avLst/>
          </a:prstGeom>
        </p:spPr>
      </p:pic>
      <p:sp>
        <p:nvSpPr>
          <p:cNvPr id="6" name="TextBox 5"/>
          <p:cNvSpPr txBox="1"/>
          <p:nvPr/>
        </p:nvSpPr>
        <p:spPr>
          <a:xfrm>
            <a:off x="2177365" y="4836694"/>
            <a:ext cx="3116179" cy="369332"/>
          </a:xfrm>
          <a:prstGeom prst="rect">
            <a:avLst/>
          </a:prstGeom>
          <a:noFill/>
        </p:spPr>
        <p:txBody>
          <a:bodyPr wrap="square" rtlCol="0">
            <a:spAutoFit/>
          </a:bodyPr>
          <a:lstStyle/>
          <a:p>
            <a:pPr algn="ctr"/>
            <a:r>
              <a:rPr lang="en-GB" b="1" dirty="0">
                <a:solidFill>
                  <a:prstClr val="black"/>
                </a:solidFill>
              </a:rPr>
              <a:t>Simple Instruction Format</a:t>
            </a:r>
          </a:p>
        </p:txBody>
      </p:sp>
    </p:spTree>
    <p:extLst>
      <p:ext uri="{BB962C8B-B14F-4D97-AF65-F5344CB8AC3E}">
        <p14:creationId xmlns:p14="http://schemas.microsoft.com/office/powerpoint/2010/main" val="407476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Set </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bit fields of an instruction word are used </a:t>
            </a:r>
            <a:r>
              <a:rPr lang="en-US" dirty="0" smtClean="0"/>
              <a:t>to: encode </a:t>
            </a:r>
            <a:r>
              <a:rPr lang="en-US" dirty="0"/>
              <a:t>operations to be performed in the </a:t>
            </a:r>
            <a:r>
              <a:rPr lang="en-US" err="1" smtClean="0"/>
              <a:t>instruction</a:t>
            </a:r>
            <a:r>
              <a:rPr lang="en-US" smtClean="0"/>
              <a:t>, encode </a:t>
            </a:r>
            <a:r>
              <a:rPr lang="en-US" dirty="0"/>
              <a:t>the decoding method for the </a:t>
            </a:r>
            <a:r>
              <a:rPr lang="en-US" dirty="0" smtClean="0"/>
              <a:t>instruction and to set </a:t>
            </a:r>
            <a:r>
              <a:rPr lang="en-US" dirty="0"/>
              <a:t>some data in the instruction.</a:t>
            </a:r>
          </a:p>
          <a:p>
            <a:pPr algn="just"/>
            <a:r>
              <a:rPr lang="en-US" dirty="0"/>
              <a:t>The simplest instruction format is composed of two fields: operation code (op code) field, operand address field.</a:t>
            </a:r>
          </a:p>
          <a:p>
            <a:pPr algn="just"/>
            <a:endParaRPr lang="en-US" dirty="0"/>
          </a:p>
        </p:txBody>
      </p:sp>
    </p:spTree>
    <p:extLst>
      <p:ext uri="{BB962C8B-B14F-4D97-AF65-F5344CB8AC3E}">
        <p14:creationId xmlns:p14="http://schemas.microsoft.com/office/powerpoint/2010/main" val="184849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word cont’d</a:t>
            </a:r>
            <a:endParaRPr lang="en-GB" dirty="0"/>
          </a:p>
        </p:txBody>
      </p:sp>
      <p:sp>
        <p:nvSpPr>
          <p:cNvPr id="3" name="Content Placeholder 2"/>
          <p:cNvSpPr>
            <a:spLocks noGrp="1"/>
          </p:cNvSpPr>
          <p:nvPr>
            <p:ph idx="1"/>
          </p:nvPr>
        </p:nvSpPr>
        <p:spPr>
          <a:xfrm>
            <a:off x="5293895" y="1412776"/>
            <a:ext cx="6658756" cy="4824536"/>
          </a:xfrm>
        </p:spPr>
        <p:txBody>
          <a:bodyPr>
            <a:normAutofit fontScale="92500"/>
          </a:bodyPr>
          <a:lstStyle/>
          <a:p>
            <a:pPr algn="just"/>
            <a:r>
              <a:rPr lang="en-GB" dirty="0"/>
              <a:t>The instruction word of a computer can have fixed or variable length. In the latter case, the length of the instruction word depends on its operation code and can be determined only after decoding of this code.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55" y="2825415"/>
            <a:ext cx="2943225" cy="533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555" y="1780387"/>
            <a:ext cx="2924175" cy="533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420" y="3870442"/>
            <a:ext cx="4562475" cy="533400"/>
          </a:xfrm>
          <a:prstGeom prst="rect">
            <a:avLst/>
          </a:prstGeom>
        </p:spPr>
      </p:pic>
      <p:sp>
        <p:nvSpPr>
          <p:cNvPr id="8" name="TextBox 7"/>
          <p:cNvSpPr txBox="1"/>
          <p:nvPr/>
        </p:nvSpPr>
        <p:spPr>
          <a:xfrm>
            <a:off x="766009" y="4951245"/>
            <a:ext cx="4692315" cy="369332"/>
          </a:xfrm>
          <a:prstGeom prst="rect">
            <a:avLst/>
          </a:prstGeom>
          <a:noFill/>
        </p:spPr>
        <p:txBody>
          <a:bodyPr wrap="square" rtlCol="0">
            <a:spAutoFit/>
          </a:bodyPr>
          <a:lstStyle/>
          <a:p>
            <a:pPr algn="ctr"/>
            <a:r>
              <a:rPr lang="en-GB" b="1" dirty="0">
                <a:solidFill>
                  <a:prstClr val="black"/>
                </a:solidFill>
              </a:rPr>
              <a:t>Fixed and variable length instruction length </a:t>
            </a:r>
          </a:p>
        </p:txBody>
      </p:sp>
    </p:spTree>
    <p:extLst>
      <p:ext uri="{BB962C8B-B14F-4D97-AF65-F5344CB8AC3E}">
        <p14:creationId xmlns:p14="http://schemas.microsoft.com/office/powerpoint/2010/main" val="370027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word cont’d</a:t>
            </a:r>
            <a:endParaRPr lang="en-GB" dirty="0"/>
          </a:p>
        </p:txBody>
      </p:sp>
      <p:sp>
        <p:nvSpPr>
          <p:cNvPr id="3" name="Content Placeholder 2"/>
          <p:cNvSpPr>
            <a:spLocks noGrp="1"/>
          </p:cNvSpPr>
          <p:nvPr>
            <p:ph idx="1"/>
          </p:nvPr>
        </p:nvSpPr>
        <p:spPr>
          <a:xfrm>
            <a:off x="5702969" y="1412776"/>
            <a:ext cx="6249682" cy="4824536"/>
          </a:xfrm>
        </p:spPr>
        <p:txBody>
          <a:bodyPr>
            <a:normAutofit fontScale="62500" lnSpcReduction="20000"/>
          </a:bodyPr>
          <a:lstStyle/>
          <a:p>
            <a:r>
              <a:rPr lang="en-GB" dirty="0"/>
              <a:t>The </a:t>
            </a:r>
            <a:r>
              <a:rPr lang="en-GB" b="1" dirty="0"/>
              <a:t>operation code </a:t>
            </a:r>
            <a:r>
              <a:rPr lang="en-GB" b="1" dirty="0" smtClean="0"/>
              <a:t>(OPCODE)</a:t>
            </a:r>
            <a:r>
              <a:rPr lang="en-GB" b="1" dirty="0"/>
              <a:t> </a:t>
            </a:r>
            <a:r>
              <a:rPr lang="en-GB" dirty="0" smtClean="0"/>
              <a:t>can </a:t>
            </a:r>
            <a:r>
              <a:rPr lang="en-GB" dirty="0"/>
              <a:t>be composed of one or more fields. In each field we encode in a binary way mutually exclusive operations, which are to be performed in a given instruction. </a:t>
            </a:r>
            <a:endParaRPr lang="en-GB" dirty="0" smtClean="0"/>
          </a:p>
          <a:p>
            <a:r>
              <a:rPr lang="en-GB" dirty="0" smtClean="0"/>
              <a:t>In </a:t>
            </a:r>
            <a:r>
              <a:rPr lang="en-GB" dirty="0"/>
              <a:t>the address </a:t>
            </a:r>
            <a:r>
              <a:rPr lang="en-GB" dirty="0" smtClean="0"/>
              <a:t>field, </a:t>
            </a:r>
            <a:r>
              <a:rPr lang="en-GB" dirty="0"/>
              <a:t>we place operand addresses of the operation stated in the operation code (addresses of memory cells or registers) or the so called </a:t>
            </a:r>
            <a:r>
              <a:rPr lang="en-GB" b="1" dirty="0"/>
              <a:t>immediate arguments</a:t>
            </a:r>
            <a:r>
              <a:rPr lang="en-GB" dirty="0"/>
              <a:t> i.e. binary data immediately useful for instruction execution.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38" y="3307686"/>
            <a:ext cx="5003259" cy="1034716"/>
          </a:xfrm>
          <a:prstGeom prst="rect">
            <a:avLst/>
          </a:prstGeom>
        </p:spPr>
      </p:pic>
      <p:sp>
        <p:nvSpPr>
          <p:cNvPr id="6" name="TextBox 5"/>
          <p:cNvSpPr txBox="1"/>
          <p:nvPr/>
        </p:nvSpPr>
        <p:spPr>
          <a:xfrm>
            <a:off x="1022684" y="4884821"/>
            <a:ext cx="3621505" cy="369332"/>
          </a:xfrm>
          <a:prstGeom prst="rect">
            <a:avLst/>
          </a:prstGeom>
          <a:noFill/>
        </p:spPr>
        <p:txBody>
          <a:bodyPr wrap="square" rtlCol="0">
            <a:spAutoFit/>
          </a:bodyPr>
          <a:lstStyle/>
          <a:p>
            <a:pPr algn="ctr"/>
            <a:r>
              <a:rPr lang="en-GB" b="1" dirty="0">
                <a:solidFill>
                  <a:prstClr val="black"/>
                </a:solidFill>
              </a:rPr>
              <a:t>Instruction word structure</a:t>
            </a:r>
          </a:p>
        </p:txBody>
      </p:sp>
    </p:spTree>
    <p:extLst>
      <p:ext uri="{BB962C8B-B14F-4D97-AF65-F5344CB8AC3E}">
        <p14:creationId xmlns:p14="http://schemas.microsoft.com/office/powerpoint/2010/main" val="350947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Operations and operands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In an internal instruction there is always specified an operation to be performed</a:t>
            </a:r>
            <a:r>
              <a:rPr lang="en-GB" dirty="0" smtClean="0"/>
              <a:t>. Therefore types of instructions are similar to types of operations.</a:t>
            </a:r>
          </a:p>
          <a:p>
            <a:pPr marL="0" indent="0" algn="just">
              <a:buNone/>
            </a:pPr>
            <a:r>
              <a:rPr lang="en-GB" dirty="0" smtClean="0"/>
              <a:t> </a:t>
            </a:r>
            <a:r>
              <a:rPr lang="en-GB" dirty="0"/>
              <a:t>Depending on an instruction the following additional parameters can be also specified: </a:t>
            </a:r>
            <a:r>
              <a:rPr lang="en-GB" b="1" dirty="0"/>
              <a:t>operand addresses</a:t>
            </a:r>
            <a:r>
              <a:rPr lang="en-GB" dirty="0"/>
              <a:t>, </a:t>
            </a:r>
            <a:r>
              <a:rPr lang="en-GB" b="1" dirty="0"/>
              <a:t>address mode</a:t>
            </a:r>
            <a:r>
              <a:rPr lang="en-GB" dirty="0"/>
              <a:t>, i.e. how to compute the final operand address based on the address contained in the instruction (an address modification using data stored in the computer is </a:t>
            </a:r>
            <a:r>
              <a:rPr lang="en-GB" dirty="0" smtClean="0"/>
              <a:t>possible) and </a:t>
            </a:r>
            <a:r>
              <a:rPr lang="en-GB" b="1" dirty="0"/>
              <a:t>immediate data</a:t>
            </a:r>
            <a:r>
              <a:rPr lang="en-GB" dirty="0"/>
              <a:t>.</a:t>
            </a:r>
          </a:p>
          <a:p>
            <a:pPr marL="0" indent="0" algn="just">
              <a:buNone/>
            </a:pPr>
            <a:r>
              <a:rPr lang="en-GB" dirty="0"/>
              <a:t>Internal instructions are composed as bit sequences placed in the instruction word fields. Such form is very inconvenient for a programmer. </a:t>
            </a:r>
            <a:endParaRPr lang="en-GB" dirty="0" smtClean="0"/>
          </a:p>
          <a:p>
            <a:endParaRPr lang="en-GB" dirty="0"/>
          </a:p>
        </p:txBody>
      </p:sp>
    </p:spTree>
    <p:extLst>
      <p:ext uri="{BB962C8B-B14F-4D97-AF65-F5344CB8AC3E}">
        <p14:creationId xmlns:p14="http://schemas.microsoft.com/office/powerpoint/2010/main" val="190370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Operations and operands</a:t>
            </a:r>
          </a:p>
        </p:txBody>
      </p:sp>
      <p:sp>
        <p:nvSpPr>
          <p:cNvPr id="3" name="Content Placeholder 2"/>
          <p:cNvSpPr>
            <a:spLocks noGrp="1"/>
          </p:cNvSpPr>
          <p:nvPr>
            <p:ph idx="1"/>
          </p:nvPr>
        </p:nvSpPr>
        <p:spPr/>
        <p:txBody>
          <a:bodyPr>
            <a:normAutofit fontScale="70000" lnSpcReduction="20000"/>
          </a:bodyPr>
          <a:lstStyle/>
          <a:p>
            <a:pPr algn="just"/>
            <a:r>
              <a:rPr lang="en-US" dirty="0"/>
              <a:t>To make writing low-level programs easier, symbolic programming languages or assembler languages have been introduced. </a:t>
            </a:r>
            <a:endParaRPr lang="en-US" dirty="0" smtClean="0"/>
          </a:p>
          <a:p>
            <a:pPr algn="just"/>
            <a:r>
              <a:rPr lang="en-US" dirty="0" smtClean="0"/>
              <a:t>In </a:t>
            </a:r>
            <a:r>
              <a:rPr lang="en-US" dirty="0"/>
              <a:t>such languages, a program is expressed by instructions, which correspond to internal computer instructions but written down in an symbolic way as an association of the following elements: the symbol of the operation performed by the instruction (the mnemonic), the symbol of the address mode, values and symbols of addresses used by instructions (labels) and symbols and values of data (constants and variables). </a:t>
            </a:r>
          </a:p>
          <a:p>
            <a:pPr algn="just"/>
            <a:r>
              <a:rPr lang="en-US" dirty="0"/>
              <a:t>Values of addresses and data can be expressed in different representations: decimal, hexadecimal, octal or binary but always together with the identifier of the representation used. </a:t>
            </a:r>
          </a:p>
          <a:p>
            <a:endParaRPr lang="en-US" dirty="0"/>
          </a:p>
        </p:txBody>
      </p:sp>
    </p:spTree>
    <p:extLst>
      <p:ext uri="{BB962C8B-B14F-4D97-AF65-F5344CB8AC3E}">
        <p14:creationId xmlns:p14="http://schemas.microsoft.com/office/powerpoint/2010/main" val="30926459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612</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ＭＳ Ｐゴシック</vt:lpstr>
      <vt:lpstr>Arial</vt:lpstr>
      <vt:lpstr>Calibri</vt:lpstr>
      <vt:lpstr>Cordia New</vt:lpstr>
      <vt:lpstr>Georgia</vt:lpstr>
      <vt:lpstr>Rockwell</vt:lpstr>
      <vt:lpstr>Rockwell Condensed</vt:lpstr>
      <vt:lpstr>Times New Roman</vt:lpstr>
      <vt:lpstr>Wingdings</vt:lpstr>
      <vt:lpstr>1_Office Theme</vt:lpstr>
      <vt:lpstr>2_Office Theme</vt:lpstr>
      <vt:lpstr>  CEN416: Assembly Language Programming  </vt:lpstr>
      <vt:lpstr>Week 2 Topics</vt:lpstr>
      <vt:lpstr>Instruction Set Architecture</vt:lpstr>
      <vt:lpstr>Instruction Set</vt:lpstr>
      <vt:lpstr>Instruction Set </vt:lpstr>
      <vt:lpstr>Instruction word cont’d</vt:lpstr>
      <vt:lpstr>Instruction word cont’d</vt:lpstr>
      <vt:lpstr>Types of Operations and operands</vt:lpstr>
      <vt:lpstr>Types of Operations and operands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CEN416: Assembly Language Programming  </dc:title>
  <dc:creator>Ruyione</dc:creator>
  <cp:lastModifiedBy>Ruyione</cp:lastModifiedBy>
  <cp:revision>9</cp:revision>
  <dcterms:created xsi:type="dcterms:W3CDTF">2021-10-19T06:09:04Z</dcterms:created>
  <dcterms:modified xsi:type="dcterms:W3CDTF">2021-10-25T23:51:58Z</dcterms:modified>
</cp:coreProperties>
</file>