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36"/>
  </p:notesMasterIdLst>
  <p:sldIdLst>
    <p:sldId id="257" r:id="rId3"/>
    <p:sldId id="258" r:id="rId4"/>
    <p:sldId id="259" r:id="rId5"/>
    <p:sldId id="260" r:id="rId6"/>
    <p:sldId id="269" r:id="rId7"/>
    <p:sldId id="273" r:id="rId8"/>
    <p:sldId id="272" r:id="rId9"/>
    <p:sldId id="270" r:id="rId10"/>
    <p:sldId id="271"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61" r:id="rId27"/>
    <p:sldId id="262" r:id="rId28"/>
    <p:sldId id="263" r:id="rId29"/>
    <p:sldId id="264" r:id="rId30"/>
    <p:sldId id="265" r:id="rId31"/>
    <p:sldId id="266" r:id="rId32"/>
    <p:sldId id="267" r:id="rId33"/>
    <p:sldId id="26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66" d="100"/>
          <a:sy n="66" d="100"/>
        </p:scale>
        <p:origin x="48"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9B995-0940-412D-A44B-AC931848170E}" type="datetimeFigureOut">
              <a:rPr lang="en-US" smtClean="0"/>
              <a:t>10/25/2021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520F5-FD5E-42EA-B446-E39CFA9A58AA}" type="slidenum">
              <a:rPr lang="en-US" smtClean="0"/>
              <a:t>‹#›</a:t>
            </a:fld>
            <a:endParaRPr lang="en-US"/>
          </a:p>
        </p:txBody>
      </p:sp>
    </p:spTree>
    <p:extLst>
      <p:ext uri="{BB962C8B-B14F-4D97-AF65-F5344CB8AC3E}">
        <p14:creationId xmlns:p14="http://schemas.microsoft.com/office/powerpoint/2010/main" val="2132980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CF1E30C-5DF2-43D3-B54B-648540F4F7B0}" type="slidenum">
              <a:rPr lang="en-GB" altLang="en-US" smtClean="0">
                <a:solidFill>
                  <a:prstClr val="black"/>
                </a:solidFill>
              </a:rPr>
              <a:pPr fontAlgn="base">
                <a:spcBef>
                  <a:spcPct val="0"/>
                </a:spcBef>
                <a:spcAft>
                  <a:spcPct val="0"/>
                </a:spcAft>
              </a:pPr>
              <a:t>1</a:t>
            </a:fld>
            <a:endParaRPr lang="en-GB" altLang="en-US" smtClean="0">
              <a:solidFill>
                <a:prstClr val="black"/>
              </a:solidFill>
            </a:endParaRPr>
          </a:p>
        </p:txBody>
      </p:sp>
    </p:spTree>
    <p:extLst>
      <p:ext uri="{BB962C8B-B14F-4D97-AF65-F5344CB8AC3E}">
        <p14:creationId xmlns:p14="http://schemas.microsoft.com/office/powerpoint/2010/main" val="2162039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296060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25/10/2021</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12700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262488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26/10/2021</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20591043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fld id="{A27FBBCB-E5C9-4EA2-B168-B315C04E8C88}" type="datetimeFigureOut">
              <a:rPr lang="en-US" smtClean="0"/>
              <a:t>10/25/2021</a:t>
            </a:fld>
            <a:endParaRPr lang="en-US"/>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fld id="{D59441D0-E118-413D-9123-266FA2885E11}" type="slidenum">
              <a:rPr lang="en-US" smtClean="0"/>
              <a:t>‹#›</a:t>
            </a:fld>
            <a:endParaRPr lang="en-US"/>
          </a:p>
        </p:txBody>
      </p:sp>
    </p:spTree>
    <p:extLst>
      <p:ext uri="{BB962C8B-B14F-4D97-AF65-F5344CB8AC3E}">
        <p14:creationId xmlns:p14="http://schemas.microsoft.com/office/powerpoint/2010/main" val="1622841020"/>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rtl="0" eaLnBrk="1" fontAlgn="base" hangingPunct="1">
        <a:spcBef>
          <a:spcPct val="0"/>
        </a:spcBef>
        <a:spcAft>
          <a:spcPct val="0"/>
        </a:spcAft>
        <a:defRPr sz="4399" kern="1200">
          <a:solidFill>
            <a:schemeClr val="tx1"/>
          </a:solidFill>
          <a:latin typeface="+mj-lt"/>
          <a:ea typeface="+mj-ea"/>
          <a:cs typeface="+mj-cs"/>
        </a:defRPr>
      </a:lvl1pPr>
      <a:lvl2pPr algn="ctr" rtl="0" eaLnBrk="1" fontAlgn="base" hangingPunct="1">
        <a:spcBef>
          <a:spcPct val="0"/>
        </a:spcBef>
        <a:spcAft>
          <a:spcPct val="0"/>
        </a:spcAft>
        <a:defRPr sz="4399">
          <a:solidFill>
            <a:schemeClr val="tx1"/>
          </a:solidFill>
          <a:latin typeface="Calibri" panose="020F0502020204030204" pitchFamily="34" charset="0"/>
        </a:defRPr>
      </a:lvl2pPr>
      <a:lvl3pPr algn="ctr" rtl="0" eaLnBrk="1" fontAlgn="base" hangingPunct="1">
        <a:spcBef>
          <a:spcPct val="0"/>
        </a:spcBef>
        <a:spcAft>
          <a:spcPct val="0"/>
        </a:spcAft>
        <a:defRPr sz="4399">
          <a:solidFill>
            <a:schemeClr val="tx1"/>
          </a:solidFill>
          <a:latin typeface="Calibri" panose="020F0502020204030204" pitchFamily="34" charset="0"/>
        </a:defRPr>
      </a:lvl3pPr>
      <a:lvl4pPr algn="ctr" rtl="0" eaLnBrk="1" fontAlgn="base" hangingPunct="1">
        <a:spcBef>
          <a:spcPct val="0"/>
        </a:spcBef>
        <a:spcAft>
          <a:spcPct val="0"/>
        </a:spcAft>
        <a:defRPr sz="4399">
          <a:solidFill>
            <a:schemeClr val="tx1"/>
          </a:solidFill>
          <a:latin typeface="Calibri" panose="020F0502020204030204" pitchFamily="34" charset="0"/>
        </a:defRPr>
      </a:lvl4pPr>
      <a:lvl5pPr algn="ctr" rtl="0" eaLnBrk="1" fontAlgn="base" hangingPunct="1">
        <a:spcBef>
          <a:spcPct val="0"/>
        </a:spcBef>
        <a:spcAft>
          <a:spcPct val="0"/>
        </a:spcAft>
        <a:defRPr sz="4399">
          <a:solidFill>
            <a:schemeClr val="tx1"/>
          </a:solidFill>
          <a:latin typeface="Calibri" panose="020F0502020204030204" pitchFamily="34" charset="0"/>
        </a:defRPr>
      </a:lvl5pPr>
      <a:lvl6pPr marL="457063" algn="ctr" rtl="0" eaLnBrk="1" fontAlgn="base" hangingPunct="1">
        <a:spcBef>
          <a:spcPct val="0"/>
        </a:spcBef>
        <a:spcAft>
          <a:spcPct val="0"/>
        </a:spcAft>
        <a:defRPr sz="4399">
          <a:solidFill>
            <a:schemeClr val="tx1"/>
          </a:solidFill>
          <a:latin typeface="Calibri" panose="020F0502020204030204" pitchFamily="34" charset="0"/>
        </a:defRPr>
      </a:lvl6pPr>
      <a:lvl7pPr marL="914126" algn="ctr" rtl="0" eaLnBrk="1" fontAlgn="base" hangingPunct="1">
        <a:spcBef>
          <a:spcPct val="0"/>
        </a:spcBef>
        <a:spcAft>
          <a:spcPct val="0"/>
        </a:spcAft>
        <a:defRPr sz="4399">
          <a:solidFill>
            <a:schemeClr val="tx1"/>
          </a:solidFill>
          <a:latin typeface="Calibri" panose="020F0502020204030204" pitchFamily="34" charset="0"/>
        </a:defRPr>
      </a:lvl7pPr>
      <a:lvl8pPr marL="1371189" algn="ctr" rtl="0" eaLnBrk="1" fontAlgn="base" hangingPunct="1">
        <a:spcBef>
          <a:spcPct val="0"/>
        </a:spcBef>
        <a:spcAft>
          <a:spcPct val="0"/>
        </a:spcAft>
        <a:defRPr sz="4399">
          <a:solidFill>
            <a:schemeClr val="tx1"/>
          </a:solidFill>
          <a:latin typeface="Calibri" panose="020F0502020204030204" pitchFamily="34" charset="0"/>
        </a:defRPr>
      </a:lvl8pPr>
      <a:lvl9pPr marL="1828251" algn="ctr" rtl="0" eaLnBrk="1" fontAlgn="base" hangingPunct="1">
        <a:spcBef>
          <a:spcPct val="0"/>
        </a:spcBef>
        <a:spcAft>
          <a:spcPct val="0"/>
        </a:spcAft>
        <a:defRPr sz="4399">
          <a:solidFill>
            <a:schemeClr val="tx1"/>
          </a:solidFill>
          <a:latin typeface="Calibri" panose="020F0502020204030204" pitchFamily="34" charset="0"/>
        </a:defRPr>
      </a:lvl9pPr>
    </p:titleStyle>
    <p:bodyStyle>
      <a:lvl1pPr marL="342797" indent="-342797" algn="l" rtl="0" eaLnBrk="1" fontAlgn="base" hangingPunct="1">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1" fontAlgn="base" hangingPunct="1">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1" fontAlgn="base" hangingPunct="1">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D3DD00C3-F7D9-4F4B-B656-9D5319369CE5}" type="datetimeFigureOut">
              <a:rPr lang="en-GB">
                <a:solidFill>
                  <a:prstClr val="black">
                    <a:tint val="75000"/>
                  </a:prstClr>
                </a:solidFill>
              </a:rPr>
              <a:pPr>
                <a:defRPr/>
              </a:pPr>
              <a:t>26/10/2021</a:t>
            </a:fld>
            <a:endParaRPr lang="en-GB">
              <a:solidFill>
                <a:prstClr val="black">
                  <a:tint val="75000"/>
                </a:prstClr>
              </a:solidFill>
            </a:endParaRPr>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3354A876-9818-4CA5-BBE2-789685B9C20B}"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527117603"/>
      </p:ext>
    </p:extLst>
  </p:cSld>
  <p:clrMap bg1="lt1" tx1="dk1" bg2="lt2" tx2="dk2" accent1="accent1" accent2="accent2" accent3="accent3" accent4="accent4" accent5="accent5" accent6="accent6" hlink="hlink" folHlink="folHlink"/>
  <p:sldLayoutIdLst>
    <p:sldLayoutId id="2147483664" r:id="rId1"/>
    <p:sldLayoutId id="2147483665" r:id="rId2"/>
  </p:sldLayoutIdLst>
  <p:timing>
    <p:tnLst>
      <p:par>
        <p:cTn id="1" dur="indefinite" restart="never" nodeType="tmRoot"/>
      </p:par>
    </p:tnLst>
  </p:timing>
  <p:txStyles>
    <p:titleStyle>
      <a:lvl1pPr algn="ctr" rtl="0" eaLnBrk="0" fontAlgn="base" hangingPunct="0">
        <a:spcBef>
          <a:spcPct val="0"/>
        </a:spcBef>
        <a:spcAft>
          <a:spcPct val="0"/>
        </a:spcAft>
        <a:defRPr sz="4399" kern="1200">
          <a:solidFill>
            <a:schemeClr val="tx1"/>
          </a:solidFill>
          <a:latin typeface="+mj-lt"/>
          <a:ea typeface="+mj-ea"/>
          <a:cs typeface="+mj-cs"/>
        </a:defRPr>
      </a:lvl1pPr>
      <a:lvl2pPr algn="ctr" rtl="0" eaLnBrk="0" fontAlgn="base" hangingPunct="0">
        <a:spcBef>
          <a:spcPct val="0"/>
        </a:spcBef>
        <a:spcAft>
          <a:spcPct val="0"/>
        </a:spcAft>
        <a:defRPr sz="4399">
          <a:solidFill>
            <a:schemeClr val="tx1"/>
          </a:solidFill>
          <a:latin typeface="Calibri" panose="020F0502020204030204" pitchFamily="34" charset="0"/>
        </a:defRPr>
      </a:lvl2pPr>
      <a:lvl3pPr algn="ctr" rtl="0" eaLnBrk="0" fontAlgn="base" hangingPunct="0">
        <a:spcBef>
          <a:spcPct val="0"/>
        </a:spcBef>
        <a:spcAft>
          <a:spcPct val="0"/>
        </a:spcAft>
        <a:defRPr sz="4399">
          <a:solidFill>
            <a:schemeClr val="tx1"/>
          </a:solidFill>
          <a:latin typeface="Calibri" panose="020F0502020204030204" pitchFamily="34" charset="0"/>
        </a:defRPr>
      </a:lvl3pPr>
      <a:lvl4pPr algn="ctr" rtl="0" eaLnBrk="0" fontAlgn="base" hangingPunct="0">
        <a:spcBef>
          <a:spcPct val="0"/>
        </a:spcBef>
        <a:spcAft>
          <a:spcPct val="0"/>
        </a:spcAft>
        <a:defRPr sz="4399">
          <a:solidFill>
            <a:schemeClr val="tx1"/>
          </a:solidFill>
          <a:latin typeface="Calibri" panose="020F0502020204030204" pitchFamily="34" charset="0"/>
        </a:defRPr>
      </a:lvl4pPr>
      <a:lvl5pPr algn="ctr" rtl="0" eaLnBrk="0" fontAlgn="base" hangingPunct="0">
        <a:spcBef>
          <a:spcPct val="0"/>
        </a:spcBef>
        <a:spcAft>
          <a:spcPct val="0"/>
        </a:spcAft>
        <a:defRPr sz="4399">
          <a:solidFill>
            <a:schemeClr val="tx1"/>
          </a:solidFill>
          <a:latin typeface="Calibri" panose="020F0502020204030204" pitchFamily="34" charset="0"/>
        </a:defRPr>
      </a:lvl5pPr>
      <a:lvl6pPr marL="457063" algn="ctr" rtl="0" fontAlgn="base">
        <a:spcBef>
          <a:spcPct val="0"/>
        </a:spcBef>
        <a:spcAft>
          <a:spcPct val="0"/>
        </a:spcAft>
        <a:defRPr sz="4399">
          <a:solidFill>
            <a:schemeClr val="tx1"/>
          </a:solidFill>
          <a:latin typeface="Calibri" panose="020F0502020204030204" pitchFamily="34" charset="0"/>
        </a:defRPr>
      </a:lvl6pPr>
      <a:lvl7pPr marL="914126" algn="ctr" rtl="0" fontAlgn="base">
        <a:spcBef>
          <a:spcPct val="0"/>
        </a:spcBef>
        <a:spcAft>
          <a:spcPct val="0"/>
        </a:spcAft>
        <a:defRPr sz="4399">
          <a:solidFill>
            <a:schemeClr val="tx1"/>
          </a:solidFill>
          <a:latin typeface="Calibri" panose="020F0502020204030204" pitchFamily="34" charset="0"/>
        </a:defRPr>
      </a:lvl7pPr>
      <a:lvl8pPr marL="1371189" algn="ctr" rtl="0" fontAlgn="base">
        <a:spcBef>
          <a:spcPct val="0"/>
        </a:spcBef>
        <a:spcAft>
          <a:spcPct val="0"/>
        </a:spcAft>
        <a:defRPr sz="4399">
          <a:solidFill>
            <a:schemeClr val="tx1"/>
          </a:solidFill>
          <a:latin typeface="Calibri" panose="020F0502020204030204" pitchFamily="34" charset="0"/>
        </a:defRPr>
      </a:lvl8pPr>
      <a:lvl9pPr marL="1828251" algn="ctr" rtl="0" fontAlgn="base">
        <a:spcBef>
          <a:spcPct val="0"/>
        </a:spcBef>
        <a:spcAft>
          <a:spcPct val="0"/>
        </a:spcAft>
        <a:defRPr sz="4399">
          <a:solidFill>
            <a:schemeClr val="tx1"/>
          </a:solidFill>
          <a:latin typeface="Calibri" panose="020F0502020204030204" pitchFamily="34" charset="0"/>
        </a:defRPr>
      </a:lvl9pPr>
    </p:titleStyle>
    <p:bodyStyle>
      <a:lvl1pPr marL="342797" indent="-342797" algn="l" rtl="0" eaLnBrk="0" fontAlgn="base" hangingPunct="0">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0" fontAlgn="base" hangingPunct="0">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0" fontAlgn="base" hangingPunct="0">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ctrTitle"/>
          </p:nvPr>
        </p:nvSpPr>
        <p:spPr>
          <a:xfrm>
            <a:off x="306309" y="1372135"/>
            <a:ext cx="11885692" cy="3123387"/>
          </a:xfrm>
          <a:solidFill>
            <a:srgbClr val="660033">
              <a:alpha val="61960"/>
            </a:srgbClr>
          </a:solidFill>
        </p:spPr>
        <p:txBody>
          <a:bodyPr>
            <a:normAutofit fontScale="90000"/>
          </a:bodyPr>
          <a:lstStyle/>
          <a:p>
            <a:pPr eaLnBrk="1" hangingPunct="1"/>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smtClean="0">
                <a:latin typeface="Times New Roman" panose="02020603050405020304" pitchFamily="18" charset="0"/>
                <a:ea typeface="ＭＳ Ｐゴシック" panose="020B0600070205080204" pitchFamily="34" charset="-128"/>
                <a:cs typeface="Times New Roman" panose="02020603050405020304" pitchFamily="18" charset="0"/>
              </a:rPr>
              <a:t>CEN416: Assembly Language Programming</a:t>
            </a:r>
            <a: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4799" dirty="0">
              <a:ea typeface="ＭＳ Ｐゴシック" panose="020B0600070205080204" pitchFamily="34" charset="-128"/>
              <a:cs typeface="Times New Roman" panose="02020603050405020304" pitchFamily="18" charset="0"/>
            </a:endParaRPr>
          </a:p>
        </p:txBody>
      </p:sp>
      <p:sp>
        <p:nvSpPr>
          <p:cNvPr id="8195" name="Subtitle 6"/>
          <p:cNvSpPr>
            <a:spLocks noGrp="1"/>
          </p:cNvSpPr>
          <p:nvPr>
            <p:ph type="subTitle" idx="1"/>
          </p:nvPr>
        </p:nvSpPr>
        <p:spPr>
          <a:xfrm>
            <a:off x="2820254" y="4571702"/>
            <a:ext cx="9370160" cy="1447423"/>
          </a:xfrm>
          <a:solidFill>
            <a:srgbClr val="FFFFFF">
              <a:alpha val="74117"/>
            </a:srgbClr>
          </a:solidFill>
        </p:spPr>
        <p:txBody>
          <a:bodyPr>
            <a:normAutofit fontScale="77500" lnSpcReduction="20000"/>
          </a:bodyPr>
          <a:lstStyle/>
          <a:p>
            <a:pPr eaLnBrk="1" hangingPunct="1"/>
            <a:r>
              <a:rPr lang="en-GB" altLang="en-US" sz="3999" dirty="0" smtClean="0"/>
              <a:t>COURSE LECTURERS</a:t>
            </a:r>
          </a:p>
          <a:p>
            <a:pPr eaLnBrk="1" hangingPunct="1"/>
            <a:r>
              <a:rPr lang="en-GB" altLang="en-US" sz="3999" dirty="0" smtClean="0"/>
              <a:t>TIWALADE ODU (Engr.)</a:t>
            </a:r>
            <a:endParaRPr lang="en-US" altLang="en-US" sz="3999" dirty="0" smtClean="0"/>
          </a:p>
          <a:p>
            <a:r>
              <a:rPr lang="en-US" altLang="en-US" sz="3999" dirty="0" smtClean="0"/>
              <a:t>OMORUYI OSEMWEGIE </a:t>
            </a:r>
            <a:r>
              <a:rPr lang="en-US" altLang="en-US" sz="3999" dirty="0"/>
              <a:t>(Engr.)</a:t>
            </a:r>
          </a:p>
        </p:txBody>
      </p:sp>
      <p:sp>
        <p:nvSpPr>
          <p:cNvPr id="8196" name="Subtitle 6"/>
          <p:cNvSpPr txBox="1">
            <a:spLocks/>
          </p:cNvSpPr>
          <p:nvPr/>
        </p:nvSpPr>
        <p:spPr bwMode="auto">
          <a:xfrm>
            <a:off x="153948" y="6095306"/>
            <a:ext cx="11655565" cy="609441"/>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Aft>
                <a:spcPct val="0"/>
              </a:spcAft>
              <a:buFont typeface="Arial" panose="020B0604020202020204" pitchFamily="34" charset="0"/>
              <a:buNone/>
            </a:pPr>
            <a:endParaRPr lang="en-US" altLang="en-US" sz="2399" b="1">
              <a:solidFill>
                <a:prstClr val="black"/>
              </a:solidFill>
              <a:latin typeface="Rockwell" panose="02060603020205020403" pitchFamily="18" charset="0"/>
            </a:endParaRPr>
          </a:p>
        </p:txBody>
      </p:sp>
    </p:spTree>
    <p:extLst>
      <p:ext uri="{BB962C8B-B14F-4D97-AF65-F5344CB8AC3E}">
        <p14:creationId xmlns:p14="http://schemas.microsoft.com/office/powerpoint/2010/main" val="3331465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Registers explained</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dirty="0"/>
              <a:t>The programming model contains 8-, 16-, and 32-bit </a:t>
            </a:r>
            <a:r>
              <a:rPr lang="en-GB" dirty="0" smtClean="0"/>
              <a:t>registers. The </a:t>
            </a:r>
            <a:r>
              <a:rPr lang="en-GB" dirty="0"/>
              <a:t>8-bit registers are AH, AL, BH, BL, CH, CL, DH, and DL and are referred to </a:t>
            </a:r>
            <a:r>
              <a:rPr lang="en-GB" dirty="0" smtClean="0"/>
              <a:t>when an </a:t>
            </a:r>
            <a:r>
              <a:rPr lang="en-GB" dirty="0"/>
              <a:t>instruction is formed using these two-letter designations. For example, an ADD </a:t>
            </a:r>
            <a:r>
              <a:rPr lang="en-GB" dirty="0" smtClean="0"/>
              <a:t>AL,AH instruction </a:t>
            </a:r>
            <a:r>
              <a:rPr lang="en-GB" dirty="0"/>
              <a:t>adds the 8-bit contents of AH to AL. (Only AL changes due to this instruction.) </a:t>
            </a:r>
            <a:r>
              <a:rPr lang="en-GB" dirty="0" smtClean="0"/>
              <a:t>The 16-bit </a:t>
            </a:r>
            <a:r>
              <a:rPr lang="en-GB" dirty="0"/>
              <a:t>registers are AX, BX, CX, DX, SP, BP, DI, SI, IP, FLAGS, CS, DS, ES, SS, FS, and </a:t>
            </a:r>
            <a:r>
              <a:rPr lang="en-GB" dirty="0" smtClean="0"/>
              <a:t>GS. Note </a:t>
            </a:r>
            <a:r>
              <a:rPr lang="en-GB" dirty="0"/>
              <a:t>that the first </a:t>
            </a:r>
            <a:r>
              <a:rPr lang="en-GB" dirty="0" smtClean="0"/>
              <a:t>four </a:t>
            </a:r>
            <a:r>
              <a:rPr lang="en-GB" dirty="0"/>
              <a:t>16 registers contain a pair of 8-bit registers. </a:t>
            </a:r>
            <a:endParaRPr lang="en-GB" dirty="0" smtClean="0"/>
          </a:p>
          <a:p>
            <a:pPr marL="0" indent="0" algn="just">
              <a:buNone/>
            </a:pPr>
            <a:r>
              <a:rPr lang="en-GB" dirty="0" smtClean="0"/>
              <a:t>An </a:t>
            </a:r>
            <a:r>
              <a:rPr lang="en-GB" dirty="0"/>
              <a:t>example is AX, which </a:t>
            </a:r>
            <a:r>
              <a:rPr lang="en-GB" dirty="0" smtClean="0"/>
              <a:t>contains AH </a:t>
            </a:r>
            <a:r>
              <a:rPr lang="en-GB" dirty="0"/>
              <a:t>and AL. The 16-bit registers are referenced with the two-letter designations such </a:t>
            </a:r>
            <a:r>
              <a:rPr lang="en-GB" dirty="0" smtClean="0"/>
              <a:t>as AX</a:t>
            </a:r>
            <a:r>
              <a:rPr lang="en-GB" dirty="0"/>
              <a:t>. For example, an ADD DX, CX instruction adds the 16-bit contents of CX to DX. (Only </a:t>
            </a:r>
            <a:r>
              <a:rPr lang="en-GB" dirty="0" smtClean="0"/>
              <a:t>DX changes </a:t>
            </a:r>
            <a:r>
              <a:rPr lang="en-GB" dirty="0"/>
              <a:t>due to this instruction.) The extended 32-bit registers are EAX, EBX, ECX, EDX, </a:t>
            </a:r>
            <a:r>
              <a:rPr lang="en-GB" dirty="0" smtClean="0"/>
              <a:t>ESP,EBP</a:t>
            </a:r>
            <a:r>
              <a:rPr lang="en-GB" dirty="0"/>
              <a:t>, EDI, ESI, EIP, and EFLAGS. These 32-bit extended registers, and 16-bit registers FS </a:t>
            </a:r>
            <a:r>
              <a:rPr lang="en-GB" dirty="0" smtClean="0"/>
              <a:t>and GS</a:t>
            </a:r>
            <a:r>
              <a:rPr lang="en-GB" dirty="0"/>
              <a:t>, are available only in the 80386 and above. </a:t>
            </a:r>
          </a:p>
        </p:txBody>
      </p:sp>
    </p:spTree>
    <p:extLst>
      <p:ext uri="{BB962C8B-B14F-4D97-AF65-F5344CB8AC3E}">
        <p14:creationId xmlns:p14="http://schemas.microsoft.com/office/powerpoint/2010/main" val="3469083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Registers explained (64 bit)</a:t>
            </a:r>
            <a:endParaRPr lang="en-GB"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GB" dirty="0"/>
              <a:t>The 64-bit registers are designated as RAX, RBX, and so forth. In addition to the </a:t>
            </a:r>
            <a:r>
              <a:rPr lang="en-GB" dirty="0" smtClean="0"/>
              <a:t>renaming of </a:t>
            </a:r>
            <a:r>
              <a:rPr lang="en-GB" dirty="0"/>
              <a:t>the registers for 64-bit widths, there are also additional 64-bit registers that are </a:t>
            </a:r>
            <a:r>
              <a:rPr lang="en-GB" dirty="0" smtClean="0"/>
              <a:t>called R8 </a:t>
            </a:r>
            <a:r>
              <a:rPr lang="en-GB" dirty="0"/>
              <a:t>through R15. </a:t>
            </a:r>
            <a:r>
              <a:rPr lang="en-GB" dirty="0" smtClean="0"/>
              <a:t> </a:t>
            </a:r>
            <a:endParaRPr lang="en-GB" dirty="0" smtClean="0"/>
          </a:p>
          <a:p>
            <a:pPr marL="0" indent="0" algn="just">
              <a:buNone/>
            </a:pPr>
            <a:r>
              <a:rPr lang="en-GB" dirty="0" smtClean="0"/>
              <a:t>The </a:t>
            </a:r>
            <a:r>
              <a:rPr lang="en-GB" dirty="0"/>
              <a:t>64-bit extensions have multiplied the available register space by </a:t>
            </a:r>
            <a:r>
              <a:rPr lang="en-GB" dirty="0" smtClean="0"/>
              <a:t>more than </a:t>
            </a:r>
            <a:r>
              <a:rPr lang="en-GB" dirty="0"/>
              <a:t>8 times in the Pentium 4 and the Core2 when compared to the original </a:t>
            </a:r>
            <a:r>
              <a:rPr lang="en-GB" dirty="0" smtClean="0"/>
              <a:t>microprocessor architecture </a:t>
            </a:r>
            <a:r>
              <a:rPr lang="en-GB" dirty="0"/>
              <a:t>as indicated in the shaded area in Figure </a:t>
            </a:r>
            <a:r>
              <a:rPr lang="en-GB" dirty="0" smtClean="0"/>
              <a:t>3–1</a:t>
            </a:r>
            <a:r>
              <a:rPr lang="en-GB" dirty="0"/>
              <a:t>. </a:t>
            </a:r>
            <a:endParaRPr lang="en-GB" dirty="0" smtClean="0"/>
          </a:p>
        </p:txBody>
      </p:sp>
    </p:spTree>
    <p:extLst>
      <p:ext uri="{BB962C8B-B14F-4D97-AF65-F5344CB8AC3E}">
        <p14:creationId xmlns:p14="http://schemas.microsoft.com/office/powerpoint/2010/main" val="2171029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Registers Explained</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GB" dirty="0"/>
              <a:t>An example of a 64-bit instruction is ADD RCX, RBX, instruction, which adds the 64-bit contents of RBX to RCX. (Only RCX changes due to this instruction.) One difference exists: these additional 64-bit registers (R8 through R15) are addressed as a </a:t>
            </a:r>
            <a:r>
              <a:rPr lang="en-GB" b="1" dirty="0"/>
              <a:t>byte</a:t>
            </a:r>
            <a:r>
              <a:rPr lang="en-GB" dirty="0"/>
              <a:t>, </a:t>
            </a:r>
            <a:r>
              <a:rPr lang="en-GB" b="1" dirty="0"/>
              <a:t>word</a:t>
            </a:r>
            <a:r>
              <a:rPr lang="en-GB" dirty="0"/>
              <a:t>, </a:t>
            </a:r>
            <a:r>
              <a:rPr lang="en-GB" b="1" dirty="0" err="1"/>
              <a:t>doubleword</a:t>
            </a:r>
            <a:r>
              <a:rPr lang="en-GB" dirty="0"/>
              <a:t>, or </a:t>
            </a:r>
            <a:r>
              <a:rPr lang="en-GB" b="1" dirty="0" err="1"/>
              <a:t>quadword</a:t>
            </a:r>
            <a:r>
              <a:rPr lang="en-GB" dirty="0"/>
              <a:t>, but only the rightmost 8 bits is a byte. </a:t>
            </a:r>
            <a:endParaRPr lang="en-GB" dirty="0" smtClean="0"/>
          </a:p>
          <a:p>
            <a:pPr marL="0" indent="0" algn="just">
              <a:buNone/>
            </a:pPr>
            <a:endParaRPr lang="en-GB" dirty="0" smtClean="0"/>
          </a:p>
          <a:p>
            <a:pPr algn="just"/>
            <a:r>
              <a:rPr lang="en-GB" dirty="0" smtClean="0"/>
              <a:t>R8 </a:t>
            </a:r>
            <a:r>
              <a:rPr lang="en-GB" dirty="0"/>
              <a:t>through R15 have no provision for directly addressing bits 8 through 15 as a byte. In the 64-bit mode, a legacy high byte register (AH, BH, CH, or DH) cannot be addressed in the same instruction with an R8 through R15 byte. Because legacy software does not access R8 through R15, this causes no problems with existing 32-bit programs, which function without modification.</a:t>
            </a:r>
          </a:p>
          <a:p>
            <a:pPr algn="just"/>
            <a:endParaRPr lang="en-US" dirty="0"/>
          </a:p>
        </p:txBody>
      </p:sp>
    </p:spTree>
    <p:extLst>
      <p:ext uri="{BB962C8B-B14F-4D97-AF65-F5344CB8AC3E}">
        <p14:creationId xmlns:p14="http://schemas.microsoft.com/office/powerpoint/2010/main" val="310768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 mode memory addressing</a:t>
            </a:r>
            <a:endParaRPr lang="en-GB"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GB" dirty="0"/>
              <a:t>Only the 8086 and 8088 </a:t>
            </a:r>
            <a:r>
              <a:rPr lang="en-GB" dirty="0" smtClean="0"/>
              <a:t>operate exclusively </a:t>
            </a:r>
            <a:r>
              <a:rPr lang="en-GB" dirty="0"/>
              <a:t>in the real mode. In the 64-bit operation mode of the Pentium 4 and Core2, there is </a:t>
            </a:r>
            <a:r>
              <a:rPr lang="en-GB" dirty="0" smtClean="0"/>
              <a:t>no real </a:t>
            </a:r>
            <a:r>
              <a:rPr lang="en-GB" dirty="0"/>
              <a:t>mode operation. This section of the text details the operation of the microprocessor in the </a:t>
            </a:r>
            <a:r>
              <a:rPr lang="en-GB" dirty="0" smtClean="0"/>
              <a:t>real mode</a:t>
            </a:r>
            <a:r>
              <a:rPr lang="en-GB" dirty="0"/>
              <a:t>. </a:t>
            </a:r>
            <a:endParaRPr lang="en-GB" dirty="0" smtClean="0"/>
          </a:p>
          <a:p>
            <a:pPr marL="0" indent="0" algn="just">
              <a:buNone/>
            </a:pPr>
            <a:r>
              <a:rPr lang="en-GB" b="1" dirty="0" smtClean="0"/>
              <a:t>Real </a:t>
            </a:r>
            <a:r>
              <a:rPr lang="en-GB" b="1" dirty="0"/>
              <a:t>mode operation </a:t>
            </a:r>
            <a:r>
              <a:rPr lang="en-GB" dirty="0"/>
              <a:t>allows the microprocessor to address only the first 1M byte of </a:t>
            </a:r>
            <a:r>
              <a:rPr lang="en-GB" dirty="0" smtClean="0"/>
              <a:t>memory space—even </a:t>
            </a:r>
            <a:r>
              <a:rPr lang="en-GB" dirty="0"/>
              <a:t>if it is the Pentium 4 or Core2 microprocessor. Note that the first 1M byte of memory </a:t>
            </a:r>
            <a:r>
              <a:rPr lang="en-GB" dirty="0" smtClean="0"/>
              <a:t>is called </a:t>
            </a:r>
            <a:r>
              <a:rPr lang="en-GB" dirty="0"/>
              <a:t>the </a:t>
            </a:r>
            <a:r>
              <a:rPr lang="en-GB" b="1" dirty="0"/>
              <a:t>real memory</a:t>
            </a:r>
            <a:r>
              <a:rPr lang="en-GB" dirty="0"/>
              <a:t>, </a:t>
            </a:r>
            <a:r>
              <a:rPr lang="en-GB" b="1" dirty="0"/>
              <a:t>conventional memory</a:t>
            </a:r>
            <a:r>
              <a:rPr lang="en-GB" dirty="0"/>
              <a:t>, or </a:t>
            </a:r>
            <a:r>
              <a:rPr lang="en-GB" b="1" dirty="0"/>
              <a:t>DOS memory </a:t>
            </a:r>
            <a:r>
              <a:rPr lang="en-GB" dirty="0"/>
              <a:t>system. The DOS operating </a:t>
            </a:r>
            <a:r>
              <a:rPr lang="en-GB" dirty="0" smtClean="0"/>
              <a:t>system requires </a:t>
            </a:r>
            <a:r>
              <a:rPr lang="en-GB" dirty="0"/>
              <a:t>that the microprocessor operates in the real mode.</a:t>
            </a:r>
          </a:p>
        </p:txBody>
      </p:sp>
    </p:spTree>
    <p:extLst>
      <p:ext uri="{BB962C8B-B14F-4D97-AF65-F5344CB8AC3E}">
        <p14:creationId xmlns:p14="http://schemas.microsoft.com/office/powerpoint/2010/main" val="101758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Segments and Offset</a:t>
            </a:r>
            <a:endParaRPr lang="en-GB"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GB" dirty="0"/>
              <a:t>A combination of a segment address and an offset address accesses a memory location in </a:t>
            </a:r>
            <a:r>
              <a:rPr lang="en-GB" dirty="0" smtClean="0"/>
              <a:t>the real </a:t>
            </a:r>
            <a:r>
              <a:rPr lang="en-GB" dirty="0"/>
              <a:t>mode. All real mode memory addresses must consist of a segment address plus an </a:t>
            </a:r>
            <a:r>
              <a:rPr lang="en-GB" dirty="0" smtClean="0"/>
              <a:t>offset address</a:t>
            </a:r>
            <a:r>
              <a:rPr lang="en-GB" dirty="0"/>
              <a:t>. </a:t>
            </a:r>
            <a:endParaRPr lang="en-GB" dirty="0" smtClean="0"/>
          </a:p>
          <a:p>
            <a:pPr marL="0" indent="0" algn="just">
              <a:buNone/>
            </a:pPr>
            <a:r>
              <a:rPr lang="en-GB" dirty="0" smtClean="0"/>
              <a:t>The </a:t>
            </a:r>
            <a:r>
              <a:rPr lang="en-GB" b="1" dirty="0"/>
              <a:t>segment address</a:t>
            </a:r>
            <a:r>
              <a:rPr lang="en-GB" dirty="0"/>
              <a:t>, located within one of the segment registers, defines the </a:t>
            </a:r>
            <a:r>
              <a:rPr lang="en-GB" dirty="0" smtClean="0"/>
              <a:t>beginning address </a:t>
            </a:r>
            <a:r>
              <a:rPr lang="en-GB" dirty="0"/>
              <a:t>of any 64K-byte memory segment. The </a:t>
            </a:r>
            <a:r>
              <a:rPr lang="en-GB" b="1" dirty="0"/>
              <a:t>offset address </a:t>
            </a:r>
            <a:r>
              <a:rPr lang="en-GB" dirty="0"/>
              <a:t>selects any location </a:t>
            </a:r>
            <a:r>
              <a:rPr lang="en-GB" dirty="0" smtClean="0"/>
              <a:t>within the </a:t>
            </a:r>
            <a:r>
              <a:rPr lang="en-GB" dirty="0"/>
              <a:t>64K byte memory segment. Segments in the real mode always have a length of 64K bytes</a:t>
            </a:r>
            <a:r>
              <a:rPr lang="en-GB" dirty="0" smtClean="0"/>
              <a:t>.</a:t>
            </a:r>
            <a:endParaRPr lang="en-GB" dirty="0"/>
          </a:p>
        </p:txBody>
      </p:sp>
    </p:spTree>
    <p:extLst>
      <p:ext uri="{BB962C8B-B14F-4D97-AF65-F5344CB8AC3E}">
        <p14:creationId xmlns:p14="http://schemas.microsoft.com/office/powerpoint/2010/main" val="1891376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Segments and offset (fig. 3.2)</a:t>
            </a:r>
            <a:endParaRPr lang="en-GB" dirty="0"/>
          </a:p>
        </p:txBody>
      </p:sp>
      <p:pic>
        <p:nvPicPr>
          <p:cNvPr id="4" name="Content Placeholder 3"/>
          <p:cNvPicPr>
            <a:picLocks noGrp="1" noChangeAspect="1"/>
          </p:cNvPicPr>
          <p:nvPr>
            <p:ph idx="1"/>
          </p:nvPr>
        </p:nvPicPr>
        <p:blipFill>
          <a:blip r:embed="rId2"/>
          <a:stretch>
            <a:fillRect/>
          </a:stretch>
        </p:blipFill>
        <p:spPr>
          <a:xfrm>
            <a:off x="4053818" y="1468785"/>
            <a:ext cx="4272348" cy="4578255"/>
          </a:xfrm>
          <a:prstGeom prst="rect">
            <a:avLst/>
          </a:prstGeom>
        </p:spPr>
      </p:pic>
    </p:spTree>
    <p:extLst>
      <p:ext uri="{BB962C8B-B14F-4D97-AF65-F5344CB8AC3E}">
        <p14:creationId xmlns:p14="http://schemas.microsoft.com/office/powerpoint/2010/main" val="817551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Segments and Offset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GB" dirty="0"/>
              <a:t>Figure 3–2 shows how the </a:t>
            </a:r>
            <a:r>
              <a:rPr lang="en-GB" b="1" dirty="0"/>
              <a:t>segment plus offset </a:t>
            </a:r>
            <a:r>
              <a:rPr lang="en-GB" dirty="0"/>
              <a:t>addressing scheme selects a memory location. This illustration shows a memory segment that begins at location 10000H and ends at location IFFFFH—64K bytes in length. </a:t>
            </a:r>
            <a:endParaRPr lang="en-GB" dirty="0" smtClean="0"/>
          </a:p>
          <a:p>
            <a:pPr algn="just"/>
            <a:r>
              <a:rPr lang="en-GB" dirty="0" smtClean="0"/>
              <a:t>It </a:t>
            </a:r>
            <a:r>
              <a:rPr lang="en-GB" dirty="0"/>
              <a:t>also shows how an offset address, sometimes called a </a:t>
            </a:r>
            <a:r>
              <a:rPr lang="en-GB" b="1" dirty="0"/>
              <a:t>displacement</a:t>
            </a:r>
            <a:r>
              <a:rPr lang="en-GB" dirty="0"/>
              <a:t>, of F000H selects location 1F000H in the memory system. Note that the offset or displacement is the distance above the start of the segment, as shown in Figure 3–2.</a:t>
            </a:r>
          </a:p>
          <a:p>
            <a:pPr algn="just"/>
            <a:endParaRPr lang="en-US" dirty="0"/>
          </a:p>
        </p:txBody>
      </p:sp>
    </p:spTree>
    <p:extLst>
      <p:ext uri="{BB962C8B-B14F-4D97-AF65-F5344CB8AC3E}">
        <p14:creationId xmlns:p14="http://schemas.microsoft.com/office/powerpoint/2010/main" val="2394755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Segment and offset registers</a:t>
            </a:r>
            <a:endParaRPr lang="en-GB"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GB" dirty="0"/>
              <a:t>The microprocessor has a set of rules that apply to segments whenever memory is </a:t>
            </a:r>
            <a:r>
              <a:rPr lang="en-GB" dirty="0" smtClean="0"/>
              <a:t>addressed. These </a:t>
            </a:r>
            <a:r>
              <a:rPr lang="en-GB" dirty="0"/>
              <a:t>rules, which apply in the real and protected mode, define the segment register and </a:t>
            </a:r>
            <a:r>
              <a:rPr lang="en-GB" dirty="0" smtClean="0"/>
              <a:t>offset register </a:t>
            </a:r>
            <a:r>
              <a:rPr lang="en-GB" dirty="0"/>
              <a:t>combination. For example, the code segment register is always used with </a:t>
            </a:r>
            <a:r>
              <a:rPr lang="en-GB" dirty="0" smtClean="0"/>
              <a:t>the instruction </a:t>
            </a:r>
            <a:r>
              <a:rPr lang="en-GB" dirty="0"/>
              <a:t>pointer to address the next instruction in a program. This combination is </a:t>
            </a:r>
            <a:r>
              <a:rPr lang="en-GB" b="1" dirty="0"/>
              <a:t>CS:IP </a:t>
            </a:r>
            <a:r>
              <a:rPr lang="en-GB" dirty="0" smtClean="0"/>
              <a:t>or </a:t>
            </a:r>
            <a:r>
              <a:rPr lang="en-GB" b="1" dirty="0" smtClean="0"/>
              <a:t>CS:EIP</a:t>
            </a:r>
            <a:r>
              <a:rPr lang="en-GB" dirty="0"/>
              <a:t>, depending upon the microprocessor’s mode of operation. </a:t>
            </a:r>
            <a:endParaRPr lang="en-GB" dirty="0" smtClean="0"/>
          </a:p>
          <a:p>
            <a:pPr marL="0" indent="0" algn="just">
              <a:buNone/>
            </a:pPr>
            <a:r>
              <a:rPr lang="en-GB" dirty="0" smtClean="0"/>
              <a:t>The </a:t>
            </a:r>
            <a:r>
              <a:rPr lang="en-GB" b="1" dirty="0"/>
              <a:t>code segment </a:t>
            </a:r>
            <a:r>
              <a:rPr lang="en-GB" dirty="0" smtClean="0"/>
              <a:t>register defines </a:t>
            </a:r>
            <a:r>
              <a:rPr lang="en-GB" dirty="0"/>
              <a:t>the start of the code segment and the </a:t>
            </a:r>
            <a:r>
              <a:rPr lang="en-GB" b="1" dirty="0"/>
              <a:t>instruction pointer </a:t>
            </a:r>
            <a:r>
              <a:rPr lang="en-GB" dirty="0"/>
              <a:t>locates the next </a:t>
            </a:r>
            <a:r>
              <a:rPr lang="en-GB" dirty="0" smtClean="0"/>
              <a:t>instruction within </a:t>
            </a:r>
            <a:r>
              <a:rPr lang="en-GB" dirty="0"/>
              <a:t>the code segment. This combination (CS:IP or CS:EIP) locates the next instruction </a:t>
            </a:r>
            <a:r>
              <a:rPr lang="en-GB" dirty="0" smtClean="0"/>
              <a:t>executed by </a:t>
            </a:r>
            <a:r>
              <a:rPr lang="en-GB" dirty="0"/>
              <a:t>the microprocessor. For example, if CS = </a:t>
            </a:r>
            <a:r>
              <a:rPr lang="en-GB" dirty="0" smtClean="0"/>
              <a:t>1400H and IP/EIP </a:t>
            </a:r>
            <a:r>
              <a:rPr lang="en-GB" dirty="0"/>
              <a:t>= 1200H</a:t>
            </a:r>
            <a:r>
              <a:rPr lang="en-GB" dirty="0" smtClean="0"/>
              <a:t> </a:t>
            </a:r>
            <a:r>
              <a:rPr lang="en-GB" dirty="0"/>
              <a:t>, the </a:t>
            </a:r>
            <a:r>
              <a:rPr lang="en-GB" dirty="0" smtClean="0"/>
              <a:t>microprocessor fetches </a:t>
            </a:r>
            <a:r>
              <a:rPr lang="en-GB" dirty="0"/>
              <a:t>its next instruction from memory </a:t>
            </a:r>
            <a:r>
              <a:rPr lang="en-GB" dirty="0" smtClean="0"/>
              <a:t>location </a:t>
            </a:r>
            <a:r>
              <a:rPr lang="en-GB" dirty="0"/>
              <a:t>14000H + 1200H</a:t>
            </a:r>
            <a:r>
              <a:rPr lang="en-GB" dirty="0" smtClean="0"/>
              <a:t> </a:t>
            </a:r>
            <a:r>
              <a:rPr lang="en-GB" dirty="0"/>
              <a:t>or 15200H.</a:t>
            </a:r>
          </a:p>
        </p:txBody>
      </p:sp>
    </p:spTree>
    <p:extLst>
      <p:ext uri="{BB962C8B-B14F-4D97-AF65-F5344CB8AC3E}">
        <p14:creationId xmlns:p14="http://schemas.microsoft.com/office/powerpoint/2010/main" val="3361987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Segment and offset </a:t>
            </a:r>
            <a:r>
              <a:rPr lang="en-GB" dirty="0" smtClean="0"/>
              <a:t>registers (Stacks)</a:t>
            </a:r>
            <a:endParaRPr lang="en-GB"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GB" dirty="0"/>
              <a:t>Another of the default combinations is the </a:t>
            </a:r>
            <a:r>
              <a:rPr lang="en-GB" b="1" dirty="0"/>
              <a:t>stack</a:t>
            </a:r>
            <a:r>
              <a:rPr lang="en-GB" dirty="0"/>
              <a:t>. Stack data </a:t>
            </a:r>
            <a:r>
              <a:rPr lang="en-GB" dirty="0" smtClean="0"/>
              <a:t>are referenced </a:t>
            </a:r>
            <a:r>
              <a:rPr lang="en-GB" dirty="0"/>
              <a:t>through </a:t>
            </a:r>
            <a:r>
              <a:rPr lang="en-GB" dirty="0" smtClean="0"/>
              <a:t>the stack </a:t>
            </a:r>
            <a:r>
              <a:rPr lang="en-GB" dirty="0"/>
              <a:t>segment at the memory location addressed by either the stack pointer (SP/ESP) or </a:t>
            </a:r>
            <a:r>
              <a:rPr lang="en-GB" dirty="0" smtClean="0"/>
              <a:t>the pointer </a:t>
            </a:r>
            <a:r>
              <a:rPr lang="en-GB" dirty="0"/>
              <a:t>(BP/EBP). These combinations are referred to as SS:SP (SS:ESP), or </a:t>
            </a:r>
            <a:r>
              <a:rPr lang="en-GB" dirty="0" smtClean="0"/>
              <a:t>SS:BP </a:t>
            </a:r>
            <a:r>
              <a:rPr lang="en-GB" dirty="0"/>
              <a:t>(SS:EBP</a:t>
            </a:r>
            <a:r>
              <a:rPr lang="en-GB" dirty="0" smtClean="0"/>
              <a:t>). </a:t>
            </a:r>
          </a:p>
          <a:p>
            <a:pPr marL="0" indent="0" algn="just">
              <a:buNone/>
            </a:pPr>
            <a:r>
              <a:rPr lang="en-GB" dirty="0" smtClean="0"/>
              <a:t>For </a:t>
            </a:r>
            <a:r>
              <a:rPr lang="en-GB" dirty="0"/>
              <a:t>example, if SS = </a:t>
            </a:r>
            <a:r>
              <a:rPr lang="en-GB" dirty="0" smtClean="0"/>
              <a:t>2000H and </a:t>
            </a:r>
            <a:r>
              <a:rPr lang="en-GB" dirty="0"/>
              <a:t>BP = </a:t>
            </a:r>
            <a:r>
              <a:rPr lang="en-GB" dirty="0" smtClean="0"/>
              <a:t>3000H, </a:t>
            </a:r>
            <a:r>
              <a:rPr lang="en-GB" dirty="0"/>
              <a:t>the microprocessor addresses memory </a:t>
            </a:r>
            <a:r>
              <a:rPr lang="en-GB" dirty="0" smtClean="0"/>
              <a:t>location 23000H </a:t>
            </a:r>
            <a:r>
              <a:rPr lang="en-GB" dirty="0"/>
              <a:t>for the stack segment memory location. Note that in real mode, only the rightmost 16 </a:t>
            </a:r>
            <a:r>
              <a:rPr lang="en-GB" dirty="0" smtClean="0"/>
              <a:t>bits of </a:t>
            </a:r>
            <a:r>
              <a:rPr lang="en-GB" dirty="0"/>
              <a:t>the extended register address a location within the memory segment. In the 80386–Pentium </a:t>
            </a:r>
            <a:r>
              <a:rPr lang="en-GB" dirty="0" smtClean="0"/>
              <a:t>4,never </a:t>
            </a:r>
            <a:r>
              <a:rPr lang="en-GB" dirty="0"/>
              <a:t>place a number larger than FFFFH into an offset register if the microprocessor </a:t>
            </a:r>
            <a:r>
              <a:rPr lang="en-GB" dirty="0" smtClean="0"/>
              <a:t>is operated in </a:t>
            </a:r>
            <a:r>
              <a:rPr lang="en-GB" dirty="0"/>
              <a:t>the real mode. This causes the system to halt and indicate an addressing error.</a:t>
            </a:r>
          </a:p>
        </p:txBody>
      </p:sp>
    </p:spTree>
    <p:extLst>
      <p:ext uri="{BB962C8B-B14F-4D97-AF65-F5344CB8AC3E}">
        <p14:creationId xmlns:p14="http://schemas.microsoft.com/office/powerpoint/2010/main" val="978242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smtClean="0"/>
              <a:t>Segment and offset register 16 &amp; 32 bit (fig. 3.3)</a:t>
            </a:r>
            <a:endParaRPr lang="en-GB" sz="4400" dirty="0"/>
          </a:p>
        </p:txBody>
      </p:sp>
      <p:pic>
        <p:nvPicPr>
          <p:cNvPr id="4" name="Content Placeholder 3"/>
          <p:cNvPicPr>
            <a:picLocks noGrp="1" noChangeAspect="1"/>
          </p:cNvPicPr>
          <p:nvPr>
            <p:ph idx="1"/>
          </p:nvPr>
        </p:nvPicPr>
        <p:blipFill>
          <a:blip r:embed="rId2"/>
          <a:stretch>
            <a:fillRect/>
          </a:stretch>
        </p:blipFill>
        <p:spPr>
          <a:xfrm>
            <a:off x="3039908" y="1657350"/>
            <a:ext cx="6593022" cy="2047853"/>
          </a:xfrm>
          <a:prstGeom prst="rect">
            <a:avLst/>
          </a:prstGeom>
        </p:spPr>
      </p:pic>
      <p:pic>
        <p:nvPicPr>
          <p:cNvPr id="5" name="Picture 4"/>
          <p:cNvPicPr>
            <a:picLocks noChangeAspect="1"/>
          </p:cNvPicPr>
          <p:nvPr/>
        </p:nvPicPr>
        <p:blipFill>
          <a:blip r:embed="rId3"/>
          <a:stretch>
            <a:fillRect/>
          </a:stretch>
        </p:blipFill>
        <p:spPr>
          <a:xfrm>
            <a:off x="3039908" y="3705203"/>
            <a:ext cx="6041867" cy="2585619"/>
          </a:xfrm>
          <a:prstGeom prst="rect">
            <a:avLst/>
          </a:prstGeom>
        </p:spPr>
      </p:pic>
    </p:spTree>
    <p:extLst>
      <p:ext uri="{BB962C8B-B14F-4D97-AF65-F5344CB8AC3E}">
        <p14:creationId xmlns:p14="http://schemas.microsoft.com/office/powerpoint/2010/main" val="461898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GB" dirty="0" smtClean="0"/>
              <a:t>Week </a:t>
            </a:r>
            <a:r>
              <a:rPr lang="en-GB" dirty="0" smtClean="0"/>
              <a:t>3 </a:t>
            </a:r>
            <a:r>
              <a:rPr lang="en-GB" dirty="0" smtClean="0"/>
              <a:t>Topics</a:t>
            </a:r>
            <a:endParaRPr lang="en-GB" dirty="0"/>
          </a:p>
        </p:txBody>
      </p:sp>
      <p:sp>
        <p:nvSpPr>
          <p:cNvPr id="3" name="Content Placeholder 2"/>
          <p:cNvSpPr>
            <a:spLocks noGrp="1"/>
          </p:cNvSpPr>
          <p:nvPr>
            <p:ph idx="1"/>
          </p:nvPr>
        </p:nvSpPr>
        <p:spPr/>
        <p:txBody>
          <a:bodyPr>
            <a:normAutofit/>
          </a:bodyPr>
          <a:lstStyle/>
          <a:p>
            <a:pPr lvl="0" algn="just"/>
            <a:r>
              <a:rPr lang="en-US" sz="3600" dirty="0"/>
              <a:t>Intel 8086 microprocessor assembly language programming: Programming model as resources available to </a:t>
            </a:r>
            <a:r>
              <a:rPr lang="en-US" sz="3600" dirty="0" smtClean="0"/>
              <a:t>programmer, Addressing </a:t>
            </a:r>
            <a:r>
              <a:rPr lang="en-US" sz="3600" dirty="0"/>
              <a:t>modes, instruction format, instruction set- arithmetic, logical, string, branching, program control, </a:t>
            </a:r>
            <a:r>
              <a:rPr lang="en-US" sz="3600" dirty="0" smtClean="0"/>
              <a:t>machine control, input/output </a:t>
            </a:r>
            <a:r>
              <a:rPr lang="en-GB" sz="4000" dirty="0"/>
              <a:t/>
            </a:r>
            <a:br>
              <a:rPr lang="en-GB" sz="4000" dirty="0"/>
            </a:br>
            <a:endParaRPr lang="en-GB" dirty="0"/>
          </a:p>
        </p:txBody>
      </p:sp>
    </p:spTree>
    <p:extLst>
      <p:ext uri="{BB962C8B-B14F-4D97-AF65-F5344CB8AC3E}">
        <p14:creationId xmlns:p14="http://schemas.microsoft.com/office/powerpoint/2010/main" val="3323729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body" idx="1"/>
          </p:nvPr>
        </p:nvSpPr>
        <p:spPr>
          <a:xfrm>
            <a:off x="1717677" y="1679575"/>
            <a:ext cx="8713787" cy="4465638"/>
          </a:xfrm>
        </p:spPr>
        <p:txBody>
          <a:bodyPr>
            <a:normAutofit fontScale="92500" lnSpcReduction="10000"/>
          </a:bodyPr>
          <a:lstStyle/>
          <a:p>
            <a:pPr eaLnBrk="1" hangingPunct="1">
              <a:lnSpc>
                <a:spcPct val="90000"/>
              </a:lnSpc>
              <a:buFontTx/>
              <a:buNone/>
            </a:pPr>
            <a:r>
              <a:rPr lang="en-US" altLang="en-US" sz="2400" b="1" dirty="0"/>
              <a:t>	An addressing mode specifies how an operand required by an instruction is transferred to (or from) the CPU.</a:t>
            </a:r>
          </a:p>
          <a:p>
            <a:pPr eaLnBrk="1" hangingPunct="1">
              <a:lnSpc>
                <a:spcPct val="90000"/>
              </a:lnSpc>
              <a:buFontTx/>
              <a:buNone/>
            </a:pPr>
            <a:r>
              <a:rPr lang="en-US" altLang="en-US" sz="2400" dirty="0"/>
              <a:t>Common forms of addressing modes:</a:t>
            </a:r>
          </a:p>
          <a:p>
            <a:pPr eaLnBrk="1" hangingPunct="1">
              <a:lnSpc>
                <a:spcPct val="90000"/>
              </a:lnSpc>
              <a:buFontTx/>
              <a:buNone/>
            </a:pPr>
            <a:endParaRPr lang="en-US" altLang="en-US" sz="2400" dirty="0"/>
          </a:p>
          <a:p>
            <a:pPr eaLnBrk="1" hangingPunct="1">
              <a:lnSpc>
                <a:spcPct val="90000"/>
              </a:lnSpc>
            </a:pPr>
            <a:r>
              <a:rPr lang="en-US" altLang="en-US" sz="2400" b="1" dirty="0"/>
              <a:t>Register</a:t>
            </a:r>
          </a:p>
          <a:p>
            <a:pPr eaLnBrk="1" hangingPunct="1">
              <a:lnSpc>
                <a:spcPct val="90000"/>
              </a:lnSpc>
            </a:pPr>
            <a:r>
              <a:rPr lang="en-US" altLang="en-US" sz="2400" b="1" dirty="0"/>
              <a:t>Immediate or Literal</a:t>
            </a:r>
          </a:p>
          <a:p>
            <a:pPr eaLnBrk="1" hangingPunct="1">
              <a:lnSpc>
                <a:spcPct val="90000"/>
              </a:lnSpc>
            </a:pPr>
            <a:r>
              <a:rPr lang="en-US" altLang="en-US" sz="2400" b="1" dirty="0"/>
              <a:t>Direct</a:t>
            </a:r>
          </a:p>
          <a:p>
            <a:pPr eaLnBrk="1" hangingPunct="1">
              <a:lnSpc>
                <a:spcPct val="90000"/>
              </a:lnSpc>
            </a:pPr>
            <a:r>
              <a:rPr lang="en-US" altLang="en-US" sz="2400" b="1" dirty="0"/>
              <a:t>Register Indirect</a:t>
            </a:r>
          </a:p>
          <a:p>
            <a:pPr eaLnBrk="1" hangingPunct="1">
              <a:lnSpc>
                <a:spcPct val="90000"/>
              </a:lnSpc>
            </a:pPr>
            <a:r>
              <a:rPr lang="en-US" altLang="en-US" sz="2400" b="1" dirty="0"/>
              <a:t>Base or Displacement</a:t>
            </a:r>
          </a:p>
          <a:p>
            <a:pPr eaLnBrk="1" hangingPunct="1">
              <a:lnSpc>
                <a:spcPct val="90000"/>
              </a:lnSpc>
            </a:pPr>
            <a:r>
              <a:rPr lang="en-US" altLang="en-US" sz="2400" b="1" dirty="0"/>
              <a:t>Indexed</a:t>
            </a:r>
          </a:p>
          <a:p>
            <a:pPr eaLnBrk="1" hangingPunct="1">
              <a:lnSpc>
                <a:spcPct val="90000"/>
              </a:lnSpc>
              <a:buFontTx/>
              <a:buNone/>
            </a:pPr>
            <a:r>
              <a:rPr lang="en-US" altLang="en-US" sz="2400" b="1" dirty="0"/>
              <a:t>	</a:t>
            </a:r>
            <a:endParaRPr lang="en-US" altLang="en-US" sz="2400" dirty="0"/>
          </a:p>
        </p:txBody>
      </p:sp>
      <p:sp>
        <p:nvSpPr>
          <p:cNvPr id="3" name="Title 1"/>
          <p:cNvSpPr>
            <a:spLocks noGrp="1"/>
          </p:cNvSpPr>
          <p:nvPr>
            <p:ph type="title"/>
          </p:nvPr>
        </p:nvSpPr>
        <p:spPr>
          <a:xfrm>
            <a:off x="480838" y="153144"/>
            <a:ext cx="11711162" cy="1115616"/>
          </a:xfrm>
        </p:spPr>
        <p:txBody>
          <a:bodyPr>
            <a:normAutofit/>
          </a:bodyPr>
          <a:lstStyle/>
          <a:p>
            <a:r>
              <a:rPr lang="en-GB" sz="4400" dirty="0" smtClean="0"/>
              <a:t>Addressing Mode</a:t>
            </a:r>
            <a:endParaRPr lang="en-GB" sz="4400" dirty="0"/>
          </a:p>
        </p:txBody>
      </p:sp>
    </p:spTree>
    <p:extLst>
      <p:ext uri="{BB962C8B-B14F-4D97-AF65-F5344CB8AC3E}">
        <p14:creationId xmlns:p14="http://schemas.microsoft.com/office/powerpoint/2010/main" val="3225107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Taxonomy of addressing modes (fig 3.4)</a:t>
            </a:r>
            <a:endParaRPr lang="en-GB" dirty="0"/>
          </a:p>
        </p:txBody>
      </p:sp>
      <p:pic>
        <p:nvPicPr>
          <p:cNvPr id="4" name="Content Placeholder 3"/>
          <p:cNvPicPr>
            <a:picLocks noGrp="1" noChangeAspect="1"/>
          </p:cNvPicPr>
          <p:nvPr>
            <p:ph idx="1"/>
          </p:nvPr>
        </p:nvPicPr>
        <p:blipFill>
          <a:blip r:embed="rId2"/>
          <a:stretch>
            <a:fillRect/>
          </a:stretch>
        </p:blipFill>
        <p:spPr>
          <a:xfrm>
            <a:off x="2762706" y="2141800"/>
            <a:ext cx="6666589" cy="3366563"/>
          </a:xfrm>
          <a:prstGeom prst="rect">
            <a:avLst/>
          </a:prstGeom>
        </p:spPr>
      </p:pic>
    </p:spTree>
    <p:extLst>
      <p:ext uri="{BB962C8B-B14F-4D97-AF65-F5344CB8AC3E}">
        <p14:creationId xmlns:p14="http://schemas.microsoft.com/office/powerpoint/2010/main" val="17323369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body" idx="1"/>
          </p:nvPr>
        </p:nvSpPr>
        <p:spPr>
          <a:xfrm>
            <a:off x="1524000" y="1385888"/>
            <a:ext cx="8848725" cy="4851401"/>
          </a:xfrm>
        </p:spPr>
        <p:txBody>
          <a:bodyPr>
            <a:normAutofit fontScale="92500" lnSpcReduction="10000"/>
          </a:bodyPr>
          <a:lstStyle/>
          <a:p>
            <a:pPr eaLnBrk="1" hangingPunct="1">
              <a:lnSpc>
                <a:spcPct val="80000"/>
              </a:lnSpc>
            </a:pPr>
            <a:r>
              <a:rPr lang="en-US" altLang="en-US" sz="2400" b="1" dirty="0"/>
              <a:t>Register Addressing</a:t>
            </a:r>
            <a:r>
              <a:rPr lang="en-US" altLang="en-US" sz="2400" dirty="0"/>
              <a:t>: the source/destination operand is a CPU register.</a:t>
            </a:r>
          </a:p>
          <a:p>
            <a:pPr eaLnBrk="1" hangingPunct="1">
              <a:lnSpc>
                <a:spcPct val="80000"/>
              </a:lnSpc>
            </a:pPr>
            <a:r>
              <a:rPr lang="en-US" altLang="en-US" sz="2400" b="1" dirty="0"/>
              <a:t>Immediate (Literal) Addressing</a:t>
            </a:r>
            <a:r>
              <a:rPr lang="en-US" altLang="en-US" sz="2400" dirty="0"/>
              <a:t>: The operand is a part of the instruction fetched from memory.</a:t>
            </a:r>
          </a:p>
          <a:p>
            <a:pPr eaLnBrk="1" hangingPunct="1">
              <a:lnSpc>
                <a:spcPct val="80000"/>
              </a:lnSpc>
            </a:pPr>
            <a:r>
              <a:rPr lang="en-US" altLang="en-US" sz="2400" b="1" dirty="0"/>
              <a:t>Direct Addressing</a:t>
            </a:r>
            <a:r>
              <a:rPr lang="en-US" altLang="en-US" sz="2400" dirty="0"/>
              <a:t>: The address of the operand is part of the instruction fetched from memory. In this mode the address is written in square brackets [address H] while H means that the address is written in Hexadecimal numbering system.</a:t>
            </a:r>
          </a:p>
          <a:p>
            <a:pPr eaLnBrk="1" hangingPunct="1">
              <a:lnSpc>
                <a:spcPct val="80000"/>
              </a:lnSpc>
            </a:pPr>
            <a:r>
              <a:rPr lang="en-US" altLang="en-US" sz="2400" b="1" dirty="0"/>
              <a:t>Register Indirect Addressing</a:t>
            </a:r>
            <a:r>
              <a:rPr lang="en-US" altLang="en-US" sz="2400" dirty="0"/>
              <a:t>: The address of the operand is contained in a CPU register.</a:t>
            </a:r>
          </a:p>
          <a:p>
            <a:pPr eaLnBrk="1" hangingPunct="1">
              <a:lnSpc>
                <a:spcPct val="80000"/>
              </a:lnSpc>
            </a:pPr>
            <a:r>
              <a:rPr lang="en-US" altLang="en-US" sz="2400" b="1" dirty="0"/>
              <a:t>Base (Displacement) Addressing</a:t>
            </a:r>
            <a:r>
              <a:rPr lang="en-US" altLang="en-US" sz="2400" dirty="0"/>
              <a:t>: The address is computed within the CPU by adding a value contained in a register to a base or displacement value. The base or displacement value is part of the instruction fetched from memory.</a:t>
            </a:r>
          </a:p>
          <a:p>
            <a:pPr eaLnBrk="1" hangingPunct="1">
              <a:lnSpc>
                <a:spcPct val="80000"/>
              </a:lnSpc>
            </a:pPr>
            <a:r>
              <a:rPr lang="en-US" altLang="en-US" sz="2400" b="1" dirty="0"/>
              <a:t>Indexed Addressing</a:t>
            </a:r>
            <a:r>
              <a:rPr lang="en-US" altLang="en-US" sz="2400" dirty="0"/>
              <a:t>: The address is computed within the CPU by adding values contained in two CPU registers.</a:t>
            </a:r>
          </a:p>
          <a:p>
            <a:pPr eaLnBrk="1" hangingPunct="1">
              <a:lnSpc>
                <a:spcPct val="80000"/>
              </a:lnSpc>
            </a:pPr>
            <a:endParaRPr lang="en-US" altLang="en-US" sz="2400" dirty="0"/>
          </a:p>
        </p:txBody>
      </p:sp>
      <p:sp>
        <p:nvSpPr>
          <p:cNvPr id="3" name="Title 1"/>
          <p:cNvSpPr>
            <a:spLocks noGrp="1"/>
          </p:cNvSpPr>
          <p:nvPr>
            <p:ph type="title"/>
          </p:nvPr>
        </p:nvSpPr>
        <p:spPr>
          <a:xfrm>
            <a:off x="480838" y="153144"/>
            <a:ext cx="11711162" cy="1115616"/>
          </a:xfrm>
        </p:spPr>
        <p:txBody>
          <a:bodyPr>
            <a:normAutofit/>
          </a:bodyPr>
          <a:lstStyle/>
          <a:p>
            <a:r>
              <a:rPr lang="en-GB" sz="4400" dirty="0" smtClean="0"/>
              <a:t>Types of Addressing Mode</a:t>
            </a:r>
            <a:endParaRPr lang="en-GB" sz="4400" dirty="0"/>
          </a:p>
        </p:txBody>
      </p:sp>
    </p:spTree>
    <p:extLst>
      <p:ext uri="{BB962C8B-B14F-4D97-AF65-F5344CB8AC3E}">
        <p14:creationId xmlns:p14="http://schemas.microsoft.com/office/powerpoint/2010/main" val="2196291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ltLang="en-US" sz="3600"/>
              <a:t>Addressing Instructions and Data</a:t>
            </a:r>
          </a:p>
        </p:txBody>
      </p:sp>
      <p:sp>
        <p:nvSpPr>
          <p:cNvPr id="143363" name="Rectangle 3"/>
          <p:cNvSpPr>
            <a:spLocks noGrp="1" noChangeArrowheads="1"/>
          </p:cNvSpPr>
          <p:nvPr>
            <p:ph type="body" idx="1"/>
          </p:nvPr>
        </p:nvSpPr>
        <p:spPr>
          <a:xfrm>
            <a:off x="1524000" y="1600201"/>
            <a:ext cx="9144000" cy="4708525"/>
          </a:xfrm>
        </p:spPr>
        <p:txBody>
          <a:bodyPr>
            <a:normAutofit fontScale="92500" lnSpcReduction="10000"/>
          </a:bodyPr>
          <a:lstStyle/>
          <a:p>
            <a:pPr eaLnBrk="1" hangingPunct="1">
              <a:buFontTx/>
              <a:buNone/>
            </a:pPr>
            <a:r>
              <a:rPr lang="en-US" altLang="en-US" sz="2800" b="1" dirty="0"/>
              <a:t>An instruction consists </a:t>
            </a:r>
            <a:r>
              <a:rPr lang="en-US" altLang="en-US" sz="2800" b="1" dirty="0" smtClean="0"/>
              <a:t>of</a:t>
            </a:r>
          </a:p>
          <a:p>
            <a:pPr eaLnBrk="1" hangingPunct="1">
              <a:buFontTx/>
              <a:buNone/>
            </a:pPr>
            <a:r>
              <a:rPr lang="en-US" altLang="en-US" sz="2800" dirty="0" smtClean="0"/>
              <a:t>– </a:t>
            </a:r>
            <a:r>
              <a:rPr lang="en-US" altLang="en-US" sz="2800" b="1" dirty="0" smtClean="0"/>
              <a:t>at least one operation -- ADD, MOVE, AND</a:t>
            </a:r>
          </a:p>
          <a:p>
            <a:pPr eaLnBrk="1" hangingPunct="1">
              <a:buFontTx/>
              <a:buNone/>
            </a:pPr>
            <a:r>
              <a:rPr lang="en-US" altLang="en-US" sz="2800" dirty="0" smtClean="0"/>
              <a:t>– </a:t>
            </a:r>
            <a:r>
              <a:rPr lang="en-US" altLang="en-US" sz="2800" b="1" dirty="0"/>
              <a:t>zero, one or more operands to reference the data</a:t>
            </a:r>
          </a:p>
          <a:p>
            <a:pPr eaLnBrk="1" hangingPunct="1">
              <a:buFontTx/>
              <a:buNone/>
            </a:pPr>
            <a:r>
              <a:rPr lang="en-US" altLang="en-US" sz="2800" dirty="0"/>
              <a:t>– </a:t>
            </a:r>
            <a:r>
              <a:rPr lang="en-US" altLang="en-US" sz="2800" b="1" dirty="0" smtClean="0"/>
              <a:t>Generally in </a:t>
            </a:r>
            <a:r>
              <a:rPr lang="en-US" altLang="en-US" sz="2800" b="1" dirty="0"/>
              <a:t>I</a:t>
            </a:r>
            <a:r>
              <a:rPr lang="en-US" altLang="en-US" sz="2800" b="1" dirty="0" smtClean="0"/>
              <a:t>ntel Microprocessors, </a:t>
            </a:r>
            <a:r>
              <a:rPr lang="en-US" altLang="en-US" sz="2800" b="1" dirty="0"/>
              <a:t>the first operand is the destination</a:t>
            </a:r>
          </a:p>
          <a:p>
            <a:pPr eaLnBrk="1" hangingPunct="1">
              <a:buFontTx/>
              <a:buNone/>
            </a:pPr>
            <a:r>
              <a:rPr lang="en-US" altLang="en-US" sz="2800" b="1" dirty="0"/>
              <a:t>Example:</a:t>
            </a:r>
          </a:p>
          <a:p>
            <a:pPr eaLnBrk="1" hangingPunct="1">
              <a:buFontTx/>
              <a:buNone/>
            </a:pPr>
            <a:r>
              <a:rPr lang="en-US" altLang="en-US" sz="2800" b="1" dirty="0"/>
              <a:t>MOV AX,25 ; immediate operand</a:t>
            </a:r>
          </a:p>
          <a:p>
            <a:pPr eaLnBrk="1" hangingPunct="1">
              <a:buFontTx/>
              <a:buNone/>
            </a:pPr>
            <a:r>
              <a:rPr lang="en-US" altLang="en-US" sz="2800" b="1" dirty="0"/>
              <a:t>MOV AX,[0025H] ; direct addressing</a:t>
            </a:r>
          </a:p>
          <a:p>
            <a:pPr eaLnBrk="1" hangingPunct="1">
              <a:buFontTx/>
              <a:buNone/>
            </a:pPr>
            <a:r>
              <a:rPr lang="en-US" altLang="en-US" sz="2800" b="1" dirty="0"/>
              <a:t>MOV BX,AX ; register to register</a:t>
            </a:r>
          </a:p>
          <a:p>
            <a:pPr eaLnBrk="1" hangingPunct="1">
              <a:buFontTx/>
              <a:buNone/>
            </a:pPr>
            <a:r>
              <a:rPr lang="en-US" altLang="en-US" sz="2800" b="1" dirty="0"/>
              <a:t>MOV BX,[AX] ; indirect addressing</a:t>
            </a:r>
            <a:endParaRPr lang="en-US" altLang="en-US" sz="2800" dirty="0"/>
          </a:p>
        </p:txBody>
      </p:sp>
    </p:spTree>
    <p:extLst>
      <p:ext uri="{BB962C8B-B14F-4D97-AF65-F5344CB8AC3E}">
        <p14:creationId xmlns:p14="http://schemas.microsoft.com/office/powerpoint/2010/main" val="409292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en-US" altLang="en-US" sz="3600" dirty="0"/>
              <a:t>Addressing Instructions and Data</a:t>
            </a:r>
          </a:p>
        </p:txBody>
      </p:sp>
      <p:sp>
        <p:nvSpPr>
          <p:cNvPr id="144387" name="Rectangle 3"/>
          <p:cNvSpPr>
            <a:spLocks noGrp="1" noChangeArrowheads="1"/>
          </p:cNvSpPr>
          <p:nvPr>
            <p:ph type="body" idx="1"/>
          </p:nvPr>
        </p:nvSpPr>
        <p:spPr>
          <a:xfrm>
            <a:off x="1524000" y="1628775"/>
            <a:ext cx="9144000" cy="4679950"/>
          </a:xfrm>
        </p:spPr>
        <p:txBody>
          <a:bodyPr>
            <a:normAutofit lnSpcReduction="10000"/>
          </a:bodyPr>
          <a:lstStyle/>
          <a:p>
            <a:pPr algn="just" eaLnBrk="1" hangingPunct="1">
              <a:lnSpc>
                <a:spcPct val="90000"/>
              </a:lnSpc>
            </a:pPr>
            <a:r>
              <a:rPr lang="en-US" altLang="en-US" sz="2800" dirty="0"/>
              <a:t>– </a:t>
            </a:r>
            <a:r>
              <a:rPr lang="en-US" altLang="en-US" sz="2800" b="1" dirty="0"/>
              <a:t>CS</a:t>
            </a:r>
            <a:r>
              <a:rPr lang="en-US" altLang="en-US" sz="2800" dirty="0"/>
              <a:t> register contains the address of the beginning of a program’s code segment which contains instructions</a:t>
            </a:r>
          </a:p>
          <a:p>
            <a:pPr algn="just" eaLnBrk="1" hangingPunct="1">
              <a:lnSpc>
                <a:spcPct val="90000"/>
              </a:lnSpc>
            </a:pPr>
            <a:r>
              <a:rPr lang="en-US" altLang="en-US" sz="2800" b="1" dirty="0"/>
              <a:t>– DS</a:t>
            </a:r>
            <a:r>
              <a:rPr lang="en-US" altLang="en-US" sz="2800" dirty="0"/>
              <a:t> register contains the address of the beginning of a program’s data segment which contains data that instructions reference</a:t>
            </a:r>
          </a:p>
          <a:p>
            <a:pPr algn="just" eaLnBrk="1" hangingPunct="1">
              <a:lnSpc>
                <a:spcPct val="90000"/>
              </a:lnSpc>
            </a:pPr>
            <a:r>
              <a:rPr lang="en-US" altLang="en-US" sz="2800" dirty="0"/>
              <a:t>– </a:t>
            </a:r>
            <a:r>
              <a:rPr lang="en-US" altLang="en-US" sz="2800" b="1" dirty="0"/>
              <a:t>IP</a:t>
            </a:r>
            <a:r>
              <a:rPr lang="en-US" altLang="en-US" sz="2800" dirty="0"/>
              <a:t> register indicates the offset address of the current instruction in the code segment to be executed</a:t>
            </a:r>
          </a:p>
          <a:p>
            <a:pPr algn="just" eaLnBrk="1" hangingPunct="1">
              <a:lnSpc>
                <a:spcPct val="90000"/>
              </a:lnSpc>
            </a:pPr>
            <a:r>
              <a:rPr lang="en-US" altLang="en-US" sz="2800" dirty="0"/>
              <a:t>– Instruction operand indicates an offset address in the data segment to be referenced</a:t>
            </a:r>
          </a:p>
        </p:txBody>
      </p:sp>
    </p:spTree>
    <p:extLst>
      <p:ext uri="{BB962C8B-B14F-4D97-AF65-F5344CB8AC3E}">
        <p14:creationId xmlns:p14="http://schemas.microsoft.com/office/powerpoint/2010/main" val="1248765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Internal Instruction List</a:t>
            </a:r>
            <a:endParaRPr lang="en-GB" dirty="0"/>
          </a:p>
        </p:txBody>
      </p:sp>
      <p:sp>
        <p:nvSpPr>
          <p:cNvPr id="3" name="Content Placeholder 2"/>
          <p:cNvSpPr>
            <a:spLocks noGrp="1"/>
          </p:cNvSpPr>
          <p:nvPr>
            <p:ph idx="1"/>
          </p:nvPr>
        </p:nvSpPr>
        <p:spPr>
          <a:xfrm>
            <a:off x="371697" y="1124018"/>
            <a:ext cx="11713302" cy="4824536"/>
          </a:xfrm>
        </p:spPr>
        <p:txBody>
          <a:bodyPr>
            <a:normAutofit fontScale="85000" lnSpcReduction="10000"/>
          </a:bodyPr>
          <a:lstStyle/>
          <a:p>
            <a:pPr marL="0" indent="0" algn="just">
              <a:buNone/>
            </a:pPr>
            <a:r>
              <a:rPr lang="en-GB" dirty="0"/>
              <a:t>In a von Neumann computer, execution of all programs (even those written in high-level languages) consists in execution of internal instruction sequences, which are contained in binary forms of these programs.</a:t>
            </a:r>
          </a:p>
          <a:p>
            <a:pPr marL="0" indent="0" algn="just">
              <a:buNone/>
            </a:pPr>
            <a:r>
              <a:rPr lang="en-GB" dirty="0"/>
              <a:t>Internal instructions represent almost all operations that a computer can perform. This does not concern operations, which are not programmable by the user of the computer. Such operations are said to be 'hardwired or wired in', as for example interrupt handling or cache functioning.</a:t>
            </a:r>
          </a:p>
          <a:p>
            <a:endParaRPr lang="en-GB" dirty="0"/>
          </a:p>
        </p:txBody>
      </p:sp>
    </p:spTree>
    <p:extLst>
      <p:ext uri="{BB962C8B-B14F-4D97-AF65-F5344CB8AC3E}">
        <p14:creationId xmlns:p14="http://schemas.microsoft.com/office/powerpoint/2010/main" val="2912465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Instruction List</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The set of all internal instructions provided in a given computer (understood as a set of operations defined by these instructions) is called computer instruction list or computer instruction set. </a:t>
            </a:r>
          </a:p>
          <a:p>
            <a:pPr marL="0" indent="0" algn="just">
              <a:buNone/>
            </a:pPr>
            <a:r>
              <a:rPr lang="en-US" dirty="0"/>
              <a:t>Based on the type of operation performed in an instruction, we distinguish the following types of internal computer instructions:</a:t>
            </a:r>
          </a:p>
          <a:p>
            <a:pPr algn="just"/>
            <a:r>
              <a:rPr lang="en-US" dirty="0"/>
              <a:t>arithmetical-logical instructions,</a:t>
            </a:r>
          </a:p>
          <a:p>
            <a:pPr algn="just"/>
            <a:r>
              <a:rPr lang="en-US" dirty="0"/>
              <a:t>data transfer instructions,</a:t>
            </a:r>
          </a:p>
          <a:p>
            <a:pPr algn="just"/>
            <a:r>
              <a:rPr lang="en-US" dirty="0"/>
              <a:t>bit manipulation instructions,</a:t>
            </a:r>
          </a:p>
          <a:p>
            <a:pPr algn="just"/>
            <a:r>
              <a:rPr lang="en-US" dirty="0"/>
              <a:t>program control instructions,</a:t>
            </a:r>
          </a:p>
          <a:p>
            <a:pPr algn="just"/>
            <a:r>
              <a:rPr lang="en-US" dirty="0"/>
              <a:t>system instructions.</a:t>
            </a:r>
          </a:p>
          <a:p>
            <a:endParaRPr lang="en-US" dirty="0"/>
          </a:p>
        </p:txBody>
      </p:sp>
    </p:spTree>
    <p:extLst>
      <p:ext uri="{BB962C8B-B14F-4D97-AF65-F5344CB8AC3E}">
        <p14:creationId xmlns:p14="http://schemas.microsoft.com/office/powerpoint/2010/main" val="990106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Arithmetical </a:t>
            </a:r>
            <a:r>
              <a:rPr lang="en-GB" dirty="0"/>
              <a:t>instructions</a:t>
            </a:r>
            <a:br>
              <a:rPr lang="en-GB" dirty="0"/>
            </a:br>
            <a:endParaRPr lang="en-GB" dirty="0"/>
          </a:p>
        </p:txBody>
      </p:sp>
      <p:sp>
        <p:nvSpPr>
          <p:cNvPr id="3" name="Content Placeholder 2"/>
          <p:cNvSpPr>
            <a:spLocks noGrp="1"/>
          </p:cNvSpPr>
          <p:nvPr>
            <p:ph idx="1"/>
          </p:nvPr>
        </p:nvSpPr>
        <p:spPr/>
        <p:txBody>
          <a:bodyPr>
            <a:normAutofit fontScale="55000" lnSpcReduction="20000"/>
          </a:bodyPr>
          <a:lstStyle/>
          <a:p>
            <a:pPr marL="0" indent="0">
              <a:buNone/>
            </a:pPr>
            <a:r>
              <a:rPr lang="en-GB" dirty="0" smtClean="0"/>
              <a:t>Arithmetical-logical </a:t>
            </a:r>
            <a:r>
              <a:rPr lang="en-GB" dirty="0"/>
              <a:t>instructions include three groups of instructions: arithmetical, logical and shift instructions. Some examples coming mostly from Pentium processor instruction list are given below.</a:t>
            </a:r>
          </a:p>
          <a:p>
            <a:pPr marL="0" indent="0">
              <a:buNone/>
            </a:pPr>
            <a:r>
              <a:rPr lang="en-GB" dirty="0" smtClean="0"/>
              <a:t>Arithmetical instructions</a:t>
            </a:r>
            <a:endParaRPr lang="en-GB" dirty="0"/>
          </a:p>
          <a:p>
            <a:pPr marL="0" indent="0">
              <a:buNone/>
            </a:pPr>
            <a:r>
              <a:rPr lang="en-GB" dirty="0"/>
              <a:t>ADD Arithmetical sum of arguments - addition</a:t>
            </a:r>
            <a:r>
              <a:rPr lang="en-GB" dirty="0" smtClean="0"/>
              <a:t>.</a:t>
            </a:r>
            <a:endParaRPr lang="en-GB" dirty="0"/>
          </a:p>
          <a:p>
            <a:pPr marL="0" indent="0">
              <a:buNone/>
            </a:pPr>
            <a:r>
              <a:rPr lang="en-GB" dirty="0"/>
              <a:t>SUB Arithmetical difference of arguments - subtraction</a:t>
            </a:r>
            <a:r>
              <a:rPr lang="en-GB" dirty="0" smtClean="0"/>
              <a:t>.</a:t>
            </a:r>
            <a:endParaRPr lang="en-GB" dirty="0"/>
          </a:p>
          <a:p>
            <a:pPr marL="0" indent="0">
              <a:buNone/>
            </a:pPr>
            <a:r>
              <a:rPr lang="en-GB" dirty="0"/>
              <a:t>MUL Arithmetical product of arguments with single or double precision - multiplication</a:t>
            </a:r>
            <a:r>
              <a:rPr lang="en-GB" dirty="0" smtClean="0"/>
              <a:t>.</a:t>
            </a:r>
            <a:endParaRPr lang="en-GB" dirty="0"/>
          </a:p>
          <a:p>
            <a:pPr marL="0" indent="0">
              <a:buNone/>
            </a:pPr>
            <a:r>
              <a:rPr lang="en-GB" dirty="0"/>
              <a:t>DIV Division</a:t>
            </a:r>
            <a:r>
              <a:rPr lang="en-GB" dirty="0" smtClean="0"/>
              <a:t>.</a:t>
            </a:r>
            <a:endParaRPr lang="en-GB" dirty="0"/>
          </a:p>
          <a:p>
            <a:pPr marL="0" indent="0">
              <a:buNone/>
            </a:pPr>
            <a:r>
              <a:rPr lang="en-GB" dirty="0"/>
              <a:t>ABS Computation of the absolute value of the argument</a:t>
            </a:r>
            <a:r>
              <a:rPr lang="en-GB" dirty="0" smtClean="0"/>
              <a:t>.</a:t>
            </a:r>
            <a:endParaRPr lang="en-GB" dirty="0"/>
          </a:p>
          <a:p>
            <a:pPr marL="0" indent="0">
              <a:buNone/>
            </a:pPr>
            <a:r>
              <a:rPr lang="en-GB" dirty="0"/>
              <a:t>NEG Reversing the sign of the argument - negate sign</a:t>
            </a:r>
            <a:r>
              <a:rPr lang="en-GB" dirty="0" smtClean="0"/>
              <a:t>.</a:t>
            </a:r>
            <a:endParaRPr lang="en-GB" dirty="0"/>
          </a:p>
          <a:p>
            <a:pPr marL="0" indent="0">
              <a:buNone/>
            </a:pPr>
            <a:r>
              <a:rPr lang="en-GB" dirty="0"/>
              <a:t>INC Increment the argument by 1</a:t>
            </a:r>
            <a:r>
              <a:rPr lang="en-GB" dirty="0" smtClean="0"/>
              <a:t>.</a:t>
            </a:r>
            <a:endParaRPr lang="en-GB" dirty="0"/>
          </a:p>
          <a:p>
            <a:pPr marL="0" indent="0">
              <a:buNone/>
            </a:pPr>
            <a:r>
              <a:rPr lang="en-GB" dirty="0"/>
              <a:t>DEC Decrement the argument by 1.</a:t>
            </a:r>
          </a:p>
        </p:txBody>
      </p:sp>
    </p:spTree>
    <p:extLst>
      <p:ext uri="{BB962C8B-B14F-4D97-AF65-F5344CB8AC3E}">
        <p14:creationId xmlns:p14="http://schemas.microsoft.com/office/powerpoint/2010/main" val="656045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instructions</a:t>
            </a:r>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AND </a:t>
            </a:r>
            <a:r>
              <a:rPr lang="en-GB" dirty="0"/>
              <a:t>Logical AND on arguments</a:t>
            </a:r>
            <a:r>
              <a:rPr lang="en-GB" dirty="0" smtClean="0"/>
              <a:t>.</a:t>
            </a:r>
            <a:endParaRPr lang="en-GB" dirty="0"/>
          </a:p>
          <a:p>
            <a:pPr marL="0" indent="0">
              <a:buNone/>
            </a:pPr>
            <a:r>
              <a:rPr lang="en-GB" dirty="0"/>
              <a:t>OR Logical OR on arguments</a:t>
            </a:r>
            <a:r>
              <a:rPr lang="en-GB" dirty="0" smtClean="0"/>
              <a:t>.</a:t>
            </a:r>
            <a:endParaRPr lang="en-GB" dirty="0"/>
          </a:p>
          <a:p>
            <a:pPr marL="0" indent="0">
              <a:buNone/>
            </a:pPr>
            <a:r>
              <a:rPr lang="en-GB" dirty="0"/>
              <a:t>EXOR Exclusive OR on arguments</a:t>
            </a:r>
            <a:r>
              <a:rPr lang="en-GB" dirty="0" smtClean="0"/>
              <a:t>.</a:t>
            </a:r>
            <a:endParaRPr lang="en-GB" dirty="0"/>
          </a:p>
          <a:p>
            <a:pPr marL="0" indent="0">
              <a:buNone/>
            </a:pPr>
            <a:r>
              <a:rPr lang="en-GB" dirty="0"/>
              <a:t>NOT Complement of the argument - negation</a:t>
            </a:r>
            <a:r>
              <a:rPr lang="en-GB" dirty="0" smtClean="0"/>
              <a:t>.</a:t>
            </a:r>
            <a:endParaRPr lang="en-GB" dirty="0"/>
          </a:p>
          <a:p>
            <a:pPr marL="0" indent="0">
              <a:buNone/>
            </a:pPr>
            <a:r>
              <a:rPr lang="en-GB" dirty="0"/>
              <a:t>Shift </a:t>
            </a:r>
            <a:r>
              <a:rPr lang="en-GB" dirty="0" smtClean="0"/>
              <a:t>instructions</a:t>
            </a:r>
            <a:endParaRPr lang="en-GB" dirty="0"/>
          </a:p>
          <a:p>
            <a:pPr marL="0" indent="0">
              <a:buNone/>
            </a:pPr>
            <a:r>
              <a:rPr lang="en-GB" dirty="0"/>
              <a:t>SHL/SHR Logical shift of the argument - shift left / shift right</a:t>
            </a:r>
            <a:r>
              <a:rPr lang="en-GB" dirty="0" smtClean="0"/>
              <a:t>.</a:t>
            </a:r>
            <a:endParaRPr lang="en-GB" dirty="0"/>
          </a:p>
          <a:p>
            <a:pPr marL="0" indent="0">
              <a:buNone/>
            </a:pPr>
            <a:r>
              <a:rPr lang="en-GB" dirty="0"/>
              <a:t>SAL/SAR Arithmetical shift of the argument - shift arithmetical left / shift arithmetical right</a:t>
            </a:r>
            <a:r>
              <a:rPr lang="en-GB" dirty="0" smtClean="0"/>
              <a:t>.</a:t>
            </a:r>
            <a:endParaRPr lang="en-GB" dirty="0"/>
          </a:p>
          <a:p>
            <a:pPr marL="0" indent="0">
              <a:buNone/>
            </a:pPr>
            <a:r>
              <a:rPr lang="en-GB" dirty="0"/>
              <a:t>ROL/ROR Rotate left / rotate right the argument.</a:t>
            </a:r>
          </a:p>
        </p:txBody>
      </p:sp>
    </p:spTree>
    <p:extLst>
      <p:ext uri="{BB962C8B-B14F-4D97-AF65-F5344CB8AC3E}">
        <p14:creationId xmlns:p14="http://schemas.microsoft.com/office/powerpoint/2010/main" val="2754095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Data transfer instructions</a:t>
            </a:r>
            <a:br>
              <a:rPr lang="en-GB" dirty="0"/>
            </a:br>
            <a:endParaRPr lang="en-GB" dirty="0"/>
          </a:p>
        </p:txBody>
      </p:sp>
      <p:sp>
        <p:nvSpPr>
          <p:cNvPr id="3" name="Content Placeholder 2"/>
          <p:cNvSpPr>
            <a:spLocks noGrp="1"/>
          </p:cNvSpPr>
          <p:nvPr>
            <p:ph idx="1"/>
          </p:nvPr>
        </p:nvSpPr>
        <p:spPr/>
        <p:txBody>
          <a:bodyPr>
            <a:normAutofit fontScale="70000" lnSpcReduction="20000"/>
          </a:bodyPr>
          <a:lstStyle/>
          <a:p>
            <a:endParaRPr lang="en-GB" dirty="0"/>
          </a:p>
          <a:p>
            <a:r>
              <a:rPr lang="en-GB" dirty="0"/>
              <a:t>MOV Transfer between registers or a register and memory - move.</a:t>
            </a:r>
          </a:p>
          <a:p>
            <a:r>
              <a:rPr lang="en-GB" dirty="0" smtClean="0"/>
              <a:t>STR </a:t>
            </a:r>
            <a:r>
              <a:rPr lang="en-GB" dirty="0"/>
              <a:t>Transfer between memory and a register - store</a:t>
            </a:r>
            <a:r>
              <a:rPr lang="en-GB" dirty="0" smtClean="0"/>
              <a:t>.</a:t>
            </a:r>
            <a:endParaRPr lang="en-GB" dirty="0"/>
          </a:p>
          <a:p>
            <a:r>
              <a:rPr lang="en-GB" dirty="0"/>
              <a:t>MOVSX Transfer of byte, word, double word with the sign extension from </a:t>
            </a:r>
            <a:r>
              <a:rPr lang="en-GB" dirty="0" smtClean="0"/>
              <a:t>register or </a:t>
            </a:r>
            <a:r>
              <a:rPr lang="en-GB" dirty="0"/>
              <a:t>memory to a register - move single/double.</a:t>
            </a:r>
          </a:p>
          <a:p>
            <a:r>
              <a:rPr lang="en-GB" dirty="0" smtClean="0"/>
              <a:t>LEA </a:t>
            </a:r>
            <a:r>
              <a:rPr lang="en-GB" dirty="0"/>
              <a:t>Load effective address from memory to a register</a:t>
            </a:r>
            <a:r>
              <a:rPr lang="en-GB" dirty="0" smtClean="0"/>
              <a:t>.</a:t>
            </a:r>
            <a:endParaRPr lang="en-GB" dirty="0"/>
          </a:p>
          <a:p>
            <a:r>
              <a:rPr lang="en-GB" dirty="0"/>
              <a:t>PUSH Transfer data from a register to the top of the stack - push</a:t>
            </a:r>
            <a:r>
              <a:rPr lang="en-GB" dirty="0" smtClean="0"/>
              <a:t>.</a:t>
            </a:r>
            <a:endParaRPr lang="en-GB" dirty="0"/>
          </a:p>
          <a:p>
            <a:r>
              <a:rPr lang="en-GB" dirty="0"/>
              <a:t>PUSHA Transfer data from all registers to the stack - push all</a:t>
            </a:r>
            <a:r>
              <a:rPr lang="en-GB" dirty="0" smtClean="0"/>
              <a:t>.</a:t>
            </a:r>
            <a:endParaRPr lang="en-GB" dirty="0"/>
          </a:p>
          <a:p>
            <a:r>
              <a:rPr lang="en-GB" dirty="0"/>
              <a:t>IN, OUT Data transfer in/out from input/output devices.</a:t>
            </a:r>
          </a:p>
        </p:txBody>
      </p:sp>
    </p:spTree>
    <p:extLst>
      <p:ext uri="{BB962C8B-B14F-4D97-AF65-F5344CB8AC3E}">
        <p14:creationId xmlns:p14="http://schemas.microsoft.com/office/powerpoint/2010/main" val="14919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3200" dirty="0"/>
              <a:t>OVERVIEW OF MICROCOMPUTER STRUCTURE</a:t>
            </a:r>
            <a:r>
              <a:rPr lang="ru-RU" altLang="en-US" sz="3200" dirty="0"/>
              <a:t> AND OPERATION</a:t>
            </a:r>
            <a:br>
              <a:rPr lang="ru-RU" altLang="en-US" sz="3200" dirty="0"/>
            </a:br>
            <a:r>
              <a:rPr lang="en-US" altLang="en-US" sz="3200" dirty="0"/>
              <a:t>(Von Neumann model of computer)</a:t>
            </a:r>
            <a:endParaRPr lang="en-GB" sz="3200"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49390" y="1412875"/>
            <a:ext cx="8693220" cy="4824413"/>
          </a:xfrm>
        </p:spPr>
      </p:pic>
    </p:spTree>
    <p:extLst>
      <p:ext uri="{BB962C8B-B14F-4D97-AF65-F5344CB8AC3E}">
        <p14:creationId xmlns:p14="http://schemas.microsoft.com/office/powerpoint/2010/main" val="2471560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Bit manipulation instructions</a:t>
            </a:r>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BTS </a:t>
            </a:r>
            <a:r>
              <a:rPr lang="en-GB" dirty="0"/>
              <a:t>Bit test and set operation, current value of a bit is copied to the CF </a:t>
            </a:r>
            <a:r>
              <a:rPr lang="en-GB" dirty="0" smtClean="0"/>
              <a:t>flag and </a:t>
            </a:r>
            <a:r>
              <a:rPr lang="en-GB" dirty="0"/>
              <a:t>the bit is set to 1 - bit test.</a:t>
            </a:r>
          </a:p>
          <a:p>
            <a:pPr marL="0" indent="0">
              <a:buNone/>
            </a:pPr>
            <a:r>
              <a:rPr lang="en-GB" dirty="0" smtClean="0"/>
              <a:t>BSP </a:t>
            </a:r>
            <a:r>
              <a:rPr lang="en-GB" dirty="0"/>
              <a:t>Bit testing for value 1; a word or a double word is searched for the first bit equal </a:t>
            </a:r>
            <a:r>
              <a:rPr lang="en-GB" dirty="0" smtClean="0"/>
              <a:t>1 and </a:t>
            </a:r>
            <a:r>
              <a:rPr lang="en-GB" dirty="0"/>
              <a:t>the position number of the first bit 1 is written into a register - bit set prime</a:t>
            </a:r>
            <a:r>
              <a:rPr lang="en-GB" dirty="0" smtClean="0"/>
              <a:t>.</a:t>
            </a:r>
            <a:endParaRPr lang="en-GB" dirty="0"/>
          </a:p>
          <a:p>
            <a:pPr marL="0" indent="0">
              <a:buNone/>
            </a:pPr>
            <a:r>
              <a:rPr lang="en-GB" dirty="0"/>
              <a:t>CLR Clear a register contents</a:t>
            </a:r>
            <a:r>
              <a:rPr lang="en-GB" dirty="0" smtClean="0"/>
              <a:t>.</a:t>
            </a:r>
            <a:endParaRPr lang="en-GB" dirty="0"/>
          </a:p>
          <a:p>
            <a:pPr marL="0" indent="0">
              <a:buNone/>
            </a:pPr>
            <a:r>
              <a:rPr lang="en-GB" dirty="0"/>
              <a:t>SET </a:t>
            </a:r>
            <a:r>
              <a:rPr lang="en-GB" dirty="0" err="1"/>
              <a:t>Set</a:t>
            </a:r>
            <a:r>
              <a:rPr lang="en-GB" dirty="0"/>
              <a:t> all bits in a register to 1.</a:t>
            </a:r>
          </a:p>
        </p:txBody>
      </p:sp>
    </p:spTree>
    <p:extLst>
      <p:ext uri="{BB962C8B-B14F-4D97-AF65-F5344CB8AC3E}">
        <p14:creationId xmlns:p14="http://schemas.microsoft.com/office/powerpoint/2010/main" val="1715450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Program control instructions</a:t>
            </a:r>
            <a:br>
              <a:rPr lang="en-GB" dirty="0"/>
            </a:b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smtClean="0"/>
              <a:t>JMP </a:t>
            </a:r>
            <a:r>
              <a:rPr lang="en-GB" dirty="0"/>
              <a:t>Unconditional </a:t>
            </a:r>
            <a:r>
              <a:rPr lang="en-GB" dirty="0" smtClean="0"/>
              <a:t>jump.</a:t>
            </a:r>
          </a:p>
          <a:p>
            <a:pPr marL="0" indent="0">
              <a:buNone/>
            </a:pPr>
            <a:r>
              <a:rPr lang="en-GB" dirty="0" smtClean="0"/>
              <a:t>JE/JZ </a:t>
            </a:r>
            <a:r>
              <a:rPr lang="en-GB" dirty="0"/>
              <a:t>Conditional jump - jump if equal/ jump if zero.</a:t>
            </a:r>
          </a:p>
          <a:p>
            <a:pPr marL="0" indent="0">
              <a:buNone/>
            </a:pPr>
            <a:r>
              <a:rPr lang="en-GB" dirty="0" smtClean="0"/>
              <a:t>CALL </a:t>
            </a:r>
            <a:r>
              <a:rPr lang="en-GB" dirty="0"/>
              <a:t>Subroutine call</a:t>
            </a:r>
            <a:r>
              <a:rPr lang="en-GB" dirty="0" smtClean="0"/>
              <a:t>.</a:t>
            </a:r>
            <a:endParaRPr lang="en-GB" dirty="0"/>
          </a:p>
          <a:p>
            <a:pPr marL="0" indent="0">
              <a:buNone/>
            </a:pPr>
            <a:r>
              <a:rPr lang="en-GB" dirty="0"/>
              <a:t>RET Return from a subroutine</a:t>
            </a:r>
            <a:r>
              <a:rPr lang="en-GB" dirty="0" smtClean="0"/>
              <a:t>.</a:t>
            </a:r>
            <a:endParaRPr lang="en-GB" dirty="0"/>
          </a:p>
          <a:p>
            <a:pPr marL="0" indent="0">
              <a:buNone/>
            </a:pPr>
            <a:r>
              <a:rPr lang="en-GB" dirty="0"/>
              <a:t>LOOPE/ LOOPZ Conditional jump which executes a loop iteration if a register is equal </a:t>
            </a:r>
            <a:r>
              <a:rPr lang="en-GB" dirty="0" smtClean="0"/>
              <a:t>to a </a:t>
            </a:r>
            <a:r>
              <a:rPr lang="en-GB" dirty="0"/>
              <a:t>target value or zero - loop if equal, loop if zero</a:t>
            </a:r>
            <a:r>
              <a:rPr lang="en-GB" dirty="0" smtClean="0"/>
              <a:t>.</a:t>
            </a:r>
            <a:endParaRPr lang="en-GB" dirty="0"/>
          </a:p>
          <a:p>
            <a:pPr marL="0" indent="0">
              <a:buNone/>
            </a:pPr>
            <a:r>
              <a:rPr lang="en-GB" dirty="0"/>
              <a:t>INT / INTO Programmed interrupt or interrupt due to an overflow - interrupt / interrupt if overflow</a:t>
            </a:r>
            <a:r>
              <a:rPr lang="en-GB" dirty="0" smtClean="0"/>
              <a:t>).</a:t>
            </a:r>
            <a:endParaRPr lang="en-GB" dirty="0"/>
          </a:p>
          <a:p>
            <a:pPr marL="0" indent="0">
              <a:buNone/>
            </a:pPr>
            <a:r>
              <a:rPr lang="en-GB" dirty="0"/>
              <a:t>SKIP </a:t>
            </a:r>
            <a:r>
              <a:rPr lang="en-GB" dirty="0" err="1"/>
              <a:t>Skip</a:t>
            </a:r>
            <a:r>
              <a:rPr lang="en-GB" dirty="0"/>
              <a:t> execution of the next instruction</a:t>
            </a:r>
            <a:r>
              <a:rPr lang="en-GB" dirty="0" smtClean="0"/>
              <a:t>.</a:t>
            </a:r>
            <a:endParaRPr lang="en-GB" dirty="0"/>
          </a:p>
          <a:p>
            <a:pPr marL="0" indent="0">
              <a:buNone/>
            </a:pPr>
            <a:r>
              <a:rPr lang="en-GB" dirty="0"/>
              <a:t>HALT Stop execution of the program.</a:t>
            </a:r>
          </a:p>
          <a:p>
            <a:endParaRPr lang="en-GB" dirty="0"/>
          </a:p>
        </p:txBody>
      </p:sp>
    </p:spTree>
    <p:extLst>
      <p:ext uri="{BB962C8B-B14F-4D97-AF65-F5344CB8AC3E}">
        <p14:creationId xmlns:p14="http://schemas.microsoft.com/office/powerpoint/2010/main" val="3182472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System instructions</a:t>
            </a:r>
            <a:br>
              <a:rPr lang="en-GB" dirty="0"/>
            </a:b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smtClean="0"/>
              <a:t>LMSW </a:t>
            </a:r>
            <a:r>
              <a:rPr lang="en-GB" dirty="0"/>
              <a:t>Load a processor state word from memory or a register to the processor state </a:t>
            </a:r>
            <a:r>
              <a:rPr lang="en-GB" dirty="0" smtClean="0"/>
              <a:t>register, switch </a:t>
            </a:r>
            <a:r>
              <a:rPr lang="en-GB" dirty="0"/>
              <a:t>to the supervisor mode - load machine status word register.</a:t>
            </a:r>
          </a:p>
          <a:p>
            <a:pPr marL="0" indent="0">
              <a:buNone/>
            </a:pPr>
            <a:r>
              <a:rPr lang="en-GB" dirty="0" smtClean="0"/>
              <a:t>SGDT </a:t>
            </a:r>
            <a:r>
              <a:rPr lang="en-GB" dirty="0"/>
              <a:t>Store the global descriptor table register contents in memory</a:t>
            </a:r>
            <a:r>
              <a:rPr lang="en-GB" dirty="0" smtClean="0"/>
              <a:t>.</a:t>
            </a:r>
            <a:endParaRPr lang="en-GB" dirty="0"/>
          </a:p>
          <a:p>
            <a:pPr marL="0" indent="0">
              <a:buNone/>
            </a:pPr>
            <a:r>
              <a:rPr lang="en-GB" dirty="0"/>
              <a:t>LGDT Load global descriptor table register from a register or memory</a:t>
            </a:r>
            <a:r>
              <a:rPr lang="en-GB" dirty="0" smtClean="0"/>
              <a:t>.</a:t>
            </a:r>
            <a:endParaRPr lang="en-GB" dirty="0"/>
          </a:p>
          <a:p>
            <a:pPr marL="0" indent="0">
              <a:buNone/>
            </a:pPr>
            <a:r>
              <a:rPr lang="en-GB" dirty="0"/>
              <a:t>LSL Load segment limit to the segment register from a register or memory.</a:t>
            </a:r>
          </a:p>
          <a:p>
            <a:pPr marL="0" indent="0">
              <a:buNone/>
            </a:pPr>
            <a:r>
              <a:rPr lang="en-GB" dirty="0" smtClean="0"/>
              <a:t>LDS </a:t>
            </a:r>
            <a:r>
              <a:rPr lang="en-GB" dirty="0"/>
              <a:t>Load a value to the segment pointer register from memory - load segment</a:t>
            </a:r>
            <a:r>
              <a:rPr lang="en-GB" dirty="0" smtClean="0"/>
              <a:t>.</a:t>
            </a:r>
            <a:endParaRPr lang="en-GB" dirty="0"/>
          </a:p>
          <a:p>
            <a:pPr marL="0" indent="0">
              <a:buNone/>
            </a:pPr>
            <a:r>
              <a:rPr lang="en-GB" dirty="0"/>
              <a:t>ENTER Create a frame in the stack for parameters of a procedure in a high level language - enter frame</a:t>
            </a:r>
            <a:r>
              <a:rPr lang="en-GB" dirty="0" smtClean="0"/>
              <a:t>.</a:t>
            </a:r>
            <a:endParaRPr lang="en-GB" dirty="0"/>
          </a:p>
          <a:p>
            <a:pPr marL="0" indent="0">
              <a:buNone/>
            </a:pPr>
            <a:r>
              <a:rPr lang="en-GB" dirty="0"/>
              <a:t>ESC Jump to execution of the program by the numerical co-processor - escape</a:t>
            </a:r>
            <a:r>
              <a:rPr lang="en-GB" dirty="0" smtClean="0"/>
              <a:t>.</a:t>
            </a:r>
            <a:endParaRPr lang="en-GB" dirty="0"/>
          </a:p>
          <a:p>
            <a:pPr marL="0" indent="0">
              <a:buNone/>
            </a:pPr>
            <a:r>
              <a:rPr lang="en-GB" dirty="0"/>
              <a:t>WAIT </a:t>
            </a:r>
            <a:r>
              <a:rPr lang="en-GB" dirty="0" err="1"/>
              <a:t>Wait</a:t>
            </a:r>
            <a:r>
              <a:rPr lang="en-GB" dirty="0"/>
              <a:t> for a change of the BUSY input. </a:t>
            </a:r>
          </a:p>
        </p:txBody>
      </p:sp>
    </p:spTree>
    <p:extLst>
      <p:ext uri="{BB962C8B-B14F-4D97-AF65-F5344CB8AC3E}">
        <p14:creationId xmlns:p14="http://schemas.microsoft.com/office/powerpoint/2010/main" val="1390439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a:xfrm>
            <a:off x="314325" y="1412776"/>
            <a:ext cx="11638326" cy="4824536"/>
          </a:xfrm>
        </p:spPr>
        <p:txBody>
          <a:bodyPr>
            <a:normAutofit/>
          </a:bodyPr>
          <a:lstStyle/>
          <a:p>
            <a:pPr marL="742950" indent="-742950" algn="just">
              <a:buAutoNum type="arabicPeriod"/>
            </a:pPr>
            <a:r>
              <a:rPr lang="en-GB" dirty="0" smtClean="0"/>
              <a:t>The </a:t>
            </a:r>
            <a:r>
              <a:rPr lang="en-GB" dirty="0"/>
              <a:t>Intel Microprocessor, Architecture, </a:t>
            </a:r>
            <a:r>
              <a:rPr lang="en-GB" dirty="0" smtClean="0"/>
              <a:t>Programming and </a:t>
            </a:r>
            <a:r>
              <a:rPr lang="en-GB" dirty="0"/>
              <a:t>Interfacing, 6th Ed., by Barr B Brey</a:t>
            </a:r>
            <a:r>
              <a:rPr lang="en-GB" dirty="0" smtClean="0"/>
              <a:t>.</a:t>
            </a:r>
          </a:p>
          <a:p>
            <a:pPr marL="742950" indent="-742950" algn="just">
              <a:buAutoNum type="arabicPeriod"/>
            </a:pPr>
            <a:r>
              <a:rPr lang="en-GB" dirty="0" smtClean="0"/>
              <a:t>http</a:t>
            </a:r>
            <a:r>
              <a:rPr lang="en-GB" dirty="0"/>
              <a:t>://</a:t>
            </a:r>
            <a:r>
              <a:rPr lang="en-GB" dirty="0" smtClean="0"/>
              <a:t>deeprajbhujel.blogspot.com/2015/12</a:t>
            </a:r>
          </a:p>
          <a:p>
            <a:pPr marL="0" indent="0" algn="just">
              <a:buNone/>
            </a:pPr>
            <a:r>
              <a:rPr lang="en-GB" dirty="0" smtClean="0"/>
              <a:t>/functional-block-diagram-of-8086.html</a:t>
            </a:r>
          </a:p>
          <a:p>
            <a:pPr marL="0" indent="0" algn="just">
              <a:buNone/>
            </a:pPr>
            <a:r>
              <a:rPr lang="en-GB" smtClean="0"/>
              <a:t>3. </a:t>
            </a:r>
            <a:endParaRPr lang="en-GB" dirty="0"/>
          </a:p>
        </p:txBody>
      </p:sp>
    </p:spTree>
    <p:extLst>
      <p:ext uri="{BB962C8B-B14F-4D97-AF65-F5344CB8AC3E}">
        <p14:creationId xmlns:p14="http://schemas.microsoft.com/office/powerpoint/2010/main" val="942660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5400" dirty="0"/>
              <a:t>Von Neumann model of computer</a:t>
            </a:r>
            <a:endParaRPr lang="en-GB" dirty="0"/>
          </a:p>
        </p:txBody>
      </p:sp>
      <p:sp>
        <p:nvSpPr>
          <p:cNvPr id="3" name="Content Placeholder 2"/>
          <p:cNvSpPr>
            <a:spLocks noGrp="1"/>
          </p:cNvSpPr>
          <p:nvPr>
            <p:ph idx="1"/>
          </p:nvPr>
        </p:nvSpPr>
        <p:spPr/>
        <p:txBody>
          <a:bodyPr/>
          <a:lstStyle/>
          <a:p>
            <a:pPr algn="just" eaLnBrk="1" hangingPunct="1">
              <a:buFontTx/>
              <a:buNone/>
            </a:pPr>
            <a:r>
              <a:rPr lang="en-US" altLang="en-US" dirty="0" smtClean="0"/>
              <a:t>	The </a:t>
            </a:r>
            <a:r>
              <a:rPr lang="en-US" altLang="en-US" dirty="0"/>
              <a:t>major parts of this model are the </a:t>
            </a:r>
            <a:r>
              <a:rPr lang="en-US" altLang="en-US" b="1" dirty="0"/>
              <a:t>central processing unit </a:t>
            </a:r>
            <a:r>
              <a:rPr lang="en-US" altLang="en-US" dirty="0"/>
              <a:t>(CPU), memory, and the Input and output circuitry or l/O.</a:t>
            </a:r>
          </a:p>
          <a:p>
            <a:pPr algn="just" eaLnBrk="1" hangingPunct="1">
              <a:buFontTx/>
              <a:buNone/>
            </a:pPr>
            <a:r>
              <a:rPr lang="en-US" altLang="en-US" dirty="0"/>
              <a:t>	The three buses are the </a:t>
            </a:r>
            <a:r>
              <a:rPr lang="en-US" altLang="en-US" b="1" dirty="0"/>
              <a:t>address bus</a:t>
            </a:r>
            <a:r>
              <a:rPr lang="en-US" altLang="en-US" dirty="0"/>
              <a:t>, the </a:t>
            </a:r>
            <a:r>
              <a:rPr lang="en-US" altLang="en-US" b="1" dirty="0"/>
              <a:t>data bus</a:t>
            </a:r>
            <a:r>
              <a:rPr lang="en-US" altLang="en-US" dirty="0"/>
              <a:t>, and the </a:t>
            </a:r>
            <a:r>
              <a:rPr lang="en-US" altLang="en-US" b="1" dirty="0"/>
              <a:t>control bus</a:t>
            </a:r>
            <a:r>
              <a:rPr lang="en-US" altLang="en-US" dirty="0"/>
              <a:t>.</a:t>
            </a:r>
          </a:p>
          <a:p>
            <a:endParaRPr lang="en-GB" dirty="0"/>
          </a:p>
        </p:txBody>
      </p:sp>
    </p:spTree>
    <p:extLst>
      <p:ext uri="{BB962C8B-B14F-4D97-AF65-F5344CB8AC3E}">
        <p14:creationId xmlns:p14="http://schemas.microsoft.com/office/powerpoint/2010/main" val="389966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a:t>
            </a:r>
            <a:r>
              <a:rPr lang="en-GB" dirty="0" smtClean="0"/>
              <a:t>model</a:t>
            </a:r>
            <a:endParaRPr lang="en-GB" dirty="0"/>
          </a:p>
        </p:txBody>
      </p:sp>
      <p:sp>
        <p:nvSpPr>
          <p:cNvPr id="3" name="Content Placeholder 2"/>
          <p:cNvSpPr>
            <a:spLocks noGrp="1"/>
          </p:cNvSpPr>
          <p:nvPr>
            <p:ph idx="1"/>
          </p:nvPr>
        </p:nvSpPr>
        <p:spPr/>
        <p:txBody>
          <a:bodyPr>
            <a:normAutofit fontScale="92500" lnSpcReduction="20000"/>
          </a:bodyPr>
          <a:lstStyle/>
          <a:p>
            <a:pPr algn="just"/>
            <a:r>
              <a:rPr lang="en-GB" dirty="0" smtClean="0"/>
              <a:t>A programming model is a view of the microprocessor that explains how the </a:t>
            </a:r>
            <a:r>
              <a:rPr lang="en-GB" dirty="0"/>
              <a:t>micro</a:t>
            </a:r>
            <a:r>
              <a:rPr lang="en-GB" dirty="0" smtClean="0"/>
              <a:t>processor sees and uses various components and tasks of the microprocessor system. This includes memory and registers in the microprocessor.</a:t>
            </a:r>
          </a:p>
          <a:p>
            <a:pPr algn="just"/>
            <a:r>
              <a:rPr lang="en-GB" dirty="0" smtClean="0"/>
              <a:t>The real mode programming model of a microprocessor is an operating mode of x86( 8086 microprocessor family) compatible microprocessors.</a:t>
            </a:r>
          </a:p>
          <a:p>
            <a:pPr algn="just"/>
            <a:endParaRPr lang="en-GB" dirty="0"/>
          </a:p>
        </p:txBody>
      </p:sp>
    </p:spTree>
    <p:extLst>
      <p:ext uri="{BB962C8B-B14F-4D97-AF65-F5344CB8AC3E}">
        <p14:creationId xmlns:p14="http://schemas.microsoft.com/office/powerpoint/2010/main" val="2553023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Programming Models </a:t>
            </a:r>
          </a:p>
        </p:txBody>
      </p:sp>
      <p:sp>
        <p:nvSpPr>
          <p:cNvPr id="3" name="Content Placeholder 2"/>
          <p:cNvSpPr>
            <a:spLocks noGrp="1"/>
          </p:cNvSpPr>
          <p:nvPr>
            <p:ph idx="1"/>
          </p:nvPr>
        </p:nvSpPr>
        <p:spPr/>
        <p:txBody>
          <a:bodyPr>
            <a:normAutofit fontScale="77500" lnSpcReduction="20000"/>
          </a:bodyPr>
          <a:lstStyle/>
          <a:p>
            <a:pPr algn="just"/>
            <a:r>
              <a:rPr lang="en-US" b="1" dirty="0"/>
              <a:t>Real-Address </a:t>
            </a:r>
            <a:r>
              <a:rPr lang="en-US" b="1" dirty="0" smtClean="0"/>
              <a:t>Mode- </a:t>
            </a:r>
            <a:r>
              <a:rPr lang="en-US" dirty="0"/>
              <a:t>Real-address mode implements the programming environment of </a:t>
            </a:r>
            <a:r>
              <a:rPr lang="en-US" dirty="0" smtClean="0"/>
              <a:t>an early </a:t>
            </a:r>
            <a:r>
              <a:rPr lang="en-US" dirty="0"/>
              <a:t>Intel processor with a few extra features, such as the ability to switch into other </a:t>
            </a:r>
            <a:r>
              <a:rPr lang="en-US" dirty="0" smtClean="0"/>
              <a:t>modes. This </a:t>
            </a:r>
            <a:r>
              <a:rPr lang="en-US" dirty="0"/>
              <a:t>mode is useful if a program requires direct access to system memory and </a:t>
            </a:r>
            <a:r>
              <a:rPr lang="en-US" dirty="0" smtClean="0"/>
              <a:t>hardware devices</a:t>
            </a:r>
            <a:r>
              <a:rPr lang="en-US" dirty="0"/>
              <a:t>.</a:t>
            </a:r>
          </a:p>
          <a:p>
            <a:pPr algn="just"/>
            <a:r>
              <a:rPr lang="en-US" b="1" dirty="0"/>
              <a:t>System Management Mode System management mode </a:t>
            </a:r>
            <a:r>
              <a:rPr lang="en-US" dirty="0"/>
              <a:t>(SMM) provides an operating </a:t>
            </a:r>
            <a:r>
              <a:rPr lang="en-US" dirty="0" smtClean="0"/>
              <a:t>system with </a:t>
            </a:r>
            <a:r>
              <a:rPr lang="en-US" dirty="0"/>
              <a:t>a mechanism for implementing functions such as power management and system </a:t>
            </a:r>
            <a:r>
              <a:rPr lang="en-US" dirty="0" smtClean="0"/>
              <a:t>security. These </a:t>
            </a:r>
            <a:r>
              <a:rPr lang="en-US" dirty="0"/>
              <a:t>functions are usually implemented by computer manufacturers who customize </a:t>
            </a:r>
            <a:r>
              <a:rPr lang="en-US" dirty="0" smtClean="0"/>
              <a:t>the processor </a:t>
            </a:r>
            <a:r>
              <a:rPr lang="en-US" dirty="0"/>
              <a:t>for a particular system setup.</a:t>
            </a:r>
          </a:p>
          <a:p>
            <a:endParaRPr lang="en-US" dirty="0"/>
          </a:p>
        </p:txBody>
      </p:sp>
    </p:spTree>
    <p:extLst>
      <p:ext uri="{BB962C8B-B14F-4D97-AF65-F5344CB8AC3E}">
        <p14:creationId xmlns:p14="http://schemas.microsoft.com/office/powerpoint/2010/main" val="340521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Programming Models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a:t>Protected </a:t>
            </a:r>
            <a:r>
              <a:rPr lang="en-US" b="1" dirty="0" smtClean="0"/>
              <a:t>Mode- </a:t>
            </a:r>
            <a:r>
              <a:rPr lang="en-US" dirty="0"/>
              <a:t>Protected mode is the native state of the processor, in which all </a:t>
            </a:r>
            <a:r>
              <a:rPr lang="en-US" dirty="0" smtClean="0"/>
              <a:t>instructions and </a:t>
            </a:r>
            <a:r>
              <a:rPr lang="en-US" dirty="0"/>
              <a:t>features are available. Programs are given separate memory areas named segments, and </a:t>
            </a:r>
            <a:r>
              <a:rPr lang="en-US" dirty="0" smtClean="0"/>
              <a:t>the processor </a:t>
            </a:r>
            <a:r>
              <a:rPr lang="en-US" dirty="0"/>
              <a:t>prevents programs from referencing memory outside their assigned segments.</a:t>
            </a:r>
          </a:p>
          <a:p>
            <a:pPr algn="just"/>
            <a:r>
              <a:rPr lang="en-US" b="1" dirty="0"/>
              <a:t>Virtual-8086 Mode </a:t>
            </a:r>
            <a:r>
              <a:rPr lang="en-US" dirty="0" smtClean="0"/>
              <a:t>-While </a:t>
            </a:r>
            <a:r>
              <a:rPr lang="en-US" dirty="0"/>
              <a:t>in protected mode, the processor can directly execute </a:t>
            </a:r>
            <a:r>
              <a:rPr lang="en-US" dirty="0" smtClean="0"/>
              <a:t>real-address mode </a:t>
            </a:r>
            <a:r>
              <a:rPr lang="en-US" dirty="0"/>
              <a:t>software such as MS-DOS programs in a safe environment. In other words, if a </a:t>
            </a:r>
            <a:r>
              <a:rPr lang="en-US" dirty="0" smtClean="0"/>
              <a:t>program crashes </a:t>
            </a:r>
            <a:r>
              <a:rPr lang="en-US" dirty="0"/>
              <a:t>or attempts to write data into the system memory area, it will not affect other </a:t>
            </a:r>
            <a:r>
              <a:rPr lang="en-US" dirty="0" smtClean="0"/>
              <a:t>programs running </a:t>
            </a:r>
            <a:r>
              <a:rPr lang="en-US" dirty="0"/>
              <a:t>at the same time. A modern operating system can execute multiple separate </a:t>
            </a:r>
            <a:r>
              <a:rPr lang="en-US" dirty="0" smtClean="0"/>
              <a:t>virtual-8086 sessions </a:t>
            </a:r>
            <a:r>
              <a:rPr lang="en-US" dirty="0"/>
              <a:t>at the same time</a:t>
            </a:r>
            <a:r>
              <a:rPr lang="en-US" dirty="0" smtClean="0"/>
              <a:t>.</a:t>
            </a:r>
            <a:endParaRPr lang="en-US" dirty="0"/>
          </a:p>
        </p:txBody>
      </p:sp>
    </p:spTree>
    <p:extLst>
      <p:ext uri="{BB962C8B-B14F-4D97-AF65-F5344CB8AC3E}">
        <p14:creationId xmlns:p14="http://schemas.microsoft.com/office/powerpoint/2010/main" val="4085129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 mode </a:t>
            </a:r>
            <a:r>
              <a:rPr lang="en-GB" dirty="0"/>
              <a:t>programming model</a:t>
            </a:r>
            <a:r>
              <a:rPr lang="en-GB" dirty="0" smtClean="0"/>
              <a:t> </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The real mode model is characterized by the following:</a:t>
            </a:r>
          </a:p>
          <a:p>
            <a:pPr marL="742950" indent="-742950">
              <a:buAutoNum type="arabicPeriod"/>
            </a:pPr>
            <a:r>
              <a:rPr lang="en-GB" dirty="0" smtClean="0"/>
              <a:t>The 20 bit memory address space (allowing as much as (2</a:t>
            </a:r>
            <a:r>
              <a:rPr lang="en-GB" sz="4000" baseline="30000" dirty="0" smtClean="0"/>
              <a:t>20 </a:t>
            </a:r>
            <a:r>
              <a:rPr lang="en-GB" dirty="0" smtClean="0"/>
              <a:t>=1MB of memory </a:t>
            </a:r>
            <a:r>
              <a:rPr lang="en-GB" dirty="0"/>
              <a:t>space) Memory access is done using Segmentation via a </a:t>
            </a:r>
            <a:r>
              <a:rPr lang="en-GB" dirty="0" smtClean="0"/>
              <a:t>segment: offset </a:t>
            </a:r>
            <a:r>
              <a:rPr lang="en-GB" dirty="0"/>
              <a:t>system</a:t>
            </a:r>
            <a:r>
              <a:rPr lang="en-GB" dirty="0" smtClean="0"/>
              <a:t>.</a:t>
            </a:r>
          </a:p>
          <a:p>
            <a:pPr marL="742950" indent="-742950">
              <a:buAutoNum type="arabicPeriod"/>
            </a:pPr>
            <a:r>
              <a:rPr lang="en-GB" dirty="0" smtClean="0"/>
              <a:t>Unlimited </a:t>
            </a:r>
            <a:r>
              <a:rPr lang="en-GB" dirty="0"/>
              <a:t>direct software access to all addressable memory, I/O </a:t>
            </a:r>
            <a:r>
              <a:rPr lang="en-GB" dirty="0" smtClean="0"/>
              <a:t>addresses and peripheral hardware.</a:t>
            </a:r>
            <a:endParaRPr lang="en-GB" dirty="0"/>
          </a:p>
          <a:p>
            <a:pPr marL="742950" indent="-742950">
              <a:buAutoNum type="arabicPeriod"/>
            </a:pPr>
            <a:endParaRPr lang="en-GB" dirty="0" smtClean="0"/>
          </a:p>
          <a:p>
            <a:endParaRPr lang="en-GB" dirty="0"/>
          </a:p>
        </p:txBody>
      </p:sp>
    </p:spTree>
    <p:extLst>
      <p:ext uri="{BB962C8B-B14F-4D97-AF65-F5344CB8AC3E}">
        <p14:creationId xmlns:p14="http://schemas.microsoft.com/office/powerpoint/2010/main" val="420428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Registers (8, 16, 32 and 64 bit) Fig. 3.1</a:t>
            </a:r>
            <a:endParaRPr lang="en-GB" dirty="0"/>
          </a:p>
        </p:txBody>
      </p:sp>
      <p:pic>
        <p:nvPicPr>
          <p:cNvPr id="4" name="Content Placeholder 3"/>
          <p:cNvPicPr>
            <a:picLocks noGrp="1" noChangeAspect="1"/>
          </p:cNvPicPr>
          <p:nvPr>
            <p:ph idx="1"/>
          </p:nvPr>
        </p:nvPicPr>
        <p:blipFill>
          <a:blip r:embed="rId2"/>
          <a:stretch>
            <a:fillRect/>
          </a:stretch>
        </p:blipFill>
        <p:spPr>
          <a:xfrm>
            <a:off x="3100387" y="1114424"/>
            <a:ext cx="4686301" cy="5186363"/>
          </a:xfrm>
          <a:prstGeom prst="rect">
            <a:avLst/>
          </a:prstGeom>
        </p:spPr>
      </p:pic>
    </p:spTree>
    <p:extLst>
      <p:ext uri="{BB962C8B-B14F-4D97-AF65-F5344CB8AC3E}">
        <p14:creationId xmlns:p14="http://schemas.microsoft.com/office/powerpoint/2010/main" val="1112224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ppt5F40.tmp</Template>
  <TotalTime>84</TotalTime>
  <Words>2520</Words>
  <Application>Microsoft Office PowerPoint</Application>
  <PresentationFormat>Widescreen</PresentationFormat>
  <Paragraphs>154</Paragraphs>
  <Slides>33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ＭＳ Ｐゴシック</vt:lpstr>
      <vt:lpstr>Arial</vt:lpstr>
      <vt:lpstr>Calibri</vt:lpstr>
      <vt:lpstr>Georgia</vt:lpstr>
      <vt:lpstr>Rockwell</vt:lpstr>
      <vt:lpstr>Rockwell Condensed</vt:lpstr>
      <vt:lpstr>Times New Roman</vt:lpstr>
      <vt:lpstr>Wingdings</vt:lpstr>
      <vt:lpstr>1_Office Theme</vt:lpstr>
      <vt:lpstr>2_Office Theme</vt:lpstr>
      <vt:lpstr>  CEN416: Assembly Language Programming  </vt:lpstr>
      <vt:lpstr>Week 3 Topics</vt:lpstr>
      <vt:lpstr>OVERVIEW OF MICROCOMPUTER STRUCTURE AND OPERATION (Von Neumann model of computer)</vt:lpstr>
      <vt:lpstr>Von Neumann model of computer</vt:lpstr>
      <vt:lpstr>Programming model</vt:lpstr>
      <vt:lpstr>Types of Programming Models </vt:lpstr>
      <vt:lpstr>Types of Programming Models </vt:lpstr>
      <vt:lpstr>Real mode programming model </vt:lpstr>
      <vt:lpstr>Registers (8, 16, 32 and 64 bit) Fig. 3.1</vt:lpstr>
      <vt:lpstr>Registers explained</vt:lpstr>
      <vt:lpstr>Registers explained (64 bit)</vt:lpstr>
      <vt:lpstr>Registers Explained</vt:lpstr>
      <vt:lpstr>Real mode memory addressing</vt:lpstr>
      <vt:lpstr>Segments and Offset</vt:lpstr>
      <vt:lpstr>Segments and offset (fig. 3.2)</vt:lpstr>
      <vt:lpstr>Segments and Offset</vt:lpstr>
      <vt:lpstr>Segment and offset registers</vt:lpstr>
      <vt:lpstr>Segment and offset registers (Stacks)</vt:lpstr>
      <vt:lpstr>Segment and offset register 16 &amp; 32 bit (fig. 3.3)</vt:lpstr>
      <vt:lpstr>Addressing Mode</vt:lpstr>
      <vt:lpstr>Taxonomy of addressing modes (fig 3.4)</vt:lpstr>
      <vt:lpstr>Types of Addressing Mode</vt:lpstr>
      <vt:lpstr>Addressing Instructions and Data</vt:lpstr>
      <vt:lpstr>Addressing Instructions and Data</vt:lpstr>
      <vt:lpstr>Internal Instruction List</vt:lpstr>
      <vt:lpstr>Internal Instruction List</vt:lpstr>
      <vt:lpstr>Arithmetical instructions </vt:lpstr>
      <vt:lpstr>Logical instructions</vt:lpstr>
      <vt:lpstr>Data transfer instructions </vt:lpstr>
      <vt:lpstr>Bit manipulation instructions </vt:lpstr>
      <vt:lpstr>Program control instructions </vt:lpstr>
      <vt:lpstr>System instructions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CEN416: Assembly Language Programming</dc:title>
  <dc:creator>Ruyione</dc:creator>
  <cp:lastModifiedBy>Ruyione</cp:lastModifiedBy>
  <cp:revision>3</cp:revision>
  <dcterms:created xsi:type="dcterms:W3CDTF">2021-10-25T22:25:44Z</dcterms:created>
  <dcterms:modified xsi:type="dcterms:W3CDTF">2021-10-25T23:50:17Z</dcterms:modified>
</cp:coreProperties>
</file>