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0" r:id="rId15"/>
    <p:sldId id="269" r:id="rId16"/>
    <p:sldId id="268" r:id="rId17"/>
    <p:sldId id="273" r:id="rId18"/>
    <p:sldId id="274" r:id="rId19"/>
    <p:sldId id="272" r:id="rId20"/>
    <p:sldId id="275" r:id="rId21"/>
    <p:sldId id="276" r:id="rId22"/>
    <p:sldId id="282" r:id="rId23"/>
    <p:sldId id="281" r:id="rId24"/>
    <p:sldId id="278" r:id="rId25"/>
    <p:sldId id="279"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p:scale>
          <a:sx n="80" d="100"/>
          <a:sy n="80" d="100"/>
        </p:scale>
        <p:origin x="3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dirty="0" smtClean="0">
                <a:solidFill>
                  <a:prstClr val="black"/>
                </a:solidFill>
              </a:rPr>
              <a:t>www.covenantuniversity.edu.ng</a:t>
            </a:r>
            <a:endParaRPr lang="en-GB" altLang="en-US" sz="1799" dirty="0" smtClean="0">
              <a:solidFill>
                <a:prstClr val="black"/>
              </a:solidFill>
            </a:endParaRPr>
          </a:p>
        </p:txBody>
      </p:sp>
      <p:pic>
        <p:nvPicPr>
          <p:cNvPr id="7" name="Picture 2" descr="C:\Users\Ours\Desktop\Pictur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dirty="0" smtClean="0">
                <a:solidFill>
                  <a:srgbClr val="662C5B"/>
                </a:solidFill>
              </a:rPr>
              <a:t>Raising a new Generation of Leaders</a:t>
            </a:r>
            <a:endParaRPr lang="en-GB" altLang="en-US" sz="1600" dirty="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GB" dirty="0"/>
          </a:p>
        </p:txBody>
      </p:sp>
    </p:spTree>
    <p:extLst>
      <p:ext uri="{BB962C8B-B14F-4D97-AF65-F5344CB8AC3E}">
        <p14:creationId xmlns:p14="http://schemas.microsoft.com/office/powerpoint/2010/main" val="168221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dirty="0" smtClean="0">
                <a:solidFill>
                  <a:prstClr val="black"/>
                </a:solidFill>
              </a:rPr>
              <a:t>www.covenantuniversity.edu.ng</a:t>
            </a:r>
            <a:endParaRPr lang="en-GB" altLang="en-US" sz="1200" dirty="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30/03/2016</a:t>
            </a:fld>
            <a:endParaRPr lang="en-GB" dirty="0">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Tree>
    <p:extLst>
      <p:ext uri="{BB962C8B-B14F-4D97-AF65-F5344CB8AC3E}">
        <p14:creationId xmlns:p14="http://schemas.microsoft.com/office/powerpoint/2010/main" val="17707934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fld id="{B563DF68-DC07-4A87-A8B7-10B4DBEFC14D}" type="datetimeFigureOut">
              <a:rPr lang="en-GB" smtClean="0"/>
              <a:t>30/03/2016</a:t>
            </a:fld>
            <a:endParaRPr lang="en-GB" dirty="0"/>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endParaRPr lang="en-GB" dirty="0"/>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fld id="{5517E9D2-354B-4878-9DC4-4E395BDB556D}" type="slidenum">
              <a:rPr lang="en-GB" smtClean="0"/>
              <a:t>‹#›</a:t>
            </a:fld>
            <a:endParaRPr lang="en-GB" dirty="0"/>
          </a:p>
        </p:txBody>
      </p:sp>
    </p:spTree>
    <p:extLst>
      <p:ext uri="{BB962C8B-B14F-4D97-AF65-F5344CB8AC3E}">
        <p14:creationId xmlns:p14="http://schemas.microsoft.com/office/powerpoint/2010/main" val="584649464"/>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ctr" rtl="0" eaLnBrk="1" fontAlgn="base" hangingPunct="1">
        <a:spcBef>
          <a:spcPct val="0"/>
        </a:spcBef>
        <a:spcAft>
          <a:spcPct val="0"/>
        </a:spcAft>
        <a:defRPr sz="4399" kern="1200">
          <a:solidFill>
            <a:schemeClr val="tx1"/>
          </a:solidFill>
          <a:latin typeface="+mj-lt"/>
          <a:ea typeface="+mj-ea"/>
          <a:cs typeface="+mj-cs"/>
        </a:defRPr>
      </a:lvl1pPr>
      <a:lvl2pPr algn="ctr" rtl="0" eaLnBrk="1" fontAlgn="base" hangingPunct="1">
        <a:spcBef>
          <a:spcPct val="0"/>
        </a:spcBef>
        <a:spcAft>
          <a:spcPct val="0"/>
        </a:spcAft>
        <a:defRPr sz="4399">
          <a:solidFill>
            <a:schemeClr val="tx1"/>
          </a:solidFill>
          <a:latin typeface="Calibri" panose="020F0502020204030204" pitchFamily="34" charset="0"/>
        </a:defRPr>
      </a:lvl2pPr>
      <a:lvl3pPr algn="ctr" rtl="0" eaLnBrk="1" fontAlgn="base" hangingPunct="1">
        <a:spcBef>
          <a:spcPct val="0"/>
        </a:spcBef>
        <a:spcAft>
          <a:spcPct val="0"/>
        </a:spcAft>
        <a:defRPr sz="4399">
          <a:solidFill>
            <a:schemeClr val="tx1"/>
          </a:solidFill>
          <a:latin typeface="Calibri" panose="020F0502020204030204" pitchFamily="34" charset="0"/>
        </a:defRPr>
      </a:lvl3pPr>
      <a:lvl4pPr algn="ctr" rtl="0" eaLnBrk="1" fontAlgn="base" hangingPunct="1">
        <a:spcBef>
          <a:spcPct val="0"/>
        </a:spcBef>
        <a:spcAft>
          <a:spcPct val="0"/>
        </a:spcAft>
        <a:defRPr sz="4399">
          <a:solidFill>
            <a:schemeClr val="tx1"/>
          </a:solidFill>
          <a:latin typeface="Calibri" panose="020F0502020204030204" pitchFamily="34" charset="0"/>
        </a:defRPr>
      </a:lvl4pPr>
      <a:lvl5pPr algn="ctr" rtl="0" eaLnBrk="1" fontAlgn="base" hangingPunct="1">
        <a:spcBef>
          <a:spcPct val="0"/>
        </a:spcBef>
        <a:spcAft>
          <a:spcPct val="0"/>
        </a:spcAft>
        <a:defRPr sz="4399">
          <a:solidFill>
            <a:schemeClr val="tx1"/>
          </a:solidFill>
          <a:latin typeface="Calibri" panose="020F0502020204030204" pitchFamily="34" charset="0"/>
        </a:defRPr>
      </a:lvl5pPr>
      <a:lvl6pPr marL="457063" algn="ctr" rtl="0" eaLnBrk="1" fontAlgn="base" hangingPunct="1">
        <a:spcBef>
          <a:spcPct val="0"/>
        </a:spcBef>
        <a:spcAft>
          <a:spcPct val="0"/>
        </a:spcAft>
        <a:defRPr sz="4399">
          <a:solidFill>
            <a:schemeClr val="tx1"/>
          </a:solidFill>
          <a:latin typeface="Calibri" panose="020F0502020204030204" pitchFamily="34" charset="0"/>
        </a:defRPr>
      </a:lvl6pPr>
      <a:lvl7pPr marL="914126" algn="ctr" rtl="0" eaLnBrk="1" fontAlgn="base" hangingPunct="1">
        <a:spcBef>
          <a:spcPct val="0"/>
        </a:spcBef>
        <a:spcAft>
          <a:spcPct val="0"/>
        </a:spcAft>
        <a:defRPr sz="4399">
          <a:solidFill>
            <a:schemeClr val="tx1"/>
          </a:solidFill>
          <a:latin typeface="Calibri" panose="020F0502020204030204" pitchFamily="34" charset="0"/>
        </a:defRPr>
      </a:lvl7pPr>
      <a:lvl8pPr marL="1371189" algn="ctr" rtl="0" eaLnBrk="1" fontAlgn="base" hangingPunct="1">
        <a:spcBef>
          <a:spcPct val="0"/>
        </a:spcBef>
        <a:spcAft>
          <a:spcPct val="0"/>
        </a:spcAft>
        <a:defRPr sz="4399">
          <a:solidFill>
            <a:schemeClr val="tx1"/>
          </a:solidFill>
          <a:latin typeface="Calibri" panose="020F0502020204030204" pitchFamily="34" charset="0"/>
        </a:defRPr>
      </a:lvl8pPr>
      <a:lvl9pPr marL="1828251" algn="ctr" rtl="0" eaLnBrk="1" fontAlgn="base" hangingPunct="1">
        <a:spcBef>
          <a:spcPct val="0"/>
        </a:spcBef>
        <a:spcAft>
          <a:spcPct val="0"/>
        </a:spcAft>
        <a:defRPr sz="4399">
          <a:solidFill>
            <a:schemeClr val="tx1"/>
          </a:solidFill>
          <a:latin typeface="Calibri" panose="020F0502020204030204" pitchFamily="34" charset="0"/>
        </a:defRPr>
      </a:lvl9pPr>
    </p:titleStyle>
    <p:bodyStyle>
      <a:lvl1pPr marL="342797" indent="-342797" algn="l" rtl="0" eaLnBrk="1" fontAlgn="base" hangingPunct="1">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1" fontAlgn="base" hangingPunct="1">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1" fontAlgn="base" hangingPunct="1">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1" fontAlgn="base" hangingPunct="1">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1" fontAlgn="base" hangingPunct="1">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Topic 7:Memory interfacing and Address Decoding</a:t>
            </a:r>
            <a:endParaRPr lang="en-GB" dirty="0"/>
          </a:p>
        </p:txBody>
      </p:sp>
      <p:sp>
        <p:nvSpPr>
          <p:cNvPr id="3" name="Subtitle 2"/>
          <p:cNvSpPr>
            <a:spLocks noGrp="1"/>
          </p:cNvSpPr>
          <p:nvPr>
            <p:ph type="subTitle" idx="1"/>
          </p:nvPr>
        </p:nvSpPr>
        <p:spPr/>
        <p:txBody>
          <a:bodyPr/>
          <a:lstStyle/>
          <a:p>
            <a:r>
              <a:rPr lang="en-GB" dirty="0" smtClean="0"/>
              <a:t>By Omoruyi O. </a:t>
            </a:r>
            <a:endParaRPr lang="en-GB" dirty="0"/>
          </a:p>
        </p:txBody>
      </p:sp>
    </p:spTree>
    <p:extLst>
      <p:ext uri="{BB962C8B-B14F-4D97-AF65-F5344CB8AC3E}">
        <p14:creationId xmlns:p14="http://schemas.microsoft.com/office/powerpoint/2010/main" val="3004541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interfacing (continued)</a:t>
            </a: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dirty="0"/>
              <a:t>One  memory  bank contains  all  the  even addressed  locations  like  00000,  00002 </a:t>
            </a:r>
            <a:r>
              <a:rPr lang="en-GB" dirty="0" smtClean="0"/>
              <a:t>and  </a:t>
            </a:r>
            <a:r>
              <a:rPr lang="en-GB" dirty="0"/>
              <a:t>00004.  The  data  lines  of  this  bank  are  connected  to  the  lower  eight  data </a:t>
            </a:r>
            <a:r>
              <a:rPr lang="en-GB" dirty="0" smtClean="0"/>
              <a:t>lines</a:t>
            </a:r>
            <a:r>
              <a:rPr lang="en-GB" dirty="0"/>
              <a:t>,  D0  through  D7  of  the  8086.  The  other  memory  bank  has  all  the  odd </a:t>
            </a:r>
            <a:r>
              <a:rPr lang="en-GB" dirty="0" smtClean="0"/>
              <a:t>addressed  </a:t>
            </a:r>
            <a:r>
              <a:rPr lang="en-GB" dirty="0"/>
              <a:t>locations  </a:t>
            </a:r>
            <a:r>
              <a:rPr lang="en-GB" dirty="0" smtClean="0"/>
              <a:t>like 00001</a:t>
            </a:r>
            <a:r>
              <a:rPr lang="en-GB" dirty="0"/>
              <a:t>,  00003  and  00005.  The  data  lines  of  this  bank </a:t>
            </a:r>
            <a:r>
              <a:rPr lang="en-GB" dirty="0" smtClean="0"/>
              <a:t>are  </a:t>
            </a:r>
            <a:r>
              <a:rPr lang="en-GB" dirty="0"/>
              <a:t>connected  to  the  upper  eight  data  lines,  D8  through  D15  of  the  8086. </a:t>
            </a:r>
            <a:r>
              <a:rPr lang="en-GB" dirty="0" smtClean="0"/>
              <a:t>Address  </a:t>
            </a:r>
            <a:r>
              <a:rPr lang="en-GB" dirty="0"/>
              <a:t>line  A0  is  used  as  part  of  the  enabling  for  memory  in  the  lower  bank. </a:t>
            </a:r>
          </a:p>
          <a:p>
            <a:pPr marL="0" indent="0" algn="just">
              <a:buNone/>
            </a:pPr>
            <a:r>
              <a:rPr lang="en-GB" dirty="0"/>
              <a:t>Address  lines  A1 through A19 are  used  to  select  the </a:t>
            </a:r>
            <a:r>
              <a:rPr lang="en-GB" dirty="0" smtClean="0"/>
              <a:t>desired  </a:t>
            </a:r>
            <a:r>
              <a:rPr lang="en-GB" dirty="0"/>
              <a:t>memory  device  in </a:t>
            </a:r>
            <a:r>
              <a:rPr lang="en-GB" dirty="0" smtClean="0"/>
              <a:t>the </a:t>
            </a:r>
            <a:r>
              <a:rPr lang="en-GB" dirty="0"/>
              <a:t>bank to address the desired byte in the service. These address lines from A1 </a:t>
            </a:r>
            <a:r>
              <a:rPr lang="en-GB" dirty="0" smtClean="0"/>
              <a:t>through </a:t>
            </a:r>
            <a:r>
              <a:rPr lang="en-GB" dirty="0"/>
              <a:t>A19 are  also  used to  access a particular  location in  the upper bank. An </a:t>
            </a:r>
            <a:r>
              <a:rPr lang="en-GB" dirty="0" smtClean="0"/>
              <a:t>additional  </a:t>
            </a:r>
            <a:r>
              <a:rPr lang="en-GB" dirty="0"/>
              <a:t>signal  called  Bus  High  Enable  (BHE </a:t>
            </a:r>
            <a:r>
              <a:rPr lang="en-GB" dirty="0" smtClean="0"/>
              <a:t>–Active  </a:t>
            </a:r>
            <a:r>
              <a:rPr lang="en-GB" dirty="0"/>
              <a:t>Low)  is  used  </a:t>
            </a:r>
            <a:r>
              <a:rPr lang="en-GB" dirty="0" smtClean="0"/>
              <a:t>to enable the  </a:t>
            </a:r>
            <a:r>
              <a:rPr lang="en-GB" dirty="0"/>
              <a:t>upper  memory  bank.  An  external  latch,  </a:t>
            </a:r>
            <a:r>
              <a:rPr lang="en-GB" dirty="0" err="1"/>
              <a:t>strobed</a:t>
            </a:r>
            <a:r>
              <a:rPr lang="en-GB" dirty="0"/>
              <a:t>  by  ALE,  grabs  the  BHE </a:t>
            </a:r>
            <a:r>
              <a:rPr lang="en-GB" dirty="0" smtClean="0"/>
              <a:t>(</a:t>
            </a:r>
            <a:r>
              <a:rPr lang="en-GB" dirty="0"/>
              <a:t>Active  Low)  signal  that  holds  it  stable  for  the  rest  of  the  machine  cycle.  </a:t>
            </a:r>
          </a:p>
        </p:txBody>
      </p:sp>
    </p:spTree>
    <p:extLst>
      <p:ext uri="{BB962C8B-B14F-4D97-AF65-F5344CB8AC3E}">
        <p14:creationId xmlns:p14="http://schemas.microsoft.com/office/powerpoint/2010/main" val="545839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Table showing bus cycles and memory access</a:t>
            </a:r>
            <a:endParaRPr lang="en-GB" dirty="0"/>
          </a:p>
        </p:txBody>
      </p:sp>
      <p:pic>
        <p:nvPicPr>
          <p:cNvPr id="4" name="Content Placeholder 3"/>
          <p:cNvPicPr>
            <a:picLocks noGrp="1" noChangeAspect="1"/>
          </p:cNvPicPr>
          <p:nvPr>
            <p:ph idx="1"/>
          </p:nvPr>
        </p:nvPicPr>
        <p:blipFill>
          <a:blip r:embed="rId2"/>
          <a:stretch>
            <a:fillRect/>
          </a:stretch>
        </p:blipFill>
        <p:spPr>
          <a:xfrm>
            <a:off x="2529733" y="3023519"/>
            <a:ext cx="7132534" cy="1603125"/>
          </a:xfrm>
          <a:prstGeom prst="rect">
            <a:avLst/>
          </a:prstGeom>
        </p:spPr>
      </p:pic>
    </p:spTree>
    <p:extLst>
      <p:ext uri="{BB962C8B-B14F-4D97-AF65-F5344CB8AC3E}">
        <p14:creationId xmlns:p14="http://schemas.microsoft.com/office/powerpoint/2010/main" val="173575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 cycle explained</a:t>
            </a:r>
            <a:endParaRPr lang="en-GB" dirty="0"/>
          </a:p>
        </p:txBody>
      </p:sp>
      <p:sp>
        <p:nvSpPr>
          <p:cNvPr id="3" name="Content Placeholder 2"/>
          <p:cNvSpPr>
            <a:spLocks noGrp="1"/>
          </p:cNvSpPr>
          <p:nvPr>
            <p:ph idx="1"/>
          </p:nvPr>
        </p:nvSpPr>
        <p:spPr/>
        <p:txBody>
          <a:bodyPr/>
          <a:lstStyle/>
          <a:p>
            <a:r>
              <a:rPr lang="en-GB" dirty="0"/>
              <a:t>A bus cycle defines the basic operation that a microprocessor performs </a:t>
            </a:r>
            <a:r>
              <a:rPr lang="en-GB" dirty="0" smtClean="0"/>
              <a:t>to communicate </a:t>
            </a:r>
            <a:r>
              <a:rPr lang="en-GB" dirty="0"/>
              <a:t>with external devices. Examples of bus cycles are </a:t>
            </a:r>
            <a:r>
              <a:rPr lang="en-GB" dirty="0" smtClean="0"/>
              <a:t>memory read</a:t>
            </a:r>
            <a:r>
              <a:rPr lang="en-GB" dirty="0"/>
              <a:t>, memory write, input/output read and input/output write.</a:t>
            </a:r>
          </a:p>
        </p:txBody>
      </p:sp>
    </p:spTree>
    <p:extLst>
      <p:ext uri="{BB962C8B-B14F-4D97-AF65-F5344CB8AC3E}">
        <p14:creationId xmlns:p14="http://schemas.microsoft.com/office/powerpoint/2010/main" val="3599586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transfer</a:t>
            </a:r>
            <a:endParaRPr lang="en-GB" dirty="0"/>
          </a:p>
        </p:txBody>
      </p:sp>
      <p:pic>
        <p:nvPicPr>
          <p:cNvPr id="4" name="Content Placeholder 3"/>
          <p:cNvPicPr>
            <a:picLocks noGrp="1" noChangeAspect="1"/>
          </p:cNvPicPr>
          <p:nvPr>
            <p:ph idx="1"/>
          </p:nvPr>
        </p:nvPicPr>
        <p:blipFill>
          <a:blip r:embed="rId2"/>
          <a:stretch>
            <a:fillRect/>
          </a:stretch>
        </p:blipFill>
        <p:spPr>
          <a:xfrm>
            <a:off x="1515362" y="2069431"/>
            <a:ext cx="5443848" cy="3215499"/>
          </a:xfrm>
          <a:prstGeom prst="rect">
            <a:avLst/>
          </a:prstGeom>
        </p:spPr>
      </p:pic>
    </p:spTree>
    <p:extLst>
      <p:ext uri="{BB962C8B-B14F-4D97-AF65-F5344CB8AC3E}">
        <p14:creationId xmlns:p14="http://schemas.microsoft.com/office/powerpoint/2010/main" val="861175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Transfer</a:t>
            </a:r>
            <a:endParaRPr lang="en-GB" dirty="0"/>
          </a:p>
        </p:txBody>
      </p:sp>
      <p:pic>
        <p:nvPicPr>
          <p:cNvPr id="4" name="Content Placeholder 3"/>
          <p:cNvPicPr>
            <a:picLocks noGrp="1" noChangeAspect="1"/>
          </p:cNvPicPr>
          <p:nvPr>
            <p:ph idx="1"/>
          </p:nvPr>
        </p:nvPicPr>
        <p:blipFill>
          <a:blip r:embed="rId2"/>
          <a:stretch>
            <a:fillRect/>
          </a:stretch>
        </p:blipFill>
        <p:spPr>
          <a:xfrm>
            <a:off x="2315588" y="2009274"/>
            <a:ext cx="6165993" cy="3537695"/>
          </a:xfrm>
          <a:prstGeom prst="rect">
            <a:avLst/>
          </a:prstGeom>
        </p:spPr>
      </p:pic>
    </p:spTree>
    <p:extLst>
      <p:ext uri="{BB962C8B-B14F-4D97-AF65-F5344CB8AC3E}">
        <p14:creationId xmlns:p14="http://schemas.microsoft.com/office/powerpoint/2010/main" val="399319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transfer (16 bit or word transfer)</a:t>
            </a:r>
            <a:endParaRPr lang="en-GB" dirty="0"/>
          </a:p>
        </p:txBody>
      </p:sp>
      <p:pic>
        <p:nvPicPr>
          <p:cNvPr id="4" name="Content Placeholder 3"/>
          <p:cNvPicPr>
            <a:picLocks noGrp="1" noChangeAspect="1"/>
          </p:cNvPicPr>
          <p:nvPr>
            <p:ph idx="1"/>
          </p:nvPr>
        </p:nvPicPr>
        <p:blipFill>
          <a:blip r:embed="rId2"/>
          <a:stretch>
            <a:fillRect/>
          </a:stretch>
        </p:blipFill>
        <p:spPr>
          <a:xfrm>
            <a:off x="2718520" y="2165684"/>
            <a:ext cx="5576510" cy="2907681"/>
          </a:xfrm>
          <a:prstGeom prst="rect">
            <a:avLst/>
          </a:prstGeom>
        </p:spPr>
      </p:pic>
    </p:spTree>
    <p:extLst>
      <p:ext uri="{BB962C8B-B14F-4D97-AF65-F5344CB8AC3E}">
        <p14:creationId xmlns:p14="http://schemas.microsoft.com/office/powerpoint/2010/main" val="823441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16 bit Data bus odd word transfer</a:t>
            </a:r>
            <a:endParaRPr lang="en-GB" dirty="0"/>
          </a:p>
        </p:txBody>
      </p:sp>
      <p:pic>
        <p:nvPicPr>
          <p:cNvPr id="4" name="Content Placeholder 3"/>
          <p:cNvPicPr>
            <a:picLocks noGrp="1" noChangeAspect="1"/>
          </p:cNvPicPr>
          <p:nvPr>
            <p:ph idx="1"/>
          </p:nvPr>
        </p:nvPicPr>
        <p:blipFill>
          <a:blip r:embed="rId2"/>
          <a:stretch>
            <a:fillRect/>
          </a:stretch>
        </p:blipFill>
        <p:spPr>
          <a:xfrm>
            <a:off x="3802120" y="1482737"/>
            <a:ext cx="4587760" cy="4684688"/>
          </a:xfrm>
          <a:prstGeom prst="rect">
            <a:avLst/>
          </a:prstGeom>
        </p:spPr>
      </p:pic>
    </p:spTree>
    <p:extLst>
      <p:ext uri="{BB962C8B-B14F-4D97-AF65-F5344CB8AC3E}">
        <p14:creationId xmlns:p14="http://schemas.microsoft.com/office/powerpoint/2010/main" val="144575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read</a:t>
            </a:r>
            <a:endParaRPr lang="en-GB" dirty="0"/>
          </a:p>
        </p:txBody>
      </p:sp>
      <p:sp>
        <p:nvSpPr>
          <p:cNvPr id="3" name="Content Placeholder 2"/>
          <p:cNvSpPr>
            <a:spLocks noGrp="1"/>
          </p:cNvSpPr>
          <p:nvPr>
            <p:ph idx="1"/>
          </p:nvPr>
        </p:nvSpPr>
        <p:spPr>
          <a:xfrm>
            <a:off x="239349" y="1412776"/>
            <a:ext cx="5403462" cy="4824536"/>
          </a:xfrm>
        </p:spPr>
        <p:txBody>
          <a:bodyPr>
            <a:normAutofit fontScale="92500" lnSpcReduction="10000"/>
          </a:bodyPr>
          <a:lstStyle/>
          <a:p>
            <a:pPr marL="171450" indent="-171450"/>
            <a:r>
              <a:rPr lang="en-US" altLang="en-US" sz="1800" dirty="0"/>
              <a:t>A memory read operation is carried out in the following steps: </a:t>
            </a:r>
          </a:p>
          <a:p>
            <a:pPr marL="457200" lvl="1" indent="-171450"/>
            <a:r>
              <a:rPr lang="en-US" altLang="en-US" sz="1800" dirty="0">
                <a:solidFill>
                  <a:schemeClr val="tx1"/>
                </a:solidFill>
              </a:rPr>
              <a:t>The processor loads on the Address bus the address of the memory location to be read </a:t>
            </a:r>
            <a:r>
              <a:rPr lang="en-US" altLang="en-US" sz="1800" b="1" dirty="0">
                <a:solidFill>
                  <a:schemeClr val="tx1"/>
                </a:solidFill>
              </a:rPr>
              <a:t>(Step 1)</a:t>
            </a:r>
            <a:r>
              <a:rPr lang="en-US" altLang="en-US" sz="1800" dirty="0">
                <a:solidFill>
                  <a:schemeClr val="tx1"/>
                </a:solidFill>
              </a:rPr>
              <a:t>.</a:t>
            </a:r>
          </a:p>
          <a:p>
            <a:pPr marL="742950" lvl="2" indent="-171450"/>
            <a:r>
              <a:rPr lang="en-US" altLang="en-US" sz="1800" dirty="0">
                <a:solidFill>
                  <a:schemeClr val="tx1"/>
                </a:solidFill>
              </a:rPr>
              <a:t>Some of the address lines select the memory devices that owns the memory location to be read </a:t>
            </a:r>
            <a:r>
              <a:rPr lang="en-US" altLang="en-US" sz="1800" b="1" dirty="0">
                <a:solidFill>
                  <a:schemeClr val="tx1"/>
                </a:solidFill>
              </a:rPr>
              <a:t>(Step 1a)</a:t>
            </a:r>
            <a:r>
              <a:rPr lang="en-US" altLang="en-US" sz="1800" dirty="0">
                <a:solidFill>
                  <a:schemeClr val="tx1"/>
                </a:solidFill>
              </a:rPr>
              <a:t>, while the rest point to the required memory location within the memory device.  </a:t>
            </a:r>
            <a:endParaRPr lang="en-US" altLang="en-US" sz="1800" dirty="0" smtClean="0">
              <a:solidFill>
                <a:schemeClr val="tx1"/>
              </a:solidFill>
            </a:endParaRPr>
          </a:p>
          <a:p>
            <a:pPr marL="457200" lvl="1" indent="-171450"/>
            <a:r>
              <a:rPr lang="en-US" altLang="en-US" sz="1800" dirty="0" smtClean="0">
                <a:solidFill>
                  <a:schemeClr val="tx1"/>
                </a:solidFill>
              </a:rPr>
              <a:t>The processor activates the Read (RD) signal </a:t>
            </a:r>
            <a:r>
              <a:rPr lang="en-US" altLang="en-US" sz="1800" b="1" dirty="0" smtClean="0">
                <a:solidFill>
                  <a:schemeClr val="tx1"/>
                </a:solidFill>
              </a:rPr>
              <a:t>(Step 2)</a:t>
            </a:r>
            <a:r>
              <a:rPr lang="en-US" altLang="en-US" sz="1800" dirty="0" smtClean="0">
                <a:solidFill>
                  <a:schemeClr val="tx1"/>
                </a:solidFill>
              </a:rPr>
              <a:t>.</a:t>
            </a:r>
          </a:p>
          <a:p>
            <a:pPr marL="742950" lvl="2" indent="-171450"/>
            <a:r>
              <a:rPr lang="en-US" altLang="en-US" sz="1800" dirty="0" smtClean="0">
                <a:solidFill>
                  <a:schemeClr val="tx1"/>
                </a:solidFill>
              </a:rPr>
              <a:t>The </a:t>
            </a:r>
            <a:r>
              <a:rPr lang="en-US" altLang="en-US" sz="1800" dirty="0">
                <a:solidFill>
                  <a:schemeClr val="tx1"/>
                </a:solidFill>
              </a:rPr>
              <a:t>selected memory device loads on the data bus the content of the memory location specified by the address bus </a:t>
            </a:r>
            <a:r>
              <a:rPr lang="en-US" altLang="en-US" sz="1800" b="1" dirty="0">
                <a:solidFill>
                  <a:schemeClr val="tx1"/>
                </a:solidFill>
              </a:rPr>
              <a:t>(Step 3)</a:t>
            </a:r>
            <a:r>
              <a:rPr lang="en-US" altLang="en-US" sz="1800" dirty="0">
                <a:solidFill>
                  <a:schemeClr val="tx1"/>
                </a:solidFill>
              </a:rPr>
              <a:t>.</a:t>
            </a:r>
          </a:p>
          <a:p>
            <a:pPr marL="457200" lvl="1" indent="-171450"/>
            <a:r>
              <a:rPr lang="en-US" altLang="en-US" sz="1800" dirty="0">
                <a:solidFill>
                  <a:schemeClr val="tx1"/>
                </a:solidFill>
              </a:rPr>
              <a:t>The processor reads the data from the data bus, and resets the RD signal </a:t>
            </a:r>
            <a:r>
              <a:rPr lang="en-US" altLang="en-US" sz="1800" b="1" dirty="0">
                <a:solidFill>
                  <a:schemeClr val="tx1"/>
                </a:solidFill>
              </a:rPr>
              <a:t>(Step 4)</a:t>
            </a:r>
            <a:r>
              <a:rPr lang="en-US" altLang="en-US" sz="1800" dirty="0">
                <a:solidFill>
                  <a:schemeClr val="tx1"/>
                </a:solidFill>
              </a:rPr>
              <a:t>.</a:t>
            </a:r>
          </a:p>
          <a:p>
            <a:endParaRPr lang="en-GB" sz="1800" dirty="0"/>
          </a:p>
        </p:txBody>
      </p:sp>
      <p:graphicFrame>
        <p:nvGraphicFramePr>
          <p:cNvPr id="4" name="Object 4"/>
          <p:cNvGraphicFramePr>
            <a:graphicFrameLocks noChangeAspect="1"/>
          </p:cNvGraphicFramePr>
          <p:nvPr>
            <p:extLst>
              <p:ext uri="{D42A27DB-BD31-4B8C-83A1-F6EECF244321}">
                <p14:modId xmlns:p14="http://schemas.microsoft.com/office/powerpoint/2010/main" val="2351361066"/>
              </p:ext>
            </p:extLst>
          </p:nvPr>
        </p:nvGraphicFramePr>
        <p:xfrm>
          <a:off x="5642811" y="1815770"/>
          <a:ext cx="6248400" cy="2474913"/>
        </p:xfrm>
        <a:graphic>
          <a:graphicData uri="http://schemas.openxmlformats.org/presentationml/2006/ole">
            <mc:AlternateContent xmlns:mc="http://schemas.openxmlformats.org/markup-compatibility/2006">
              <mc:Choice xmlns:v="urn:schemas-microsoft-com:vml" Requires="v">
                <p:oleObj spid="_x0000_s4099" name="VISIO" r:id="rId3" imgW="5582252" imgH="2344576" progId="Visio.Drawing.6">
                  <p:embed/>
                </p:oleObj>
              </mc:Choice>
              <mc:Fallback>
                <p:oleObj name="VISIO" r:id="rId3" imgW="5582252" imgH="234457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2811" y="1815770"/>
                        <a:ext cx="6248400" cy="2474913"/>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46912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write</a:t>
            </a:r>
            <a:endParaRPr lang="en-GB" dirty="0"/>
          </a:p>
        </p:txBody>
      </p:sp>
      <p:sp>
        <p:nvSpPr>
          <p:cNvPr id="3" name="Content Placeholder 2"/>
          <p:cNvSpPr>
            <a:spLocks noGrp="1"/>
          </p:cNvSpPr>
          <p:nvPr>
            <p:ph idx="1"/>
          </p:nvPr>
        </p:nvSpPr>
        <p:spPr>
          <a:xfrm>
            <a:off x="239349" y="1412776"/>
            <a:ext cx="5198925" cy="4824536"/>
          </a:xfrm>
        </p:spPr>
        <p:txBody>
          <a:bodyPr>
            <a:noAutofit/>
          </a:bodyPr>
          <a:lstStyle/>
          <a:p>
            <a:pPr marL="171450" indent="-171450"/>
            <a:r>
              <a:rPr lang="en-US" altLang="en-US" sz="1700" dirty="0"/>
              <a:t>A memory write operation is carried out in the following steps: </a:t>
            </a:r>
          </a:p>
          <a:p>
            <a:pPr marL="457200" lvl="1" indent="-171450"/>
            <a:r>
              <a:rPr lang="en-US" altLang="en-US" sz="1700" dirty="0">
                <a:solidFill>
                  <a:schemeClr val="tx1"/>
                </a:solidFill>
              </a:rPr>
              <a:t>The processor loads on the Address bus the address of the memory location </a:t>
            </a:r>
            <a:r>
              <a:rPr lang="en-US" altLang="en-US" sz="1700" b="1" dirty="0">
                <a:solidFill>
                  <a:schemeClr val="tx1"/>
                </a:solidFill>
              </a:rPr>
              <a:t>(Step 1)</a:t>
            </a:r>
            <a:r>
              <a:rPr lang="en-US" altLang="en-US" sz="1700" dirty="0">
                <a:solidFill>
                  <a:schemeClr val="tx1"/>
                </a:solidFill>
              </a:rPr>
              <a:t>.</a:t>
            </a:r>
          </a:p>
          <a:p>
            <a:pPr marL="742950" lvl="2" indent="-171450"/>
            <a:r>
              <a:rPr lang="en-US" altLang="en-US" sz="1700" dirty="0">
                <a:solidFill>
                  <a:schemeClr val="tx1"/>
                </a:solidFill>
              </a:rPr>
              <a:t>Some of the address lines select the memory devices that owns the memory location to be written </a:t>
            </a:r>
            <a:r>
              <a:rPr lang="en-US" altLang="en-US" sz="1700" b="1" dirty="0">
                <a:solidFill>
                  <a:schemeClr val="tx1"/>
                </a:solidFill>
              </a:rPr>
              <a:t>(Step 1a)</a:t>
            </a:r>
            <a:r>
              <a:rPr lang="en-US" altLang="en-US" sz="1700" dirty="0">
                <a:solidFill>
                  <a:schemeClr val="tx1"/>
                </a:solidFill>
              </a:rPr>
              <a:t>, while the rest point to the required memory location within the memory device.  </a:t>
            </a:r>
          </a:p>
          <a:p>
            <a:pPr marL="457200" lvl="1" indent="-171450"/>
            <a:r>
              <a:rPr lang="en-US" altLang="en-US" sz="1700" dirty="0">
                <a:solidFill>
                  <a:schemeClr val="tx1"/>
                </a:solidFill>
              </a:rPr>
              <a:t>The processor loads on the data bus the data to be written </a:t>
            </a:r>
            <a:r>
              <a:rPr lang="en-US" altLang="en-US" sz="1700" b="1" dirty="0">
                <a:solidFill>
                  <a:schemeClr val="tx1"/>
                </a:solidFill>
              </a:rPr>
              <a:t>(Step 2)</a:t>
            </a:r>
            <a:r>
              <a:rPr lang="en-US" altLang="en-US" sz="1700" dirty="0">
                <a:solidFill>
                  <a:schemeClr val="tx1"/>
                </a:solidFill>
              </a:rPr>
              <a:t>.</a:t>
            </a:r>
          </a:p>
          <a:p>
            <a:pPr marL="457200" lvl="1" indent="-171450"/>
            <a:r>
              <a:rPr lang="en-US" altLang="en-US" sz="1700" dirty="0">
                <a:solidFill>
                  <a:schemeClr val="tx1"/>
                </a:solidFill>
              </a:rPr>
              <a:t>The processor activates the Write (WR) signal </a:t>
            </a:r>
            <a:r>
              <a:rPr lang="en-US" altLang="en-US" sz="1700" b="1" dirty="0">
                <a:solidFill>
                  <a:schemeClr val="tx1"/>
                </a:solidFill>
              </a:rPr>
              <a:t>(Step 3)</a:t>
            </a:r>
            <a:r>
              <a:rPr lang="en-US" altLang="en-US" sz="1700" dirty="0">
                <a:solidFill>
                  <a:schemeClr val="tx1"/>
                </a:solidFill>
              </a:rPr>
              <a:t>.</a:t>
            </a:r>
          </a:p>
          <a:p>
            <a:pPr marL="742950" lvl="2" indent="-171450"/>
            <a:r>
              <a:rPr lang="en-US" altLang="en-US" sz="1700" dirty="0">
                <a:solidFill>
                  <a:schemeClr val="tx1"/>
                </a:solidFill>
              </a:rPr>
              <a:t>The data at the data bus is stored in the memory location specified by the address bus </a:t>
            </a:r>
            <a:r>
              <a:rPr lang="en-US" altLang="en-US" sz="1700" b="1" dirty="0">
                <a:solidFill>
                  <a:schemeClr val="tx1"/>
                </a:solidFill>
              </a:rPr>
              <a:t>(Step 4)</a:t>
            </a:r>
            <a:r>
              <a:rPr lang="en-US" altLang="en-US" sz="1700" dirty="0">
                <a:solidFill>
                  <a:schemeClr val="tx1"/>
                </a:solidFill>
              </a:rPr>
              <a:t>.</a:t>
            </a:r>
          </a:p>
          <a:p>
            <a:pPr marL="457200" lvl="1" indent="-171450"/>
            <a:endParaRPr lang="en-US" altLang="en-US" sz="1700" dirty="0">
              <a:solidFill>
                <a:schemeClr val="tx1"/>
              </a:solidFill>
            </a:endParaRPr>
          </a:p>
          <a:p>
            <a:endParaRPr lang="en-GB" sz="1700" dirty="0"/>
          </a:p>
        </p:txBody>
      </p:sp>
      <p:graphicFrame>
        <p:nvGraphicFramePr>
          <p:cNvPr id="4" name="Object 4"/>
          <p:cNvGraphicFramePr>
            <a:graphicFrameLocks noChangeAspect="1"/>
          </p:cNvGraphicFramePr>
          <p:nvPr>
            <p:extLst>
              <p:ext uri="{D42A27DB-BD31-4B8C-83A1-F6EECF244321}">
                <p14:modId xmlns:p14="http://schemas.microsoft.com/office/powerpoint/2010/main" val="3753017348"/>
              </p:ext>
            </p:extLst>
          </p:nvPr>
        </p:nvGraphicFramePr>
        <p:xfrm>
          <a:off x="5795210" y="1412776"/>
          <a:ext cx="6172200" cy="2981325"/>
        </p:xfrm>
        <a:graphic>
          <a:graphicData uri="http://schemas.openxmlformats.org/presentationml/2006/ole">
            <mc:AlternateContent xmlns:mc="http://schemas.openxmlformats.org/markup-compatibility/2006">
              <mc:Choice xmlns:v="urn:schemas-microsoft-com:vml" Requires="v">
                <p:oleObj spid="_x0000_s5123" name="VISIO" r:id="rId3" imgW="5582252" imgH="2685384" progId="Visio.Drawing.6">
                  <p:embed/>
                </p:oleObj>
              </mc:Choice>
              <mc:Fallback>
                <p:oleObj name="VISIO" r:id="rId3" imgW="5582252" imgH="268538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210" y="1412776"/>
                        <a:ext cx="6172200" cy="2981325"/>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83585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Address </a:t>
            </a:r>
            <a:r>
              <a:rPr lang="en-GB" dirty="0" smtClean="0"/>
              <a:t>Decoding</a:t>
            </a:r>
            <a:endParaRPr lang="en-GB" dirty="0"/>
          </a:p>
        </p:txBody>
      </p:sp>
      <p:sp>
        <p:nvSpPr>
          <p:cNvPr id="3" name="Content Placeholder 2"/>
          <p:cNvSpPr>
            <a:spLocks noGrp="1"/>
          </p:cNvSpPr>
          <p:nvPr>
            <p:ph idx="1"/>
          </p:nvPr>
        </p:nvSpPr>
        <p:spPr/>
        <p:txBody>
          <a:bodyPr>
            <a:normAutofit fontScale="55000" lnSpcReduction="20000"/>
          </a:bodyPr>
          <a:lstStyle/>
          <a:p>
            <a:pPr marL="0" indent="0" algn="just">
              <a:lnSpc>
                <a:spcPct val="110000"/>
              </a:lnSpc>
              <a:buNone/>
            </a:pPr>
            <a:r>
              <a:rPr lang="en-US" altLang="en-US" dirty="0"/>
              <a:t>The physical address space, or memory map, of a microprocessor refers to the range of addresses of memory location that can accessed by the microprocessor. The size of the address space depends on the number of address lines of the microprocessor.  </a:t>
            </a:r>
          </a:p>
          <a:p>
            <a:pPr marL="0" indent="0" algn="just">
              <a:lnSpc>
                <a:spcPct val="110000"/>
              </a:lnSpc>
              <a:buNone/>
            </a:pPr>
            <a:r>
              <a:rPr lang="en-US" altLang="en-US" dirty="0"/>
              <a:t>At least two memory devices are required in a microprocessor system: one for the ROM and one for the </a:t>
            </a:r>
            <a:r>
              <a:rPr lang="en-US" altLang="en-US" dirty="0" smtClean="0"/>
              <a:t>RAM. In </a:t>
            </a:r>
            <a:r>
              <a:rPr lang="en-US" altLang="en-US" dirty="0"/>
              <a:t>an </a:t>
            </a:r>
            <a:r>
              <a:rPr lang="en-US" altLang="en-US" dirty="0" smtClean="0"/>
              <a:t>8086 </a:t>
            </a:r>
            <a:r>
              <a:rPr lang="en-US" altLang="en-US" dirty="0"/>
              <a:t>the high addresses in the memory map should always be occupied by a ROM, while the low addresses in the memory map should always be occupied by a </a:t>
            </a:r>
            <a:r>
              <a:rPr lang="en-US" altLang="en-US" dirty="0" smtClean="0"/>
              <a:t>RAM. Address </a:t>
            </a:r>
            <a:r>
              <a:rPr lang="en-US" altLang="en-US" dirty="0"/>
              <a:t>decoding is required in order to enable the connection of more than one memory devices on the microprocessor. Each device will occupy a unique area in the memory map.</a:t>
            </a:r>
          </a:p>
          <a:p>
            <a:pPr marL="0" indent="0" algn="just">
              <a:lnSpc>
                <a:spcPct val="110000"/>
              </a:lnSpc>
              <a:buNone/>
            </a:pPr>
            <a:r>
              <a:rPr lang="en-US" altLang="en-US" dirty="0"/>
              <a:t>A memory system is not fully decoded if some of the address lines are not used by the address decoding circuit or memory. In this case a memory device will occupy more than one sections in the memory map. This is referred as memory mirroring or memory imaging.</a:t>
            </a:r>
          </a:p>
          <a:p>
            <a:pPr marL="0" indent="0" algn="just">
              <a:buNone/>
            </a:pPr>
            <a:endParaRPr lang="en-GB" dirty="0"/>
          </a:p>
        </p:txBody>
      </p:sp>
    </p:spTree>
    <p:extLst>
      <p:ext uri="{BB962C8B-B14F-4D97-AF65-F5344CB8AC3E}">
        <p14:creationId xmlns:p14="http://schemas.microsoft.com/office/powerpoint/2010/main" val="1223330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Topic</a:t>
            </a:r>
            <a:endParaRPr lang="en-GB" dirty="0"/>
          </a:p>
        </p:txBody>
      </p:sp>
      <p:sp>
        <p:nvSpPr>
          <p:cNvPr id="3" name="Content Placeholder 2"/>
          <p:cNvSpPr>
            <a:spLocks noGrp="1"/>
          </p:cNvSpPr>
          <p:nvPr>
            <p:ph idx="1"/>
          </p:nvPr>
        </p:nvSpPr>
        <p:spPr/>
        <p:txBody>
          <a:bodyPr>
            <a:normAutofit lnSpcReduction="10000"/>
          </a:bodyPr>
          <a:lstStyle/>
          <a:p>
            <a:r>
              <a:rPr lang="en-GB" dirty="0" smtClean="0"/>
              <a:t>Memory, Types and Notes </a:t>
            </a:r>
          </a:p>
          <a:p>
            <a:r>
              <a:rPr lang="en-GB" dirty="0"/>
              <a:t>Memory I</a:t>
            </a:r>
            <a:r>
              <a:rPr lang="en-GB" dirty="0" smtClean="0"/>
              <a:t>nterfacing</a:t>
            </a:r>
          </a:p>
          <a:p>
            <a:r>
              <a:rPr lang="en-GB" dirty="0" smtClean="0"/>
              <a:t>Address </a:t>
            </a:r>
            <a:r>
              <a:rPr lang="en-GB" dirty="0"/>
              <a:t>D</a:t>
            </a:r>
            <a:r>
              <a:rPr lang="en-GB" dirty="0" smtClean="0"/>
              <a:t>ecoding.</a:t>
            </a:r>
          </a:p>
          <a:p>
            <a:r>
              <a:rPr lang="en-GB" dirty="0" smtClean="0"/>
              <a:t>I/O </a:t>
            </a:r>
            <a:r>
              <a:rPr lang="en-GB" dirty="0"/>
              <a:t>I</a:t>
            </a:r>
            <a:r>
              <a:rPr lang="en-GB" dirty="0" smtClean="0"/>
              <a:t>nterfacing</a:t>
            </a:r>
            <a:r>
              <a:rPr lang="en-GB" dirty="0"/>
              <a:t>: M</a:t>
            </a:r>
            <a:r>
              <a:rPr lang="en-GB" dirty="0" smtClean="0"/>
              <a:t>emory </a:t>
            </a:r>
            <a:r>
              <a:rPr lang="en-GB" dirty="0"/>
              <a:t>mapped </a:t>
            </a:r>
            <a:r>
              <a:rPr lang="en-GB" dirty="0" smtClean="0"/>
              <a:t>I/O, </a:t>
            </a:r>
            <a:r>
              <a:rPr lang="en-GB" dirty="0"/>
              <a:t>I</a:t>
            </a:r>
            <a:r>
              <a:rPr lang="en-GB" dirty="0" smtClean="0"/>
              <a:t>solated  </a:t>
            </a:r>
            <a:r>
              <a:rPr lang="en-GB" dirty="0"/>
              <a:t>I/O</a:t>
            </a:r>
            <a:r>
              <a:rPr lang="en-GB" dirty="0" smtClean="0"/>
              <a:t>, </a:t>
            </a:r>
            <a:r>
              <a:rPr lang="en-GB" dirty="0"/>
              <a:t>bus timing, I/O</a:t>
            </a:r>
            <a:r>
              <a:rPr lang="en-GB" dirty="0" smtClean="0"/>
              <a:t> </a:t>
            </a:r>
            <a:r>
              <a:rPr lang="en-GB" dirty="0"/>
              <a:t>instructions.</a:t>
            </a:r>
          </a:p>
          <a:p>
            <a:pPr marL="0" indent="0">
              <a:buNone/>
            </a:pPr>
            <a:r>
              <a:rPr lang="en-GB" sz="4000" dirty="0"/>
              <a:t/>
            </a:r>
            <a:br>
              <a:rPr lang="en-GB" sz="4000" dirty="0"/>
            </a:br>
            <a:endParaRPr lang="en-GB" dirty="0"/>
          </a:p>
        </p:txBody>
      </p:sp>
    </p:spTree>
    <p:extLst>
      <p:ext uri="{BB962C8B-B14F-4D97-AF65-F5344CB8AC3E}">
        <p14:creationId xmlns:p14="http://schemas.microsoft.com/office/powerpoint/2010/main" val="3323729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Simplified memory map of 8086-DATS </a:t>
            </a:r>
            <a:endParaRPr lang="en-GB" dirty="0"/>
          </a:p>
        </p:txBody>
      </p:sp>
      <p:pic>
        <p:nvPicPr>
          <p:cNvPr id="4" name="Picture 3"/>
          <p:cNvPicPr>
            <a:picLocks noChangeAspect="1"/>
          </p:cNvPicPr>
          <p:nvPr/>
        </p:nvPicPr>
        <p:blipFill>
          <a:blip r:embed="rId2"/>
          <a:stretch>
            <a:fillRect/>
          </a:stretch>
        </p:blipFill>
        <p:spPr>
          <a:xfrm>
            <a:off x="4518957" y="1602934"/>
            <a:ext cx="3154085" cy="4444219"/>
          </a:xfrm>
          <a:prstGeom prst="rect">
            <a:avLst/>
          </a:prstGeom>
        </p:spPr>
      </p:pic>
    </p:spTree>
    <p:extLst>
      <p:ext uri="{BB962C8B-B14F-4D97-AF65-F5344CB8AC3E}">
        <p14:creationId xmlns:p14="http://schemas.microsoft.com/office/powerpoint/2010/main" val="1210270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I/O </a:t>
            </a:r>
            <a:r>
              <a:rPr lang="en-GB" dirty="0" smtClean="0"/>
              <a:t>Interfacing</a:t>
            </a:r>
            <a:endParaRPr lang="en-GB"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GB" dirty="0"/>
              <a:t>Some microprocessors use the same address space for both memory </a:t>
            </a:r>
            <a:r>
              <a:rPr lang="en-GB" dirty="0" smtClean="0"/>
              <a:t>and input/output </a:t>
            </a:r>
            <a:r>
              <a:rPr lang="en-GB" dirty="0"/>
              <a:t>devices. In this </a:t>
            </a:r>
            <a:r>
              <a:rPr lang="en-GB" dirty="0" smtClean="0"/>
              <a:t>arrangement </a:t>
            </a:r>
            <a:r>
              <a:rPr lang="en-GB" dirty="0"/>
              <a:t>all instructions that are capable </a:t>
            </a:r>
            <a:r>
              <a:rPr lang="en-GB" dirty="0" smtClean="0"/>
              <a:t>of accessing </a:t>
            </a:r>
            <a:r>
              <a:rPr lang="en-GB" dirty="0"/>
              <a:t>the memory locations can also access the input/output devices</a:t>
            </a:r>
            <a:r>
              <a:rPr lang="en-GB" dirty="0" smtClean="0"/>
              <a:t>. This can be called </a:t>
            </a:r>
            <a:r>
              <a:rPr lang="en-GB" b="1" dirty="0"/>
              <a:t>Memory mapped </a:t>
            </a:r>
            <a:r>
              <a:rPr lang="en-GB" b="1" dirty="0" smtClean="0"/>
              <a:t>I/O</a:t>
            </a:r>
            <a:r>
              <a:rPr lang="en-GB" dirty="0" smtClean="0"/>
              <a:t>.</a:t>
            </a:r>
            <a:endParaRPr lang="en-GB" dirty="0"/>
          </a:p>
          <a:p>
            <a:pPr marL="0" indent="0" algn="just">
              <a:buNone/>
            </a:pPr>
            <a:r>
              <a:rPr lang="en-GB" dirty="0"/>
              <a:t>However, 8086 microprocessor </a:t>
            </a:r>
            <a:r>
              <a:rPr lang="en-GB" dirty="0" smtClean="0"/>
              <a:t>permits </a:t>
            </a:r>
            <a:r>
              <a:rPr lang="en-GB" dirty="0"/>
              <a:t>the establishment of two separate </a:t>
            </a:r>
            <a:r>
              <a:rPr lang="en-GB" dirty="0" smtClean="0"/>
              <a:t>address spaces </a:t>
            </a:r>
            <a:r>
              <a:rPr lang="en-GB" dirty="0"/>
              <a:t>for memory and </a:t>
            </a:r>
            <a:r>
              <a:rPr lang="en-GB" dirty="0" smtClean="0"/>
              <a:t>input/output </a:t>
            </a:r>
            <a:r>
              <a:rPr lang="en-GB" dirty="0"/>
              <a:t>devices. Having separate address space for</a:t>
            </a:r>
          </a:p>
          <a:p>
            <a:pPr marL="0" indent="0" algn="just">
              <a:buNone/>
            </a:pPr>
            <a:r>
              <a:rPr lang="en-GB" dirty="0"/>
              <a:t>the input/output devices is called direct </a:t>
            </a:r>
            <a:r>
              <a:rPr lang="en-GB" dirty="0" smtClean="0"/>
              <a:t>I/O or </a:t>
            </a:r>
            <a:r>
              <a:rPr lang="en-GB" dirty="0"/>
              <a:t>Isolated  I/O</a:t>
            </a:r>
            <a:r>
              <a:rPr lang="en-GB" dirty="0" smtClean="0"/>
              <a:t>.</a:t>
            </a:r>
            <a:endParaRPr lang="en-GB" dirty="0"/>
          </a:p>
        </p:txBody>
      </p:sp>
    </p:spTree>
    <p:extLst>
      <p:ext uri="{BB962C8B-B14F-4D97-AF65-F5344CB8AC3E}">
        <p14:creationId xmlns:p14="http://schemas.microsoft.com/office/powerpoint/2010/main" val="1014449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t>
            </a:r>
            <a:r>
              <a:rPr lang="en-GB" dirty="0" smtClean="0"/>
              <a:t>us </a:t>
            </a:r>
            <a:r>
              <a:rPr lang="en-GB" dirty="0"/>
              <a:t>timing</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956389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I/O instructions</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824853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Address size expansion</a:t>
            </a:r>
            <a:endParaRPr lang="en-GB" dirty="0"/>
          </a:p>
        </p:txBody>
      </p:sp>
      <p:sp>
        <p:nvSpPr>
          <p:cNvPr id="3" name="Content Placeholder 2"/>
          <p:cNvSpPr>
            <a:spLocks noGrp="1"/>
          </p:cNvSpPr>
          <p:nvPr>
            <p:ph idx="1"/>
          </p:nvPr>
        </p:nvSpPr>
        <p:spPr/>
        <p:txBody>
          <a:bodyPr>
            <a:normAutofit fontScale="77500" lnSpcReduction="20000"/>
          </a:bodyPr>
          <a:lstStyle/>
          <a:p>
            <a:pPr marL="230188" indent="-230188" algn="just">
              <a:lnSpc>
                <a:spcPct val="140000"/>
              </a:lnSpc>
            </a:pPr>
            <a:r>
              <a:rPr lang="en-US" altLang="en-US" dirty="0">
                <a:latin typeface="Times New Roman" panose="02020603050405020304" pitchFamily="18" charset="0"/>
                <a:cs typeface="Times New Roman" panose="02020603050405020304" pitchFamily="18" charset="0"/>
              </a:rPr>
              <a:t>More than one memory devices can be used to expand the number of memory locations on the system. </a:t>
            </a:r>
          </a:p>
          <a:p>
            <a:pPr marL="230188" indent="-230188" algn="just">
              <a:lnSpc>
                <a:spcPct val="140000"/>
              </a:lnSpc>
            </a:pPr>
            <a:r>
              <a:rPr lang="en-US" altLang="en-US" dirty="0">
                <a:latin typeface="Times New Roman" panose="02020603050405020304" pitchFamily="18" charset="0"/>
                <a:cs typeface="Times New Roman" panose="02020603050405020304" pitchFamily="18" charset="0"/>
              </a:rPr>
              <a:t>To expand the word size do the following:</a:t>
            </a:r>
          </a:p>
          <a:p>
            <a:pPr marL="801687" lvl="1" indent="-457200" algn="just">
              <a:lnSpc>
                <a:spcPct val="120000"/>
              </a:lnSpc>
            </a:pPr>
            <a:r>
              <a:rPr lang="en-US" altLang="en-US" sz="2600" dirty="0">
                <a:solidFill>
                  <a:schemeClr val="tx1"/>
                </a:solidFill>
                <a:latin typeface="Times New Roman" panose="02020603050405020304" pitchFamily="18" charset="0"/>
                <a:cs typeface="Times New Roman" panose="02020603050405020304" pitchFamily="18" charset="0"/>
              </a:rPr>
              <a:t>Determine the number of memory chips required, by dividing the required memory size with the size of the memory devices to be used.</a:t>
            </a:r>
          </a:p>
          <a:p>
            <a:pPr marL="801687" lvl="1" indent="-457200" algn="just">
              <a:lnSpc>
                <a:spcPct val="120000"/>
              </a:lnSpc>
            </a:pPr>
            <a:r>
              <a:rPr lang="en-US" altLang="en-US" sz="2600" dirty="0">
                <a:solidFill>
                  <a:schemeClr val="tx1"/>
                </a:solidFill>
                <a:latin typeface="Times New Roman" panose="02020603050405020304" pitchFamily="18" charset="0"/>
                <a:cs typeface="Times New Roman" panose="02020603050405020304" pitchFamily="18" charset="0"/>
              </a:rPr>
              <a:t>Connect the data lines of each memory chip in parallel on the data lines of the processor.</a:t>
            </a:r>
          </a:p>
          <a:p>
            <a:pPr marL="801687" lvl="1" indent="-457200" algn="just">
              <a:lnSpc>
                <a:spcPct val="120000"/>
              </a:lnSpc>
            </a:pPr>
            <a:r>
              <a:rPr lang="en-US" altLang="en-US" sz="2600" dirty="0">
                <a:solidFill>
                  <a:schemeClr val="tx1"/>
                </a:solidFill>
                <a:latin typeface="Times New Roman" panose="02020603050405020304" pitchFamily="18" charset="0"/>
                <a:cs typeface="Times New Roman" panose="02020603050405020304" pitchFamily="18" charset="0"/>
              </a:rPr>
              <a:t>Connect the address lines of each memory chip in parallel with the low  address lines of the processor.</a:t>
            </a:r>
          </a:p>
          <a:p>
            <a:pPr marL="801687" lvl="1" indent="-457200" algn="just">
              <a:lnSpc>
                <a:spcPct val="120000"/>
              </a:lnSpc>
            </a:pPr>
            <a:r>
              <a:rPr lang="en-US" altLang="en-US" sz="2600" dirty="0">
                <a:solidFill>
                  <a:schemeClr val="tx1"/>
                </a:solidFill>
                <a:latin typeface="Times New Roman" panose="02020603050405020304" pitchFamily="18" charset="0"/>
                <a:cs typeface="Times New Roman" panose="02020603050405020304" pitchFamily="18" charset="0"/>
              </a:rPr>
              <a:t>Connect the CS lines of each memory device with the high address lines of the processor through an address decoding circuit..</a:t>
            </a:r>
          </a:p>
          <a:p>
            <a:pPr marL="801687" lvl="1" indent="-457200">
              <a:lnSpc>
                <a:spcPct val="120000"/>
              </a:lnSpc>
            </a:pPr>
            <a:r>
              <a:rPr lang="en-US" altLang="en-US" sz="2600" dirty="0">
                <a:solidFill>
                  <a:schemeClr val="tx1"/>
                </a:solidFill>
                <a:latin typeface="Times New Roman" panose="02020603050405020304" pitchFamily="18" charset="0"/>
                <a:cs typeface="Times New Roman" panose="02020603050405020304" pitchFamily="18" charset="0"/>
              </a:rPr>
              <a:t>Connect together all WR and all RD lines of each memory device.</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195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Address Size Expansion: (32X4 RAM module using 8X4 RAM chips)</a:t>
            </a:r>
            <a:endParaRPr lang="en-GB" sz="3200" dirty="0"/>
          </a:p>
        </p:txBody>
      </p:sp>
      <p:sp>
        <p:nvSpPr>
          <p:cNvPr id="4" name="Slide Number Placeholder 5"/>
          <p:cNvSpPr txBox="1">
            <a:spLocks/>
          </p:cNvSpPr>
          <p:nvPr/>
        </p:nvSpPr>
        <p:spPr>
          <a:xfrm>
            <a:off x="8799094" y="6817894"/>
            <a:ext cx="2062163" cy="304800"/>
          </a:xfrm>
          <a:prstGeom prst="rect">
            <a:avLst/>
          </a:prstGeom>
          <a:noFill/>
        </p:spPr>
        <p:txBody>
          <a:bodyPr/>
          <a:lstStyle>
            <a:defPPr>
              <a:defRPr lang="en-US"/>
            </a:defPPr>
            <a:lvl1pPr marL="0" algn="l" defTabSz="914400" rtl="0" eaLnBrk="1" latinLnBrk="0" hangingPunct="1">
              <a:defRPr sz="2400"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9pPr>
          </a:lstStyle>
          <a:p>
            <a:fld id="{89499230-15F5-4619-8E97-6AEEDC3AEC2A}" type="slidenum">
              <a:rPr lang="en-US" altLang="en-US" sz="1400" smtClean="0">
                <a:solidFill>
                  <a:srgbClr val="FF3300"/>
                </a:solidFill>
              </a:rPr>
              <a:pPr/>
              <a:t>25</a:t>
            </a:fld>
            <a:endParaRPr lang="en-US" altLang="en-US" sz="1400">
              <a:solidFill>
                <a:srgbClr val="FF3300"/>
              </a:solidFill>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3385528720"/>
              </p:ext>
            </p:extLst>
          </p:nvPr>
        </p:nvGraphicFramePr>
        <p:xfrm>
          <a:off x="1790282" y="1268760"/>
          <a:ext cx="8568907" cy="5236475"/>
        </p:xfrm>
        <a:graphic>
          <a:graphicData uri="http://schemas.openxmlformats.org/presentationml/2006/ole">
            <mc:AlternateContent xmlns:mc="http://schemas.openxmlformats.org/markup-compatibility/2006">
              <mc:Choice xmlns:v="urn:schemas-microsoft-com:vml" Requires="v">
                <p:oleObj spid="_x0000_s6147" name="VISIO" r:id="rId3" imgW="8522208" imgH="5209032" progId="Visio.Drawing.4">
                  <p:embed/>
                </p:oleObj>
              </mc:Choice>
              <mc:Fallback>
                <p:oleObj name="VISIO" r:id="rId3" imgW="8522208" imgH="5209032"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282" y="1268760"/>
                        <a:ext cx="8568907" cy="52364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74083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2000" dirty="0">
                <a:solidFill>
                  <a:schemeClr val="tx1"/>
                </a:solidFill>
                <a:latin typeface="Arial" panose="020B0604020202020204" pitchFamily="34" charset="0"/>
              </a:rPr>
              <a:t>Design an 8KX8 RAM module using 2KX8 RAM chips. The module should be connected on an 8-bit processor with a 16-bit address bus, and occupy the address range star</a:t>
            </a:r>
            <a:r>
              <a:rPr lang="en-GB" altLang="en-US" sz="2000" dirty="0">
                <a:solidFill>
                  <a:schemeClr val="tx1"/>
                </a:solidFill>
                <a:latin typeface="Arial" panose="020B0604020202020204" pitchFamily="34" charset="0"/>
              </a:rPr>
              <a:t>t</a:t>
            </a:r>
            <a:r>
              <a:rPr lang="en-US" altLang="en-US" sz="2000" dirty="0">
                <a:solidFill>
                  <a:schemeClr val="tx1"/>
                </a:solidFill>
                <a:latin typeface="Arial" panose="020B0604020202020204" pitchFamily="34" charset="0"/>
              </a:rPr>
              <a:t>ing from the address A000. Show the circuit and the memory map.</a:t>
            </a:r>
            <a:br>
              <a:rPr lang="en-US" altLang="en-US" sz="2000" dirty="0">
                <a:solidFill>
                  <a:schemeClr val="tx1"/>
                </a:solidFill>
                <a:latin typeface="Arial" panose="020B0604020202020204" pitchFamily="34" charset="0"/>
              </a:rPr>
            </a:br>
            <a:endParaRPr lang="en-GB" sz="2000" dirty="0">
              <a:solidFill>
                <a:schemeClr val="tx1"/>
              </a:solidFill>
            </a:endParaRPr>
          </a:p>
        </p:txBody>
      </p:sp>
      <p:sp>
        <p:nvSpPr>
          <p:cNvPr id="4" name="Slide Number Placeholder 5"/>
          <p:cNvSpPr txBox="1">
            <a:spLocks/>
          </p:cNvSpPr>
          <p:nvPr/>
        </p:nvSpPr>
        <p:spPr>
          <a:xfrm>
            <a:off x="7620000" y="6553200"/>
            <a:ext cx="2062163" cy="304800"/>
          </a:xfrm>
          <a:prstGeom prst="rect">
            <a:avLst/>
          </a:prstGeom>
          <a:noFill/>
        </p:spPr>
        <p:txBody>
          <a:bodyPr/>
          <a:lstStyle>
            <a:defPPr>
              <a:defRPr lang="en-US"/>
            </a:defPPr>
            <a:lvl1pPr marL="0" algn="l" defTabSz="914400" rtl="0" eaLnBrk="1" latinLnBrk="0" hangingPunct="1">
              <a:defRPr sz="2400"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9pPr>
          </a:lstStyle>
          <a:p>
            <a:fld id="{7CFB6D5A-EE94-46C9-AE42-5E82863A4150}" type="slidenum">
              <a:rPr lang="en-US" altLang="en-US" sz="1400" smtClean="0">
                <a:solidFill>
                  <a:srgbClr val="FF3300"/>
                </a:solidFill>
              </a:rPr>
              <a:pPr/>
              <a:t>26</a:t>
            </a:fld>
            <a:endParaRPr lang="en-US" altLang="en-US" sz="1400">
              <a:solidFill>
                <a:srgbClr val="FF3300"/>
              </a:solidFill>
            </a:endParaRPr>
          </a:p>
        </p:txBody>
      </p:sp>
      <p:sp>
        <p:nvSpPr>
          <p:cNvPr id="6" name="Rectangle 3"/>
          <p:cNvSpPr txBox="1">
            <a:spLocks noChangeArrowheads="1"/>
          </p:cNvSpPr>
          <p:nvPr/>
        </p:nvSpPr>
        <p:spPr bwMode="auto">
          <a:xfrm>
            <a:off x="228600" y="1600200"/>
            <a:ext cx="4724400" cy="457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797" indent="-342797" algn="l" rtl="0" eaLnBrk="1" fontAlgn="base" hangingPunct="1">
              <a:lnSpc>
                <a:spcPct val="100000"/>
              </a:lnSpc>
              <a:spcBef>
                <a:spcPts val="500"/>
              </a:spcBef>
              <a:spcAft>
                <a:spcPts val="500"/>
              </a:spcAft>
              <a:buFont typeface="Arial" panose="020B0604020202020204" pitchFamily="34" charset="0"/>
              <a:buChar char="•"/>
              <a:defRPr sz="3999" kern="1200">
                <a:solidFill>
                  <a:schemeClr val="tx1"/>
                </a:solidFill>
                <a:latin typeface="Rockwell" pitchFamily="18" charset="0"/>
                <a:ea typeface="+mn-ea"/>
                <a:cs typeface="+mn-cs"/>
              </a:defRPr>
            </a:lvl1pPr>
            <a:lvl2pPr marL="742727" indent="-285664" algn="l" rtl="0" eaLnBrk="1" fontAlgn="base" hangingPunct="1">
              <a:lnSpc>
                <a:spcPct val="100000"/>
              </a:lnSpc>
              <a:spcBef>
                <a:spcPts val="500"/>
              </a:spcBef>
              <a:spcAft>
                <a:spcPts val="500"/>
              </a:spcAft>
              <a:buFont typeface="Wingdings" pitchFamily="2" charset="2"/>
              <a:buChar char="§"/>
              <a:defRPr sz="3599" kern="1200">
                <a:solidFill>
                  <a:srgbClr val="7A0000"/>
                </a:solidFill>
                <a:latin typeface="Rockwell" pitchFamily="18" charset="0"/>
                <a:ea typeface="+mn-ea"/>
                <a:cs typeface="+mn-cs"/>
              </a:defRPr>
            </a:lvl2pPr>
            <a:lvl3pPr marL="1142657" indent="-228531" algn="l" rtl="0" eaLnBrk="1" fontAlgn="base" hangingPunct="1">
              <a:lnSpc>
                <a:spcPct val="100000"/>
              </a:lnSpc>
              <a:spcBef>
                <a:spcPts val="500"/>
              </a:spcBef>
              <a:spcAft>
                <a:spcPts val="500"/>
              </a:spcAft>
              <a:buFont typeface="Calibri" pitchFamily="34" charset="0"/>
              <a:buChar char="‒"/>
              <a:defRPr sz="3199" kern="1200">
                <a:solidFill>
                  <a:schemeClr val="accent4">
                    <a:lumMod val="50000"/>
                  </a:schemeClr>
                </a:solidFill>
                <a:latin typeface="Rockwell" pitchFamily="18" charset="0"/>
                <a:ea typeface="+mn-ea"/>
                <a:cs typeface="+mn-cs"/>
              </a:defRPr>
            </a:lvl3pPr>
            <a:lvl4pPr marL="1599720" indent="-228531" algn="l" rtl="0" eaLnBrk="1" fontAlgn="base" hangingPunct="1">
              <a:lnSpc>
                <a:spcPct val="100000"/>
              </a:lnSpc>
              <a:spcBef>
                <a:spcPts val="500"/>
              </a:spcBef>
              <a:spcAft>
                <a:spcPts val="500"/>
              </a:spcAft>
              <a:buFont typeface="Arial" pitchFamily="34" charset="0"/>
              <a:buChar char="•"/>
              <a:defRPr sz="2799" kern="1200">
                <a:solidFill>
                  <a:schemeClr val="tx1"/>
                </a:solidFill>
                <a:latin typeface="Rockwell" pitchFamily="18" charset="0"/>
                <a:ea typeface="+mn-ea"/>
                <a:cs typeface="+mn-cs"/>
              </a:defRPr>
            </a:lvl4pPr>
            <a:lvl5pPr marL="2056783" indent="-228531" algn="l" rtl="0" eaLnBrk="1" fontAlgn="base" hangingPunct="1">
              <a:lnSpc>
                <a:spcPct val="100000"/>
              </a:lnSpc>
              <a:spcBef>
                <a:spcPts val="500"/>
              </a:spcBef>
              <a:spcAft>
                <a:spcPts val="500"/>
              </a:spcAft>
              <a:buFont typeface="Arial" panose="020B0604020202020204" pitchFamily="34" charset="0"/>
              <a:buChar char="»"/>
              <a:defRPr sz="2799" kern="1200">
                <a:solidFill>
                  <a:schemeClr val="tx1"/>
                </a:solidFill>
                <a:latin typeface="Rockwell" pitchFamily="18" charset="0"/>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230188" indent="-230188" algn="just"/>
            <a:r>
              <a:rPr lang="en-US" altLang="en-US" sz="1800" dirty="0" smtClean="0"/>
              <a:t>Number of memory devices needed  = 8K/2K = 4 </a:t>
            </a:r>
          </a:p>
          <a:p>
            <a:pPr marL="230188" indent="-230188" algn="just"/>
            <a:r>
              <a:rPr lang="en-US" altLang="en-US" sz="1800" dirty="0" smtClean="0"/>
              <a:t>Decoder needed = 2X4</a:t>
            </a:r>
          </a:p>
          <a:p>
            <a:pPr marL="230188" indent="-230188" algn="just"/>
            <a:r>
              <a:rPr lang="en-US" altLang="en-US" sz="1800" dirty="0" smtClean="0"/>
              <a:t>Number of address lines on each 2KX8 memory chip = 11  </a:t>
            </a:r>
          </a:p>
          <a:p>
            <a:pPr marL="230188" indent="-230188" algn="just">
              <a:buFontTx/>
              <a:buNone/>
            </a:pPr>
            <a:r>
              <a:rPr lang="en-US" altLang="en-US" sz="1800" dirty="0" smtClean="0"/>
              <a:t>	2</a:t>
            </a:r>
            <a:r>
              <a:rPr lang="en-US" altLang="en-US" sz="1800" baseline="30000" dirty="0" smtClean="0"/>
              <a:t>m</a:t>
            </a:r>
            <a:r>
              <a:rPr lang="en-US" altLang="en-US" sz="1800" dirty="0" smtClean="0"/>
              <a:t> = 2K = 2</a:t>
            </a:r>
            <a:r>
              <a:rPr lang="en-US" altLang="en-US" sz="1800" baseline="30000" dirty="0" smtClean="0"/>
              <a:t>1</a:t>
            </a:r>
            <a:r>
              <a:rPr lang="en-US" altLang="en-US" sz="1800" dirty="0" smtClean="0"/>
              <a:t> x 2</a:t>
            </a:r>
            <a:r>
              <a:rPr lang="en-US" altLang="en-US" sz="1800" baseline="30000" dirty="0" smtClean="0"/>
              <a:t>10</a:t>
            </a:r>
            <a:r>
              <a:rPr lang="en-US" altLang="en-US" sz="1800" dirty="0" smtClean="0"/>
              <a:t> = 2</a:t>
            </a:r>
            <a:r>
              <a:rPr lang="en-US" altLang="en-US" sz="1800" baseline="30000" dirty="0" smtClean="0"/>
              <a:t>11 </a:t>
            </a:r>
            <a:r>
              <a:rPr lang="en-US" altLang="en-US" sz="1800" dirty="0" smtClean="0">
                <a:sym typeface="Symbol" panose="05050102010706020507" pitchFamily="18" charset="2"/>
              </a:rPr>
              <a:t> </a:t>
            </a:r>
            <a:r>
              <a:rPr lang="en-US" altLang="en-US" sz="1800" dirty="0" smtClean="0"/>
              <a:t>(A0..A10)</a:t>
            </a:r>
            <a:r>
              <a:rPr lang="en-US" altLang="en-US" sz="1800" baseline="30000" dirty="0" smtClean="0"/>
              <a:t> </a:t>
            </a:r>
          </a:p>
          <a:p>
            <a:pPr marL="230188" indent="-230188" algn="just"/>
            <a:r>
              <a:rPr lang="en-US" altLang="en-US" sz="1800" dirty="0" smtClean="0"/>
              <a:t>Decoder needed = 2X4 </a:t>
            </a:r>
          </a:p>
          <a:p>
            <a:pPr marL="230188" indent="-230188">
              <a:buFontTx/>
              <a:buNone/>
            </a:pPr>
            <a:r>
              <a:rPr lang="en-US" altLang="en-US" sz="1800" dirty="0" smtClean="0">
                <a:sym typeface="Symbol" panose="05050102010706020507" pitchFamily="18" charset="2"/>
              </a:rPr>
              <a:t>	 2 address lines are needed for the decoder.</a:t>
            </a:r>
            <a:r>
              <a:rPr lang="en-US" altLang="en-US" sz="1800" baseline="30000" dirty="0" smtClean="0">
                <a:sym typeface="Symbol" panose="05050102010706020507" pitchFamily="18" charset="2"/>
              </a:rPr>
              <a:t> </a:t>
            </a:r>
            <a:r>
              <a:rPr lang="en-US" altLang="en-US" sz="1800" dirty="0" smtClean="0">
                <a:sym typeface="Symbol" panose="05050102010706020507" pitchFamily="18" charset="2"/>
              </a:rPr>
              <a:t> </a:t>
            </a:r>
            <a:r>
              <a:rPr lang="en-US" altLang="en-US" sz="1800" dirty="0" smtClean="0"/>
              <a:t>(A11..A12)</a:t>
            </a:r>
          </a:p>
          <a:p>
            <a:pPr marL="230188" indent="-230188" algn="just"/>
            <a:r>
              <a:rPr lang="en-US" altLang="en-US" sz="1800" dirty="0" smtClean="0"/>
              <a:t>Number of address lines needed for the address selection circuit</a:t>
            </a:r>
          </a:p>
          <a:p>
            <a:pPr marL="230188" indent="-230188" algn="just">
              <a:buFontTx/>
              <a:buNone/>
            </a:pPr>
            <a:r>
              <a:rPr lang="en-US" altLang="en-US" sz="1800" dirty="0" smtClean="0"/>
              <a:t>	 = 16 - 11 - 2 = 3  </a:t>
            </a:r>
            <a:r>
              <a:rPr lang="en-US" altLang="en-US" sz="1800" dirty="0" smtClean="0">
                <a:sym typeface="Symbol" panose="05050102010706020507" pitchFamily="18" charset="2"/>
              </a:rPr>
              <a:t> </a:t>
            </a:r>
            <a:r>
              <a:rPr lang="en-US" altLang="en-US" sz="1800" dirty="0" smtClean="0"/>
              <a:t>(A13, A14 A15)</a:t>
            </a:r>
            <a:endParaRPr lang="en-US" altLang="en-US" sz="1800" dirty="0" smtClean="0"/>
          </a:p>
        </p:txBody>
      </p:sp>
      <p:graphicFrame>
        <p:nvGraphicFramePr>
          <p:cNvPr id="7" name="Object 4"/>
          <p:cNvGraphicFramePr>
            <a:graphicFrameLocks noChangeAspect="1"/>
          </p:cNvGraphicFramePr>
          <p:nvPr>
            <p:extLst>
              <p:ext uri="{D42A27DB-BD31-4B8C-83A1-F6EECF244321}">
                <p14:modId xmlns:p14="http://schemas.microsoft.com/office/powerpoint/2010/main" val="1057354118"/>
              </p:ext>
            </p:extLst>
          </p:nvPr>
        </p:nvGraphicFramePr>
        <p:xfrm>
          <a:off x="7075237" y="1371600"/>
          <a:ext cx="4162425" cy="4800600"/>
        </p:xfrm>
        <a:graphic>
          <a:graphicData uri="http://schemas.openxmlformats.org/presentationml/2006/ole">
            <mc:AlternateContent xmlns:mc="http://schemas.openxmlformats.org/markup-compatibility/2006">
              <mc:Choice xmlns:v="urn:schemas-microsoft-com:vml" Requires="v">
                <p:oleObj spid="_x0000_s7171" name="Visio" r:id="rId3" imgW="3722624" imgH="4294203" progId="Visio.Drawing.11">
                  <p:embed/>
                </p:oleObj>
              </mc:Choice>
              <mc:Fallback>
                <p:oleObj name="Visio" r:id="rId3" imgW="3722624" imgH="429420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5237" y="1371600"/>
                        <a:ext cx="4162425" cy="4800600"/>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42367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581640726"/>
              </p:ext>
            </p:extLst>
          </p:nvPr>
        </p:nvGraphicFramePr>
        <p:xfrm>
          <a:off x="1824789" y="1430529"/>
          <a:ext cx="8462211" cy="4716272"/>
        </p:xfrm>
        <a:graphic>
          <a:graphicData uri="http://schemas.openxmlformats.org/presentationml/2006/ole">
            <mc:AlternateContent xmlns:mc="http://schemas.openxmlformats.org/markup-compatibility/2006">
              <mc:Choice xmlns:v="urn:schemas-microsoft-com:vml" Requires="v">
                <p:oleObj spid="_x0000_s8196" name="Visio" r:id="rId3" imgW="8980372" imgH="5094459" progId="Visio.Drawing.11">
                  <p:embed/>
                </p:oleObj>
              </mc:Choice>
              <mc:Fallback>
                <p:oleObj name="Visio" r:id="rId3" imgW="8980372" imgH="5094459" progId="Visio.Drawing.11">
                  <p:embed/>
                  <p:pic>
                    <p:nvPicPr>
                      <p:cNvPr id="0" name=""/>
                      <p:cNvPicPr>
                        <a:picLocks noChangeAspect="1" noChangeArrowheads="1"/>
                      </p:cNvPicPr>
                      <p:nvPr/>
                    </p:nvPicPr>
                    <p:blipFill>
                      <a:blip r:embed="rId4"/>
                      <a:srcRect/>
                      <a:stretch>
                        <a:fillRect/>
                      </a:stretch>
                    </p:blipFill>
                    <p:spPr bwMode="auto">
                      <a:xfrm>
                        <a:off x="1824789" y="1430529"/>
                        <a:ext cx="8462211" cy="471627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2172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a:t>
            </a:r>
            <a:endParaRPr lang="en-GB" dirty="0"/>
          </a:p>
        </p:txBody>
      </p:sp>
      <p:sp>
        <p:nvSpPr>
          <p:cNvPr id="5" name="Content Placeholder 4"/>
          <p:cNvSpPr>
            <a:spLocks noGrp="1"/>
          </p:cNvSpPr>
          <p:nvPr>
            <p:ph idx="1"/>
          </p:nvPr>
        </p:nvSpPr>
        <p:spPr/>
        <p:txBody>
          <a:bodyPr>
            <a:normAutofit/>
          </a:bodyPr>
          <a:lstStyle/>
          <a:p>
            <a:r>
              <a:rPr lang="en-GB" dirty="0"/>
              <a:t>With regards to Semi-conductor memories, they are </a:t>
            </a:r>
            <a:r>
              <a:rPr lang="en-GB" dirty="0" smtClean="0"/>
              <a:t>devices and circuits </a:t>
            </a:r>
            <a:r>
              <a:rPr lang="en-GB" dirty="0"/>
              <a:t>that can store data or program</a:t>
            </a:r>
            <a:r>
              <a:rPr lang="en-GB" dirty="0" smtClean="0"/>
              <a:t>.</a:t>
            </a:r>
          </a:p>
          <a:p>
            <a:r>
              <a:rPr lang="en-GB" dirty="0"/>
              <a:t>Memories for data are stored in Volatile units called </a:t>
            </a:r>
            <a:r>
              <a:rPr lang="en-GB" dirty="0" smtClean="0"/>
              <a:t>Random Access memory (RAM).</a:t>
            </a:r>
            <a:endParaRPr lang="en-GB" dirty="0"/>
          </a:p>
          <a:p>
            <a:r>
              <a:rPr lang="en-GB" dirty="0"/>
              <a:t>Memories for program are stored in persistent units called </a:t>
            </a:r>
            <a:r>
              <a:rPr lang="en-GB" dirty="0" smtClean="0"/>
              <a:t>Read-only Memory (ROM).</a:t>
            </a:r>
            <a:endParaRPr lang="en-GB" dirty="0"/>
          </a:p>
        </p:txBody>
      </p:sp>
    </p:spTree>
    <p:extLst>
      <p:ext uri="{BB962C8B-B14F-4D97-AF65-F5344CB8AC3E}">
        <p14:creationId xmlns:p14="http://schemas.microsoft.com/office/powerpoint/2010/main" val="2125117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notes</a:t>
            </a:r>
            <a:endParaRPr lang="en-GB" dirty="0"/>
          </a:p>
        </p:txBody>
      </p:sp>
      <p:sp>
        <p:nvSpPr>
          <p:cNvPr id="4" name="TextBox 3"/>
          <p:cNvSpPr txBox="1"/>
          <p:nvPr/>
        </p:nvSpPr>
        <p:spPr>
          <a:xfrm>
            <a:off x="651163" y="1426885"/>
            <a:ext cx="4405745" cy="4884414"/>
          </a:xfrm>
          <a:prstGeom prst="rect">
            <a:avLst/>
          </a:prstGeom>
          <a:noFill/>
        </p:spPr>
        <p:txBody>
          <a:bodyPr wrap="square" rtlCol="0">
            <a:spAutoFit/>
          </a:bodyPr>
          <a:lstStyle/>
          <a:p>
            <a:pPr marL="285750" indent="-285750" algn="just">
              <a:buFont typeface="Arial" panose="020B0604020202020204" pitchFamily="34" charset="0"/>
              <a:buChar char="•"/>
            </a:pPr>
            <a:r>
              <a:rPr lang="en-US" altLang="en-US" dirty="0" smtClean="0">
                <a:latin typeface="Times New Roman" panose="02020603050405020304" pitchFamily="18" charset="0"/>
                <a:cs typeface="Times New Roman" panose="02020603050405020304" pitchFamily="18" charset="0"/>
              </a:rPr>
              <a:t>A memory device can be viewed as a single column table:</a:t>
            </a:r>
          </a:p>
          <a:p>
            <a:pPr algn="just"/>
            <a:endParaRPr lang="en-US" altLang="en-US" dirty="0" smtClean="0">
              <a:latin typeface="Times New Roman" panose="02020603050405020304" pitchFamily="18" charset="0"/>
              <a:cs typeface="Times New Roman" panose="02020603050405020304" pitchFamily="18" charset="0"/>
            </a:endParaRPr>
          </a:p>
          <a:p>
            <a:pPr lvl="1" algn="just">
              <a:lnSpc>
                <a:spcPct val="90000"/>
              </a:lnSpc>
              <a:buFont typeface="Arial" panose="020B0604020202020204" pitchFamily="34" charset="0"/>
              <a:buChar char="•"/>
            </a:pPr>
            <a:r>
              <a:rPr lang="en-US" altLang="en-US" dirty="0" smtClean="0">
                <a:solidFill>
                  <a:schemeClr val="tx1"/>
                </a:solidFill>
                <a:latin typeface="Times New Roman" panose="02020603050405020304" pitchFamily="18" charset="0"/>
                <a:cs typeface="Times New Roman" panose="02020603050405020304" pitchFamily="18" charset="0"/>
              </a:rPr>
              <a:t>Table index (row number) refers to the address of the memory.</a:t>
            </a:r>
          </a:p>
          <a:p>
            <a:pPr lvl="1" algn="just">
              <a:lnSpc>
                <a:spcPct val="90000"/>
              </a:lnSpc>
              <a:buFont typeface="Arial" panose="020B0604020202020204" pitchFamily="34" charset="0"/>
              <a:buChar char="•"/>
            </a:pPr>
            <a:r>
              <a:rPr lang="en-US" altLang="en-US" dirty="0" smtClean="0">
                <a:solidFill>
                  <a:schemeClr val="tx1"/>
                </a:solidFill>
                <a:latin typeface="Times New Roman" panose="02020603050405020304" pitchFamily="18" charset="0"/>
                <a:cs typeface="Times New Roman" panose="02020603050405020304" pitchFamily="18" charset="0"/>
              </a:rPr>
              <a:t>Table entries refer to the memory contents or data.</a:t>
            </a:r>
          </a:p>
          <a:p>
            <a:pPr lvl="1" algn="just">
              <a:lnSpc>
                <a:spcPct val="90000"/>
              </a:lnSpc>
              <a:buFont typeface="Arial" panose="020B0604020202020204" pitchFamily="34" charset="0"/>
              <a:buChar char="•"/>
            </a:pPr>
            <a:r>
              <a:rPr lang="en-US" altLang="en-US" dirty="0" smtClean="0">
                <a:solidFill>
                  <a:schemeClr val="tx1"/>
                </a:solidFill>
                <a:latin typeface="Times New Roman" panose="02020603050405020304" pitchFamily="18" charset="0"/>
                <a:cs typeface="Times New Roman" panose="02020603050405020304" pitchFamily="18" charset="0"/>
              </a:rPr>
              <a:t>Each table entry is referred as a memory location or as a word. </a:t>
            </a:r>
          </a:p>
          <a:p>
            <a:pPr lvl="1" algn="just">
              <a:lnSpc>
                <a:spcPct val="90000"/>
              </a:lnSpc>
            </a:pPr>
            <a:endParaRPr lang="en-US" altLang="en-US"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dirty="0" smtClean="0">
                <a:latin typeface="Times New Roman" panose="02020603050405020304" pitchFamily="18" charset="0"/>
                <a:cs typeface="Times New Roman" panose="02020603050405020304" pitchFamily="18" charset="0"/>
              </a:rPr>
              <a:t>Both the memory address and the memory contents are binary numbers, expressed in most cases in Hex format.</a:t>
            </a:r>
          </a:p>
          <a:p>
            <a:pPr algn="just"/>
            <a:endParaRPr lang="en-US" alt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dirty="0" smtClean="0">
                <a:latin typeface="Times New Roman" panose="02020603050405020304" pitchFamily="18" charset="0"/>
                <a:cs typeface="Times New Roman" panose="02020603050405020304" pitchFamily="18" charset="0"/>
              </a:rPr>
              <a:t>The size of a memory device is specified as the number of memory locations times the width or word size (in bits). For e</a:t>
            </a:r>
            <a:r>
              <a:rPr lang="en-US" altLang="en-US" dirty="0" smtClean="0">
                <a:solidFill>
                  <a:schemeClr val="tx1"/>
                </a:solidFill>
                <a:latin typeface="Times New Roman" panose="02020603050405020304" pitchFamily="18" charset="0"/>
                <a:cs typeface="Times New Roman" panose="02020603050405020304" pitchFamily="18" charset="0"/>
              </a:rPr>
              <a:t>xample see inset memory table</a:t>
            </a:r>
            <a:endParaRPr lang="en-US" alt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779044592"/>
              </p:ext>
            </p:extLst>
          </p:nvPr>
        </p:nvGraphicFramePr>
        <p:xfrm>
          <a:off x="7074045" y="1426885"/>
          <a:ext cx="3386137" cy="4606769"/>
        </p:xfrm>
        <a:graphic>
          <a:graphicData uri="http://schemas.openxmlformats.org/presentationml/2006/ole">
            <mc:AlternateContent xmlns:mc="http://schemas.openxmlformats.org/markup-compatibility/2006">
              <mc:Choice xmlns:v="urn:schemas-microsoft-com:vml" Requires="v">
                <p:oleObj spid="_x0000_s1032" name="VISIO" r:id="rId3" imgW="2694432" imgH="3666744" progId="Visio.Drawing.6">
                  <p:embed/>
                </p:oleObj>
              </mc:Choice>
              <mc:Fallback>
                <p:oleObj name="VISIO" r:id="rId3" imgW="2694432" imgH="366674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4045" y="1426885"/>
                        <a:ext cx="3386137" cy="460676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89635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notes</a:t>
            </a:r>
            <a:endParaRPr lang="en-GB" dirty="0"/>
          </a:p>
        </p:txBody>
      </p:sp>
      <p:sp>
        <p:nvSpPr>
          <p:cNvPr id="4" name="TextBox 3"/>
          <p:cNvSpPr txBox="1"/>
          <p:nvPr/>
        </p:nvSpPr>
        <p:spPr>
          <a:xfrm>
            <a:off x="637308" y="1648689"/>
            <a:ext cx="6289965" cy="4819781"/>
          </a:xfrm>
          <a:prstGeom prst="rect">
            <a:avLst/>
          </a:prstGeom>
          <a:noFill/>
        </p:spPr>
        <p:txBody>
          <a:bodyPr wrap="square" rtlCol="0">
            <a:spAutoFit/>
          </a:bodyPr>
          <a:lstStyle/>
          <a:p>
            <a:pPr algn="just"/>
            <a:r>
              <a:rPr lang="en-US" altLang="en-US" sz="2400" dirty="0" smtClean="0">
                <a:latin typeface="Times New Roman" panose="02020603050405020304" pitchFamily="18" charset="0"/>
                <a:cs typeface="Times New Roman" panose="02020603050405020304" pitchFamily="18" charset="0"/>
              </a:rPr>
              <a:t>Pertaining microprocessors, memory devices or memory chips are often connected with three types of  lines : </a:t>
            </a:r>
            <a:r>
              <a:rPr lang="en-US" altLang="en-US" sz="2400" b="1" dirty="0" smtClean="0">
                <a:latin typeface="Times New Roman" panose="02020603050405020304" pitchFamily="18" charset="0"/>
                <a:cs typeface="Times New Roman" panose="02020603050405020304" pitchFamily="18" charset="0"/>
              </a:rPr>
              <a:t>Address, Data, and Control.</a:t>
            </a:r>
          </a:p>
          <a:p>
            <a:pPr>
              <a:lnSpc>
                <a:spcPct val="110000"/>
              </a:lnSpc>
            </a:pPr>
            <a:r>
              <a:rPr lang="en-US" altLang="en-US" sz="2400" b="1" dirty="0">
                <a:latin typeface="Times New Roman" panose="02020603050405020304" pitchFamily="18" charset="0"/>
                <a:cs typeface="Times New Roman" panose="02020603050405020304" pitchFamily="18" charset="0"/>
              </a:rPr>
              <a:t>Address Lines:</a:t>
            </a:r>
            <a:r>
              <a:rPr lang="en-US" altLang="en-US" sz="2400" dirty="0">
                <a:latin typeface="Times New Roman" panose="02020603050405020304" pitchFamily="18" charset="0"/>
                <a:cs typeface="Times New Roman" panose="02020603050405020304" pitchFamily="18" charset="0"/>
              </a:rPr>
              <a:t> The input lines that select a memory location within the memory </a:t>
            </a:r>
            <a:r>
              <a:rPr lang="en-US" altLang="en-US" sz="2400" dirty="0" smtClean="0">
                <a:latin typeface="Times New Roman" panose="02020603050405020304" pitchFamily="18" charset="0"/>
                <a:cs typeface="Times New Roman" panose="02020603050405020304" pitchFamily="18" charset="0"/>
              </a:rPr>
              <a:t>device. Decoders </a:t>
            </a:r>
            <a:r>
              <a:rPr lang="en-US" altLang="en-US" sz="2400" dirty="0">
                <a:latin typeface="Times New Roman" panose="02020603050405020304" pitchFamily="18" charset="0"/>
                <a:cs typeface="Times New Roman" panose="02020603050405020304" pitchFamily="18" charset="0"/>
              </a:rPr>
              <a:t>are </a:t>
            </a:r>
            <a:r>
              <a:rPr lang="en-US" altLang="en-US" sz="2400" dirty="0" smtClean="0">
                <a:latin typeface="Times New Roman" panose="02020603050405020304" pitchFamily="18" charset="0"/>
                <a:cs typeface="Times New Roman" panose="02020603050405020304" pitchFamily="18" charset="0"/>
              </a:rPr>
              <a:t>used </a:t>
            </a:r>
            <a:r>
              <a:rPr lang="en-US" altLang="en-US" sz="2400" dirty="0">
                <a:latin typeface="Times New Roman" panose="02020603050405020304" pitchFamily="18" charset="0"/>
                <a:cs typeface="Times New Roman" panose="02020603050405020304" pitchFamily="18" charset="0"/>
              </a:rPr>
              <a:t>inside the memory </a:t>
            </a:r>
            <a:r>
              <a:rPr lang="en-US" altLang="en-US" sz="2400" dirty="0" smtClean="0">
                <a:latin typeface="Times New Roman" panose="02020603050405020304" pitchFamily="18" charset="0"/>
                <a:cs typeface="Times New Roman" panose="02020603050405020304" pitchFamily="18" charset="0"/>
              </a:rPr>
              <a:t>chip </a:t>
            </a:r>
            <a:r>
              <a:rPr lang="en-US" altLang="en-US" sz="2400" dirty="0">
                <a:latin typeface="Times New Roman" panose="02020603050405020304" pitchFamily="18" charset="0"/>
                <a:cs typeface="Times New Roman" panose="02020603050405020304" pitchFamily="18" charset="0"/>
              </a:rPr>
              <a:t>to select a specific </a:t>
            </a:r>
            <a:r>
              <a:rPr lang="en-US" altLang="en-US" sz="2400" dirty="0" smtClean="0">
                <a:latin typeface="Times New Roman" panose="02020603050405020304" pitchFamily="18" charset="0"/>
                <a:cs typeface="Times New Roman" panose="02020603050405020304" pitchFamily="18" charset="0"/>
              </a:rPr>
              <a:t>location. The </a:t>
            </a:r>
            <a:r>
              <a:rPr lang="en-US" altLang="en-US" sz="2400" dirty="0">
                <a:latin typeface="Times New Roman" panose="02020603050405020304" pitchFamily="18" charset="0"/>
                <a:cs typeface="Times New Roman" panose="02020603050405020304" pitchFamily="18" charset="0"/>
              </a:rPr>
              <a:t>number of address pins on a memory chip specifies the number of memory </a:t>
            </a:r>
            <a:r>
              <a:rPr lang="en-US" altLang="en-US" sz="2400" dirty="0" smtClean="0">
                <a:latin typeface="Times New Roman" panose="02020603050405020304" pitchFamily="18" charset="0"/>
                <a:cs typeface="Times New Roman" panose="02020603050405020304" pitchFamily="18" charset="0"/>
              </a:rPr>
              <a:t>locations.</a:t>
            </a:r>
          </a:p>
          <a:p>
            <a:pPr marL="285750" indent="-285750">
              <a:lnSpc>
                <a:spcPct val="110000"/>
              </a:lnSpc>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If </a:t>
            </a:r>
            <a:r>
              <a:rPr lang="en-US" altLang="en-US" sz="2400" dirty="0">
                <a:latin typeface="Times New Roman" panose="02020603050405020304" pitchFamily="18" charset="0"/>
                <a:cs typeface="Times New Roman" panose="02020603050405020304" pitchFamily="18" charset="0"/>
              </a:rPr>
              <a:t>a memory chip has 13 address pins (</a:t>
            </a:r>
            <a:r>
              <a:rPr lang="en-US" altLang="en-US" sz="2400" dirty="0" smtClean="0">
                <a:latin typeface="Times New Roman" panose="02020603050405020304" pitchFamily="18" charset="0"/>
                <a:cs typeface="Times New Roman" panose="02020603050405020304" pitchFamily="18" charset="0"/>
              </a:rPr>
              <a:t>A0 to A12</a:t>
            </a:r>
            <a:r>
              <a:rPr lang="en-US" altLang="en-US" sz="2400" dirty="0">
                <a:latin typeface="Times New Roman" panose="02020603050405020304" pitchFamily="18" charset="0"/>
                <a:cs typeface="Times New Roman" panose="02020603050405020304" pitchFamily="18" charset="0"/>
              </a:rPr>
              <a:t>), then it has: </a:t>
            </a:r>
            <a:r>
              <a:rPr lang="en-US" altLang="en-US" sz="2400" dirty="0" smtClean="0">
                <a:latin typeface="Times New Roman" panose="02020603050405020304" pitchFamily="18" charset="0"/>
                <a:cs typeface="Times New Roman" panose="02020603050405020304" pitchFamily="18" charset="0"/>
              </a:rPr>
              <a:t>2</a:t>
            </a:r>
            <a:r>
              <a:rPr lang="en-US" altLang="en-US" sz="2400" baseline="30000" dirty="0" smtClean="0">
                <a:latin typeface="Times New Roman" panose="02020603050405020304" pitchFamily="18" charset="0"/>
                <a:cs typeface="Times New Roman" panose="02020603050405020304" pitchFamily="18" charset="0"/>
              </a:rPr>
              <a:t>13</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2</a:t>
            </a:r>
            <a:r>
              <a:rPr lang="en-US" altLang="en-US" sz="2400" baseline="30000" dirty="0">
                <a:latin typeface="Times New Roman" panose="02020603050405020304" pitchFamily="18" charset="0"/>
                <a:cs typeface="Times New Roman" panose="02020603050405020304" pitchFamily="18" charset="0"/>
              </a:rPr>
              <a:t>3 </a:t>
            </a:r>
            <a:r>
              <a:rPr lang="en-US" altLang="en-US" sz="2400" dirty="0">
                <a:latin typeface="Times New Roman" panose="02020603050405020304" pitchFamily="18" charset="0"/>
                <a:cs typeface="Times New Roman" panose="02020603050405020304" pitchFamily="18" charset="0"/>
              </a:rPr>
              <a:t>X 2</a:t>
            </a:r>
            <a:r>
              <a:rPr lang="en-US" altLang="en-US" sz="2400" baseline="30000" dirty="0">
                <a:latin typeface="Times New Roman" panose="02020603050405020304" pitchFamily="18" charset="0"/>
                <a:cs typeface="Times New Roman" panose="02020603050405020304" pitchFamily="18" charset="0"/>
              </a:rPr>
              <a:t>10</a:t>
            </a:r>
            <a:r>
              <a:rPr lang="en-US" altLang="en-US" sz="2400" dirty="0">
                <a:latin typeface="Times New Roman" panose="02020603050405020304" pitchFamily="18" charset="0"/>
                <a:cs typeface="Times New Roman" panose="02020603050405020304" pitchFamily="18" charset="0"/>
              </a:rPr>
              <a:t> = 8K locations.</a:t>
            </a:r>
          </a:p>
          <a:p>
            <a:pPr marL="285750" indent="-285750" algn="just">
              <a:buFont typeface="Arial" panose="020B0604020202020204" pitchFamily="34" charset="0"/>
              <a:buChar char="•"/>
            </a:pPr>
            <a:endParaRPr lang="en-US" altLang="en-US" sz="2400" b="1" dirty="0" smtClean="0">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371542097"/>
              </p:ext>
            </p:extLst>
          </p:nvPr>
        </p:nvGraphicFramePr>
        <p:xfrm>
          <a:off x="8154654" y="1499937"/>
          <a:ext cx="3082841" cy="4658015"/>
        </p:xfrm>
        <a:graphic>
          <a:graphicData uri="http://schemas.openxmlformats.org/presentationml/2006/ole">
            <mc:AlternateContent xmlns:mc="http://schemas.openxmlformats.org/markup-compatibility/2006">
              <mc:Choice xmlns:v="urn:schemas-microsoft-com:vml" Requires="v">
                <p:oleObj spid="_x0000_s2054" name="VISIO" r:id="rId3" imgW="2904744" imgH="4390644" progId="Visio.Drawing.6">
                  <p:embed/>
                </p:oleObj>
              </mc:Choice>
              <mc:Fallback>
                <p:oleObj name="VISIO" r:id="rId3" imgW="2904744" imgH="439064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4654" y="1499937"/>
                        <a:ext cx="3082841" cy="465801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82315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400" dirty="0"/>
              <a:t>Data </a:t>
            </a:r>
            <a:r>
              <a:rPr lang="en-US" altLang="en-US" sz="5400" dirty="0" smtClean="0"/>
              <a:t>Lines</a:t>
            </a:r>
            <a:endParaRPr lang="en-GB" dirty="0"/>
          </a:p>
        </p:txBody>
      </p:sp>
      <p:sp>
        <p:nvSpPr>
          <p:cNvPr id="4" name="Slide Number Placeholder 5"/>
          <p:cNvSpPr txBox="1">
            <a:spLocks/>
          </p:cNvSpPr>
          <p:nvPr/>
        </p:nvSpPr>
        <p:spPr>
          <a:xfrm>
            <a:off x="8269705" y="7624010"/>
            <a:ext cx="2062163" cy="304800"/>
          </a:xfrm>
          <a:prstGeom prst="rect">
            <a:avLst/>
          </a:prstGeom>
          <a:noFill/>
        </p:spPr>
        <p:txBody>
          <a:bodyPr/>
          <a:lstStyle>
            <a:defPPr>
              <a:defRPr lang="en-US"/>
            </a:defPPr>
            <a:lvl1pPr marL="0" algn="l" defTabSz="914400" rtl="0" eaLnBrk="1" latinLnBrk="0" hangingPunct="1">
              <a:defRPr sz="2400" kern="1200">
                <a:solidFill>
                  <a:schemeClr val="tx1"/>
                </a:solidFill>
                <a:latin typeface="Times New Roman" panose="02020603050405020304" pitchFamily="18" charset="0"/>
                <a:ea typeface="+mn-ea"/>
                <a:cs typeface="+mn-cs"/>
              </a:defRPr>
            </a:lvl1pPr>
            <a:lvl2pPr marL="742950" indent="-285750" algn="l" defTabSz="914400" rtl="0" eaLnBrk="1" latinLnBrk="0" hangingPunct="1">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defRPr sz="24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defRPr sz="24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defRPr sz="24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9pPr>
          </a:lstStyle>
          <a:p>
            <a:fld id="{0AB5812A-33BD-47B1-8132-45B571C0EF95}" type="slidenum">
              <a:rPr lang="en-US" altLang="en-US" sz="1400" smtClean="0">
                <a:solidFill>
                  <a:srgbClr val="FF3300"/>
                </a:solidFill>
              </a:rPr>
              <a:pPr/>
              <a:t>6</a:t>
            </a:fld>
            <a:endParaRPr lang="en-US" altLang="en-US" sz="1400" dirty="0">
              <a:solidFill>
                <a:srgbClr val="FF3300"/>
              </a:solidFill>
            </a:endParaRPr>
          </a:p>
        </p:txBody>
      </p:sp>
      <p:sp>
        <p:nvSpPr>
          <p:cNvPr id="6" name="Rectangle 3"/>
          <p:cNvSpPr txBox="1">
            <a:spLocks noChangeArrowheads="1"/>
          </p:cNvSpPr>
          <p:nvPr/>
        </p:nvSpPr>
        <p:spPr bwMode="auto">
          <a:xfrm>
            <a:off x="878305" y="1680410"/>
            <a:ext cx="9374188" cy="1447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lvl1pPr marL="342797" indent="-342797" algn="l" rtl="0" eaLnBrk="1" fontAlgn="base" hangingPunct="1">
              <a:lnSpc>
                <a:spcPct val="100000"/>
              </a:lnSpc>
              <a:spcBef>
                <a:spcPts val="500"/>
              </a:spcBef>
              <a:spcAft>
                <a:spcPts val="500"/>
              </a:spcAft>
              <a:buFont typeface="Arial" panose="020B0604020202020204" pitchFamily="34" charset="0"/>
              <a:buChar char="•"/>
              <a:defRPr sz="3999" kern="1200">
                <a:solidFill>
                  <a:schemeClr val="tx1"/>
                </a:solidFill>
                <a:latin typeface="Rockwell" pitchFamily="18" charset="0"/>
                <a:ea typeface="+mn-ea"/>
                <a:cs typeface="+mn-cs"/>
              </a:defRPr>
            </a:lvl1pPr>
            <a:lvl2pPr marL="742727" indent="-285664" algn="l" rtl="0" eaLnBrk="1" fontAlgn="base" hangingPunct="1">
              <a:lnSpc>
                <a:spcPct val="100000"/>
              </a:lnSpc>
              <a:spcBef>
                <a:spcPts val="500"/>
              </a:spcBef>
              <a:spcAft>
                <a:spcPts val="500"/>
              </a:spcAft>
              <a:buFont typeface="Wingdings" pitchFamily="2" charset="2"/>
              <a:buChar char="§"/>
              <a:defRPr sz="3599" kern="1200">
                <a:solidFill>
                  <a:srgbClr val="7A0000"/>
                </a:solidFill>
                <a:latin typeface="Rockwell" pitchFamily="18" charset="0"/>
                <a:ea typeface="+mn-ea"/>
                <a:cs typeface="+mn-cs"/>
              </a:defRPr>
            </a:lvl2pPr>
            <a:lvl3pPr marL="1142657" indent="-228531" algn="l" rtl="0" eaLnBrk="1" fontAlgn="base" hangingPunct="1">
              <a:lnSpc>
                <a:spcPct val="100000"/>
              </a:lnSpc>
              <a:spcBef>
                <a:spcPts val="500"/>
              </a:spcBef>
              <a:spcAft>
                <a:spcPts val="500"/>
              </a:spcAft>
              <a:buFont typeface="Calibri" pitchFamily="34" charset="0"/>
              <a:buChar char="‒"/>
              <a:defRPr sz="3199" kern="1200">
                <a:solidFill>
                  <a:schemeClr val="accent4">
                    <a:lumMod val="50000"/>
                  </a:schemeClr>
                </a:solidFill>
                <a:latin typeface="Rockwell" pitchFamily="18" charset="0"/>
                <a:ea typeface="+mn-ea"/>
                <a:cs typeface="+mn-cs"/>
              </a:defRPr>
            </a:lvl3pPr>
            <a:lvl4pPr marL="1599720" indent="-228531" algn="l" rtl="0" eaLnBrk="1" fontAlgn="base" hangingPunct="1">
              <a:lnSpc>
                <a:spcPct val="100000"/>
              </a:lnSpc>
              <a:spcBef>
                <a:spcPts val="500"/>
              </a:spcBef>
              <a:spcAft>
                <a:spcPts val="500"/>
              </a:spcAft>
              <a:buFont typeface="Arial" pitchFamily="34" charset="0"/>
              <a:buChar char="•"/>
              <a:defRPr sz="2799" kern="1200">
                <a:solidFill>
                  <a:schemeClr val="tx1"/>
                </a:solidFill>
                <a:latin typeface="Rockwell" pitchFamily="18" charset="0"/>
                <a:ea typeface="+mn-ea"/>
                <a:cs typeface="+mn-cs"/>
              </a:defRPr>
            </a:lvl4pPr>
            <a:lvl5pPr marL="2056783" indent="-228531" algn="l" rtl="0" eaLnBrk="1" fontAlgn="base" hangingPunct="1">
              <a:lnSpc>
                <a:spcPct val="100000"/>
              </a:lnSpc>
              <a:spcBef>
                <a:spcPts val="500"/>
              </a:spcBef>
              <a:spcAft>
                <a:spcPts val="500"/>
              </a:spcAft>
              <a:buFont typeface="Arial" panose="020B0604020202020204" pitchFamily="34" charset="0"/>
              <a:buChar char="»"/>
              <a:defRPr sz="2799" kern="1200">
                <a:solidFill>
                  <a:schemeClr val="tx1"/>
                </a:solidFill>
                <a:latin typeface="Rockwell" pitchFamily="18" charset="0"/>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230188" indent="-230188">
              <a:lnSpc>
                <a:spcPct val="110000"/>
              </a:lnSpc>
            </a:pPr>
            <a:r>
              <a:rPr lang="en-US" altLang="en-US" b="1" dirty="0" smtClean="0">
                <a:latin typeface="Times New Roman" panose="02020603050405020304" pitchFamily="18" charset="0"/>
                <a:cs typeface="Times New Roman" panose="02020603050405020304" pitchFamily="18" charset="0"/>
              </a:rPr>
              <a:t>Data Connections:</a:t>
            </a:r>
            <a:r>
              <a:rPr lang="en-US" altLang="en-US" dirty="0" smtClean="0">
                <a:latin typeface="Times New Roman" panose="02020603050405020304" pitchFamily="18" charset="0"/>
                <a:cs typeface="Times New Roman" panose="02020603050405020304" pitchFamily="18" charset="0"/>
              </a:rPr>
              <a:t> All memory devices have a set of data output pins (for ROM  devices), or  input/output pins (for RAM devices).</a:t>
            </a:r>
          </a:p>
          <a:p>
            <a:pPr marL="514350" lvl="1" indent="-169863">
              <a:lnSpc>
                <a:spcPct val="110000"/>
              </a:lnSpc>
            </a:pPr>
            <a:r>
              <a:rPr lang="en-US" altLang="en-US" sz="2000" dirty="0" smtClean="0">
                <a:solidFill>
                  <a:schemeClr val="tx1"/>
                </a:solidFill>
                <a:latin typeface="Times New Roman" panose="02020603050405020304" pitchFamily="18" charset="0"/>
                <a:cs typeface="Times New Roman" panose="02020603050405020304" pitchFamily="18" charset="0"/>
              </a:rPr>
              <a:t>Most RAM chips have common bi-directional I/O connections. </a:t>
            </a:r>
          </a:p>
          <a:p>
            <a:pPr marL="514350" lvl="1" indent="-169863">
              <a:lnSpc>
                <a:spcPct val="110000"/>
              </a:lnSpc>
            </a:pPr>
            <a:r>
              <a:rPr lang="en-US" altLang="en-US" sz="2000" dirty="0" smtClean="0">
                <a:solidFill>
                  <a:schemeClr val="tx1"/>
                </a:solidFill>
                <a:latin typeface="Times New Roman" panose="02020603050405020304" pitchFamily="18" charset="0"/>
                <a:cs typeface="Times New Roman" panose="02020603050405020304" pitchFamily="18" charset="0"/>
              </a:rPr>
              <a:t>Most memory devices have 1, 8 or 16 data lines.</a:t>
            </a:r>
            <a:endParaRPr lang="en-US" altLang="en-US" b="1" dirty="0" smtClean="0">
              <a:solidFill>
                <a:schemeClr val="tx1"/>
              </a:solidFill>
              <a:latin typeface="Times New Roman" panose="02020603050405020304" pitchFamily="18" charset="0"/>
              <a:cs typeface="Times New Roman" panose="02020603050405020304" pitchFamily="18" charset="0"/>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2001866938"/>
              </p:ext>
            </p:extLst>
          </p:nvPr>
        </p:nvGraphicFramePr>
        <p:xfrm>
          <a:off x="852111" y="3019926"/>
          <a:ext cx="3187700" cy="3429000"/>
        </p:xfrm>
        <a:graphic>
          <a:graphicData uri="http://schemas.openxmlformats.org/presentationml/2006/ole">
            <mc:AlternateContent xmlns:mc="http://schemas.openxmlformats.org/markup-compatibility/2006">
              <mc:Choice xmlns:v="urn:schemas-microsoft-com:vml" Requires="v">
                <p:oleObj spid="_x0000_s3083" name="VISIO" r:id="rId3" imgW="3019044" imgH="3247644" progId="Visio.Drawing.6">
                  <p:embed/>
                </p:oleObj>
              </mc:Choice>
              <mc:Fallback>
                <p:oleObj name="VISIO" r:id="rId3" imgW="3019044" imgH="324764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111" y="3019926"/>
                        <a:ext cx="3187700" cy="3429000"/>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3230749873"/>
              </p:ext>
            </p:extLst>
          </p:nvPr>
        </p:nvGraphicFramePr>
        <p:xfrm>
          <a:off x="4066005" y="3128210"/>
          <a:ext cx="3127375" cy="3429000"/>
        </p:xfrm>
        <a:graphic>
          <a:graphicData uri="http://schemas.openxmlformats.org/presentationml/2006/ole">
            <mc:AlternateContent xmlns:mc="http://schemas.openxmlformats.org/markup-compatibility/2006">
              <mc:Choice xmlns:v="urn:schemas-microsoft-com:vml" Requires="v">
                <p:oleObj spid="_x0000_s3084" name="VISIO" r:id="rId5" imgW="2962656" imgH="3247644" progId="Visio.Drawing.6">
                  <p:embed/>
                </p:oleObj>
              </mc:Choice>
              <mc:Fallback>
                <p:oleObj name="VISIO" r:id="rId5" imgW="2962656" imgH="3247644"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6005" y="3128210"/>
                        <a:ext cx="3127375" cy="3429000"/>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270256378"/>
              </p:ext>
            </p:extLst>
          </p:nvPr>
        </p:nvGraphicFramePr>
        <p:xfrm>
          <a:off x="7245768" y="3248526"/>
          <a:ext cx="3138487" cy="3429000"/>
        </p:xfrm>
        <a:graphic>
          <a:graphicData uri="http://schemas.openxmlformats.org/presentationml/2006/ole">
            <mc:AlternateContent xmlns:mc="http://schemas.openxmlformats.org/markup-compatibility/2006">
              <mc:Choice xmlns:v="urn:schemas-microsoft-com:vml" Requires="v">
                <p:oleObj spid="_x0000_s3085" name="VISIO" r:id="rId7" imgW="3019044" imgH="3247644" progId="Visio.Drawing.6">
                  <p:embed/>
                </p:oleObj>
              </mc:Choice>
              <mc:Fallback>
                <p:oleObj name="VISIO" r:id="rId7" imgW="3019044" imgH="3247644"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45768" y="3248526"/>
                        <a:ext cx="3138487" cy="3429000"/>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12850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 Connection</a:t>
            </a:r>
            <a:endParaRPr lang="en-GB" dirty="0"/>
          </a:p>
        </p:txBody>
      </p:sp>
      <p:sp>
        <p:nvSpPr>
          <p:cNvPr id="3" name="Content Placeholder 2"/>
          <p:cNvSpPr>
            <a:spLocks noGrp="1"/>
          </p:cNvSpPr>
          <p:nvPr>
            <p:ph idx="1"/>
          </p:nvPr>
        </p:nvSpPr>
        <p:spPr/>
        <p:txBody>
          <a:bodyPr>
            <a:normAutofit fontScale="85000" lnSpcReduction="20000"/>
          </a:bodyPr>
          <a:lstStyle/>
          <a:p>
            <a:pPr marL="230188" indent="-230188">
              <a:lnSpc>
                <a:spcPct val="110000"/>
              </a:lnSpc>
            </a:pPr>
            <a:r>
              <a:rPr lang="en-US" altLang="en-US" b="1" dirty="0">
                <a:latin typeface="Times New Roman" panose="02020603050405020304" pitchFamily="18" charset="0"/>
                <a:cs typeface="Times New Roman" panose="02020603050405020304" pitchFamily="18" charset="0"/>
              </a:rPr>
              <a:t>Enable Connections:</a:t>
            </a:r>
            <a:r>
              <a:rPr lang="en-US" altLang="en-US" dirty="0">
                <a:latin typeface="Times New Roman" panose="02020603050405020304" pitchFamily="18" charset="0"/>
                <a:cs typeface="Times New Roman" panose="02020603050405020304" pitchFamily="18" charset="0"/>
              </a:rPr>
              <a:t> </a:t>
            </a:r>
          </a:p>
          <a:p>
            <a:pPr marL="514350" lvl="1" indent="-169863">
              <a:lnSpc>
                <a:spcPct val="110000"/>
              </a:lnSpc>
            </a:pPr>
            <a:r>
              <a:rPr lang="en-US" altLang="en-US" sz="2000" dirty="0">
                <a:solidFill>
                  <a:schemeClr val="tx1"/>
                </a:solidFill>
                <a:latin typeface="Times New Roman" panose="02020603050405020304" pitchFamily="18" charset="0"/>
                <a:cs typeface="Times New Roman" panose="02020603050405020304" pitchFamily="18" charset="0"/>
              </a:rPr>
              <a:t>All memory devices have at least one </a:t>
            </a:r>
            <a:r>
              <a:rPr lang="en-US" altLang="en-US" sz="2000" b="1" dirty="0">
                <a:solidFill>
                  <a:schemeClr val="tx1"/>
                </a:solidFill>
                <a:latin typeface="Times New Roman" panose="02020603050405020304" pitchFamily="18" charset="0"/>
                <a:cs typeface="Times New Roman" panose="02020603050405020304" pitchFamily="18" charset="0"/>
              </a:rPr>
              <a:t>Chip Select (CS)</a:t>
            </a:r>
            <a:r>
              <a:rPr lang="en-US" altLang="en-US" sz="2000" dirty="0">
                <a:solidFill>
                  <a:schemeClr val="tx1"/>
                </a:solidFill>
                <a:latin typeface="Times New Roman" panose="02020603050405020304" pitchFamily="18" charset="0"/>
                <a:cs typeface="Times New Roman" panose="02020603050405020304" pitchFamily="18" charset="0"/>
              </a:rPr>
              <a:t> or </a:t>
            </a:r>
            <a:r>
              <a:rPr lang="en-US" altLang="en-US" sz="2000" b="1" dirty="0">
                <a:solidFill>
                  <a:schemeClr val="tx1"/>
                </a:solidFill>
                <a:latin typeface="Times New Roman" panose="02020603050405020304" pitchFamily="18" charset="0"/>
                <a:cs typeface="Times New Roman" panose="02020603050405020304" pitchFamily="18" charset="0"/>
              </a:rPr>
              <a:t>Chip Enable (CE)</a:t>
            </a:r>
            <a:r>
              <a:rPr lang="en-US" altLang="en-US" sz="2000" dirty="0">
                <a:solidFill>
                  <a:schemeClr val="tx1"/>
                </a:solidFill>
                <a:latin typeface="Times New Roman" panose="02020603050405020304" pitchFamily="18" charset="0"/>
                <a:cs typeface="Times New Roman" panose="02020603050405020304" pitchFamily="18" charset="0"/>
              </a:rPr>
              <a:t> input, used to select or enable the memory device</a:t>
            </a:r>
            <a:r>
              <a:rPr lang="en-US" altLang="en-US" sz="2400" dirty="0">
                <a:solidFill>
                  <a:schemeClr val="tx1"/>
                </a:solidFill>
                <a:latin typeface="Times New Roman" panose="02020603050405020304" pitchFamily="18" charset="0"/>
                <a:cs typeface="Times New Roman" panose="02020603050405020304" pitchFamily="18" charset="0"/>
              </a:rPr>
              <a:t>.</a:t>
            </a:r>
          </a:p>
          <a:p>
            <a:pPr marL="857250" lvl="2" indent="-171450">
              <a:lnSpc>
                <a:spcPct val="110000"/>
              </a:lnSpc>
            </a:pPr>
            <a:r>
              <a:rPr lang="en-US" altLang="en-US" sz="2000" dirty="0">
                <a:solidFill>
                  <a:schemeClr val="tx1"/>
                </a:solidFill>
                <a:latin typeface="Times New Roman" panose="02020603050405020304" pitchFamily="18" charset="0"/>
                <a:cs typeface="Times New Roman" panose="02020603050405020304" pitchFamily="18" charset="0"/>
              </a:rPr>
              <a:t>If a device is not selected or enabled then no data can be read from, or written into it.</a:t>
            </a:r>
          </a:p>
          <a:p>
            <a:pPr marL="857250" lvl="2" indent="-171450">
              <a:lnSpc>
                <a:spcPct val="110000"/>
              </a:lnSpc>
            </a:pPr>
            <a:r>
              <a:rPr lang="en-US" altLang="en-US" sz="2000" dirty="0">
                <a:solidFill>
                  <a:schemeClr val="tx1"/>
                </a:solidFill>
                <a:latin typeface="Times New Roman" panose="02020603050405020304" pitchFamily="18" charset="0"/>
                <a:cs typeface="Times New Roman" panose="02020603050405020304" pitchFamily="18" charset="0"/>
              </a:rPr>
              <a:t>The CS or CE input is usually controlled by the microprocessor through the higher address lines via an </a:t>
            </a:r>
            <a:r>
              <a:rPr lang="en-US" altLang="en-US" sz="2000" b="1" dirty="0">
                <a:solidFill>
                  <a:schemeClr val="tx1"/>
                </a:solidFill>
                <a:latin typeface="Times New Roman" panose="02020603050405020304" pitchFamily="18" charset="0"/>
                <a:cs typeface="Times New Roman" panose="02020603050405020304" pitchFamily="18" charset="0"/>
              </a:rPr>
              <a:t>address decoding circuit</a:t>
            </a:r>
            <a:r>
              <a:rPr lang="en-US" altLang="en-US" sz="2000" dirty="0">
                <a:solidFill>
                  <a:schemeClr val="tx1"/>
                </a:solidFill>
                <a:latin typeface="Times New Roman" panose="02020603050405020304" pitchFamily="18" charset="0"/>
                <a:cs typeface="Times New Roman" panose="02020603050405020304" pitchFamily="18" charset="0"/>
              </a:rPr>
              <a:t>. </a:t>
            </a:r>
          </a:p>
          <a:p>
            <a:pPr marL="230188" indent="-230188">
              <a:lnSpc>
                <a:spcPct val="110000"/>
              </a:lnSpc>
            </a:pPr>
            <a:r>
              <a:rPr lang="en-US" altLang="en-US" b="1" dirty="0">
                <a:latin typeface="Times New Roman" panose="02020603050405020304" pitchFamily="18" charset="0"/>
                <a:cs typeface="Times New Roman" panose="02020603050405020304" pitchFamily="18" charset="0"/>
              </a:rPr>
              <a:t>Control Connections:</a:t>
            </a:r>
            <a:endParaRPr lang="en-US" altLang="en-US" sz="2400" dirty="0">
              <a:latin typeface="Times New Roman" panose="02020603050405020304" pitchFamily="18" charset="0"/>
              <a:cs typeface="Times New Roman" panose="02020603050405020304" pitchFamily="18" charset="0"/>
            </a:endParaRPr>
          </a:p>
          <a:p>
            <a:pPr marL="514350" lvl="1" indent="-169863">
              <a:lnSpc>
                <a:spcPct val="110000"/>
              </a:lnSpc>
            </a:pPr>
            <a:r>
              <a:rPr lang="en-US" altLang="en-US" sz="2000" dirty="0">
                <a:solidFill>
                  <a:schemeClr val="tx1"/>
                </a:solidFill>
                <a:latin typeface="Times New Roman" panose="02020603050405020304" pitchFamily="18" charset="0"/>
                <a:cs typeface="Times New Roman" panose="02020603050405020304" pitchFamily="18" charset="0"/>
              </a:rPr>
              <a:t>RAM chips have two control input signals that specify the type of memory operation: the </a:t>
            </a:r>
            <a:r>
              <a:rPr lang="en-US" altLang="en-US" sz="2000" b="1" dirty="0">
                <a:solidFill>
                  <a:schemeClr val="tx1"/>
                </a:solidFill>
                <a:latin typeface="Times New Roman" panose="02020603050405020304" pitchFamily="18" charset="0"/>
                <a:cs typeface="Times New Roman" panose="02020603050405020304" pitchFamily="18" charset="0"/>
              </a:rPr>
              <a:t>Read (RD)</a:t>
            </a:r>
            <a:r>
              <a:rPr lang="en-US" altLang="en-US" sz="2000" dirty="0">
                <a:solidFill>
                  <a:schemeClr val="tx1"/>
                </a:solidFill>
                <a:latin typeface="Times New Roman" panose="02020603050405020304" pitchFamily="18" charset="0"/>
                <a:cs typeface="Times New Roman" panose="02020603050405020304" pitchFamily="18" charset="0"/>
              </a:rPr>
              <a:t> and the </a:t>
            </a:r>
            <a:r>
              <a:rPr lang="en-US" altLang="en-US" sz="2000" b="1" dirty="0">
                <a:solidFill>
                  <a:schemeClr val="tx1"/>
                </a:solidFill>
                <a:latin typeface="Times New Roman" panose="02020603050405020304" pitchFamily="18" charset="0"/>
                <a:cs typeface="Times New Roman" panose="02020603050405020304" pitchFamily="18" charset="0"/>
              </a:rPr>
              <a:t>Write (WR)</a:t>
            </a:r>
            <a:r>
              <a:rPr lang="en-US" altLang="en-US" sz="2000" dirty="0">
                <a:solidFill>
                  <a:schemeClr val="tx1"/>
                </a:solidFill>
                <a:latin typeface="Times New Roman" panose="02020603050405020304" pitchFamily="18" charset="0"/>
                <a:cs typeface="Times New Roman" panose="02020603050405020304" pitchFamily="18" charset="0"/>
              </a:rPr>
              <a:t> signals.</a:t>
            </a:r>
          </a:p>
          <a:p>
            <a:pPr marL="857250" lvl="2" indent="-171450">
              <a:lnSpc>
                <a:spcPct val="110000"/>
              </a:lnSpc>
            </a:pPr>
            <a:r>
              <a:rPr lang="en-US" altLang="en-US" sz="2000" dirty="0">
                <a:solidFill>
                  <a:schemeClr val="tx1"/>
                </a:solidFill>
                <a:latin typeface="Times New Roman" panose="02020603050405020304" pitchFamily="18" charset="0"/>
                <a:cs typeface="Times New Roman" panose="02020603050405020304" pitchFamily="18" charset="0"/>
              </a:rPr>
              <a:t>Some RAM chips have a common </a:t>
            </a:r>
            <a:r>
              <a:rPr lang="en-US" altLang="en-US" sz="2000" b="1" dirty="0">
                <a:solidFill>
                  <a:schemeClr val="tx1"/>
                </a:solidFill>
                <a:latin typeface="Times New Roman" panose="02020603050405020304" pitchFamily="18" charset="0"/>
                <a:cs typeface="Times New Roman" panose="02020603050405020304" pitchFamily="18" charset="0"/>
              </a:rPr>
              <a:t>Read/</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chemeClr val="tx1"/>
                </a:solidFill>
                <a:latin typeface="Times New Roman" panose="02020603050405020304" pitchFamily="18" charset="0"/>
                <a:cs typeface="Times New Roman" panose="02020603050405020304" pitchFamily="18" charset="0"/>
              </a:rPr>
              <a:t>Write (R/W)</a:t>
            </a:r>
            <a:r>
              <a:rPr lang="en-US" altLang="en-US" sz="2000" dirty="0">
                <a:solidFill>
                  <a:schemeClr val="tx1"/>
                </a:solidFill>
                <a:latin typeface="Times New Roman" panose="02020603050405020304" pitchFamily="18" charset="0"/>
                <a:cs typeface="Times New Roman" panose="02020603050405020304" pitchFamily="18" charset="0"/>
              </a:rPr>
              <a:t> signal.</a:t>
            </a:r>
          </a:p>
          <a:p>
            <a:pPr marL="514350" lvl="1" indent="-169863">
              <a:lnSpc>
                <a:spcPct val="110000"/>
              </a:lnSpc>
            </a:pPr>
            <a:r>
              <a:rPr lang="en-US" altLang="en-US" sz="2000" dirty="0">
                <a:solidFill>
                  <a:schemeClr val="tx1"/>
                </a:solidFill>
                <a:latin typeface="Times New Roman" panose="02020603050405020304" pitchFamily="18" charset="0"/>
                <a:cs typeface="Times New Roman" panose="02020603050405020304" pitchFamily="18" charset="0"/>
              </a:rPr>
              <a:t>ROM chips can perform only memory read operations, thus there is no need for a Write (WR) signal. </a:t>
            </a:r>
          </a:p>
          <a:p>
            <a:pPr marL="857250" lvl="2" indent="-171450">
              <a:lnSpc>
                <a:spcPct val="110000"/>
              </a:lnSpc>
            </a:pPr>
            <a:r>
              <a:rPr lang="en-US" altLang="en-US" sz="2000" dirty="0">
                <a:solidFill>
                  <a:schemeClr val="tx1"/>
                </a:solidFill>
                <a:latin typeface="Times New Roman" panose="02020603050405020304" pitchFamily="18" charset="0"/>
                <a:cs typeface="Times New Roman" panose="02020603050405020304" pitchFamily="18" charset="0"/>
              </a:rPr>
              <a:t>In most real ROM devices the Read signal is called the </a:t>
            </a:r>
            <a:r>
              <a:rPr lang="en-US" altLang="en-US" sz="2000" b="1" dirty="0">
                <a:solidFill>
                  <a:schemeClr val="tx1"/>
                </a:solidFill>
                <a:latin typeface="Times New Roman" panose="02020603050405020304" pitchFamily="18" charset="0"/>
                <a:cs typeface="Times New Roman" panose="02020603050405020304" pitchFamily="18" charset="0"/>
              </a:rPr>
              <a:t>Output Enable (OE)</a:t>
            </a:r>
            <a:r>
              <a:rPr lang="en-US" altLang="en-US" sz="2000" dirty="0">
                <a:solidFill>
                  <a:schemeClr val="tx1"/>
                </a:solidFill>
                <a:latin typeface="Times New Roman" panose="02020603050405020304" pitchFamily="18" charset="0"/>
                <a:cs typeface="Times New Roman" panose="02020603050405020304" pitchFamily="18" charset="0"/>
              </a:rPr>
              <a:t> signal. </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334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Interfacing</a:t>
            </a:r>
            <a:endParaRPr lang="en-GB" dirty="0"/>
          </a:p>
        </p:txBody>
      </p:sp>
      <p:sp>
        <p:nvSpPr>
          <p:cNvPr id="3" name="Content Placeholder 2"/>
          <p:cNvSpPr>
            <a:spLocks noGrp="1"/>
          </p:cNvSpPr>
          <p:nvPr>
            <p:ph idx="1"/>
          </p:nvPr>
        </p:nvSpPr>
        <p:spPr/>
        <p:txBody>
          <a:bodyPr>
            <a:normAutofit fontScale="70000" lnSpcReduction="20000"/>
          </a:bodyPr>
          <a:lstStyle/>
          <a:p>
            <a:pPr marL="0" indent="0" algn="just">
              <a:buNone/>
            </a:pPr>
            <a:endParaRPr lang="en-GB" dirty="0"/>
          </a:p>
          <a:p>
            <a:pPr marL="0" indent="0" algn="just">
              <a:buNone/>
            </a:pPr>
            <a:r>
              <a:rPr lang="en-GB" dirty="0"/>
              <a:t>8086  has  a  20  bit  address  bus  and  hence  it  can  address  </a:t>
            </a:r>
            <a:r>
              <a:rPr lang="en-GB" dirty="0" smtClean="0"/>
              <a:t>2</a:t>
            </a:r>
            <a:r>
              <a:rPr lang="en-GB" baseline="30000" dirty="0" smtClean="0"/>
              <a:t>20</a:t>
            </a:r>
            <a:r>
              <a:rPr lang="en-GB" dirty="0" smtClean="0"/>
              <a:t> or  </a:t>
            </a:r>
            <a:r>
              <a:rPr lang="en-GB" dirty="0"/>
              <a:t>1,048,576 addresses.  In  each  location  a  byte  is  stored.  So  when  a  word  is  stored  in  the </a:t>
            </a:r>
            <a:r>
              <a:rPr lang="en-GB" dirty="0" smtClean="0"/>
              <a:t>memory</a:t>
            </a:r>
            <a:r>
              <a:rPr lang="en-GB" dirty="0"/>
              <a:t>, it is stored in two consecutive memory locations. Strictly speaking, both </a:t>
            </a:r>
            <a:r>
              <a:rPr lang="en-GB" dirty="0" smtClean="0"/>
              <a:t>memory </a:t>
            </a:r>
            <a:r>
              <a:rPr lang="en-GB" dirty="0"/>
              <a:t>read and </a:t>
            </a:r>
            <a:r>
              <a:rPr lang="en-GB" dirty="0" smtClean="0"/>
              <a:t>memory </a:t>
            </a:r>
            <a:r>
              <a:rPr lang="en-GB" dirty="0"/>
              <a:t>write operations require more than one memory cycle. The basic operation of reading/writing a byte from/to a memory location/a port </a:t>
            </a:r>
            <a:r>
              <a:rPr lang="en-GB" dirty="0" smtClean="0"/>
              <a:t>is called </a:t>
            </a:r>
            <a:r>
              <a:rPr lang="en-GB" dirty="0"/>
              <a:t>a machine </a:t>
            </a:r>
            <a:r>
              <a:rPr lang="en-GB" dirty="0" smtClean="0"/>
              <a:t>cycle. </a:t>
            </a:r>
            <a:r>
              <a:rPr lang="en-GB" dirty="0"/>
              <a:t>A machine cycle is made up of many states.</a:t>
            </a:r>
          </a:p>
          <a:p>
            <a:pPr marL="0" indent="0" algn="just">
              <a:buNone/>
            </a:pPr>
            <a:r>
              <a:rPr lang="en-GB" dirty="0"/>
              <a:t>If  we  want </a:t>
            </a:r>
            <a:r>
              <a:rPr lang="en-GB" dirty="0" smtClean="0"/>
              <a:t>the </a:t>
            </a:r>
            <a:r>
              <a:rPr lang="en-GB" dirty="0"/>
              <a:t>8086  to  complete  </a:t>
            </a:r>
            <a:r>
              <a:rPr lang="en-GB" dirty="0" smtClean="0"/>
              <a:t>a memory  </a:t>
            </a:r>
            <a:r>
              <a:rPr lang="en-GB" dirty="0"/>
              <a:t>read  and  memory  write  operations  to  be </a:t>
            </a:r>
            <a:r>
              <a:rPr lang="en-GB" dirty="0" smtClean="0"/>
              <a:t>completed </a:t>
            </a:r>
            <a:r>
              <a:rPr lang="en-GB" dirty="0"/>
              <a:t>with one machine cycle, the memory is to be organized in the form of </a:t>
            </a:r>
            <a:r>
              <a:rPr lang="en-GB" dirty="0" smtClean="0"/>
              <a:t>two </a:t>
            </a:r>
            <a:r>
              <a:rPr lang="en-GB" dirty="0"/>
              <a:t>banks. Each bank will have 524,288 bytes </a:t>
            </a:r>
            <a:r>
              <a:rPr lang="en-GB" dirty="0" smtClean="0"/>
              <a:t>each</a:t>
            </a:r>
            <a:r>
              <a:rPr lang="en-GB" dirty="0"/>
              <a:t>.</a:t>
            </a:r>
          </a:p>
        </p:txBody>
      </p:sp>
    </p:spTree>
    <p:extLst>
      <p:ext uri="{BB962C8B-B14F-4D97-AF65-F5344CB8AC3E}">
        <p14:creationId xmlns:p14="http://schemas.microsoft.com/office/powerpoint/2010/main" val="855124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Diagram of Data bus model</a:t>
            </a:r>
            <a:endParaRPr lang="en-GB" dirty="0"/>
          </a:p>
        </p:txBody>
      </p:sp>
      <p:pic>
        <p:nvPicPr>
          <p:cNvPr id="4" name="Content Placeholder 3"/>
          <p:cNvPicPr>
            <a:picLocks noGrp="1" noChangeAspect="1"/>
          </p:cNvPicPr>
          <p:nvPr>
            <p:ph idx="1"/>
          </p:nvPr>
        </p:nvPicPr>
        <p:blipFill>
          <a:blip r:embed="rId2"/>
          <a:stretch>
            <a:fillRect/>
          </a:stretch>
        </p:blipFill>
        <p:spPr>
          <a:xfrm>
            <a:off x="3395040" y="1412875"/>
            <a:ext cx="5401921" cy="4824413"/>
          </a:xfrm>
          <a:prstGeom prst="rect">
            <a:avLst/>
          </a:prstGeom>
        </p:spPr>
      </p:pic>
    </p:spTree>
    <p:extLst>
      <p:ext uri="{BB962C8B-B14F-4D97-AF65-F5344CB8AC3E}">
        <p14:creationId xmlns:p14="http://schemas.microsoft.com/office/powerpoint/2010/main" val="2447436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ppt968.tmp</Template>
  <TotalTime>1946</TotalTime>
  <Words>1620</Words>
  <Application>Microsoft Office PowerPoint</Application>
  <PresentationFormat>Widescreen</PresentationFormat>
  <Paragraphs>101</Paragraphs>
  <Slides>27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4</vt:i4>
      </vt:variant>
      <vt:variant>
        <vt:lpstr>Slide Titles</vt:lpstr>
      </vt:variant>
      <vt:variant>
        <vt:i4>27</vt:i4>
      </vt:variant>
    </vt:vector>
  </HeadingPairs>
  <TitlesOfParts>
    <vt:vector size="40" baseType="lpstr">
      <vt:lpstr>Arial</vt:lpstr>
      <vt:lpstr>Calibri</vt:lpstr>
      <vt:lpstr>Georgia</vt:lpstr>
      <vt:lpstr>Rockwell</vt:lpstr>
      <vt:lpstr>Rockwell Condensed</vt:lpstr>
      <vt:lpstr>Symbol</vt:lpstr>
      <vt:lpstr>Times New Roman</vt:lpstr>
      <vt:lpstr>Wingdings</vt:lpstr>
      <vt:lpstr>1_Office Theme</vt:lpstr>
      <vt:lpstr>VISIO</vt:lpstr>
      <vt:lpstr>Visio 2000 Drawing</vt:lpstr>
      <vt:lpstr>VISIO 4 Drawing</vt:lpstr>
      <vt:lpstr>Microsoft Visio Drawing</vt:lpstr>
      <vt:lpstr>Topic 7:Memory interfacing and Address Decoding</vt:lpstr>
      <vt:lpstr>Topic</vt:lpstr>
      <vt:lpstr>Memory </vt:lpstr>
      <vt:lpstr>Memory notes</vt:lpstr>
      <vt:lpstr>Memory notes</vt:lpstr>
      <vt:lpstr>Data Lines</vt:lpstr>
      <vt:lpstr>Control Connection</vt:lpstr>
      <vt:lpstr>Memory Interfacing</vt:lpstr>
      <vt:lpstr>Diagram of Data bus model</vt:lpstr>
      <vt:lpstr>Memory interfacing (continued)</vt:lpstr>
      <vt:lpstr>Table showing bus cycles and memory access</vt:lpstr>
      <vt:lpstr>Bus cycle explained</vt:lpstr>
      <vt:lpstr>Data transfer</vt:lpstr>
      <vt:lpstr>Data Transfer</vt:lpstr>
      <vt:lpstr>Data transfer (16 bit or word transfer)</vt:lpstr>
      <vt:lpstr>16 bit Data bus odd word transfer</vt:lpstr>
      <vt:lpstr>Memory read</vt:lpstr>
      <vt:lpstr>Memory write</vt:lpstr>
      <vt:lpstr>Address Decoding</vt:lpstr>
      <vt:lpstr>Simplified memory map of 8086-DATS </vt:lpstr>
      <vt:lpstr>I/O Interfacing</vt:lpstr>
      <vt:lpstr>Bus timing</vt:lpstr>
      <vt:lpstr>I/O instructions</vt:lpstr>
      <vt:lpstr>Address size expansion</vt:lpstr>
      <vt:lpstr>Address Size Expansion: (32X4 RAM module using 8X4 RAM chips)</vt:lpstr>
      <vt:lpstr>Design an 8KX8 RAM module using 2KX8 RAM chips. The module should be connected on an 8-bit processor with a 16-bit address bus, and occupy the address range starting from the address A000. Show the circuit and the memory map. </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7:Memory interfacing and Address Decoding</dc:title>
  <dc:creator>Ruyi</dc:creator>
  <cp:lastModifiedBy>Ruyi</cp:lastModifiedBy>
  <cp:revision>16</cp:revision>
  <dcterms:created xsi:type="dcterms:W3CDTF">2016-03-28T07:33:40Z</dcterms:created>
  <dcterms:modified xsi:type="dcterms:W3CDTF">2016-03-30T10:46:23Z</dcterms:modified>
</cp:coreProperties>
</file>