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B187B-6062-49D7-8912-8A91FAA13C2B}" type="datetimeFigureOut">
              <a:rPr lang="en-GB" smtClean="0"/>
              <a:t>08/01/2016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9DE87-4C46-4BD7-B92A-B7D6C6252817}" type="slidenum">
              <a:rPr lang="en-GB" smtClean="0"/>
              <a:t>‹#›</a:t>
            </a:fld>
            <a:endParaRPr lang="en-GB"/>
          </a:p>
        </p:txBody>
      </p:sp>
    </p:spTree>
    <p:extLst>
      <p:ext uri="{BB962C8B-B14F-4D97-AF65-F5344CB8AC3E}">
        <p14:creationId xmlns:p14="http://schemas.microsoft.com/office/powerpoint/2010/main" val="78803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161434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EC916-7953-4B3C-A1F4-B07E68B69046}" type="datetimeFigureOut">
              <a:rPr lang="en-GB">
                <a:solidFill>
                  <a:prstClr val="black">
                    <a:tint val="75000"/>
                  </a:prstClr>
                </a:solidFill>
              </a:rPr>
              <a:pPr>
                <a:defRPr/>
              </a:pPr>
              <a:t>08/01/2016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E9CBAF-DD9E-4CF2-8732-8FADAA74101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92853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F354C2C-5C05-4A4D-A7AE-E59A5862FC5A}" type="datetimeFigureOut">
              <a:rPr lang="en-GB">
                <a:solidFill>
                  <a:prstClr val="black">
                    <a:tint val="75000"/>
                  </a:prstClr>
                </a:solidFill>
              </a:rPr>
              <a:pPr>
                <a:defRPr/>
              </a:pPr>
              <a:t>08/01/2016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AF24FA-30FD-4E4F-A8BF-1DB3DB97A31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924535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A0CB043-2C05-415F-9E5D-F9078B33FFDF}" type="datetimeFigureOut">
              <a:rPr lang="en-GB">
                <a:solidFill>
                  <a:prstClr val="black">
                    <a:tint val="75000"/>
                  </a:prstClr>
                </a:solidFill>
              </a:rPr>
              <a:pPr>
                <a:defRPr/>
              </a:pPr>
              <a:t>08/01/2016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169D71-E252-4EC3-BCFF-43900026A2F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5333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5045" y="549275"/>
            <a:ext cx="121570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344263" y="1268413"/>
            <a:ext cx="39788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999" smtClean="0">
                <a:solidFill>
                  <a:srgbClr val="662C5B"/>
                </a:solidFill>
              </a:rPr>
              <a:t>Raising a new Generation of Leaders</a:t>
            </a:r>
            <a:endParaRPr lang="en-GB" altLang="en-US" sz="1999" smtClean="0">
              <a:solidFill>
                <a:srgbClr val="662C5B"/>
              </a:solidFill>
            </a:endParaRPr>
          </a:p>
        </p:txBody>
      </p:sp>
      <p:sp>
        <p:nvSpPr>
          <p:cNvPr id="7" name="TextBox 6"/>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8"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8419" y="692151"/>
            <a:ext cx="506439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endParaRPr lang="en-GB" dirty="0"/>
          </a:p>
        </p:txBody>
      </p:sp>
      <p:sp>
        <p:nvSpPr>
          <p:cNvPr id="11" name="Subtitle 2"/>
          <p:cNvSpPr>
            <a:spLocks noGrp="1"/>
          </p:cNvSpPr>
          <p:nvPr>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p>
        </p:txBody>
      </p:sp>
    </p:spTree>
    <p:extLst>
      <p:ext uri="{BB962C8B-B14F-4D97-AF65-F5344CB8AC3E}">
        <p14:creationId xmlns:p14="http://schemas.microsoft.com/office/powerpoint/2010/main" val="27631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08/01/2016</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215309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smtClean="0"/>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476FD-1FC0-43E8-ABDF-0DFD97231CCB}" type="datetimeFigureOut">
              <a:rPr lang="en-GB">
                <a:solidFill>
                  <a:prstClr val="black">
                    <a:tint val="75000"/>
                  </a:prstClr>
                </a:solidFill>
              </a:rPr>
              <a:pPr>
                <a:defRPr/>
              </a:pPr>
              <a:t>08/01/2016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7753A5-AD64-4F67-90FD-D43055752D2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19074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645D51C-1571-4888-93D6-59688DBC0375}" type="datetimeFigureOut">
              <a:rPr lang="en-GB">
                <a:solidFill>
                  <a:prstClr val="black">
                    <a:tint val="75000"/>
                  </a:prstClr>
                </a:solidFill>
              </a:rPr>
              <a:pPr>
                <a:defRPr/>
              </a:pPr>
              <a:t>08/01/2016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25BB28B-046D-4655-9FBD-86D5B2E0650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21026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0B322C3-7EF5-4C69-8001-20C7789FF87F}" type="datetimeFigureOut">
              <a:rPr lang="en-GB">
                <a:solidFill>
                  <a:prstClr val="black">
                    <a:tint val="75000"/>
                  </a:prstClr>
                </a:solidFill>
              </a:rPr>
              <a:pPr>
                <a:defRPr/>
              </a:pPr>
              <a:t>08/01/2016</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7651797-D069-45E3-B19F-FD2948682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28014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18B59C6-A8BF-46A2-9CBA-2B8AD934F3CB}" type="datetimeFigureOut">
              <a:rPr lang="en-GB">
                <a:solidFill>
                  <a:prstClr val="black">
                    <a:tint val="75000"/>
                  </a:prstClr>
                </a:solidFill>
              </a:rPr>
              <a:pPr>
                <a:defRPr/>
              </a:pPr>
              <a:t>08/01/2016</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61E7CD-1C89-4D0A-BB3E-C4729FF6744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6143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6EBA4-79C1-47D4-A9E8-7BE038677A43}" type="datetimeFigureOut">
              <a:rPr lang="en-GB">
                <a:solidFill>
                  <a:prstClr val="black">
                    <a:tint val="75000"/>
                  </a:prstClr>
                </a:solidFill>
              </a:rPr>
              <a:pPr>
                <a:defRPr/>
              </a:pPr>
              <a:t>08/01/2016</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312FE67-07B1-4FCD-8EB6-8624AF9350B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77525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smtClean="0"/>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46CD9C-CAF7-46AE-B265-689BE2A68D0E}" type="datetimeFigureOut">
              <a:rPr lang="en-GB">
                <a:solidFill>
                  <a:prstClr val="black">
                    <a:tint val="75000"/>
                  </a:prstClr>
                </a:solidFill>
              </a:rPr>
              <a:pPr>
                <a:defRPr/>
              </a:pPr>
              <a:t>08/01/2016</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780C53-7A8E-4EC5-BA58-F8AA5EBAF84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64363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08/01/2016</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496030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 522:Microprocessor Systems and Interfacing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lstStyle/>
          <a:p>
            <a:pPr eaLnBrk="1" hangingPunct="1"/>
            <a:r>
              <a:rPr lang="en-US" altLang="en-US" sz="3999" dirty="0" smtClean="0"/>
              <a:t>Introduction</a:t>
            </a:r>
          </a:p>
          <a:p>
            <a:pPr eaLnBrk="1" hangingPunct="1"/>
            <a:r>
              <a:rPr lang="en-US" altLang="en-US" sz="3999" dirty="0" smtClean="0"/>
              <a:t>BY </a:t>
            </a:r>
            <a:r>
              <a:rPr lang="en-US" altLang="en-US" sz="3999" dirty="0"/>
              <a:t>OMORUYI O</a:t>
            </a:r>
            <a:r>
              <a:rPr lang="en-US" altLang="en-US" sz="3999" dirty="0" smtClean="0"/>
              <a:t>. and Chukwu E.</a:t>
            </a:r>
            <a:endParaRPr lang="en-US" altLang="en-US" sz="3999" dirty="0"/>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Third Generation Computers (1959-1971) - IC</a:t>
            </a:r>
            <a:br>
              <a:rPr lang="en-GB" dirty="0"/>
            </a:br>
            <a:endParaRPr lang="en-GB" dirty="0"/>
          </a:p>
        </p:txBody>
      </p:sp>
      <p:sp>
        <p:nvSpPr>
          <p:cNvPr id="3" name="Content Placeholder 2"/>
          <p:cNvSpPr>
            <a:spLocks noGrp="1"/>
          </p:cNvSpPr>
          <p:nvPr>
            <p:ph idx="1"/>
          </p:nvPr>
        </p:nvSpPr>
        <p:spPr/>
        <p:txBody>
          <a:bodyPr>
            <a:normAutofit fontScale="47500" lnSpcReduction="20000"/>
          </a:bodyPr>
          <a:lstStyle/>
          <a:p>
            <a:endParaRPr lang="en-GB" dirty="0"/>
          </a:p>
          <a:p>
            <a:r>
              <a:rPr lang="en-GB" dirty="0" smtClean="0"/>
              <a:t>1959 </a:t>
            </a:r>
            <a:r>
              <a:rPr lang="en-GB" dirty="0"/>
              <a:t>- Jack Kilby of Texas Instruments patented the first integrated circuit in Feb. 1959; Kilby had made his first germanium IC in Oct. 1958; Robert </a:t>
            </a:r>
            <a:r>
              <a:rPr lang="en-GB" dirty="0" err="1"/>
              <a:t>Noyce</a:t>
            </a:r>
            <a:r>
              <a:rPr lang="en-GB" dirty="0"/>
              <a:t> at Fairchild used planar process to make connections of components within a silicon IC in early 1959; the first commercial product using IC was the hearing aid in Dec. 1963; General Instrument made LSI chip (100+ components) for Hammond organs 1968</a:t>
            </a:r>
          </a:p>
          <a:p>
            <a:r>
              <a:rPr lang="en-GB" dirty="0" smtClean="0"/>
              <a:t>1964 </a:t>
            </a:r>
            <a:r>
              <a:rPr lang="en-GB" dirty="0"/>
              <a:t>- IBM produced SABRE, the first airline reservation tracking system for American Airlines; IBM announced the System/360 all-purpose computer, using 8-bit character word length (a "byte") that was pioneered in the 7030 of April 1961 that grew out of the AF contract of Oct. 1958 following Sputnik to develop transistor computers for BMEWS</a:t>
            </a:r>
          </a:p>
          <a:p>
            <a:r>
              <a:rPr lang="en-GB" dirty="0" smtClean="0"/>
              <a:t>1968 </a:t>
            </a:r>
            <a:r>
              <a:rPr lang="en-GB" dirty="0"/>
              <a:t>- DEC introduced the first "mini-computer", the PDP-8, named after the mini-skirt; DEC was founded in 1957 by Kenneth H. Olsen who came for the SAGE project at MIT and began sales of the PDP-1 in 1960</a:t>
            </a:r>
          </a:p>
          <a:p>
            <a:r>
              <a:rPr lang="en-GB" dirty="0" smtClean="0"/>
              <a:t>1969 </a:t>
            </a:r>
            <a:r>
              <a:rPr lang="en-GB" dirty="0"/>
              <a:t>- Development began on </a:t>
            </a:r>
            <a:r>
              <a:rPr lang="en-GB" dirty="0" err="1"/>
              <a:t>ARPAnet</a:t>
            </a:r>
            <a:r>
              <a:rPr lang="en-GB" dirty="0"/>
              <a:t>, funded by the DOD</a:t>
            </a:r>
          </a:p>
          <a:p>
            <a:r>
              <a:rPr lang="en-GB" dirty="0" smtClean="0"/>
              <a:t>1971 </a:t>
            </a:r>
            <a:r>
              <a:rPr lang="en-GB" dirty="0"/>
              <a:t>- Intel produced large scale integrated (LSI) circuits that were used in the digital delay line, the first digital audio device</a:t>
            </a:r>
          </a:p>
        </p:txBody>
      </p:sp>
    </p:spTree>
    <p:extLst>
      <p:ext uri="{BB962C8B-B14F-4D97-AF65-F5344CB8AC3E}">
        <p14:creationId xmlns:p14="http://schemas.microsoft.com/office/powerpoint/2010/main" val="38318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an IC?</a:t>
            </a:r>
            <a:endParaRPr lang="en-GB"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6450" y="1600206"/>
            <a:ext cx="4533900" cy="1771650"/>
          </a:xfrm>
        </p:spPr>
      </p:pic>
      <p:sp>
        <p:nvSpPr>
          <p:cNvPr id="4" name="Content Placeholder 3"/>
          <p:cNvSpPr>
            <a:spLocks noGrp="1"/>
          </p:cNvSpPr>
          <p:nvPr>
            <p:ph sz="half" idx="2"/>
          </p:nvPr>
        </p:nvSpPr>
        <p:spPr/>
        <p:txBody>
          <a:bodyPr/>
          <a:lstStyle/>
          <a:p>
            <a:r>
              <a:rPr lang="en-GB" dirty="0" smtClean="0"/>
              <a:t>IC’S are combination of components on the same block of semiconductor material.</a:t>
            </a:r>
          </a:p>
          <a:p>
            <a:r>
              <a:rPr lang="en-GB" sz="1400" i="1" dirty="0" smtClean="0"/>
              <a:t>“Because </a:t>
            </a:r>
            <a:r>
              <a:rPr lang="en-GB" sz="1400" i="1" dirty="0"/>
              <a:t>he was newly employed, Kilby had no vacation like the rest of the staff. Working alone in the lab, he saw an opportunity to find a solution of his own to the miniaturization problem. Kilby's idea was to make all the components and the chip out of the same block (monolith) of semiconductor material. When the rest of the workers returned from vacation, Kilby presented his new idea to his superiors. He was allowed to build a test version of his circuit. In September 1958, he had his first integrated circuit ready. It was tested and it worked perfectly</a:t>
            </a:r>
            <a:r>
              <a:rPr lang="en-GB" sz="1400" i="1" dirty="0" smtClean="0"/>
              <a:t>!”</a:t>
            </a:r>
          </a:p>
          <a:p>
            <a:r>
              <a:rPr lang="en-GB" sz="1400" i="1" dirty="0"/>
              <a:t>http://www.nobelprize.org/educational/physics/integrated_circuit/history/</a:t>
            </a:r>
          </a:p>
        </p:txBody>
      </p:sp>
      <p:sp>
        <p:nvSpPr>
          <p:cNvPr id="6" name="TextBox 5"/>
          <p:cNvSpPr txBox="1"/>
          <p:nvPr/>
        </p:nvSpPr>
        <p:spPr>
          <a:xfrm>
            <a:off x="2412165" y="3778965"/>
            <a:ext cx="3356810" cy="369332"/>
          </a:xfrm>
          <a:prstGeom prst="rect">
            <a:avLst/>
          </a:prstGeom>
          <a:noFill/>
        </p:spPr>
        <p:txBody>
          <a:bodyPr wrap="square" rtlCol="0">
            <a:spAutoFit/>
          </a:bodyPr>
          <a:lstStyle/>
          <a:p>
            <a:r>
              <a:rPr lang="en-GB" dirty="0" smtClean="0"/>
              <a:t>The Transistor</a:t>
            </a:r>
            <a:endParaRPr lang="en-GB" dirty="0"/>
          </a:p>
        </p:txBody>
      </p:sp>
    </p:spTree>
    <p:extLst>
      <p:ext uri="{BB962C8B-B14F-4D97-AF65-F5344CB8AC3E}">
        <p14:creationId xmlns:p14="http://schemas.microsoft.com/office/powerpoint/2010/main" val="209808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Evolution of Computer systems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We can’t talk about microprocessors without talking about micro computers.</a:t>
            </a:r>
          </a:p>
          <a:p>
            <a:r>
              <a:rPr lang="en-GB" dirty="0" smtClean="0"/>
              <a:t>First </a:t>
            </a:r>
            <a:r>
              <a:rPr lang="en-GB" dirty="0"/>
              <a:t>Generation (1939-1954) - vacuum tube</a:t>
            </a:r>
          </a:p>
          <a:p>
            <a:r>
              <a:rPr lang="en-GB" dirty="0" smtClean="0"/>
              <a:t>Second </a:t>
            </a:r>
            <a:r>
              <a:rPr lang="en-GB" dirty="0"/>
              <a:t>Generation Computers (1954-1959) - transistor</a:t>
            </a:r>
          </a:p>
          <a:p>
            <a:r>
              <a:rPr lang="en-GB" dirty="0" smtClean="0"/>
              <a:t>Third </a:t>
            </a:r>
            <a:r>
              <a:rPr lang="en-GB" dirty="0"/>
              <a:t>Generation Computers (1959-1971) - IC</a:t>
            </a:r>
          </a:p>
          <a:p>
            <a:r>
              <a:rPr lang="en-GB" dirty="0" smtClean="0"/>
              <a:t>Fourth </a:t>
            </a:r>
            <a:r>
              <a:rPr lang="en-GB" dirty="0"/>
              <a:t>Generation (1971-Present) - microprocessor</a:t>
            </a:r>
          </a:p>
          <a:p>
            <a:r>
              <a:rPr lang="en-GB" dirty="0" smtClean="0"/>
              <a:t>Fifth </a:t>
            </a:r>
            <a:r>
              <a:rPr lang="en-GB" dirty="0"/>
              <a:t>Generation (Present and Beyond) </a:t>
            </a:r>
          </a:p>
        </p:txBody>
      </p:sp>
    </p:spTree>
    <p:extLst>
      <p:ext uri="{BB962C8B-B14F-4D97-AF65-F5344CB8AC3E}">
        <p14:creationId xmlns:p14="http://schemas.microsoft.com/office/powerpoint/2010/main" val="332372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First Generation (1939-1954) - vacuum tube</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en-GB" dirty="0"/>
              <a:t>1937 - John V. </a:t>
            </a:r>
            <a:r>
              <a:rPr lang="en-GB" dirty="0" err="1"/>
              <a:t>Atanasoff</a:t>
            </a:r>
            <a:r>
              <a:rPr lang="en-GB" dirty="0"/>
              <a:t> designed the first digital electronic computer</a:t>
            </a:r>
          </a:p>
          <a:p>
            <a:r>
              <a:rPr lang="en-GB" dirty="0" smtClean="0"/>
              <a:t>1939 </a:t>
            </a:r>
            <a:r>
              <a:rPr lang="en-GB" dirty="0"/>
              <a:t>- </a:t>
            </a:r>
            <a:r>
              <a:rPr lang="en-GB" dirty="0" err="1"/>
              <a:t>Atanasoff</a:t>
            </a:r>
            <a:r>
              <a:rPr lang="en-GB" dirty="0"/>
              <a:t> and Clifford Berry demonstrate in Nov. the ABC prototype</a:t>
            </a:r>
          </a:p>
          <a:p>
            <a:r>
              <a:rPr lang="en-GB" dirty="0" smtClean="0"/>
              <a:t>1941 </a:t>
            </a:r>
            <a:r>
              <a:rPr lang="en-GB" dirty="0"/>
              <a:t>- Konrad </a:t>
            </a:r>
            <a:r>
              <a:rPr lang="en-GB" dirty="0" err="1"/>
              <a:t>Zuse</a:t>
            </a:r>
            <a:r>
              <a:rPr lang="en-GB" dirty="0"/>
              <a:t> in Germany developed in secret the Z3</a:t>
            </a:r>
          </a:p>
          <a:p>
            <a:r>
              <a:rPr lang="en-GB" dirty="0" smtClean="0"/>
              <a:t>1943 </a:t>
            </a:r>
            <a:r>
              <a:rPr lang="en-GB" dirty="0"/>
              <a:t>- In Britain, the Colossus was designed in secret at Bletchley Park to decode German messages</a:t>
            </a:r>
          </a:p>
          <a:p>
            <a:r>
              <a:rPr lang="en-GB" dirty="0" smtClean="0"/>
              <a:t>1944 </a:t>
            </a:r>
            <a:r>
              <a:rPr lang="en-GB" dirty="0"/>
              <a:t>- Howard Aiken developed the Harvard Mark I mechanical computer for the Navy</a:t>
            </a:r>
          </a:p>
          <a:p>
            <a:r>
              <a:rPr lang="en-GB" dirty="0" smtClean="0"/>
              <a:t>1945 </a:t>
            </a:r>
            <a:r>
              <a:rPr lang="en-GB" dirty="0"/>
              <a:t>- John W. </a:t>
            </a:r>
            <a:r>
              <a:rPr lang="en-GB" dirty="0" err="1"/>
              <a:t>Mauchly</a:t>
            </a:r>
            <a:r>
              <a:rPr lang="en-GB" dirty="0"/>
              <a:t> and J. </a:t>
            </a:r>
            <a:r>
              <a:rPr lang="en-GB" dirty="0" err="1"/>
              <a:t>Presper</a:t>
            </a:r>
            <a:r>
              <a:rPr lang="en-GB" dirty="0"/>
              <a:t> Eckert built ENIAC at U of PA for the U.S. Army</a:t>
            </a:r>
          </a:p>
        </p:txBody>
      </p:sp>
    </p:spTree>
    <p:extLst>
      <p:ext uri="{BB962C8B-B14F-4D97-AF65-F5344CB8AC3E}">
        <p14:creationId xmlns:p14="http://schemas.microsoft.com/office/powerpoint/2010/main" val="94834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Atanasoff</a:t>
            </a:r>
            <a:r>
              <a:rPr lang="en-GB" dirty="0" smtClean="0"/>
              <a:t>-Berry ABC Prototype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474" y="1268761"/>
            <a:ext cx="9011652" cy="4968528"/>
          </a:xfrm>
        </p:spPr>
      </p:pic>
    </p:spTree>
    <p:extLst>
      <p:ext uri="{BB962C8B-B14F-4D97-AF65-F5344CB8AC3E}">
        <p14:creationId xmlns:p14="http://schemas.microsoft.com/office/powerpoint/2010/main" val="3562226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379" y="1412875"/>
            <a:ext cx="9661357" cy="4824413"/>
          </a:xfrm>
        </p:spPr>
      </p:pic>
    </p:spTree>
    <p:extLst>
      <p:ext uri="{BB962C8B-B14F-4D97-AF65-F5344CB8AC3E}">
        <p14:creationId xmlns:p14="http://schemas.microsoft.com/office/powerpoint/2010/main" val="55478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idea….</a:t>
            </a:r>
            <a:endParaRPr lang="en-GB" dirty="0"/>
          </a:p>
        </p:txBody>
      </p:sp>
      <p:sp>
        <p:nvSpPr>
          <p:cNvPr id="3" name="Content Placeholder 2"/>
          <p:cNvSpPr>
            <a:spLocks noGrp="1"/>
          </p:cNvSpPr>
          <p:nvPr>
            <p:ph idx="1"/>
          </p:nvPr>
        </p:nvSpPr>
        <p:spPr/>
        <p:txBody>
          <a:bodyPr>
            <a:normAutofit fontScale="25000" lnSpcReduction="20000"/>
          </a:bodyPr>
          <a:lstStyle/>
          <a:p>
            <a:r>
              <a:rPr lang="en-GB" sz="7200" dirty="0"/>
              <a:t>Electricity and electronics, not mechanical methods</a:t>
            </a:r>
          </a:p>
          <a:p>
            <a:endParaRPr lang="en-GB" sz="7200" dirty="0"/>
          </a:p>
          <a:p>
            <a:r>
              <a:rPr lang="en-GB" sz="7200" dirty="0"/>
              <a:t>Binary numbers internally</a:t>
            </a:r>
          </a:p>
          <a:p>
            <a:endParaRPr lang="en-GB" sz="7200" dirty="0"/>
          </a:p>
          <a:p>
            <a:r>
              <a:rPr lang="en-GB" sz="7200" dirty="0"/>
              <a:t>Separate memory made with capacitors, refreshed to maintain 0 or I state</a:t>
            </a:r>
          </a:p>
          <a:p>
            <a:endParaRPr lang="en-GB" sz="7200" dirty="0"/>
          </a:p>
          <a:p>
            <a:r>
              <a:rPr lang="en-GB" sz="7200" dirty="0"/>
              <a:t>Direct 0-1 logic operations, not </a:t>
            </a:r>
            <a:r>
              <a:rPr lang="en-GB" sz="7200" dirty="0" smtClean="0"/>
              <a:t>enumeration</a:t>
            </a:r>
          </a:p>
          <a:p>
            <a:endParaRPr lang="en-GB" sz="7200" dirty="0"/>
          </a:p>
          <a:p>
            <a:r>
              <a:rPr lang="en-GB" sz="7200" i="1" dirty="0"/>
              <a:t>Since an expert computer</a:t>
            </a:r>
            <a:r>
              <a:rPr lang="en-GB" sz="7200" i="1" baseline="30000" dirty="0"/>
              <a:t>1</a:t>
            </a:r>
            <a:r>
              <a:rPr lang="en-GB" sz="7200" i="1" dirty="0"/>
              <a:t> requires about eight hours to solve a full set of eight equations in eight unknowns, k is about 1/64. To solve twenty equations in twenty unknowns should thus require 125 hours. But this </a:t>
            </a:r>
            <a:r>
              <a:rPr lang="en-GB" sz="7200" i="1" dirty="0" err="1"/>
              <a:t>caculation</a:t>
            </a:r>
            <a:r>
              <a:rPr lang="en-GB" sz="7200" i="1" dirty="0"/>
              <a:t> does not take into effect the increased </a:t>
            </a:r>
            <a:r>
              <a:rPr lang="en-GB" sz="7200" i="1" dirty="0" err="1"/>
              <a:t>labor</a:t>
            </a:r>
            <a:r>
              <a:rPr lang="en-GB" sz="7200" i="1" dirty="0"/>
              <a:t> due to the greater chances of error in the larger systems ... The solution of general systems of linear equations with a number of unknowns greater than ten is not often attempted. But this is precisely what is needed to make approximate methods more effective in the solution of practical problems</a:t>
            </a:r>
            <a:r>
              <a:rPr lang="en-GB" sz="7200" dirty="0" smtClean="0"/>
              <a:t>.</a:t>
            </a:r>
          </a:p>
          <a:p>
            <a:endParaRPr lang="en-GB" sz="7200" dirty="0" smtClean="0"/>
          </a:p>
          <a:p>
            <a:r>
              <a:rPr lang="en-GB" sz="7200" dirty="0" err="1"/>
              <a:t>Atanasoff’s</a:t>
            </a:r>
            <a:r>
              <a:rPr lang="en-GB" sz="7200" dirty="0"/>
              <a:t> original thought was to improve upon existing calculating machines, notably the IBM tabulator.</a:t>
            </a:r>
            <a:endParaRPr lang="en-GB" sz="7200" dirty="0" smtClean="0"/>
          </a:p>
          <a:p>
            <a:endParaRPr lang="en-GB" dirty="0"/>
          </a:p>
          <a:p>
            <a:pPr marL="0" indent="0">
              <a:buNone/>
            </a:pPr>
            <a:endParaRPr lang="en-GB" dirty="0"/>
          </a:p>
        </p:txBody>
      </p:sp>
    </p:spTree>
    <p:extLst>
      <p:ext uri="{BB962C8B-B14F-4D97-AF65-F5344CB8AC3E}">
        <p14:creationId xmlns:p14="http://schemas.microsoft.com/office/powerpoint/2010/main" val="88976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a:t>Second Generation Computers (1954-1959) - </a:t>
            </a:r>
            <a:r>
              <a:rPr lang="en-GB" sz="4000" dirty="0" smtClean="0"/>
              <a:t>transistor</a:t>
            </a:r>
            <a:endParaRPr lang="en-GB" dirty="0"/>
          </a:p>
        </p:txBody>
      </p:sp>
      <p:sp>
        <p:nvSpPr>
          <p:cNvPr id="3" name="Content Placeholder 2"/>
          <p:cNvSpPr>
            <a:spLocks noGrp="1"/>
          </p:cNvSpPr>
          <p:nvPr>
            <p:ph idx="1"/>
          </p:nvPr>
        </p:nvSpPr>
        <p:spPr/>
        <p:txBody>
          <a:bodyPr>
            <a:normAutofit fontScale="62500" lnSpcReduction="20000"/>
          </a:bodyPr>
          <a:lstStyle/>
          <a:p>
            <a:r>
              <a:rPr lang="en-GB" dirty="0"/>
              <a:t>1950 - National Bureau of Standards (NBS) introduced its Standards Eastern Automatic Computer (SEAC) with 10,000 newly developed germanium diodes in its logic circuits, and the first magnetic disk drive designed by Jacob </a:t>
            </a:r>
            <a:r>
              <a:rPr lang="en-GB" dirty="0" err="1"/>
              <a:t>Rabinow</a:t>
            </a:r>
            <a:endParaRPr lang="en-GB" dirty="0"/>
          </a:p>
          <a:p>
            <a:r>
              <a:rPr lang="en-GB" dirty="0"/>
              <a:t>1953 - Tom Watson, Jr., led IBM to introduce the model 604 computer, its first with transistors, that became the basis of the model 608 of 1957, the first solid-state computer for the commercial market. Transistors were expensive at first, cost $8 vs. $.75 for a vacuum tube. But Watson was impressed with the new transistor radios and gave them to his engineers to study. IBM also developed the 650 Magnetic Drum Calculator, the first by IBM to use magnetic drum memory </a:t>
            </a:r>
            <a:r>
              <a:rPr lang="en-GB" dirty="0" smtClean="0"/>
              <a:t>rather than </a:t>
            </a:r>
            <a:r>
              <a:rPr lang="en-GB" dirty="0"/>
              <a:t>punched cards, and began shipment of the 701 scientific "</a:t>
            </a:r>
            <a:r>
              <a:rPr lang="en-GB" dirty="0" err="1"/>
              <a:t>Defense</a:t>
            </a:r>
            <a:r>
              <a:rPr lang="en-GB" dirty="0"/>
              <a:t> Calculator" that was the first of the Model 700 line that dominated main frame computers for the next decade</a:t>
            </a:r>
          </a:p>
          <a:p>
            <a:endParaRPr lang="en-GB" dirty="0"/>
          </a:p>
        </p:txBody>
      </p:sp>
    </p:spTree>
    <p:extLst>
      <p:ext uri="{BB962C8B-B14F-4D97-AF65-F5344CB8AC3E}">
        <p14:creationId xmlns:p14="http://schemas.microsoft.com/office/powerpoint/2010/main" val="362281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604 board</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838" y="1412875"/>
            <a:ext cx="11177762" cy="4824413"/>
          </a:xfrm>
        </p:spPr>
      </p:pic>
    </p:spTree>
    <p:extLst>
      <p:ext uri="{BB962C8B-B14F-4D97-AF65-F5344CB8AC3E}">
        <p14:creationId xmlns:p14="http://schemas.microsoft.com/office/powerpoint/2010/main" val="429429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608 Calculator(1957)</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53" y="1742535"/>
            <a:ext cx="10816389" cy="4165092"/>
          </a:xfrm>
        </p:spPr>
      </p:pic>
    </p:spTree>
    <p:extLst>
      <p:ext uri="{BB962C8B-B14F-4D97-AF65-F5344CB8AC3E}">
        <p14:creationId xmlns:p14="http://schemas.microsoft.com/office/powerpoint/2010/main" val="3107071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861</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Arial</vt:lpstr>
      <vt:lpstr>Calibri</vt:lpstr>
      <vt:lpstr>Georgia</vt:lpstr>
      <vt:lpstr>Rockwell</vt:lpstr>
      <vt:lpstr>Rockwell Condensed</vt:lpstr>
      <vt:lpstr>Times New Roman</vt:lpstr>
      <vt:lpstr>Wingdings</vt:lpstr>
      <vt:lpstr>1_Office Theme</vt:lpstr>
      <vt:lpstr>  CEN 522:Microprocessor Systems and Interfacing  </vt:lpstr>
      <vt:lpstr>Evolution of Computer systems</vt:lpstr>
      <vt:lpstr>First Generation (1939-1954) - vacuum tube </vt:lpstr>
      <vt:lpstr>Atanasoff-Berry ABC Prototype</vt:lpstr>
      <vt:lpstr>Continued….</vt:lpstr>
      <vt:lpstr>The idea….</vt:lpstr>
      <vt:lpstr>Second Generation Computers (1954-1959) - transistor</vt:lpstr>
      <vt:lpstr>604 board</vt:lpstr>
      <vt:lpstr>608 Calculator(1957)</vt:lpstr>
      <vt:lpstr>Third Generation Computers (1959-1971) - IC </vt:lpstr>
      <vt:lpstr>What’s an IC?</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522:Microprocessor Systems and Interfacing</dc:title>
  <dc:creator>Ruyi</dc:creator>
  <cp:lastModifiedBy>Ruyi</cp:lastModifiedBy>
  <cp:revision>8</cp:revision>
  <dcterms:created xsi:type="dcterms:W3CDTF">2016-01-08T18:31:10Z</dcterms:created>
  <dcterms:modified xsi:type="dcterms:W3CDTF">2016-01-09T07:17:01Z</dcterms:modified>
</cp:coreProperties>
</file>