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8" r:id="rId2"/>
    <p:sldId id="257" r:id="rId3"/>
    <p:sldId id="260" r:id="rId4"/>
    <p:sldId id="262" r:id="rId5"/>
    <p:sldId id="259" r:id="rId6"/>
    <p:sldId id="261" r:id="rId7"/>
    <p:sldId id="263" r:id="rId8"/>
    <p:sldId id="264" r:id="rId9"/>
    <p:sldId id="267" r:id="rId10"/>
    <p:sldId id="269" r:id="rId11"/>
    <p:sldId id="265" r:id="rId12"/>
    <p:sldId id="266" r:id="rId13"/>
    <p:sldId id="268" r:id="rId14"/>
    <p:sldId id="272" r:id="rId15"/>
    <p:sldId id="270" r:id="rId16"/>
    <p:sldId id="273" r:id="rId17"/>
    <p:sldId id="274" r:id="rId18"/>
    <p:sldId id="271" r:id="rId19"/>
    <p:sldId id="275" r:id="rId20"/>
    <p:sldId id="276" r:id="rId21"/>
    <p:sldId id="278" r:id="rId22"/>
    <p:sldId id="277" r:id="rId23"/>
    <p:sldId id="280" r:id="rId24"/>
    <p:sldId id="281" r:id="rId25"/>
    <p:sldId id="282" r:id="rId26"/>
    <p:sldId id="290" r:id="rId27"/>
    <p:sldId id="287" r:id="rId28"/>
    <p:sldId id="283" r:id="rId29"/>
    <p:sldId id="279" r:id="rId30"/>
    <p:sldId id="284" r:id="rId31"/>
    <p:sldId id="285" r:id="rId32"/>
    <p:sldId id="286" r:id="rId33"/>
    <p:sldId id="288" r:id="rId34"/>
    <p:sldId id="289" r:id="rId35"/>
    <p:sldId id="291" r:id="rId36"/>
    <p:sldId id="292" r:id="rId37"/>
    <p:sldId id="293" r:id="rId38"/>
    <p:sldId id="294" r:id="rId39"/>
    <p:sldId id="295" r:id="rId40"/>
    <p:sldId id="296" r:id="rId41"/>
    <p:sldId id="297" r:id="rId42"/>
    <p:sldId id="298" r:id="rId43"/>
    <p:sldId id="29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42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CF522D-87FC-4E2C-8B00-DFE130EECCBB}" type="datetimeFigureOut">
              <a:rPr lang="en-GB" smtClean="0"/>
              <a:t>20/01/2016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0DA9EA-CE8D-4E81-B78E-D68EFC25452F}" type="slidenum">
              <a:rPr lang="en-GB" smtClean="0"/>
              <a:t>‹#›</a:t>
            </a:fld>
            <a:endParaRPr lang="en-GB"/>
          </a:p>
        </p:txBody>
      </p:sp>
    </p:spTree>
    <p:extLst>
      <p:ext uri="{BB962C8B-B14F-4D97-AF65-F5344CB8AC3E}">
        <p14:creationId xmlns:p14="http://schemas.microsoft.com/office/powerpoint/2010/main" val="3481968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CF1E30C-5DF2-43D3-B54B-648540F4F7B0}" type="slidenum">
              <a:rPr lang="en-GB" altLang="en-US" smtClean="0">
                <a:solidFill>
                  <a:prstClr val="black"/>
                </a:solidFill>
              </a:rPr>
              <a:pPr fontAlgn="base">
                <a:spcBef>
                  <a:spcPct val="0"/>
                </a:spcBef>
                <a:spcAft>
                  <a:spcPct val="0"/>
                </a:spcAft>
              </a:pPr>
              <a:t>1</a:t>
            </a:fld>
            <a:endParaRPr lang="en-GB" altLang="en-US" smtClean="0">
              <a:solidFill>
                <a:prstClr val="black"/>
              </a:solidFill>
            </a:endParaRPr>
          </a:p>
        </p:txBody>
      </p:sp>
    </p:spTree>
    <p:extLst>
      <p:ext uri="{BB962C8B-B14F-4D97-AF65-F5344CB8AC3E}">
        <p14:creationId xmlns:p14="http://schemas.microsoft.com/office/powerpoint/2010/main" val="27593915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78750" cy="6912768"/>
          </a:xfrm>
          <a:prstGeom prst="rect">
            <a:avLst/>
          </a:prstGeom>
          <a:noFill/>
        </p:spPr>
      </p:pic>
      <p:pic>
        <p:nvPicPr>
          <p:cNvPr id="5" name="Picture 2" descr="C:\Users\Ours\Desktop\my stuffs\1 NTFS_000\LostFiles2\INSPIRATION\PROJECTS\MIND PROJECTS\cu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41156" y="569913"/>
            <a:ext cx="74275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userDrawn="1"/>
        </p:nvSpPr>
        <p:spPr bwMode="auto">
          <a:xfrm>
            <a:off x="9000369" y="0"/>
            <a:ext cx="32313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799" smtClean="0">
                <a:solidFill>
                  <a:prstClr val="black"/>
                </a:solidFill>
              </a:rPr>
              <a:t>www.covenantuniversity.edu.ng</a:t>
            </a:r>
            <a:endParaRPr lang="en-GB" altLang="en-US" sz="1799" smtClean="0">
              <a:solidFill>
                <a:prstClr val="black"/>
              </a:solidFill>
            </a:endParaRPr>
          </a:p>
        </p:txBody>
      </p:sp>
      <p:pic>
        <p:nvPicPr>
          <p:cNvPr id="7" name="Picture 2" descr="C:\Users\Ours\Desktop\Picture3.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344263" y="569914"/>
            <a:ext cx="4607312"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1633113" y="1074739"/>
            <a:ext cx="32186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600" smtClean="0">
                <a:solidFill>
                  <a:srgbClr val="662C5B"/>
                </a:solidFill>
              </a:rPr>
              <a:t>Raising a new Generation of Leaders</a:t>
            </a:r>
            <a:endParaRPr lang="en-GB" altLang="en-US" sz="1600" smtClean="0">
              <a:solidFill>
                <a:srgbClr val="662C5B"/>
              </a:solidFill>
            </a:endParaRPr>
          </a:p>
        </p:txBody>
      </p:sp>
      <p:sp>
        <p:nvSpPr>
          <p:cNvPr id="2" name="Title 1"/>
          <p:cNvSpPr>
            <a:spLocks noGrp="1"/>
          </p:cNvSpPr>
          <p:nvPr>
            <p:ph type="ctrTitle"/>
          </p:nvPr>
        </p:nvSpPr>
        <p:spPr>
          <a:xfrm>
            <a:off x="914165" y="1844829"/>
            <a:ext cx="10363676" cy="2448271"/>
          </a:xfrm>
          <a:solidFill>
            <a:srgbClr val="660033">
              <a:alpha val="61961"/>
            </a:srgbClr>
          </a:solidFill>
        </p:spPr>
        <p:txBody>
          <a:bodyPr>
            <a:noAutofit/>
          </a:bodyPr>
          <a:lstStyle>
            <a:lvl1pPr>
              <a:defRPr sz="5398" b="0">
                <a:solidFill>
                  <a:schemeClr val="bg1"/>
                </a:solidFill>
                <a:latin typeface="Rockwell" pitchFamily="18"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828324" y="4509120"/>
            <a:ext cx="8535352" cy="1752600"/>
          </a:xfrm>
          <a:solidFill>
            <a:srgbClr val="FFFFFF">
              <a:alpha val="74118"/>
            </a:srgbClr>
          </a:solidFill>
        </p:spPr>
        <p:txBody>
          <a:bodyPr>
            <a:normAutofit/>
          </a:bodyPr>
          <a:lstStyle>
            <a:lvl1pPr marL="0" indent="0" algn="ctr">
              <a:buNone/>
              <a:defRPr sz="3599">
                <a:solidFill>
                  <a:schemeClr val="tx1"/>
                </a:solidFill>
                <a:latin typeface="Rockwell" pitchFamily="18" charset="0"/>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dirty="0" smtClean="0"/>
              <a:t>Click to edit Master subtitle style</a:t>
            </a:r>
            <a:endParaRPr lang="en-GB" dirty="0"/>
          </a:p>
        </p:txBody>
      </p:sp>
    </p:spTree>
    <p:extLst>
      <p:ext uri="{BB962C8B-B14F-4D97-AF65-F5344CB8AC3E}">
        <p14:creationId xmlns:p14="http://schemas.microsoft.com/office/powerpoint/2010/main" val="379515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9" y="4800600"/>
            <a:ext cx="7315200" cy="566738"/>
          </a:xfrm>
        </p:spPr>
        <p:txBody>
          <a:bodyPr anchor="b"/>
          <a:lstStyle>
            <a:lvl1pPr algn="l">
              <a:defRPr sz="1999" b="1"/>
            </a:lvl1pPr>
          </a:lstStyle>
          <a:p>
            <a:r>
              <a:rPr lang="en-US" smtClean="0"/>
              <a:t>Click to edit Master title style</a:t>
            </a:r>
            <a:endParaRPr lang="en-GB"/>
          </a:p>
        </p:txBody>
      </p:sp>
      <p:sp>
        <p:nvSpPr>
          <p:cNvPr id="3" name="Picture Placeholder 2"/>
          <p:cNvSpPr>
            <a:spLocks noGrp="1"/>
          </p:cNvSpPr>
          <p:nvPr>
            <p:ph type="pic" idx="1"/>
          </p:nvPr>
        </p:nvSpPr>
        <p:spPr>
          <a:xfrm>
            <a:off x="2389719" y="612775"/>
            <a:ext cx="7315200" cy="4114800"/>
          </a:xfrm>
        </p:spPr>
        <p:txBody>
          <a:bodyPr rtlCol="0">
            <a:normAutofit/>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pPr lvl="0"/>
            <a:endParaRPr lang="en-GB" noProof="0"/>
          </a:p>
        </p:txBody>
      </p:sp>
      <p:sp>
        <p:nvSpPr>
          <p:cNvPr id="4" name="Text Placeholder 3"/>
          <p:cNvSpPr>
            <a:spLocks noGrp="1"/>
          </p:cNvSpPr>
          <p:nvPr>
            <p:ph type="body" sz="half" idx="2"/>
          </p:nvPr>
        </p:nvSpPr>
        <p:spPr>
          <a:xfrm>
            <a:off x="2389719" y="5367338"/>
            <a:ext cx="7315200" cy="804862"/>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59EC916-7953-4B3C-A1F4-B07E68B69046}" type="datetimeFigureOut">
              <a:rPr lang="en-GB">
                <a:solidFill>
                  <a:prstClr val="black">
                    <a:tint val="75000"/>
                  </a:prstClr>
                </a:solidFill>
              </a:rPr>
              <a:pPr>
                <a:defRPr/>
              </a:pPr>
              <a:t>20/01/2016</a:t>
            </a:fld>
            <a:endParaRPr lang="en-GB">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28E9CBAF-DD9E-4CF2-8732-8FADAA741013}"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3266388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5F354C2C-5C05-4A4D-A7AE-E59A5862FC5A}" type="datetimeFigureOut">
              <a:rPr lang="en-GB">
                <a:solidFill>
                  <a:prstClr val="black">
                    <a:tint val="75000"/>
                  </a:prstClr>
                </a:solidFill>
              </a:rPr>
              <a:pPr>
                <a:defRPr/>
              </a:pPr>
              <a:t>20/01/2016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8AF24FA-30FD-4E4F-A8BF-1DB3DB97A31C}"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2271170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4"/>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274644"/>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BA0CB043-2C05-415F-9E5D-F9078B33FFDF}" type="datetimeFigureOut">
              <a:rPr lang="en-GB">
                <a:solidFill>
                  <a:prstClr val="black">
                    <a:tint val="75000"/>
                  </a:prstClr>
                </a:solidFill>
              </a:rPr>
              <a:pPr>
                <a:defRPr/>
              </a:pPr>
              <a:t>20/01/2016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6169D71-E252-4EC3-BCFF-43900026A2FE}"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3152769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78750" cy="6912768"/>
          </a:xfrm>
          <a:prstGeom prst="rect">
            <a:avLst/>
          </a:prstGeom>
          <a:noFill/>
        </p:spPr>
      </p:pic>
      <p:pic>
        <p:nvPicPr>
          <p:cNvPr id="5" name="Picture 2" descr="C:\Users\Ours\Desktop\my stuffs\1 NTFS_000\LostFiles2\INSPIRATION\PROJECTS\MIND PROJECTS\cu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5045" y="549275"/>
            <a:ext cx="121570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userDrawn="1"/>
        </p:nvSpPr>
        <p:spPr bwMode="auto">
          <a:xfrm>
            <a:off x="1344263" y="1268413"/>
            <a:ext cx="397882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999" smtClean="0">
                <a:solidFill>
                  <a:srgbClr val="662C5B"/>
                </a:solidFill>
              </a:rPr>
              <a:t>Raising a new Generation of Leaders</a:t>
            </a:r>
            <a:endParaRPr lang="en-GB" altLang="en-US" sz="1999" smtClean="0">
              <a:solidFill>
                <a:srgbClr val="662C5B"/>
              </a:solidFill>
            </a:endParaRPr>
          </a:p>
        </p:txBody>
      </p:sp>
      <p:sp>
        <p:nvSpPr>
          <p:cNvPr id="7" name="TextBox 6"/>
          <p:cNvSpPr txBox="1">
            <a:spLocks noChangeArrowheads="1"/>
          </p:cNvSpPr>
          <p:nvPr userDrawn="1"/>
        </p:nvSpPr>
        <p:spPr bwMode="auto">
          <a:xfrm>
            <a:off x="9000369" y="0"/>
            <a:ext cx="32313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799" smtClean="0">
                <a:solidFill>
                  <a:prstClr val="black"/>
                </a:solidFill>
              </a:rPr>
              <a:t>www.covenantuniversity.edu.ng</a:t>
            </a:r>
            <a:endParaRPr lang="en-GB" altLang="en-US" sz="1799" smtClean="0">
              <a:solidFill>
                <a:prstClr val="black"/>
              </a:solidFill>
            </a:endParaRPr>
          </a:p>
        </p:txBody>
      </p:sp>
      <p:pic>
        <p:nvPicPr>
          <p:cNvPr id="8" name="Picture 2" descr="C:\Users\Ours\Desktop\Picture3.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28419" y="692151"/>
            <a:ext cx="5064393"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ctrTitle"/>
          </p:nvPr>
        </p:nvSpPr>
        <p:spPr>
          <a:xfrm>
            <a:off x="914400" y="2204865"/>
            <a:ext cx="10363200" cy="2520280"/>
          </a:xfrm>
          <a:solidFill>
            <a:srgbClr val="CC3399">
              <a:alpha val="83137"/>
            </a:srgbClr>
          </a:solidFill>
        </p:spPr>
        <p:txBody>
          <a:bodyPr>
            <a:normAutofit/>
          </a:bodyPr>
          <a:lstStyle/>
          <a:p>
            <a:endParaRPr lang="en-GB" dirty="0"/>
          </a:p>
        </p:txBody>
      </p:sp>
      <p:sp>
        <p:nvSpPr>
          <p:cNvPr id="11" name="Subtitle 2"/>
          <p:cNvSpPr>
            <a:spLocks noGrp="1"/>
          </p:cNvSpPr>
          <p:nvPr>
            <p:ph type="subTitle" idx="1"/>
          </p:nvPr>
        </p:nvSpPr>
        <p:spPr>
          <a:xfrm>
            <a:off x="1704658" y="4869160"/>
            <a:ext cx="8534400" cy="1752600"/>
          </a:xfrm>
          <a:solidFill>
            <a:srgbClr val="FFFFFF">
              <a:alpha val="63137"/>
            </a:srgbClr>
          </a:solidFill>
        </p:spPr>
        <p:txBody>
          <a:bodyPr>
            <a:normAutofit/>
          </a:bodyPr>
          <a:lstStyle>
            <a:lvl1pPr algn="ctr">
              <a:buNone/>
              <a:defRPr sz="3999">
                <a:ln>
                  <a:noFill/>
                </a:ln>
                <a:solidFill>
                  <a:srgbClr val="002060"/>
                </a:solidFill>
              </a:defRPr>
            </a:lvl1pPr>
          </a:lstStyle>
          <a:p>
            <a:endParaRPr lang="en-GB" dirty="0"/>
          </a:p>
        </p:txBody>
      </p:sp>
    </p:spTree>
    <p:extLst>
      <p:ext uri="{BB962C8B-B14F-4D97-AF65-F5344CB8AC3E}">
        <p14:creationId xmlns:p14="http://schemas.microsoft.com/office/powerpoint/2010/main" val="916612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41294" b="49226"/>
          <a:stretch>
            <a:fillRect/>
          </a:stretch>
        </p:blipFill>
        <p:spPr bwMode="auto">
          <a:xfrm>
            <a:off x="2" y="6309320"/>
            <a:ext cx="12278750" cy="773752"/>
          </a:xfrm>
          <a:prstGeom prst="rect">
            <a:avLst/>
          </a:prstGeom>
          <a:noFill/>
        </p:spPr>
      </p:pic>
      <p:sp>
        <p:nvSpPr>
          <p:cNvPr id="5" name="Slide Number Placeholder 5"/>
          <p:cNvSpPr txBox="1">
            <a:spLocks/>
          </p:cNvSpPr>
          <p:nvPr userDrawn="1"/>
        </p:nvSpPr>
        <p:spPr>
          <a:xfrm>
            <a:off x="10774732" y="6337300"/>
            <a:ext cx="1045890" cy="547688"/>
          </a:xfrm>
          <a:prstGeom prst="rect">
            <a:avLst/>
          </a:prstGeom>
          <a:solidFill>
            <a:srgbClr val="F7F7F7">
              <a:alpha val="45098"/>
            </a:srgbClr>
          </a:solidFill>
        </p:spPr>
        <p:txBody>
          <a:bodyPr anchor="ctr"/>
          <a:lstStyle>
            <a:lvl1pPr>
              <a:defRPr sz="1400" b="1">
                <a:solidFill>
                  <a:schemeClr val="tx1">
                    <a:lumMod val="95000"/>
                    <a:lumOff val="5000"/>
                  </a:schemeClr>
                </a:solidFill>
                <a:latin typeface="Georgia" pitchFamily="18" charset="0"/>
              </a:defRPr>
            </a:lvl1pPr>
          </a:lstStyle>
          <a:p>
            <a:pPr algn="r">
              <a:defRPr/>
            </a:pPr>
            <a:fld id="{F579FC1C-36F4-446C-8906-E8333C2D06B8}" type="slidenum">
              <a:rPr lang="en-GB" sz="2799" smtClean="0">
                <a:solidFill>
                  <a:prstClr val="white"/>
                </a:solidFill>
              </a:rPr>
              <a:pPr algn="r">
                <a:defRPr/>
              </a:pPr>
              <a:t>‹#›</a:t>
            </a:fld>
            <a:endParaRPr lang="en-GB" sz="2799" dirty="0">
              <a:solidFill>
                <a:prstClr val="white"/>
              </a:solidFill>
            </a:endParaRPr>
          </a:p>
        </p:txBody>
      </p:sp>
      <p:pic>
        <p:nvPicPr>
          <p:cNvPr id="6" name="Picture 2" descr="C:\Users\Ours\Desktop\my stuffs\1 NTFS_000\LostFiles2\INSPIRATION\PROJECTS\MIND PROJECTS\cu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4426" y="6364288"/>
            <a:ext cx="623725"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C:\Users\Ours\Desktop\Picture1.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52306" y="6316663"/>
            <a:ext cx="597538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723712" y="6707188"/>
            <a:ext cx="221557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200" smtClean="0">
                <a:solidFill>
                  <a:prstClr val="black"/>
                </a:solidFill>
              </a:rPr>
              <a:t>www.covenantuniversity.edu.ng</a:t>
            </a:r>
            <a:endParaRPr lang="en-GB" altLang="en-US" sz="1200" smtClean="0">
              <a:solidFill>
                <a:prstClr val="black"/>
              </a:solidFill>
            </a:endParaRPr>
          </a:p>
        </p:txBody>
      </p:sp>
      <p:cxnSp>
        <p:nvCxnSpPr>
          <p:cNvPr id="9" name="Straight Connector 8"/>
          <p:cNvCxnSpPr/>
          <p:nvPr userDrawn="1"/>
        </p:nvCxnSpPr>
        <p:spPr>
          <a:xfrm flipV="1">
            <a:off x="8687713" y="1341438"/>
            <a:ext cx="1799756"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userDrawn="1"/>
        </p:nvCxnSpPr>
        <p:spPr>
          <a:xfrm flipV="1">
            <a:off x="10523973" y="1341438"/>
            <a:ext cx="718950"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userDrawn="1"/>
        </p:nvCxnSpPr>
        <p:spPr>
          <a:xfrm flipV="1">
            <a:off x="11279426" y="1341438"/>
            <a:ext cx="71895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a:xfrm>
            <a:off x="480838" y="153144"/>
            <a:ext cx="11711162" cy="1115616"/>
          </a:xfrm>
          <a:solidFill>
            <a:schemeClr val="bg1"/>
          </a:solidFill>
          <a:ln w="57150">
            <a:noFill/>
          </a:ln>
        </p:spPr>
        <p:txBody>
          <a:bodyPr>
            <a:normAutofit/>
          </a:bodyPr>
          <a:lstStyle>
            <a:lvl1pPr algn="l">
              <a:defRPr sz="5398" b="1">
                <a:solidFill>
                  <a:schemeClr val="tx1">
                    <a:lumMod val="95000"/>
                    <a:lumOff val="5000"/>
                  </a:schemeClr>
                </a:solidFill>
                <a:latin typeface="Rockwell Condensed" pitchFamily="18" charset="0"/>
                <a:cs typeface="Times New Roman" pitchFamily="18" charset="0"/>
              </a:defRPr>
            </a:lvl1pPr>
          </a:lstStyle>
          <a:p>
            <a:r>
              <a:rPr lang="en-US" smtClean="0"/>
              <a:t>Click to edit Master title style</a:t>
            </a:r>
            <a:endParaRPr lang="en-GB" dirty="0"/>
          </a:p>
        </p:txBody>
      </p:sp>
      <p:sp>
        <p:nvSpPr>
          <p:cNvPr id="3" name="Content Placeholder 2"/>
          <p:cNvSpPr>
            <a:spLocks noGrp="1"/>
          </p:cNvSpPr>
          <p:nvPr>
            <p:ph idx="1"/>
          </p:nvPr>
        </p:nvSpPr>
        <p:spPr>
          <a:xfrm>
            <a:off x="239349" y="1412776"/>
            <a:ext cx="11713302" cy="4824536"/>
          </a:xfrm>
          <a:solidFill>
            <a:schemeClr val="bg1"/>
          </a:solidFill>
          <a:ln>
            <a:noFill/>
          </a:ln>
        </p:spPr>
        <p:txBody>
          <a:bodyPr>
            <a:normAutofit/>
          </a:bodyPr>
          <a:lstStyle>
            <a:lvl1pPr>
              <a:lnSpc>
                <a:spcPct val="100000"/>
              </a:lnSpc>
              <a:spcBef>
                <a:spcPts val="500"/>
              </a:spcBef>
              <a:spcAft>
                <a:spcPts val="500"/>
              </a:spcAft>
              <a:defRPr sz="3999">
                <a:latin typeface="Rockwell" pitchFamily="18" charset="0"/>
              </a:defRPr>
            </a:lvl1pPr>
            <a:lvl2pPr>
              <a:lnSpc>
                <a:spcPct val="100000"/>
              </a:lnSpc>
              <a:spcBef>
                <a:spcPts val="500"/>
              </a:spcBef>
              <a:spcAft>
                <a:spcPts val="500"/>
              </a:spcAft>
              <a:buFont typeface="Wingdings" pitchFamily="2" charset="2"/>
              <a:buChar char="§"/>
              <a:defRPr sz="3599">
                <a:solidFill>
                  <a:srgbClr val="7A0000"/>
                </a:solidFill>
                <a:latin typeface="Rockwell" pitchFamily="18" charset="0"/>
              </a:defRPr>
            </a:lvl2pPr>
            <a:lvl3pPr>
              <a:lnSpc>
                <a:spcPct val="100000"/>
              </a:lnSpc>
              <a:spcBef>
                <a:spcPts val="500"/>
              </a:spcBef>
              <a:spcAft>
                <a:spcPts val="500"/>
              </a:spcAft>
              <a:buFont typeface="Calibri" pitchFamily="34" charset="0"/>
              <a:buChar char="‒"/>
              <a:defRPr sz="3199">
                <a:solidFill>
                  <a:schemeClr val="accent4">
                    <a:lumMod val="50000"/>
                  </a:schemeClr>
                </a:solidFill>
                <a:latin typeface="Rockwell" pitchFamily="18" charset="0"/>
              </a:defRPr>
            </a:lvl3pPr>
            <a:lvl4pPr>
              <a:lnSpc>
                <a:spcPct val="100000"/>
              </a:lnSpc>
              <a:spcBef>
                <a:spcPts val="500"/>
              </a:spcBef>
              <a:spcAft>
                <a:spcPts val="500"/>
              </a:spcAft>
              <a:buFont typeface="Arial" pitchFamily="34" charset="0"/>
              <a:buChar char="•"/>
              <a:defRPr sz="2799">
                <a:latin typeface="Rockwell" pitchFamily="18" charset="0"/>
              </a:defRPr>
            </a:lvl4pPr>
            <a:lvl5pPr>
              <a:lnSpc>
                <a:spcPct val="100000"/>
              </a:lnSpc>
              <a:spcBef>
                <a:spcPts val="500"/>
              </a:spcBef>
              <a:spcAft>
                <a:spcPts val="500"/>
              </a:spcAft>
              <a:defRPr sz="2799">
                <a:latin typeface="Rockwell"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Date Placeholder 3"/>
          <p:cNvSpPr>
            <a:spLocks noGrp="1"/>
          </p:cNvSpPr>
          <p:nvPr>
            <p:ph type="dt" sz="half" idx="10"/>
          </p:nvPr>
        </p:nvSpPr>
        <p:spPr/>
        <p:txBody>
          <a:bodyPr/>
          <a:lstStyle>
            <a:lvl1pPr>
              <a:defRPr/>
            </a:lvl1pPr>
          </a:lstStyle>
          <a:p>
            <a:pPr>
              <a:defRPr/>
            </a:pPr>
            <a:fld id="{5A04A23A-B017-4BE1-9264-AD0C85CB8B7B}" type="datetimeFigureOut">
              <a:rPr lang="en-GB">
                <a:solidFill>
                  <a:prstClr val="black">
                    <a:tint val="75000"/>
                  </a:prstClr>
                </a:solidFill>
              </a:rPr>
              <a:pPr>
                <a:defRPr/>
              </a:pPr>
              <a:t>20/01/2016</a:t>
            </a:fld>
            <a:endParaRPr lang="en-GB">
              <a:solidFill>
                <a:prstClr val="black">
                  <a:tint val="75000"/>
                </a:prstClr>
              </a:solidFill>
            </a:endParaRPr>
          </a:p>
        </p:txBody>
      </p:sp>
      <p:sp>
        <p:nvSpPr>
          <p:cNvPr id="13"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Tree>
    <p:extLst>
      <p:ext uri="{BB962C8B-B14F-4D97-AF65-F5344CB8AC3E}">
        <p14:creationId xmlns:p14="http://schemas.microsoft.com/office/powerpoint/2010/main" val="61832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06"/>
            <a:ext cx="10363200" cy="1362075"/>
          </a:xfrm>
        </p:spPr>
        <p:txBody>
          <a:bodyPr anchor="t"/>
          <a:lstStyle>
            <a:lvl1pPr algn="l">
              <a:defRPr sz="3999" b="1" cap="all"/>
            </a:lvl1pPr>
          </a:lstStyle>
          <a:p>
            <a:r>
              <a:rPr lang="en-US" smtClean="0"/>
              <a:t>Click to edit Master title style</a:t>
            </a:r>
            <a:endParaRPr lang="en-GB"/>
          </a:p>
        </p:txBody>
      </p:sp>
      <p:sp>
        <p:nvSpPr>
          <p:cNvPr id="3" name="Text Placeholder 2"/>
          <p:cNvSpPr>
            <a:spLocks noGrp="1"/>
          </p:cNvSpPr>
          <p:nvPr>
            <p:ph type="body" idx="1"/>
          </p:nvPr>
        </p:nvSpPr>
        <p:spPr>
          <a:xfrm>
            <a:off x="963086" y="2906713"/>
            <a:ext cx="10363200" cy="1500187"/>
          </a:xfrm>
        </p:spPr>
        <p:txBody>
          <a:bodyPr anchor="b"/>
          <a:lstStyle>
            <a:lvl1pPr marL="0" indent="0">
              <a:buNone/>
              <a:defRPr sz="1999">
                <a:solidFill>
                  <a:schemeClr val="tx1">
                    <a:tint val="7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7A476FD-1FC0-43E8-ABDF-0DFD97231CCB}" type="datetimeFigureOut">
              <a:rPr lang="en-GB">
                <a:solidFill>
                  <a:prstClr val="black">
                    <a:tint val="75000"/>
                  </a:prstClr>
                </a:solidFill>
              </a:rPr>
              <a:pPr>
                <a:defRPr/>
              </a:pPr>
              <a:t>20/01/2016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E7753A5-AD64-4F67-90FD-D43055752D2F}"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031011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6"/>
            <a:ext cx="5384800" cy="4525963"/>
          </a:xfrm>
        </p:spPr>
        <p:txBody>
          <a:bodyPr/>
          <a:lstStyle>
            <a:lvl1pPr>
              <a:defRPr sz="2799"/>
            </a:lvl1pPr>
            <a:lvl2pPr>
              <a:defRPr sz="2399"/>
            </a:lvl2pPr>
            <a:lvl3pPr>
              <a:defRPr sz="1999"/>
            </a:lvl3pPr>
            <a:lvl4pPr>
              <a:defRPr sz="1799"/>
            </a:lvl4pPr>
            <a:lvl5pPr>
              <a:defRPr sz="17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97600" y="1600206"/>
            <a:ext cx="5384800" cy="4525963"/>
          </a:xfrm>
        </p:spPr>
        <p:txBody>
          <a:bodyPr/>
          <a:lstStyle>
            <a:lvl1pPr>
              <a:defRPr sz="2799"/>
            </a:lvl1pPr>
            <a:lvl2pPr>
              <a:defRPr sz="2399"/>
            </a:lvl2pPr>
            <a:lvl3pPr>
              <a:defRPr sz="1999"/>
            </a:lvl3pPr>
            <a:lvl4pPr>
              <a:defRPr sz="1799"/>
            </a:lvl4pPr>
            <a:lvl5pPr>
              <a:defRPr sz="17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C645D51C-1571-4888-93D6-59688DBC0375}" type="datetimeFigureOut">
              <a:rPr lang="en-GB">
                <a:solidFill>
                  <a:prstClr val="black">
                    <a:tint val="75000"/>
                  </a:prstClr>
                </a:solidFill>
              </a:rPr>
              <a:pPr>
                <a:defRPr/>
              </a:pPr>
              <a:t>20/01/2016</a:t>
            </a:fld>
            <a:endParaRPr lang="en-GB">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425BB28B-046D-4655-9FBD-86D5B2E06509}"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193163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399"/>
            </a:lvl1pPr>
            <a:lvl2pPr>
              <a:defRPr sz="1999"/>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70" y="1535113"/>
            <a:ext cx="5389034" cy="63976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4" cy="3951288"/>
          </a:xfrm>
        </p:spPr>
        <p:txBody>
          <a:bodyPr/>
          <a:lstStyle>
            <a:lvl1pPr>
              <a:defRPr sz="2399"/>
            </a:lvl1pPr>
            <a:lvl2pPr>
              <a:defRPr sz="1999"/>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A0B322C3-7EF5-4C69-8001-20C7789FF87F}" type="datetimeFigureOut">
              <a:rPr lang="en-GB">
                <a:solidFill>
                  <a:prstClr val="black">
                    <a:tint val="75000"/>
                  </a:prstClr>
                </a:solidFill>
              </a:rPr>
              <a:pPr>
                <a:defRPr/>
              </a:pPr>
              <a:t>20/01/2016</a:t>
            </a:fld>
            <a:endParaRPr lang="en-GB">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D7651797-D069-45E3-B19F-FD2948682E34}"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710295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918B59C6-A8BF-46A2-9CBA-2B8AD934F3CB}" type="datetimeFigureOut">
              <a:rPr lang="en-GB">
                <a:solidFill>
                  <a:prstClr val="black">
                    <a:tint val="75000"/>
                  </a:prstClr>
                </a:solidFill>
              </a:rPr>
              <a:pPr>
                <a:defRPr/>
              </a:pPr>
              <a:t>20/01/2016</a:t>
            </a:fld>
            <a:endParaRPr lang="en-GB">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AA61E7CD-1C89-4D0A-BB3E-C4729FF6744E}"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3106265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206EBA4-79C1-47D4-A9E8-7BE038677A43}" type="datetimeFigureOut">
              <a:rPr lang="en-GB">
                <a:solidFill>
                  <a:prstClr val="black">
                    <a:tint val="75000"/>
                  </a:prstClr>
                </a:solidFill>
              </a:rPr>
              <a:pPr>
                <a:defRPr/>
              </a:pPr>
              <a:t>20/01/2016</a:t>
            </a:fld>
            <a:endParaRPr lang="en-GB">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B312FE67-07B1-4FCD-8EB6-8624AF9350BE}"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3214434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4" y="273050"/>
            <a:ext cx="4011084" cy="1162050"/>
          </a:xfrm>
        </p:spPr>
        <p:txBody>
          <a:bodyPr anchor="b"/>
          <a:lstStyle>
            <a:lvl1pPr algn="l">
              <a:defRPr sz="1999" b="1"/>
            </a:lvl1pPr>
          </a:lstStyle>
          <a:p>
            <a:r>
              <a:rPr lang="en-US" smtClean="0"/>
              <a:t>Click to edit Master title style</a:t>
            </a:r>
            <a:endParaRPr lang="en-GB"/>
          </a:p>
        </p:txBody>
      </p:sp>
      <p:sp>
        <p:nvSpPr>
          <p:cNvPr id="3" name="Content Placeholder 2"/>
          <p:cNvSpPr>
            <a:spLocks noGrp="1"/>
          </p:cNvSpPr>
          <p:nvPr>
            <p:ph idx="1"/>
          </p:nvPr>
        </p:nvSpPr>
        <p:spPr>
          <a:xfrm>
            <a:off x="4766733" y="273056"/>
            <a:ext cx="6815667" cy="5853113"/>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4" y="1435103"/>
            <a:ext cx="4011084" cy="4691063"/>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846CD9C-CAF7-46AE-B265-689BE2A68D0E}" type="datetimeFigureOut">
              <a:rPr lang="en-GB">
                <a:solidFill>
                  <a:prstClr val="black">
                    <a:tint val="75000"/>
                  </a:prstClr>
                </a:solidFill>
              </a:rPr>
              <a:pPr>
                <a:defRPr/>
              </a:pPr>
              <a:t>20/01/2016</a:t>
            </a:fld>
            <a:endParaRPr lang="en-GB">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25780C53-7A8E-4EC5-BA58-F8AA5EBAF848}"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2220433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442" y="274638"/>
            <a:ext cx="1097311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Text Placeholder 2"/>
          <p:cNvSpPr>
            <a:spLocks noGrp="1"/>
          </p:cNvSpPr>
          <p:nvPr>
            <p:ph type="body" idx="1"/>
          </p:nvPr>
        </p:nvSpPr>
        <p:spPr bwMode="auto">
          <a:xfrm>
            <a:off x="609442" y="1600201"/>
            <a:ext cx="1097311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609441" y="6356351"/>
            <a:ext cx="2845647"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D3DD00C3-F7D9-4F4B-B656-9D5319369CE5}" type="datetimeFigureOut">
              <a:rPr lang="en-GB">
                <a:solidFill>
                  <a:prstClr val="black">
                    <a:tint val="75000"/>
                  </a:prstClr>
                </a:solidFill>
              </a:rPr>
              <a:pPr>
                <a:defRPr/>
              </a:pPr>
              <a:t>20/01/2016</a:t>
            </a:fld>
            <a:endParaRPr lang="en-GB">
              <a:solidFill>
                <a:prstClr val="black">
                  <a:tint val="75000"/>
                </a:prstClr>
              </a:solidFill>
            </a:endParaRPr>
          </a:p>
        </p:txBody>
      </p:sp>
      <p:sp>
        <p:nvSpPr>
          <p:cNvPr id="5" name="Footer Placeholder 4"/>
          <p:cNvSpPr>
            <a:spLocks noGrp="1"/>
          </p:cNvSpPr>
          <p:nvPr>
            <p:ph type="ftr" sz="quarter" idx="3"/>
          </p:nvPr>
        </p:nvSpPr>
        <p:spPr>
          <a:xfrm>
            <a:off x="4166103" y="6356351"/>
            <a:ext cx="3859795"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4"/>
          </p:nvPr>
        </p:nvSpPr>
        <p:spPr>
          <a:xfrm>
            <a:off x="8736913" y="6356351"/>
            <a:ext cx="2845646"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3354A876-9818-4CA5-BBE2-789685B9C20B}"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2705714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ctr" rtl="0" eaLnBrk="0" fontAlgn="base" hangingPunct="0">
        <a:spcBef>
          <a:spcPct val="0"/>
        </a:spcBef>
        <a:spcAft>
          <a:spcPct val="0"/>
        </a:spcAft>
        <a:defRPr sz="4399" kern="1200">
          <a:solidFill>
            <a:schemeClr val="tx1"/>
          </a:solidFill>
          <a:latin typeface="+mj-lt"/>
          <a:ea typeface="+mj-ea"/>
          <a:cs typeface="+mj-cs"/>
        </a:defRPr>
      </a:lvl1pPr>
      <a:lvl2pPr algn="ctr" rtl="0" eaLnBrk="0" fontAlgn="base" hangingPunct="0">
        <a:spcBef>
          <a:spcPct val="0"/>
        </a:spcBef>
        <a:spcAft>
          <a:spcPct val="0"/>
        </a:spcAft>
        <a:defRPr sz="4399">
          <a:solidFill>
            <a:schemeClr val="tx1"/>
          </a:solidFill>
          <a:latin typeface="Calibri" panose="020F0502020204030204" pitchFamily="34" charset="0"/>
        </a:defRPr>
      </a:lvl2pPr>
      <a:lvl3pPr algn="ctr" rtl="0" eaLnBrk="0" fontAlgn="base" hangingPunct="0">
        <a:spcBef>
          <a:spcPct val="0"/>
        </a:spcBef>
        <a:spcAft>
          <a:spcPct val="0"/>
        </a:spcAft>
        <a:defRPr sz="4399">
          <a:solidFill>
            <a:schemeClr val="tx1"/>
          </a:solidFill>
          <a:latin typeface="Calibri" panose="020F0502020204030204" pitchFamily="34" charset="0"/>
        </a:defRPr>
      </a:lvl3pPr>
      <a:lvl4pPr algn="ctr" rtl="0" eaLnBrk="0" fontAlgn="base" hangingPunct="0">
        <a:spcBef>
          <a:spcPct val="0"/>
        </a:spcBef>
        <a:spcAft>
          <a:spcPct val="0"/>
        </a:spcAft>
        <a:defRPr sz="4399">
          <a:solidFill>
            <a:schemeClr val="tx1"/>
          </a:solidFill>
          <a:latin typeface="Calibri" panose="020F0502020204030204" pitchFamily="34" charset="0"/>
        </a:defRPr>
      </a:lvl4pPr>
      <a:lvl5pPr algn="ctr" rtl="0" eaLnBrk="0" fontAlgn="base" hangingPunct="0">
        <a:spcBef>
          <a:spcPct val="0"/>
        </a:spcBef>
        <a:spcAft>
          <a:spcPct val="0"/>
        </a:spcAft>
        <a:defRPr sz="4399">
          <a:solidFill>
            <a:schemeClr val="tx1"/>
          </a:solidFill>
          <a:latin typeface="Calibri" panose="020F0502020204030204" pitchFamily="34" charset="0"/>
        </a:defRPr>
      </a:lvl5pPr>
      <a:lvl6pPr marL="457063" algn="ctr" rtl="0" fontAlgn="base">
        <a:spcBef>
          <a:spcPct val="0"/>
        </a:spcBef>
        <a:spcAft>
          <a:spcPct val="0"/>
        </a:spcAft>
        <a:defRPr sz="4399">
          <a:solidFill>
            <a:schemeClr val="tx1"/>
          </a:solidFill>
          <a:latin typeface="Calibri" panose="020F0502020204030204" pitchFamily="34" charset="0"/>
        </a:defRPr>
      </a:lvl6pPr>
      <a:lvl7pPr marL="914126" algn="ctr" rtl="0" fontAlgn="base">
        <a:spcBef>
          <a:spcPct val="0"/>
        </a:spcBef>
        <a:spcAft>
          <a:spcPct val="0"/>
        </a:spcAft>
        <a:defRPr sz="4399">
          <a:solidFill>
            <a:schemeClr val="tx1"/>
          </a:solidFill>
          <a:latin typeface="Calibri" panose="020F0502020204030204" pitchFamily="34" charset="0"/>
        </a:defRPr>
      </a:lvl7pPr>
      <a:lvl8pPr marL="1371189" algn="ctr" rtl="0" fontAlgn="base">
        <a:spcBef>
          <a:spcPct val="0"/>
        </a:spcBef>
        <a:spcAft>
          <a:spcPct val="0"/>
        </a:spcAft>
        <a:defRPr sz="4399">
          <a:solidFill>
            <a:schemeClr val="tx1"/>
          </a:solidFill>
          <a:latin typeface="Calibri" panose="020F0502020204030204" pitchFamily="34" charset="0"/>
        </a:defRPr>
      </a:lvl8pPr>
      <a:lvl9pPr marL="1828251" algn="ctr" rtl="0" fontAlgn="base">
        <a:spcBef>
          <a:spcPct val="0"/>
        </a:spcBef>
        <a:spcAft>
          <a:spcPct val="0"/>
        </a:spcAft>
        <a:defRPr sz="4399">
          <a:solidFill>
            <a:schemeClr val="tx1"/>
          </a:solidFill>
          <a:latin typeface="Calibri" panose="020F0502020204030204" pitchFamily="34" charset="0"/>
        </a:defRPr>
      </a:lvl9pPr>
    </p:titleStyle>
    <p:bodyStyle>
      <a:lvl1pPr marL="342797" indent="-342797" algn="l" rtl="0" eaLnBrk="0" fontAlgn="base" hangingPunct="0">
        <a:spcBef>
          <a:spcPct val="20000"/>
        </a:spcBef>
        <a:spcAft>
          <a:spcPct val="0"/>
        </a:spcAft>
        <a:buFont typeface="Arial" panose="020B0604020202020204" pitchFamily="34" charset="0"/>
        <a:buChar char="•"/>
        <a:defRPr sz="3199" kern="1200">
          <a:solidFill>
            <a:schemeClr val="tx1"/>
          </a:solidFill>
          <a:latin typeface="+mn-lt"/>
          <a:ea typeface="+mn-ea"/>
          <a:cs typeface="+mn-cs"/>
        </a:defRPr>
      </a:lvl1pPr>
      <a:lvl2pPr marL="742727" indent="-285664" algn="l" rtl="0" eaLnBrk="0" fontAlgn="base" hangingPunct="0">
        <a:spcBef>
          <a:spcPct val="20000"/>
        </a:spcBef>
        <a:spcAft>
          <a:spcPct val="0"/>
        </a:spcAft>
        <a:buFont typeface="Arial" panose="020B0604020202020204" pitchFamily="34" charset="0"/>
        <a:buChar char="–"/>
        <a:defRPr sz="2799" kern="1200">
          <a:solidFill>
            <a:schemeClr val="tx1"/>
          </a:solidFill>
          <a:latin typeface="+mn-lt"/>
          <a:ea typeface="+mn-ea"/>
          <a:cs typeface="+mn-cs"/>
        </a:defRPr>
      </a:lvl2pPr>
      <a:lvl3pPr marL="1142657" indent="-228531" algn="l" rtl="0" eaLnBrk="0" fontAlgn="base" hangingPunct="0">
        <a:spcBef>
          <a:spcPct val="20000"/>
        </a:spcBef>
        <a:spcAft>
          <a:spcPct val="0"/>
        </a:spcAft>
        <a:buFont typeface="Arial" panose="020B0604020202020204" pitchFamily="34" charset="0"/>
        <a:buChar char="•"/>
        <a:defRPr sz="2399" kern="1200">
          <a:solidFill>
            <a:schemeClr val="tx1"/>
          </a:solidFill>
          <a:latin typeface="+mn-lt"/>
          <a:ea typeface="+mn-ea"/>
          <a:cs typeface="+mn-cs"/>
        </a:defRPr>
      </a:lvl3pPr>
      <a:lvl4pPr marL="1599720" indent="-228531" algn="l" rtl="0" eaLnBrk="0" fontAlgn="base" hangingPunct="0">
        <a:spcBef>
          <a:spcPct val="20000"/>
        </a:spcBef>
        <a:spcAft>
          <a:spcPct val="0"/>
        </a:spcAft>
        <a:buFont typeface="Arial" panose="020B0604020202020204" pitchFamily="34" charset="0"/>
        <a:buChar char="–"/>
        <a:defRPr sz="1999" kern="1200">
          <a:solidFill>
            <a:schemeClr val="tx1"/>
          </a:solidFill>
          <a:latin typeface="+mn-lt"/>
          <a:ea typeface="+mn-ea"/>
          <a:cs typeface="+mn-cs"/>
        </a:defRPr>
      </a:lvl4pPr>
      <a:lvl5pPr marL="2056783" indent="-228531" algn="l" rtl="0" eaLnBrk="0" fontAlgn="base" hangingPunct="0">
        <a:spcBef>
          <a:spcPct val="20000"/>
        </a:spcBef>
        <a:spcAft>
          <a:spcPct val="0"/>
        </a:spcAft>
        <a:buFont typeface="Arial" panose="020B0604020202020204" pitchFamily="34" charset="0"/>
        <a:buChar char="»"/>
        <a:defRPr sz="1999" kern="1200">
          <a:solidFill>
            <a:schemeClr val="tx1"/>
          </a:solidFill>
          <a:latin typeface="+mn-lt"/>
          <a:ea typeface="+mn-ea"/>
          <a:cs typeface="+mn-cs"/>
        </a:defRPr>
      </a:lvl5pPr>
      <a:lvl6pPr marL="2513846"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908"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971"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5034"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5"/>
          <p:cNvSpPr>
            <a:spLocks noGrp="1"/>
          </p:cNvSpPr>
          <p:nvPr>
            <p:ph type="ctrTitle"/>
          </p:nvPr>
        </p:nvSpPr>
        <p:spPr>
          <a:xfrm>
            <a:off x="306309" y="1372135"/>
            <a:ext cx="11885692" cy="3123387"/>
          </a:xfrm>
          <a:solidFill>
            <a:srgbClr val="660033">
              <a:alpha val="61960"/>
            </a:srgbClr>
          </a:solidFill>
        </p:spPr>
        <p:txBody>
          <a:bodyPr/>
          <a:lstStyle/>
          <a:p>
            <a:pPr eaLnBrk="1" hangingPunct="1"/>
            <a: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6598" b="1" dirty="0" smtClean="0">
                <a:latin typeface="Times New Roman" panose="02020603050405020304" pitchFamily="18" charset="0"/>
                <a:ea typeface="ＭＳ Ｐゴシック" panose="020B0600070205080204" pitchFamily="34" charset="-128"/>
                <a:cs typeface="Times New Roman" panose="02020603050405020304" pitchFamily="18" charset="0"/>
              </a:rPr>
              <a:t>CEN 522:Microprocessor Systems and Interfacing</a:t>
            </a:r>
            <a:r>
              <a:rPr lang="en-US" altLang="en-US" sz="4799" i="1"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4799" i="1"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4799"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4799" dirty="0">
                <a:latin typeface="Times New Roman" panose="02020603050405020304" pitchFamily="18" charset="0"/>
                <a:ea typeface="ＭＳ Ｐゴシック" panose="020B0600070205080204" pitchFamily="34" charset="-128"/>
                <a:cs typeface="Times New Roman" panose="02020603050405020304" pitchFamily="18" charset="0"/>
              </a:rPr>
            </a:br>
            <a:endParaRPr lang="en-US" altLang="en-US" sz="4799" dirty="0">
              <a:ea typeface="ＭＳ Ｐゴシック" panose="020B0600070205080204" pitchFamily="34" charset="-128"/>
              <a:cs typeface="Times New Roman" panose="02020603050405020304" pitchFamily="18" charset="0"/>
            </a:endParaRPr>
          </a:p>
        </p:txBody>
      </p:sp>
      <p:sp>
        <p:nvSpPr>
          <p:cNvPr id="8195" name="Subtitle 6"/>
          <p:cNvSpPr>
            <a:spLocks noGrp="1"/>
          </p:cNvSpPr>
          <p:nvPr>
            <p:ph type="subTitle" idx="1"/>
          </p:nvPr>
        </p:nvSpPr>
        <p:spPr>
          <a:xfrm>
            <a:off x="2820254" y="4571702"/>
            <a:ext cx="9370160" cy="1447423"/>
          </a:xfrm>
          <a:solidFill>
            <a:srgbClr val="FFFFFF">
              <a:alpha val="74117"/>
            </a:srgbClr>
          </a:solidFill>
        </p:spPr>
        <p:txBody>
          <a:bodyPr/>
          <a:lstStyle/>
          <a:p>
            <a:r>
              <a:rPr lang="en-GB" altLang="en-US" sz="4000" b="1" dirty="0"/>
              <a:t>Basic </a:t>
            </a:r>
            <a:r>
              <a:rPr lang="en-GB" altLang="en-US" sz="4000" b="1" dirty="0" smtClean="0"/>
              <a:t>Microprocessor System</a:t>
            </a:r>
            <a:endParaRPr lang="en-GB" sz="4000" b="1" dirty="0"/>
          </a:p>
          <a:p>
            <a:pPr eaLnBrk="1" hangingPunct="1"/>
            <a:r>
              <a:rPr lang="en-US" altLang="en-US" sz="3999" dirty="0" smtClean="0"/>
              <a:t>BY </a:t>
            </a:r>
            <a:r>
              <a:rPr lang="en-US" altLang="en-US" sz="3999" dirty="0"/>
              <a:t>OMORUYI O.</a:t>
            </a:r>
          </a:p>
        </p:txBody>
      </p:sp>
      <p:sp>
        <p:nvSpPr>
          <p:cNvPr id="8196" name="Subtitle 6"/>
          <p:cNvSpPr txBox="1">
            <a:spLocks/>
          </p:cNvSpPr>
          <p:nvPr/>
        </p:nvSpPr>
        <p:spPr bwMode="auto">
          <a:xfrm>
            <a:off x="153948" y="6095306"/>
            <a:ext cx="11655565" cy="609441"/>
          </a:xfrm>
          <a:prstGeom prst="rect">
            <a:avLst/>
          </a:prstGeom>
          <a:solidFill>
            <a:srgbClr val="FFFFF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Aft>
                <a:spcPct val="0"/>
              </a:spcAft>
              <a:buFont typeface="Arial" panose="020B0604020202020204" pitchFamily="34" charset="0"/>
              <a:buNone/>
            </a:pPr>
            <a:endParaRPr lang="en-US" altLang="en-US" sz="2399" b="1">
              <a:solidFill>
                <a:prstClr val="black"/>
              </a:solidFill>
              <a:latin typeface="Rockwell" panose="02060603020205020403" pitchFamily="18" charset="0"/>
            </a:endParaRPr>
          </a:p>
        </p:txBody>
      </p:sp>
    </p:spTree>
    <p:extLst>
      <p:ext uri="{BB962C8B-B14F-4D97-AF65-F5344CB8AC3E}">
        <p14:creationId xmlns:p14="http://schemas.microsoft.com/office/powerpoint/2010/main" val="799897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5400" dirty="0" smtClean="0"/>
              <a:t>Bus (cont’d)</a:t>
            </a:r>
            <a:endParaRPr lang="en-GB" dirty="0"/>
          </a:p>
        </p:txBody>
      </p:sp>
      <p:sp>
        <p:nvSpPr>
          <p:cNvPr id="3" name="Content Placeholder 2"/>
          <p:cNvSpPr>
            <a:spLocks noGrp="1"/>
          </p:cNvSpPr>
          <p:nvPr>
            <p:ph idx="1"/>
          </p:nvPr>
        </p:nvSpPr>
        <p:spPr/>
        <p:txBody>
          <a:bodyPr>
            <a:normAutofit fontScale="92500" lnSpcReduction="10000"/>
          </a:bodyPr>
          <a:lstStyle/>
          <a:p>
            <a:r>
              <a:rPr lang="en-US" altLang="en-US" dirty="0"/>
              <a:t>The computer bus connects all devices to the computer CPU and main memory. The computer bus consists of three parts the </a:t>
            </a:r>
            <a:r>
              <a:rPr lang="en-US" altLang="en-US" i="1" dirty="0"/>
              <a:t>address bus</a:t>
            </a:r>
            <a:r>
              <a:rPr lang="en-US" altLang="en-US" dirty="0"/>
              <a:t>, a </a:t>
            </a:r>
            <a:r>
              <a:rPr lang="en-US" altLang="en-US" i="1" dirty="0"/>
              <a:t>data bus and control bus</a:t>
            </a:r>
            <a:r>
              <a:rPr lang="en-US" altLang="en-US" dirty="0"/>
              <a:t>. The data bus transfers actual data whereas the address bus transfers information about where the data should go. The control bus exchanges all control signals. The following part contains a brief overview on each of the computer buses.</a:t>
            </a:r>
          </a:p>
          <a:p>
            <a:endParaRPr lang="en-GB" dirty="0"/>
          </a:p>
        </p:txBody>
      </p:sp>
    </p:spTree>
    <p:extLst>
      <p:ext uri="{BB962C8B-B14F-4D97-AF65-F5344CB8AC3E}">
        <p14:creationId xmlns:p14="http://schemas.microsoft.com/office/powerpoint/2010/main" val="3442036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sz="5400" dirty="0" smtClean="0"/>
              <a:t>Data </a:t>
            </a:r>
            <a:r>
              <a:rPr lang="en-US" altLang="en-US" sz="5400" dirty="0"/>
              <a:t>Bus</a:t>
            </a:r>
            <a:endParaRPr lang="en-GB" dirty="0"/>
          </a:p>
        </p:txBody>
      </p:sp>
      <p:sp>
        <p:nvSpPr>
          <p:cNvPr id="3" name="Content Placeholder 2"/>
          <p:cNvSpPr>
            <a:spLocks noGrp="1"/>
          </p:cNvSpPr>
          <p:nvPr>
            <p:ph idx="1"/>
          </p:nvPr>
        </p:nvSpPr>
        <p:spPr/>
        <p:txBody>
          <a:bodyPr>
            <a:normAutofit fontScale="70000" lnSpcReduction="20000"/>
          </a:bodyPr>
          <a:lstStyle/>
          <a:p>
            <a:r>
              <a:rPr lang="en-US" altLang="en-US" sz="4000" dirty="0"/>
              <a:t>The data bus consists of 8, 16, or 32 parallel signal lines. As indicated by the double-ended arrows on the data bus line in Figure 1, the data bus lines are bidirectional. This means that the CPU can read data in from memory or from a port on these lines, or it can send data out to memory or to a port on these lines</a:t>
            </a:r>
            <a:r>
              <a:rPr lang="en-US" altLang="en-US" sz="4000" dirty="0" smtClean="0"/>
              <a:t>.</a:t>
            </a:r>
          </a:p>
          <a:p>
            <a:pPr marL="0" indent="0">
              <a:buNone/>
            </a:pPr>
            <a:r>
              <a:rPr lang="en-US" altLang="en-US" sz="4000" dirty="0" smtClean="0"/>
              <a:t> </a:t>
            </a:r>
          </a:p>
          <a:p>
            <a:r>
              <a:rPr lang="en-US" altLang="en-US" sz="4000" dirty="0" smtClean="0"/>
              <a:t>Many </a:t>
            </a:r>
            <a:r>
              <a:rPr lang="en-US" altLang="en-US" sz="4000" dirty="0"/>
              <a:t>devices in a system will have their outputs connected to the data bus, but only one device at a time will have its outputs enabled. </a:t>
            </a:r>
            <a:endParaRPr lang="en-US" altLang="en-US" sz="4000" dirty="0" smtClean="0"/>
          </a:p>
          <a:p>
            <a:endParaRPr lang="en-US" altLang="en-US" sz="4000" dirty="0"/>
          </a:p>
          <a:p>
            <a:r>
              <a:rPr lang="en-US" altLang="en-US" sz="4000" dirty="0" smtClean="0"/>
              <a:t>Any </a:t>
            </a:r>
            <a:r>
              <a:rPr lang="en-US" altLang="en-US" sz="4000" dirty="0"/>
              <a:t>device connected on the data bus must have three-state outputs so that its outputs can be disabled when it is not being used to put data on the bus. </a:t>
            </a:r>
          </a:p>
          <a:p>
            <a:endParaRPr lang="en-GB" dirty="0"/>
          </a:p>
        </p:txBody>
      </p:sp>
    </p:spTree>
    <p:extLst>
      <p:ext uri="{BB962C8B-B14F-4D97-AF65-F5344CB8AC3E}">
        <p14:creationId xmlns:p14="http://schemas.microsoft.com/office/powerpoint/2010/main" val="3123045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u-RU" altLang="en-US" dirty="0"/>
              <a:t>Address Bus</a:t>
            </a:r>
            <a:endParaRPr lang="en-GB" dirty="0"/>
          </a:p>
        </p:txBody>
      </p:sp>
      <p:sp>
        <p:nvSpPr>
          <p:cNvPr id="3" name="Content Placeholder 2"/>
          <p:cNvSpPr>
            <a:spLocks noGrp="1"/>
          </p:cNvSpPr>
          <p:nvPr>
            <p:ph idx="1"/>
          </p:nvPr>
        </p:nvSpPr>
        <p:spPr/>
        <p:txBody>
          <a:bodyPr>
            <a:normAutofit fontScale="70000" lnSpcReduction="20000"/>
          </a:bodyPr>
          <a:lstStyle/>
          <a:p>
            <a:r>
              <a:rPr lang="en-US" altLang="en-US" sz="4000" dirty="0"/>
              <a:t>The address bus consists of 16, 20, 24, or 32 parallel signal lines. On these lines the CPU sends out the address of the memory location that is to be written to or read from. </a:t>
            </a:r>
            <a:endParaRPr lang="en-US" altLang="en-US" sz="4000" dirty="0" smtClean="0"/>
          </a:p>
          <a:p>
            <a:r>
              <a:rPr lang="en-US" altLang="en-US" sz="4000" dirty="0" smtClean="0"/>
              <a:t>The </a:t>
            </a:r>
            <a:r>
              <a:rPr lang="en-US" altLang="en-US" sz="4000" dirty="0"/>
              <a:t>number of memory locations that the CPU can address is determined by the number of address lines. If the CPU has N address lines, then it can directly address 2N memory locations. For example, a CPU with 16 address lines can address 216 or 65,536 memory locations, a CPU with 20 address lines can address 220 or 1,048,576 locations, and a CPU with 24 address lines can address 224 or 16,777,216 locations. </a:t>
            </a:r>
            <a:endParaRPr lang="en-US" altLang="en-US" sz="4000" dirty="0" smtClean="0"/>
          </a:p>
          <a:p>
            <a:r>
              <a:rPr lang="en-US" altLang="en-US" sz="4000" dirty="0" smtClean="0"/>
              <a:t>When </a:t>
            </a:r>
            <a:r>
              <a:rPr lang="en-US" altLang="en-US" sz="4000" dirty="0"/>
              <a:t>the CPU reads data from or writes data to a port, it sends the port address out on the address bus.</a:t>
            </a:r>
          </a:p>
          <a:p>
            <a:endParaRPr lang="en-GB" dirty="0"/>
          </a:p>
        </p:txBody>
      </p:sp>
    </p:spTree>
    <p:extLst>
      <p:ext uri="{BB962C8B-B14F-4D97-AF65-F5344CB8AC3E}">
        <p14:creationId xmlns:p14="http://schemas.microsoft.com/office/powerpoint/2010/main" val="4052686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Control Bus</a:t>
            </a:r>
            <a:endParaRPr lang="en-GB" dirty="0"/>
          </a:p>
        </p:txBody>
      </p:sp>
      <p:sp>
        <p:nvSpPr>
          <p:cNvPr id="3" name="Content Placeholder 2"/>
          <p:cNvSpPr>
            <a:spLocks noGrp="1"/>
          </p:cNvSpPr>
          <p:nvPr>
            <p:ph idx="1"/>
          </p:nvPr>
        </p:nvSpPr>
        <p:spPr/>
        <p:txBody>
          <a:bodyPr>
            <a:normAutofit fontScale="70000" lnSpcReduction="20000"/>
          </a:bodyPr>
          <a:lstStyle/>
          <a:p>
            <a:r>
              <a:rPr lang="en-US" altLang="en-US" sz="4000" dirty="0"/>
              <a:t>The control bus consists of 4 to 10 parallel signal lines. The CPU sends out signals on the control bus to enable the outputs of addressed memory devices or port devices. </a:t>
            </a:r>
            <a:endParaRPr lang="en-US" altLang="en-US" sz="4000" dirty="0" smtClean="0"/>
          </a:p>
          <a:p>
            <a:r>
              <a:rPr lang="en-US" altLang="en-US" sz="4000" dirty="0" smtClean="0"/>
              <a:t>Typical </a:t>
            </a:r>
            <a:r>
              <a:rPr lang="en-US" altLang="en-US" sz="4000" dirty="0"/>
              <a:t>control bus signals are Memory Read, Memory Write, I/O Read, and l/O Write. </a:t>
            </a:r>
            <a:endParaRPr lang="en-US" altLang="en-US" sz="4000" dirty="0" smtClean="0"/>
          </a:p>
          <a:p>
            <a:r>
              <a:rPr lang="en-US" altLang="en-US" sz="4000" dirty="0" smtClean="0"/>
              <a:t>To </a:t>
            </a:r>
            <a:r>
              <a:rPr lang="en-US" altLang="en-US" sz="4000" dirty="0"/>
              <a:t>read a byte of data from a memory location, for example, the CPU sends out the memory address of the desired byte on the address bus and then sends out a Memory Read signal on the control bus. The Memory Read signal enables the addressed memory device to output a data word onto the data bus. The data word from memory travels along the data bus to the CPU.</a:t>
            </a:r>
            <a:r>
              <a:rPr lang="ru-RU" altLang="en-US" sz="4000" dirty="0"/>
              <a:t> </a:t>
            </a:r>
          </a:p>
          <a:p>
            <a:endParaRPr lang="en-GB" dirty="0"/>
          </a:p>
        </p:txBody>
      </p:sp>
    </p:spTree>
    <p:extLst>
      <p:ext uri="{BB962C8B-B14F-4D97-AF65-F5344CB8AC3E}">
        <p14:creationId xmlns:p14="http://schemas.microsoft.com/office/powerpoint/2010/main" val="2174381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Topics (Module 2)</a:t>
            </a:r>
            <a:endParaRPr lang="en-GB" dirty="0"/>
          </a:p>
        </p:txBody>
      </p:sp>
      <p:sp>
        <p:nvSpPr>
          <p:cNvPr id="3" name="Content Placeholder 2"/>
          <p:cNvSpPr>
            <a:spLocks noGrp="1"/>
          </p:cNvSpPr>
          <p:nvPr>
            <p:ph idx="1"/>
          </p:nvPr>
        </p:nvSpPr>
        <p:spPr/>
        <p:txBody>
          <a:bodyPr/>
          <a:lstStyle/>
          <a:p>
            <a:r>
              <a:rPr lang="en-GB" altLang="en-US" dirty="0"/>
              <a:t>Basic operation of a microprocessor system</a:t>
            </a:r>
          </a:p>
          <a:p>
            <a:r>
              <a:rPr lang="en-GB" altLang="en-US" dirty="0"/>
              <a:t>Fetch and execute </a:t>
            </a:r>
            <a:r>
              <a:rPr lang="en-GB" altLang="en-US" dirty="0" smtClean="0"/>
              <a:t>cycle</a:t>
            </a:r>
          </a:p>
          <a:p>
            <a:r>
              <a:rPr lang="en-GB" altLang="en-US" dirty="0" smtClean="0"/>
              <a:t>The </a:t>
            </a:r>
            <a:r>
              <a:rPr lang="en-GB" altLang="en-US" dirty="0"/>
              <a:t>architecture of some typical 8-bit, 16-bit microprocessors (INTEL, MOTOROLA) and their features</a:t>
            </a:r>
            <a:r>
              <a:rPr lang="en-GB" altLang="en-US" dirty="0" smtClean="0"/>
              <a:t>.</a:t>
            </a:r>
          </a:p>
          <a:p>
            <a:endParaRPr lang="en-GB" dirty="0"/>
          </a:p>
        </p:txBody>
      </p:sp>
    </p:spTree>
    <p:extLst>
      <p:ext uri="{BB962C8B-B14F-4D97-AF65-F5344CB8AC3E}">
        <p14:creationId xmlns:p14="http://schemas.microsoft.com/office/powerpoint/2010/main" val="1612777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ltLang="en-US" dirty="0"/>
              <a:t>Basic operation of a microprocessor </a:t>
            </a:r>
            <a:r>
              <a:rPr lang="en-GB" altLang="en-US" dirty="0" smtClean="0"/>
              <a:t>system</a:t>
            </a:r>
            <a:r>
              <a:rPr lang="en-GB" altLang="en-US" dirty="0"/>
              <a:t/>
            </a:r>
            <a:br>
              <a:rPr lang="en-GB" altLang="en-US" dirty="0"/>
            </a:br>
            <a:endParaRPr lang="en-GB" dirty="0"/>
          </a:p>
        </p:txBody>
      </p:sp>
      <p:sp>
        <p:nvSpPr>
          <p:cNvPr id="3" name="Content Placeholder 2"/>
          <p:cNvSpPr>
            <a:spLocks noGrp="1"/>
          </p:cNvSpPr>
          <p:nvPr>
            <p:ph idx="1"/>
          </p:nvPr>
        </p:nvSpPr>
        <p:spPr/>
        <p:txBody>
          <a:bodyPr>
            <a:normAutofit fontScale="92500" lnSpcReduction="10000"/>
          </a:bodyPr>
          <a:lstStyle/>
          <a:p>
            <a:pPr eaLnBrk="1" hangingPunct="1">
              <a:lnSpc>
                <a:spcPct val="120000"/>
              </a:lnSpc>
            </a:pPr>
            <a:r>
              <a:rPr lang="en-US" altLang="en-US" sz="2000" dirty="0"/>
              <a:t>A </a:t>
            </a:r>
            <a:r>
              <a:rPr lang="en-US" altLang="en-US" sz="2000" dirty="0" smtClean="0"/>
              <a:t>microprocessor system </a:t>
            </a:r>
            <a:r>
              <a:rPr lang="en-US" altLang="en-US" sz="2000" b="1" dirty="0"/>
              <a:t>fetches each program instruction</a:t>
            </a:r>
            <a:r>
              <a:rPr lang="en-US" altLang="en-US" sz="2000" dirty="0"/>
              <a:t>, </a:t>
            </a:r>
            <a:r>
              <a:rPr lang="en-US" altLang="en-US" sz="2000" b="1" dirty="0"/>
              <a:t>decodes the instruction</a:t>
            </a:r>
            <a:r>
              <a:rPr lang="en-US" altLang="en-US" sz="2000" dirty="0"/>
              <a:t> and </a:t>
            </a:r>
            <a:r>
              <a:rPr lang="en-US" altLang="en-US" sz="2000" b="1" dirty="0"/>
              <a:t>executes </a:t>
            </a:r>
            <a:r>
              <a:rPr lang="en-US" altLang="en-US" sz="2000" b="1" dirty="0" smtClean="0"/>
              <a:t>it</a:t>
            </a:r>
            <a:r>
              <a:rPr lang="en-US" altLang="en-US" sz="2000" dirty="0" smtClean="0"/>
              <a:t>.</a:t>
            </a:r>
            <a:endParaRPr lang="en-US" altLang="en-US" sz="2000" dirty="0"/>
          </a:p>
          <a:p>
            <a:pPr eaLnBrk="1" hangingPunct="1">
              <a:lnSpc>
                <a:spcPct val="120000"/>
              </a:lnSpc>
            </a:pPr>
            <a:r>
              <a:rPr lang="en-US" altLang="en-US" sz="2000" dirty="0" smtClean="0"/>
              <a:t>Using the example of a </a:t>
            </a:r>
            <a:r>
              <a:rPr lang="en-US" altLang="en-US" sz="2000" b="1" dirty="0"/>
              <a:t>Bus </a:t>
            </a:r>
            <a:r>
              <a:rPr lang="en-US" altLang="en-US" sz="2000" b="1" dirty="0" smtClean="0"/>
              <a:t>Operation,</a:t>
            </a:r>
            <a:r>
              <a:rPr lang="en-US" altLang="en-US" sz="2400" dirty="0" smtClean="0"/>
              <a:t> t</a:t>
            </a:r>
            <a:r>
              <a:rPr lang="en-US" altLang="en-US" sz="2000" dirty="0" smtClean="0"/>
              <a:t>he </a:t>
            </a:r>
            <a:r>
              <a:rPr lang="en-US" altLang="en-US" sz="2000" dirty="0"/>
              <a:t>CPU in </a:t>
            </a:r>
            <a:r>
              <a:rPr lang="en-US" altLang="en-US" sz="2000" dirty="0" smtClean="0"/>
              <a:t>the microcomputer </a:t>
            </a:r>
            <a:r>
              <a:rPr lang="en-US" altLang="en-US" sz="2000" dirty="0"/>
              <a:t>fetches instructions or </a:t>
            </a:r>
            <a:r>
              <a:rPr lang="en-US" altLang="en-US" sz="2000" dirty="0" smtClean="0"/>
              <a:t>reads </a:t>
            </a:r>
            <a:r>
              <a:rPr lang="en-US" altLang="en-US" sz="2000" dirty="0"/>
              <a:t>data from memory by sending out an address on the address bus and a memory read signal on the control bus. The memory outputs, the addressed instruction or data word to the CPU on the </a:t>
            </a:r>
            <a:r>
              <a:rPr lang="en-US" altLang="en-US" sz="2000" dirty="0" smtClean="0"/>
              <a:t>bus.</a:t>
            </a:r>
            <a:endParaRPr lang="en-US" altLang="en-US" sz="2000" dirty="0"/>
          </a:p>
          <a:p>
            <a:pPr eaLnBrk="1" hangingPunct="1">
              <a:lnSpc>
                <a:spcPct val="120000"/>
              </a:lnSpc>
            </a:pPr>
            <a:r>
              <a:rPr lang="en-US" altLang="en-US" sz="2000" dirty="0"/>
              <a:t>The CPU writes a data word to memory by sending out </a:t>
            </a:r>
            <a:r>
              <a:rPr lang="en-US" altLang="en-US" sz="2000" dirty="0" smtClean="0"/>
              <a:t>an address on the </a:t>
            </a:r>
            <a:r>
              <a:rPr lang="en-US" altLang="en-US" sz="2000" dirty="0"/>
              <a:t>address bus, sending out the data word on the data bus and sending a memory write signal to memory on the control bus.</a:t>
            </a:r>
          </a:p>
          <a:p>
            <a:pPr eaLnBrk="1" hangingPunct="1">
              <a:lnSpc>
                <a:spcPct val="120000"/>
              </a:lnSpc>
            </a:pPr>
            <a:r>
              <a:rPr lang="en-US" altLang="en-US" sz="2000" dirty="0"/>
              <a:t>To read from a port, CPU sends out the port address on the address bus and sends an I/O read signal to the port device on the control bus Data from the port comes into CPU on the data </a:t>
            </a:r>
            <a:r>
              <a:rPr lang="en-US" altLang="en-US" sz="2000" dirty="0" smtClean="0"/>
              <a:t>bus.</a:t>
            </a:r>
            <a:endParaRPr lang="en-US" altLang="en-US" sz="2000" dirty="0"/>
          </a:p>
          <a:p>
            <a:pPr eaLnBrk="1" hangingPunct="1">
              <a:lnSpc>
                <a:spcPct val="120000"/>
              </a:lnSpc>
            </a:pPr>
            <a:r>
              <a:rPr lang="en-US" altLang="en-US" sz="2000" dirty="0"/>
              <a:t>To write data to a port, the CPU sends out the port address on the address bus, sends out the data to be written to the port on the data bus, and sends an I/O write signal to the port device on the control </a:t>
            </a:r>
            <a:r>
              <a:rPr lang="en-US" altLang="en-US" sz="2000" dirty="0" smtClean="0"/>
              <a:t>bus.  </a:t>
            </a:r>
            <a:endParaRPr lang="ru-RU" altLang="en-US" sz="2000" dirty="0"/>
          </a:p>
          <a:p>
            <a:endParaRPr lang="en-GB" sz="2000" dirty="0"/>
          </a:p>
        </p:txBody>
      </p:sp>
    </p:spTree>
    <p:extLst>
      <p:ext uri="{BB962C8B-B14F-4D97-AF65-F5344CB8AC3E}">
        <p14:creationId xmlns:p14="http://schemas.microsoft.com/office/powerpoint/2010/main" val="264987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GB" altLang="en-US" sz="4000" dirty="0"/>
              <a:t>Basic operation of a microprocessor system</a:t>
            </a:r>
            <a:br>
              <a:rPr lang="en-GB" altLang="en-US" sz="4000" dirty="0"/>
            </a:br>
            <a:r>
              <a:rPr lang="en-GB" altLang="en-US" sz="4000" dirty="0" smtClean="0"/>
              <a:t>(Another way to look at it)</a:t>
            </a:r>
            <a:endParaRPr lang="en-GB" sz="4000" dirty="0"/>
          </a:p>
        </p:txBody>
      </p:sp>
      <p:sp>
        <p:nvSpPr>
          <p:cNvPr id="3" name="Content Placeholder 2"/>
          <p:cNvSpPr>
            <a:spLocks noGrp="1"/>
          </p:cNvSpPr>
          <p:nvPr>
            <p:ph idx="1"/>
          </p:nvPr>
        </p:nvSpPr>
        <p:spPr/>
        <p:txBody>
          <a:bodyPr>
            <a:normAutofit fontScale="55000" lnSpcReduction="20000"/>
          </a:bodyPr>
          <a:lstStyle/>
          <a:p>
            <a:r>
              <a:rPr lang="en-GB" dirty="0"/>
              <a:t>A microprocessor executes a collection of machine instructions that tell the processor what to do. Based on the instructions, a microprocessor does three basic things:</a:t>
            </a:r>
          </a:p>
          <a:p>
            <a:endParaRPr lang="en-GB" dirty="0"/>
          </a:p>
          <a:p>
            <a:r>
              <a:rPr lang="en-GB" dirty="0"/>
              <a:t>Using its ALU (Arithmetic/Logic Unit), a microprocessor can perform mathematical operations like addition, subtraction, multiplication and division. Modern microprocessors contain complete floating point processors that can perform extremely sophisticated operations on large floating point numbers.</a:t>
            </a:r>
          </a:p>
          <a:p>
            <a:r>
              <a:rPr lang="en-GB" dirty="0"/>
              <a:t>A microprocessor can move data from one memory location to another.</a:t>
            </a:r>
          </a:p>
          <a:p>
            <a:r>
              <a:rPr lang="en-GB" dirty="0"/>
              <a:t>A microprocessor can make decisions and jump to a new set of instructions based on those decisions.</a:t>
            </a:r>
          </a:p>
          <a:p>
            <a:endParaRPr lang="en-GB" dirty="0"/>
          </a:p>
          <a:p>
            <a:r>
              <a:rPr lang="en-GB" dirty="0"/>
              <a:t>There may be very sophisticated things that a microprocessor does, but those are its three basic activities. The following diagram shows an extremely simple microprocessor capable of doing those three things:</a:t>
            </a:r>
          </a:p>
          <a:p>
            <a:endParaRPr lang="en-GB" dirty="0"/>
          </a:p>
        </p:txBody>
      </p:sp>
    </p:spTree>
    <p:extLst>
      <p:ext uri="{BB962C8B-B14F-4D97-AF65-F5344CB8AC3E}">
        <p14:creationId xmlns:p14="http://schemas.microsoft.com/office/powerpoint/2010/main" val="1563868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4000" dirty="0"/>
              <a:t>Basic operation of a microprocessor system</a:t>
            </a:r>
            <a:br>
              <a:rPr lang="en-GB" sz="4000" dirty="0"/>
            </a:br>
            <a:r>
              <a:rPr lang="en-GB" sz="4000" dirty="0"/>
              <a:t>(Another way to look at it</a:t>
            </a:r>
            <a:r>
              <a:rPr lang="en-GB" sz="4000" dirty="0" smtClean="0"/>
              <a:t>) cont’d</a:t>
            </a:r>
            <a:endParaRPr lang="en-GB"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4687" y="1660358"/>
            <a:ext cx="4185994" cy="4043405"/>
          </a:xfrm>
        </p:spPr>
      </p:pic>
      <p:sp>
        <p:nvSpPr>
          <p:cNvPr id="5" name="TextBox 4"/>
          <p:cNvSpPr txBox="1"/>
          <p:nvPr/>
        </p:nvSpPr>
        <p:spPr>
          <a:xfrm>
            <a:off x="1467104" y="5716589"/>
            <a:ext cx="9385379" cy="369332"/>
          </a:xfrm>
          <a:prstGeom prst="rect">
            <a:avLst/>
          </a:prstGeom>
          <a:noFill/>
        </p:spPr>
        <p:txBody>
          <a:bodyPr wrap="square" rtlCol="0">
            <a:spAutoFit/>
          </a:bodyPr>
          <a:lstStyle/>
          <a:p>
            <a:r>
              <a:rPr lang="en-GB" dirty="0" smtClean="0"/>
              <a:t>See http</a:t>
            </a:r>
            <a:r>
              <a:rPr lang="en-GB" dirty="0"/>
              <a:t>://www.zenith-india.com/zen/TrainingMaterial/details/howmicroprocessorswork.htm</a:t>
            </a:r>
          </a:p>
        </p:txBody>
      </p:sp>
      <p:sp>
        <p:nvSpPr>
          <p:cNvPr id="6" name="TextBox 5"/>
          <p:cNvSpPr txBox="1"/>
          <p:nvPr/>
        </p:nvSpPr>
        <p:spPr>
          <a:xfrm>
            <a:off x="7988968" y="1419726"/>
            <a:ext cx="3958390" cy="4247317"/>
          </a:xfrm>
          <a:prstGeom prst="rect">
            <a:avLst/>
          </a:prstGeom>
          <a:noFill/>
        </p:spPr>
        <p:txBody>
          <a:bodyPr wrap="square" rtlCol="0">
            <a:spAutoFit/>
          </a:bodyPr>
          <a:lstStyle/>
          <a:p>
            <a:pPr marL="285750" indent="-285750">
              <a:buFont typeface="Arial" panose="020B0604020202020204" pitchFamily="34" charset="0"/>
              <a:buChar char="•"/>
            </a:pPr>
            <a:r>
              <a:rPr lang="en-GB" dirty="0"/>
              <a:t>an address bus (that may be 8, 16 or 32 bits wide) that sends an address to memory</a:t>
            </a:r>
          </a:p>
          <a:p>
            <a:pPr marL="285750" indent="-285750">
              <a:buFont typeface="Arial" panose="020B0604020202020204" pitchFamily="34" charset="0"/>
              <a:buChar char="•"/>
            </a:pPr>
            <a:r>
              <a:rPr lang="en-GB" dirty="0"/>
              <a:t>a data bus (that may be 8, 16 or 32 bits wide) that can send data to memory or receive data from memory</a:t>
            </a:r>
          </a:p>
          <a:p>
            <a:pPr marL="285750" indent="-285750">
              <a:buFont typeface="Arial" panose="020B0604020202020204" pitchFamily="34" charset="0"/>
              <a:buChar char="•"/>
            </a:pPr>
            <a:r>
              <a:rPr lang="en-GB" dirty="0"/>
              <a:t>a RD (Read) and WR (Write) line to tell the memory whether it wants to set or get the addressed location</a:t>
            </a:r>
          </a:p>
          <a:p>
            <a:pPr marL="285750" indent="-285750">
              <a:buFont typeface="Arial" panose="020B0604020202020204" pitchFamily="34" charset="0"/>
              <a:buChar char="•"/>
            </a:pPr>
            <a:r>
              <a:rPr lang="en-GB" dirty="0"/>
              <a:t>a clock line that lets a clock pulse sequence the processor</a:t>
            </a:r>
          </a:p>
          <a:p>
            <a:pPr marL="285750" indent="-285750">
              <a:buFont typeface="Arial" panose="020B0604020202020204" pitchFamily="34" charset="0"/>
              <a:buChar char="•"/>
            </a:pPr>
            <a:r>
              <a:rPr lang="en-GB" dirty="0"/>
              <a:t>A reset line that resets the program counter to zero (or whatever) and restarts execution. </a:t>
            </a:r>
          </a:p>
        </p:txBody>
      </p:sp>
    </p:spTree>
    <p:extLst>
      <p:ext uri="{BB962C8B-B14F-4D97-AF65-F5344CB8AC3E}">
        <p14:creationId xmlns:p14="http://schemas.microsoft.com/office/powerpoint/2010/main" val="3906796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838" y="165175"/>
            <a:ext cx="11711162" cy="1115616"/>
          </a:xfrm>
        </p:spPr>
        <p:txBody>
          <a:bodyPr>
            <a:noAutofit/>
          </a:bodyPr>
          <a:lstStyle/>
          <a:p>
            <a:pPr algn="ctr"/>
            <a:r>
              <a:rPr lang="en-GB" altLang="en-US" sz="4000" dirty="0"/>
              <a:t>Fetch and execute cycle</a:t>
            </a:r>
            <a:br>
              <a:rPr lang="en-GB" altLang="en-US" sz="4000" dirty="0"/>
            </a:br>
            <a:endParaRPr lang="en-GB" sz="4000" dirty="0"/>
          </a:p>
        </p:txBody>
      </p:sp>
      <p:sp>
        <p:nvSpPr>
          <p:cNvPr id="3" name="Content Placeholder 2"/>
          <p:cNvSpPr>
            <a:spLocks noGrp="1"/>
          </p:cNvSpPr>
          <p:nvPr>
            <p:ph idx="1"/>
          </p:nvPr>
        </p:nvSpPr>
        <p:spPr/>
        <p:txBody>
          <a:bodyPr>
            <a:normAutofit fontScale="92500" lnSpcReduction="20000"/>
          </a:bodyPr>
          <a:lstStyle/>
          <a:p>
            <a:r>
              <a:rPr lang="en-GB" dirty="0"/>
              <a:t>To understand how the CPU operates, let’s look at how an instruction is executed. The machine instruction has 	two major parts: an </a:t>
            </a:r>
            <a:r>
              <a:rPr lang="en-GB" dirty="0" err="1"/>
              <a:t>opcode</a:t>
            </a:r>
            <a:r>
              <a:rPr lang="en-GB" dirty="0"/>
              <a:t> and operands. </a:t>
            </a:r>
          </a:p>
          <a:p>
            <a:r>
              <a:rPr lang="en-GB" dirty="0" smtClean="0"/>
              <a:t>The </a:t>
            </a:r>
            <a:r>
              <a:rPr lang="en-GB" dirty="0" err="1"/>
              <a:t>opcode</a:t>
            </a:r>
            <a:r>
              <a:rPr lang="en-GB" dirty="0"/>
              <a:t> </a:t>
            </a:r>
            <a:r>
              <a:rPr lang="en-GB" dirty="0" smtClean="0"/>
              <a:t>specifies </a:t>
            </a:r>
            <a:r>
              <a:rPr lang="en-GB" dirty="0"/>
              <a:t>the type of operation and operands are often given as memory address to the data to be manipulated.</a:t>
            </a:r>
          </a:p>
          <a:p>
            <a:r>
              <a:rPr lang="en-GB" dirty="0" smtClean="0"/>
              <a:t>The two </a:t>
            </a:r>
            <a:r>
              <a:rPr lang="en-GB" dirty="0"/>
              <a:t>operation cycles of the microprocessor are: (Fetch - Execute cycle)</a:t>
            </a:r>
          </a:p>
        </p:txBody>
      </p:sp>
    </p:spTree>
    <p:extLst>
      <p:ext uri="{BB962C8B-B14F-4D97-AF65-F5344CB8AC3E}">
        <p14:creationId xmlns:p14="http://schemas.microsoft.com/office/powerpoint/2010/main" val="3961238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Fetch and execute </a:t>
            </a:r>
            <a:r>
              <a:rPr lang="en-GB" dirty="0" smtClean="0"/>
              <a:t>cycle cont’d</a:t>
            </a:r>
            <a:endParaRPr lang="en-GB" dirty="0"/>
          </a:p>
        </p:txBody>
      </p:sp>
      <p:sp>
        <p:nvSpPr>
          <p:cNvPr id="3" name="Content Placeholder 2"/>
          <p:cNvSpPr>
            <a:spLocks noGrp="1"/>
          </p:cNvSpPr>
          <p:nvPr>
            <p:ph idx="1"/>
          </p:nvPr>
        </p:nvSpPr>
        <p:spPr/>
        <p:txBody>
          <a:bodyPr>
            <a:normAutofit fontScale="92500" lnSpcReduction="20000"/>
          </a:bodyPr>
          <a:lstStyle/>
          <a:p>
            <a:r>
              <a:rPr lang="en-GB" dirty="0"/>
              <a:t>Fetch:</a:t>
            </a:r>
          </a:p>
          <a:p>
            <a:r>
              <a:rPr lang="en-GB" dirty="0"/>
              <a:t>1. Fetch an instruction from memory</a:t>
            </a:r>
          </a:p>
          <a:p>
            <a:r>
              <a:rPr lang="en-GB" dirty="0"/>
              <a:t>2. Decode the instruction to determine the operation</a:t>
            </a:r>
          </a:p>
          <a:p>
            <a:r>
              <a:rPr lang="en-GB" dirty="0"/>
              <a:t>3. Fetch data from memory if necessary.</a:t>
            </a:r>
          </a:p>
          <a:p>
            <a:r>
              <a:rPr lang="en-GB" dirty="0"/>
              <a:t>Execute:</a:t>
            </a:r>
          </a:p>
          <a:p>
            <a:r>
              <a:rPr lang="en-GB" dirty="0"/>
              <a:t>1. Perform the operation on the data</a:t>
            </a:r>
          </a:p>
          <a:p>
            <a:r>
              <a:rPr lang="en-GB" dirty="0"/>
              <a:t>2. Store the result in memory if needed.</a:t>
            </a:r>
          </a:p>
          <a:p>
            <a:endParaRPr lang="en-GB" dirty="0"/>
          </a:p>
        </p:txBody>
      </p:sp>
    </p:spTree>
    <p:extLst>
      <p:ext uri="{BB962C8B-B14F-4D97-AF65-F5344CB8AC3E}">
        <p14:creationId xmlns:p14="http://schemas.microsoft.com/office/powerpoint/2010/main" val="706658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Topics (Module 1)</a:t>
            </a:r>
            <a:endParaRPr lang="en-GB" b="1" dirty="0"/>
          </a:p>
        </p:txBody>
      </p:sp>
      <p:sp>
        <p:nvSpPr>
          <p:cNvPr id="3" name="Content Placeholder 2"/>
          <p:cNvSpPr>
            <a:spLocks noGrp="1"/>
          </p:cNvSpPr>
          <p:nvPr>
            <p:ph idx="1"/>
          </p:nvPr>
        </p:nvSpPr>
        <p:spPr/>
        <p:txBody>
          <a:bodyPr>
            <a:normAutofit/>
          </a:bodyPr>
          <a:lstStyle/>
          <a:p>
            <a:r>
              <a:rPr lang="en-GB" altLang="en-US" dirty="0" smtClean="0"/>
              <a:t>The CPU, </a:t>
            </a:r>
          </a:p>
          <a:p>
            <a:r>
              <a:rPr lang="en-GB" altLang="en-US" dirty="0"/>
              <a:t>Memory </a:t>
            </a:r>
            <a:r>
              <a:rPr lang="en-GB" altLang="en-US" dirty="0" smtClean="0"/>
              <a:t>subsystem </a:t>
            </a:r>
          </a:p>
          <a:p>
            <a:r>
              <a:rPr lang="en-GB" altLang="en-US" dirty="0"/>
              <a:t>I/O </a:t>
            </a:r>
            <a:r>
              <a:rPr lang="en-GB" altLang="en-US" dirty="0" smtClean="0"/>
              <a:t>subsystem </a:t>
            </a:r>
          </a:p>
          <a:p>
            <a:r>
              <a:rPr lang="en-GB" altLang="en-US" dirty="0"/>
              <a:t>B</a:t>
            </a:r>
            <a:r>
              <a:rPr lang="en-GB" altLang="en-US" dirty="0" smtClean="0"/>
              <a:t>uses subsystem </a:t>
            </a:r>
          </a:p>
          <a:p>
            <a:endParaRPr lang="en-GB" dirty="0"/>
          </a:p>
        </p:txBody>
      </p:sp>
    </p:spTree>
    <p:extLst>
      <p:ext uri="{BB962C8B-B14F-4D97-AF65-F5344CB8AC3E}">
        <p14:creationId xmlns:p14="http://schemas.microsoft.com/office/powerpoint/2010/main" val="65154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Microprocessor Architecture</a:t>
            </a:r>
            <a:endParaRPr lang="en-GB"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en-GB" sz="4200" dirty="0" smtClean="0"/>
              <a:t>Architecture:</a:t>
            </a:r>
          </a:p>
          <a:p>
            <a:pPr>
              <a:lnSpc>
                <a:spcPct val="120000"/>
              </a:lnSpc>
            </a:pPr>
            <a:endParaRPr lang="en-GB" sz="4200" dirty="0"/>
          </a:p>
          <a:p>
            <a:pPr eaLnBrk="1" hangingPunct="1">
              <a:lnSpc>
                <a:spcPct val="120000"/>
              </a:lnSpc>
              <a:buFontTx/>
              <a:buNone/>
            </a:pPr>
            <a:r>
              <a:rPr lang="en-US" altLang="en-US" sz="4200" dirty="0" smtClean="0"/>
              <a:t>	The </a:t>
            </a:r>
            <a:r>
              <a:rPr lang="en-US" altLang="en-US" sz="4200" dirty="0"/>
              <a:t>basic function of a µ</a:t>
            </a:r>
            <a:r>
              <a:rPr lang="en-US" altLang="en-US" sz="4200" b="1" dirty="0"/>
              <a:t>p </a:t>
            </a:r>
            <a:r>
              <a:rPr lang="en-US" altLang="en-US" sz="4200" dirty="0"/>
              <a:t>is to fetch, decode and execute instructions held in ROM or RAM.</a:t>
            </a:r>
          </a:p>
          <a:p>
            <a:pPr eaLnBrk="1" hangingPunct="1">
              <a:lnSpc>
                <a:spcPct val="120000"/>
              </a:lnSpc>
            </a:pPr>
            <a:r>
              <a:rPr lang="en-US" altLang="en-US" sz="4200" dirty="0"/>
              <a:t>To accomplish this it must </a:t>
            </a:r>
            <a:r>
              <a:rPr lang="en-US" altLang="en-US" sz="4200" b="1" dirty="0"/>
              <a:t>fetch data from an external memory</a:t>
            </a:r>
            <a:r>
              <a:rPr lang="en-US" altLang="en-US" sz="4200" dirty="0"/>
              <a:t> </a:t>
            </a:r>
            <a:r>
              <a:rPr lang="en-US" altLang="en-US" sz="4200" b="1" dirty="0"/>
              <a:t>source</a:t>
            </a:r>
            <a:r>
              <a:rPr lang="en-US" altLang="en-US" sz="4200" dirty="0"/>
              <a:t> and </a:t>
            </a:r>
            <a:r>
              <a:rPr lang="en-US" altLang="en-US" sz="4200" b="1" dirty="0"/>
              <a:t>transfer it into its own internal memory</a:t>
            </a:r>
            <a:r>
              <a:rPr lang="en-US" altLang="en-US" sz="4200" dirty="0"/>
              <a:t>, each addressable </a:t>
            </a:r>
            <a:r>
              <a:rPr lang="en-US" altLang="en-US" sz="4200" dirty="0" smtClean="0"/>
              <a:t>component </a:t>
            </a:r>
            <a:r>
              <a:rPr lang="en-US" altLang="en-US" sz="4200" dirty="0"/>
              <a:t>which is called a </a:t>
            </a:r>
            <a:r>
              <a:rPr lang="en-US" altLang="en-US" sz="4200" b="1" dirty="0"/>
              <a:t>register</a:t>
            </a:r>
            <a:r>
              <a:rPr lang="en-US" altLang="en-US" sz="4200" dirty="0"/>
              <a:t>.</a:t>
            </a:r>
          </a:p>
          <a:p>
            <a:pPr eaLnBrk="1" hangingPunct="1">
              <a:lnSpc>
                <a:spcPct val="120000"/>
              </a:lnSpc>
            </a:pPr>
            <a:r>
              <a:rPr lang="en-US" altLang="en-US" sz="4200" dirty="0"/>
              <a:t>It must also be able to distinguish between </a:t>
            </a:r>
            <a:r>
              <a:rPr lang="en-US" altLang="en-US" sz="4200" b="1" dirty="0"/>
              <a:t>instructions</a:t>
            </a:r>
            <a:r>
              <a:rPr lang="en-US" altLang="en-US" sz="4200" dirty="0"/>
              <a:t> and </a:t>
            </a:r>
            <a:r>
              <a:rPr lang="en-US" altLang="en-US" sz="4200" b="1" dirty="0"/>
              <a:t>operands</a:t>
            </a:r>
            <a:r>
              <a:rPr lang="en-US" altLang="en-US" sz="4200" dirty="0"/>
              <a:t>, that is, the. read/write memory locations containing the data to be operated on i.e. byte addressable location in ROM, RAM or in the µ</a:t>
            </a:r>
            <a:r>
              <a:rPr lang="en-US" altLang="en-US" sz="4200" b="1" dirty="0"/>
              <a:t>p</a:t>
            </a:r>
            <a:r>
              <a:rPr lang="en-US" altLang="en-US" sz="4200" dirty="0"/>
              <a:t>’s own registers. </a:t>
            </a:r>
          </a:p>
          <a:p>
            <a:pPr eaLnBrk="1" hangingPunct="1">
              <a:lnSpc>
                <a:spcPct val="120000"/>
              </a:lnSpc>
            </a:pPr>
            <a:r>
              <a:rPr lang="en-US" altLang="en-US" sz="4200" dirty="0"/>
              <a:t>In addition, the µ</a:t>
            </a:r>
            <a:r>
              <a:rPr lang="en-US" altLang="en-US" sz="4200" b="1" dirty="0"/>
              <a:t>p </a:t>
            </a:r>
            <a:r>
              <a:rPr lang="en-US" altLang="en-US" sz="4200" dirty="0"/>
              <a:t>must perform additional tasks such as responding to external events such as resets and interrupts, provide memory management facilities to the operating system, etc. A consideration of the fundamental components in a basic microprocessor is first undertaken before introducing more complex modern devices. </a:t>
            </a:r>
          </a:p>
          <a:p>
            <a:endParaRPr lang="en-GB" dirty="0"/>
          </a:p>
        </p:txBody>
      </p:sp>
    </p:spTree>
    <p:extLst>
      <p:ext uri="{BB962C8B-B14F-4D97-AF65-F5344CB8AC3E}">
        <p14:creationId xmlns:p14="http://schemas.microsoft.com/office/powerpoint/2010/main" val="301876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Microprocessor components or units</a:t>
            </a:r>
            <a:endParaRPr lang="en-GB" dirty="0"/>
          </a:p>
        </p:txBody>
      </p:sp>
      <p:sp>
        <p:nvSpPr>
          <p:cNvPr id="3" name="Content Placeholder 2"/>
          <p:cNvSpPr>
            <a:spLocks noGrp="1"/>
          </p:cNvSpPr>
          <p:nvPr>
            <p:ph idx="1"/>
          </p:nvPr>
        </p:nvSpPr>
        <p:spPr/>
        <p:txBody>
          <a:bodyPr/>
          <a:lstStyle/>
          <a:p>
            <a:pPr eaLnBrk="1" hangingPunct="1"/>
            <a:r>
              <a:rPr lang="en-US" altLang="en-US" dirty="0"/>
              <a:t>The Execution unit (EU)</a:t>
            </a:r>
          </a:p>
          <a:p>
            <a:pPr eaLnBrk="1" hangingPunct="1"/>
            <a:r>
              <a:rPr lang="en-US" altLang="en-US" dirty="0"/>
              <a:t>The Bus interface unit (BIU</a:t>
            </a:r>
            <a:r>
              <a:rPr lang="ru-RU" altLang="en-US" dirty="0"/>
              <a:t>)</a:t>
            </a:r>
          </a:p>
          <a:p>
            <a:endParaRPr lang="en-GB" dirty="0"/>
          </a:p>
        </p:txBody>
      </p:sp>
    </p:spTree>
    <p:extLst>
      <p:ext uri="{BB962C8B-B14F-4D97-AF65-F5344CB8AC3E}">
        <p14:creationId xmlns:p14="http://schemas.microsoft.com/office/powerpoint/2010/main" val="2498122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80C186 CPU family Architecture</a:t>
            </a:r>
            <a:endParaRPr lang="en-GB" dirty="0"/>
          </a:p>
        </p:txBody>
      </p:sp>
      <p:pic>
        <p:nvPicPr>
          <p:cNvPr id="4" name="Content Placeholder 3"/>
          <p:cNvPicPr>
            <a:picLocks noGrp="1" noChangeAspect="1"/>
          </p:cNvPicPr>
          <p:nvPr>
            <p:ph idx="1"/>
          </p:nvPr>
        </p:nvPicPr>
        <p:blipFill>
          <a:blip r:embed="rId2"/>
          <a:stretch>
            <a:fillRect/>
          </a:stretch>
        </p:blipFill>
        <p:spPr>
          <a:xfrm>
            <a:off x="3023556" y="1412875"/>
            <a:ext cx="6144888" cy="4824413"/>
          </a:xfrm>
          <a:prstGeom prst="rect">
            <a:avLst/>
          </a:prstGeom>
        </p:spPr>
      </p:pic>
    </p:spTree>
    <p:extLst>
      <p:ext uri="{BB962C8B-B14F-4D97-AF65-F5344CB8AC3E}">
        <p14:creationId xmlns:p14="http://schemas.microsoft.com/office/powerpoint/2010/main" val="2025320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Execution unit</a:t>
            </a:r>
            <a:endParaRPr lang="en-GB" dirty="0"/>
          </a:p>
        </p:txBody>
      </p:sp>
      <p:sp>
        <p:nvSpPr>
          <p:cNvPr id="3" name="Content Placeholder 2"/>
          <p:cNvSpPr>
            <a:spLocks noGrp="1"/>
          </p:cNvSpPr>
          <p:nvPr>
            <p:ph idx="1"/>
          </p:nvPr>
        </p:nvSpPr>
        <p:spPr/>
        <p:txBody>
          <a:bodyPr>
            <a:noAutofit/>
          </a:bodyPr>
          <a:lstStyle/>
          <a:p>
            <a:pPr eaLnBrk="1" hangingPunct="1">
              <a:lnSpc>
                <a:spcPct val="120000"/>
              </a:lnSpc>
              <a:buFontTx/>
              <a:buNone/>
            </a:pPr>
            <a:r>
              <a:rPr lang="en-US" altLang="en-US" sz="2200" dirty="0"/>
              <a:t>	The Execution Unit executes </a:t>
            </a:r>
            <a:r>
              <a:rPr lang="en-US" altLang="en-US" sz="2200" b="1" dirty="0"/>
              <a:t>all instructions</a:t>
            </a:r>
            <a:r>
              <a:rPr lang="en-US" altLang="en-US" sz="2200" dirty="0"/>
              <a:t>, </a:t>
            </a:r>
            <a:r>
              <a:rPr lang="en-US" altLang="en-US" sz="2200" b="1" dirty="0"/>
              <a:t>provides data</a:t>
            </a:r>
            <a:r>
              <a:rPr lang="en-US" altLang="en-US" sz="2200" dirty="0"/>
              <a:t> and </a:t>
            </a:r>
            <a:r>
              <a:rPr lang="en-US" altLang="en-US" sz="2200" b="1" dirty="0"/>
              <a:t>addresses</a:t>
            </a:r>
            <a:r>
              <a:rPr lang="en-US" altLang="en-US" sz="2200" dirty="0"/>
              <a:t> to the </a:t>
            </a:r>
            <a:r>
              <a:rPr lang="en-US" altLang="en-US" sz="2200" b="1" dirty="0"/>
              <a:t>Bus Interface Unit</a:t>
            </a:r>
            <a:r>
              <a:rPr lang="en-US" altLang="en-US" sz="2200" dirty="0"/>
              <a:t> and manipulates the general registers and the Processor Status Word. The 16-bit ALU within the Execution Unit maintains the µ</a:t>
            </a:r>
            <a:r>
              <a:rPr lang="en-US" altLang="en-US" sz="2200" b="1" dirty="0"/>
              <a:t>p </a:t>
            </a:r>
            <a:r>
              <a:rPr lang="en-US" altLang="en-US" sz="2200" dirty="0"/>
              <a:t>status and control flags and manipulates the general registers and instruction operands. All registers and data paths in the Execution Unit are 16 bits wide for fast internal transfers.</a:t>
            </a:r>
          </a:p>
          <a:p>
            <a:pPr eaLnBrk="1" hangingPunct="1">
              <a:lnSpc>
                <a:spcPct val="120000"/>
              </a:lnSpc>
              <a:buFontTx/>
              <a:buNone/>
            </a:pPr>
            <a:r>
              <a:rPr lang="en-US" altLang="en-US" sz="2200" dirty="0"/>
              <a:t>	The Execution Unit does not connect directly to the system bus. It obtains instructions from a queue maintained by the </a:t>
            </a:r>
            <a:r>
              <a:rPr lang="en-US" altLang="en-US" sz="2200" b="1" dirty="0"/>
              <a:t>Bus Interface Unit</a:t>
            </a:r>
            <a:r>
              <a:rPr lang="en-US" altLang="en-US" sz="2200" dirty="0"/>
              <a:t>. When an instruction requires access to memory or a peripheral device, the Execution Unit requests the </a:t>
            </a:r>
            <a:r>
              <a:rPr lang="en-US" altLang="en-US" sz="2200" b="1" dirty="0"/>
              <a:t>Bus Interface Unit</a:t>
            </a:r>
            <a:r>
              <a:rPr lang="en-US" altLang="en-US" sz="2200" dirty="0"/>
              <a:t> to read and write data. Addresses manipulated by the Execution Unit are 16 bits wide. The </a:t>
            </a:r>
            <a:r>
              <a:rPr lang="en-US" altLang="en-US" sz="2200" b="1" dirty="0"/>
              <a:t>Bus Interface Unit</a:t>
            </a:r>
            <a:r>
              <a:rPr lang="en-US" altLang="en-US" sz="2200" dirty="0"/>
              <a:t>, however, performs an address calculation that allows the Execution Unit to access the full megabyte of memory space.</a:t>
            </a:r>
          </a:p>
          <a:p>
            <a:pPr eaLnBrk="1" hangingPunct="1">
              <a:lnSpc>
                <a:spcPct val="120000"/>
              </a:lnSpc>
              <a:buFontTx/>
              <a:buNone/>
            </a:pPr>
            <a:r>
              <a:rPr lang="en-US" altLang="en-US" sz="2200" dirty="0"/>
              <a:t> </a:t>
            </a:r>
            <a:endParaRPr lang="ru-RU" altLang="en-US" sz="2200" dirty="0"/>
          </a:p>
          <a:p>
            <a:pPr>
              <a:lnSpc>
                <a:spcPct val="120000"/>
              </a:lnSpc>
            </a:pPr>
            <a:endParaRPr lang="en-GB" sz="2200" dirty="0"/>
          </a:p>
        </p:txBody>
      </p:sp>
    </p:spTree>
    <p:extLst>
      <p:ext uri="{BB962C8B-B14F-4D97-AF65-F5344CB8AC3E}">
        <p14:creationId xmlns:p14="http://schemas.microsoft.com/office/powerpoint/2010/main" val="2613614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Execution </a:t>
            </a:r>
            <a:r>
              <a:rPr lang="en-GB" dirty="0" smtClean="0"/>
              <a:t>unit cont’d</a:t>
            </a:r>
            <a:endParaRPr lang="en-GB" dirty="0"/>
          </a:p>
        </p:txBody>
      </p:sp>
      <p:sp>
        <p:nvSpPr>
          <p:cNvPr id="3" name="Content Placeholder 2"/>
          <p:cNvSpPr>
            <a:spLocks noGrp="1"/>
          </p:cNvSpPr>
          <p:nvPr>
            <p:ph idx="1"/>
          </p:nvPr>
        </p:nvSpPr>
        <p:spPr/>
        <p:txBody>
          <a:bodyPr>
            <a:normAutofit fontScale="62500" lnSpcReduction="20000"/>
          </a:bodyPr>
          <a:lstStyle/>
          <a:p>
            <a:r>
              <a:rPr lang="en-US" altLang="en-US" sz="4000" dirty="0"/>
              <a:t>To execute an instruction, the Execution Unit must first fetch the </a:t>
            </a:r>
            <a:r>
              <a:rPr lang="en-US" altLang="en-US" sz="4000" b="1" dirty="0"/>
              <a:t>object code byte</a:t>
            </a:r>
            <a:r>
              <a:rPr lang="en-US" altLang="en-US" sz="4000" dirty="0"/>
              <a:t> from the </a:t>
            </a:r>
            <a:r>
              <a:rPr lang="en-US" altLang="en-US" sz="4000" b="1" dirty="0"/>
              <a:t>instruction queue</a:t>
            </a:r>
            <a:r>
              <a:rPr lang="en-US" altLang="en-US" sz="4000" dirty="0"/>
              <a:t> and then execute the instruction. If the queue is empty when the Execution Unit is ready to fetch an instruction byte, the Execution Unit waits for the Bus Interface Unit to fetch the instruction byte. </a:t>
            </a:r>
            <a:endParaRPr lang="en-US" altLang="en-US" sz="4000" dirty="0" smtClean="0"/>
          </a:p>
          <a:p>
            <a:pPr eaLnBrk="1" hangingPunct="1">
              <a:buFontTx/>
              <a:buNone/>
            </a:pPr>
            <a:r>
              <a:rPr lang="en-US" altLang="en-US" sz="4000" dirty="0" smtClean="0"/>
              <a:t>	(</a:t>
            </a:r>
            <a:r>
              <a:rPr lang="en-US" altLang="en-US" sz="4000" dirty="0"/>
              <a:t>EU) is used mainly to execute instructions. It contains a circuit called the </a:t>
            </a:r>
            <a:r>
              <a:rPr lang="en-US" altLang="en-US" sz="4000" b="1" i="1" dirty="0"/>
              <a:t>arithmetic and logic unit (ALU)</a:t>
            </a:r>
            <a:r>
              <a:rPr lang="en-US" altLang="en-US" sz="4000" b="1" dirty="0"/>
              <a:t>. </a:t>
            </a:r>
            <a:r>
              <a:rPr lang="en-US" altLang="en-US" sz="4000" dirty="0"/>
              <a:t>The ALU performs arithmetic ( + , - , * , / ) and logic (AND,OR, NOT) operations. The data for operations are stored in circuit called </a:t>
            </a:r>
            <a:r>
              <a:rPr lang="en-US" altLang="en-US" sz="4000" b="1" i="1" dirty="0"/>
              <a:t>Registers</a:t>
            </a:r>
            <a:r>
              <a:rPr lang="en-US" altLang="en-US" sz="4000" i="1" dirty="0"/>
              <a:t>. </a:t>
            </a:r>
            <a:r>
              <a:rPr lang="en-US" altLang="en-US" sz="4000" dirty="0"/>
              <a:t>A register is like a memory location except that we normally refer to it by a name rather than address. </a:t>
            </a:r>
          </a:p>
          <a:p>
            <a:pPr eaLnBrk="1" hangingPunct="1">
              <a:buFontTx/>
              <a:buNone/>
            </a:pPr>
            <a:r>
              <a:rPr lang="en-US" altLang="en-US" sz="4000" dirty="0"/>
              <a:t>	The EU has eight registers for storing data; their names are AX, BX, CX, DX, SI, DI, BP, SP and FLAGS register.</a:t>
            </a:r>
          </a:p>
          <a:p>
            <a:endParaRPr lang="en-US" altLang="en-US" sz="4000" dirty="0" smtClean="0"/>
          </a:p>
          <a:p>
            <a:endParaRPr lang="en-US" altLang="en-US" sz="4000" dirty="0"/>
          </a:p>
          <a:p>
            <a:endParaRPr lang="en-GB" dirty="0"/>
          </a:p>
        </p:txBody>
      </p:sp>
    </p:spTree>
    <p:extLst>
      <p:ext uri="{BB962C8B-B14F-4D97-AF65-F5344CB8AC3E}">
        <p14:creationId xmlns:p14="http://schemas.microsoft.com/office/powerpoint/2010/main" val="1817063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Bus interface unit</a:t>
            </a:r>
            <a:endParaRPr lang="en-GB" dirty="0"/>
          </a:p>
        </p:txBody>
      </p:sp>
      <p:sp>
        <p:nvSpPr>
          <p:cNvPr id="3" name="Content Placeholder 2"/>
          <p:cNvSpPr>
            <a:spLocks noGrp="1"/>
          </p:cNvSpPr>
          <p:nvPr>
            <p:ph idx="1"/>
          </p:nvPr>
        </p:nvSpPr>
        <p:spPr/>
        <p:txBody>
          <a:bodyPr>
            <a:normAutofit fontScale="85000" lnSpcReduction="10000"/>
          </a:bodyPr>
          <a:lstStyle/>
          <a:p>
            <a:r>
              <a:rPr lang="en-US" altLang="en-US" sz="4000" dirty="0"/>
              <a:t>The 80C186 family Bus Interface Units are functionally identical. They are implemented differently to match the </a:t>
            </a:r>
            <a:r>
              <a:rPr lang="en-US" altLang="en-US" sz="4000" b="1" dirty="0"/>
              <a:t>structure and performance characteristics of their respective system buses</a:t>
            </a:r>
            <a:r>
              <a:rPr lang="en-US" altLang="en-US" sz="4000" dirty="0"/>
              <a:t>. The Bus Interface Unit executes all external bus cycles. This unit consists of the </a:t>
            </a:r>
            <a:r>
              <a:rPr lang="en-US" altLang="en-US" sz="4000" b="1" dirty="0"/>
              <a:t>segment registers</a:t>
            </a:r>
            <a:r>
              <a:rPr lang="en-US" altLang="en-US" sz="4000" dirty="0"/>
              <a:t>, </a:t>
            </a:r>
            <a:r>
              <a:rPr lang="en-US" altLang="en-US" sz="4000" b="1" dirty="0"/>
              <a:t>the Instruction Pointer, the instruction code queue and several miscellaneous registers.</a:t>
            </a:r>
            <a:r>
              <a:rPr lang="en-US" altLang="en-US" sz="4000" dirty="0"/>
              <a:t> The Bus Interface Unit transfers data to and from the Execution Unit on the ALU data bus. </a:t>
            </a:r>
          </a:p>
          <a:p>
            <a:endParaRPr lang="en-GB" dirty="0"/>
          </a:p>
        </p:txBody>
      </p:sp>
    </p:spTree>
    <p:extLst>
      <p:ext uri="{BB962C8B-B14F-4D97-AF65-F5344CB8AC3E}">
        <p14:creationId xmlns:p14="http://schemas.microsoft.com/office/powerpoint/2010/main" val="3482216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Bus interface unit functions</a:t>
            </a:r>
            <a:endParaRPr lang="en-GB" dirty="0"/>
          </a:p>
        </p:txBody>
      </p:sp>
      <p:sp>
        <p:nvSpPr>
          <p:cNvPr id="3" name="Content Placeholder 2"/>
          <p:cNvSpPr>
            <a:spLocks noGrp="1"/>
          </p:cNvSpPr>
          <p:nvPr>
            <p:ph idx="1"/>
          </p:nvPr>
        </p:nvSpPr>
        <p:spPr/>
        <p:txBody>
          <a:bodyPr>
            <a:normAutofit fontScale="92500" lnSpcReduction="10000"/>
          </a:bodyPr>
          <a:lstStyle/>
          <a:p>
            <a:pPr eaLnBrk="1" hangingPunct="1"/>
            <a:r>
              <a:rPr lang="en-US" altLang="en-US" sz="4000" dirty="0"/>
              <a:t>F</a:t>
            </a:r>
            <a:r>
              <a:rPr lang="en-US" altLang="en-US" sz="4000" dirty="0" smtClean="0"/>
              <a:t>acilitates </a:t>
            </a:r>
            <a:r>
              <a:rPr lang="en-US" altLang="en-US" sz="4000" dirty="0"/>
              <a:t>communication between the EU and memory or I/O circuits. </a:t>
            </a:r>
          </a:p>
          <a:p>
            <a:pPr eaLnBrk="1" hangingPunct="1"/>
            <a:r>
              <a:rPr lang="en-US" altLang="en-US" sz="4000" dirty="0"/>
              <a:t>It is responsible for transmitting address, data, and control signals on the buses. </a:t>
            </a:r>
          </a:p>
          <a:p>
            <a:pPr eaLnBrk="1" hangingPunct="1"/>
            <a:r>
              <a:rPr lang="en-US" altLang="en-US" sz="4000" dirty="0"/>
              <a:t>Its registers are named CS, DS, ES, SS, IP; they hold addresses of memory locations. </a:t>
            </a:r>
            <a:endParaRPr lang="en-US" altLang="en-US" sz="4000" dirty="0" smtClean="0"/>
          </a:p>
          <a:p>
            <a:pPr eaLnBrk="1" hangingPunct="1"/>
            <a:r>
              <a:rPr lang="en-US" altLang="en-US" sz="4000" dirty="0" smtClean="0"/>
              <a:t>Example: The </a:t>
            </a:r>
            <a:r>
              <a:rPr lang="en-US" altLang="en-US" sz="4000" dirty="0"/>
              <a:t>IP contains the address of next instruction to be executed by the EU.</a:t>
            </a:r>
          </a:p>
          <a:p>
            <a:endParaRPr lang="en-GB" dirty="0"/>
          </a:p>
        </p:txBody>
      </p:sp>
    </p:spTree>
    <p:extLst>
      <p:ext uri="{BB962C8B-B14F-4D97-AF65-F5344CB8AC3E}">
        <p14:creationId xmlns:p14="http://schemas.microsoft.com/office/powerpoint/2010/main" val="2643917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How they work?</a:t>
            </a:r>
            <a:endParaRPr lang="en-GB" dirty="0"/>
          </a:p>
        </p:txBody>
      </p:sp>
      <p:sp>
        <p:nvSpPr>
          <p:cNvPr id="3" name="Content Placeholder 2"/>
          <p:cNvSpPr>
            <a:spLocks noGrp="1"/>
          </p:cNvSpPr>
          <p:nvPr>
            <p:ph idx="1"/>
          </p:nvPr>
        </p:nvSpPr>
        <p:spPr/>
        <p:txBody>
          <a:bodyPr/>
          <a:lstStyle/>
          <a:p>
            <a:pPr eaLnBrk="1" hangingPunct="1">
              <a:buFontTx/>
              <a:buNone/>
            </a:pPr>
            <a:r>
              <a:rPr lang="en-US" altLang="en-US" sz="4000" b="1" i="1" dirty="0" smtClean="0"/>
              <a:t>	The </a:t>
            </a:r>
            <a:r>
              <a:rPr lang="en-US" altLang="en-US" sz="4000" b="1" i="1" dirty="0"/>
              <a:t>EU and the BIU </a:t>
            </a:r>
            <a:r>
              <a:rPr lang="en-US" altLang="en-US" sz="4000" dirty="0"/>
              <a:t>are connected </a:t>
            </a:r>
            <a:r>
              <a:rPr lang="en-US" altLang="en-US" sz="4000" b="1" dirty="0"/>
              <a:t>via an internal bus</a:t>
            </a:r>
            <a:r>
              <a:rPr lang="en-US" altLang="en-US" sz="4000" dirty="0"/>
              <a:t> and they work together. While the </a:t>
            </a:r>
            <a:r>
              <a:rPr lang="en-US" altLang="en-US" sz="4000" b="1" dirty="0"/>
              <a:t>EU</a:t>
            </a:r>
            <a:r>
              <a:rPr lang="en-US" altLang="en-US" sz="4000" dirty="0"/>
              <a:t> is executing an instruction, the </a:t>
            </a:r>
            <a:r>
              <a:rPr lang="en-US" altLang="en-US" sz="4000" b="1" dirty="0"/>
              <a:t>BIU</a:t>
            </a:r>
            <a:r>
              <a:rPr lang="en-US" altLang="en-US" sz="4000" dirty="0"/>
              <a:t> fetches up to six bytes of the next instruction and places them in the instruction queue. </a:t>
            </a:r>
          </a:p>
          <a:p>
            <a:pPr eaLnBrk="1" hangingPunct="1">
              <a:buFontTx/>
              <a:buNone/>
            </a:pPr>
            <a:r>
              <a:rPr lang="en-US" altLang="en-US" sz="4000" dirty="0"/>
              <a:t>	This operation is called </a:t>
            </a:r>
            <a:r>
              <a:rPr lang="en-US" altLang="en-US" sz="4000" b="1" i="1" dirty="0"/>
              <a:t>Instruction pre-fetch. </a:t>
            </a:r>
            <a:r>
              <a:rPr lang="en-US" altLang="en-US" sz="4000" dirty="0"/>
              <a:t>The purpose is to speed up the processor</a:t>
            </a:r>
            <a:r>
              <a:rPr lang="en-US" altLang="en-US" dirty="0"/>
              <a:t>.</a:t>
            </a:r>
          </a:p>
          <a:p>
            <a:endParaRPr lang="en-GB" dirty="0"/>
          </a:p>
        </p:txBody>
      </p:sp>
    </p:spTree>
    <p:extLst>
      <p:ext uri="{BB962C8B-B14F-4D97-AF65-F5344CB8AC3E}">
        <p14:creationId xmlns:p14="http://schemas.microsoft.com/office/powerpoint/2010/main" val="244639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Registers</a:t>
            </a:r>
            <a:endParaRPr lang="en-GB" dirty="0"/>
          </a:p>
        </p:txBody>
      </p:sp>
      <p:sp>
        <p:nvSpPr>
          <p:cNvPr id="3" name="Content Placeholder 2"/>
          <p:cNvSpPr>
            <a:spLocks noGrp="1"/>
          </p:cNvSpPr>
          <p:nvPr>
            <p:ph idx="1"/>
          </p:nvPr>
        </p:nvSpPr>
        <p:spPr/>
        <p:txBody>
          <a:bodyPr>
            <a:noAutofit/>
          </a:bodyPr>
          <a:lstStyle/>
          <a:p>
            <a:r>
              <a:rPr lang="en-GB" sz="2300" dirty="0"/>
              <a:t>Registers are for a variety of purposes such as holding the address of instructions and data, storing the result of an operation, </a:t>
            </a:r>
            <a:r>
              <a:rPr lang="en-GB" sz="2300" dirty="0" smtClean="0"/>
              <a:t>signalling </a:t>
            </a:r>
            <a:r>
              <a:rPr lang="en-GB" sz="2300" dirty="0"/>
              <a:t>the result of a logic operation, or indicating the status of the program or the µp itself. Some registers may be accessible to programmers, while others are reserved for us by the µp itself. </a:t>
            </a:r>
            <a:endParaRPr lang="en-GB" sz="2300" dirty="0" smtClean="0"/>
          </a:p>
          <a:p>
            <a:r>
              <a:rPr lang="en-GB" sz="2300" dirty="0" smtClean="0"/>
              <a:t>Registers </a:t>
            </a:r>
            <a:r>
              <a:rPr lang="en-GB" sz="2300" dirty="0"/>
              <a:t>store binary values such as 1 or 0 as electrical voltages of say 5 volts or 0 volts. They consist of several integrated transistors which are configured as a flip-flop circuits each of which can be switched into a 1 or 0 state. </a:t>
            </a:r>
            <a:endParaRPr lang="en-GB" sz="2300" dirty="0" smtClean="0"/>
          </a:p>
          <a:p>
            <a:r>
              <a:rPr lang="en-GB" sz="2300" dirty="0" smtClean="0"/>
              <a:t>The </a:t>
            </a:r>
            <a:r>
              <a:rPr lang="en-GB" sz="2300" dirty="0"/>
              <a:t>width of a register depends on the type of µp, e.g., an 16, 32 or 64 bit microprocessor. In order to provide backward compatibility, registers may be sub-divided. For example, the Pentium processor is a 32 bit CPU, and its registers are 32 bits wide. Some of these are sub-divided and named as 8 and 16 bit registers in order to run 8 and 16 bit applications designed for earlier x86 microprocessors. </a:t>
            </a:r>
          </a:p>
          <a:p>
            <a:endParaRPr lang="en-GB" sz="2400" dirty="0"/>
          </a:p>
        </p:txBody>
      </p:sp>
    </p:spTree>
    <p:extLst>
      <p:ext uri="{BB962C8B-B14F-4D97-AF65-F5344CB8AC3E}">
        <p14:creationId xmlns:p14="http://schemas.microsoft.com/office/powerpoint/2010/main" val="4097369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Intel 8086 Registers</a:t>
            </a:r>
            <a:endParaRPr lang="en-GB" dirty="0"/>
          </a:p>
        </p:txBody>
      </p:sp>
      <p:pic>
        <p:nvPicPr>
          <p:cNvPr id="4" name="Content Placeholder 3"/>
          <p:cNvPicPr>
            <a:picLocks noGrp="1" noChangeAspect="1"/>
          </p:cNvPicPr>
          <p:nvPr>
            <p:ph idx="1"/>
          </p:nvPr>
        </p:nvPicPr>
        <p:blipFill>
          <a:blip r:embed="rId2"/>
          <a:stretch>
            <a:fillRect/>
          </a:stretch>
        </p:blipFill>
        <p:spPr>
          <a:xfrm>
            <a:off x="2511242" y="1480966"/>
            <a:ext cx="7169517" cy="4688230"/>
          </a:xfrm>
          <a:prstGeom prst="rect">
            <a:avLst/>
          </a:prstGeom>
        </p:spPr>
      </p:pic>
    </p:spTree>
    <p:extLst>
      <p:ext uri="{BB962C8B-B14F-4D97-AF65-F5344CB8AC3E}">
        <p14:creationId xmlns:p14="http://schemas.microsoft.com/office/powerpoint/2010/main" val="674788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US" sz="3200" dirty="0"/>
              <a:t>OVERVIEW OF MICROCOMPUTER STRUCTURE</a:t>
            </a:r>
            <a:r>
              <a:rPr lang="ru-RU" altLang="en-US" sz="3200" dirty="0"/>
              <a:t> AND OPERATION</a:t>
            </a:r>
            <a:br>
              <a:rPr lang="ru-RU" altLang="en-US" sz="3200" dirty="0"/>
            </a:br>
            <a:r>
              <a:rPr lang="en-US" altLang="en-US" sz="3200" dirty="0"/>
              <a:t>(Von Neumann model of computer)</a:t>
            </a:r>
            <a:endParaRPr lang="en-GB" sz="3200"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49390" y="1412875"/>
            <a:ext cx="8693220" cy="4824413"/>
          </a:xfrm>
        </p:spPr>
      </p:pic>
    </p:spTree>
    <p:extLst>
      <p:ext uri="{BB962C8B-B14F-4D97-AF65-F5344CB8AC3E}">
        <p14:creationId xmlns:p14="http://schemas.microsoft.com/office/powerpoint/2010/main" val="197510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838" y="165336"/>
            <a:ext cx="11711162" cy="1115616"/>
          </a:xfrm>
        </p:spPr>
        <p:txBody>
          <a:bodyPr/>
          <a:lstStyle/>
          <a:p>
            <a:r>
              <a:rPr lang="en-GB" dirty="0" smtClean="0"/>
              <a:t>Registers cont’d</a:t>
            </a:r>
            <a:endParaRPr lang="en-GB" dirty="0"/>
          </a:p>
        </p:txBody>
      </p:sp>
      <p:sp>
        <p:nvSpPr>
          <p:cNvPr id="3" name="Content Placeholder 2"/>
          <p:cNvSpPr>
            <a:spLocks noGrp="1"/>
          </p:cNvSpPr>
          <p:nvPr>
            <p:ph idx="1"/>
          </p:nvPr>
        </p:nvSpPr>
        <p:spPr/>
        <p:txBody>
          <a:bodyPr>
            <a:normAutofit fontScale="70000" lnSpcReduction="20000"/>
          </a:bodyPr>
          <a:lstStyle/>
          <a:p>
            <a:r>
              <a:rPr lang="en-GB" b="1" dirty="0" smtClean="0"/>
              <a:t>Instruction Register</a:t>
            </a:r>
            <a:r>
              <a:rPr lang="en-GB" dirty="0" smtClean="0"/>
              <a:t>: When </a:t>
            </a:r>
            <a:r>
              <a:rPr lang="en-GB" dirty="0"/>
              <a:t>the Bus Interface Unit receives an instruction it transfers it to the Instruction Register for temporary storage. In Pentium processors the Bus Interface Unit transfers instructions to the L1 I-Cache, there is no instruction register as such. </a:t>
            </a:r>
            <a:endParaRPr lang="en-GB" dirty="0" smtClean="0"/>
          </a:p>
          <a:p>
            <a:r>
              <a:rPr lang="en-GB" b="1" dirty="0" smtClean="0"/>
              <a:t>Stack pointer</a:t>
            </a:r>
            <a:r>
              <a:rPr lang="en-GB" dirty="0" smtClean="0"/>
              <a:t>: </a:t>
            </a:r>
            <a:r>
              <a:rPr lang="en-US" altLang="en-US" sz="4000" dirty="0" smtClean="0"/>
              <a:t>A </a:t>
            </a:r>
            <a:r>
              <a:rPr lang="en-US" altLang="en-US" sz="4000" dirty="0"/>
              <a:t>stack is a small area of reserved memory used to store the data in the </a:t>
            </a:r>
            <a:r>
              <a:rPr lang="en-US" altLang="en-US" sz="4000" b="1" dirty="0"/>
              <a:t>µp</a:t>
            </a:r>
            <a:r>
              <a:rPr lang="en-US" altLang="en-US" sz="4000" dirty="0"/>
              <a:t>’s registers when: </a:t>
            </a:r>
          </a:p>
          <a:p>
            <a:pPr marL="533400" indent="-533400" eaLnBrk="1" hangingPunct="1">
              <a:lnSpc>
                <a:spcPct val="80000"/>
              </a:lnSpc>
              <a:buFontTx/>
              <a:buAutoNum type="arabicParenBoth"/>
            </a:pPr>
            <a:r>
              <a:rPr lang="en-US" altLang="en-US" sz="4000" dirty="0"/>
              <a:t>system calls are made by a process to operating system routines; </a:t>
            </a:r>
          </a:p>
          <a:p>
            <a:pPr marL="533400" indent="-533400" eaLnBrk="1" hangingPunct="1">
              <a:lnSpc>
                <a:spcPct val="80000"/>
              </a:lnSpc>
              <a:buFontTx/>
              <a:buAutoNum type="arabicParenBoth"/>
            </a:pPr>
            <a:r>
              <a:rPr lang="en-US" altLang="en-US" sz="4000" dirty="0"/>
              <a:t>when hardware interrupts generated by input/output (I/O) transactions on peripheral devices; </a:t>
            </a:r>
          </a:p>
          <a:p>
            <a:pPr marL="533400" indent="-533400" eaLnBrk="1" hangingPunct="1">
              <a:lnSpc>
                <a:spcPct val="80000"/>
              </a:lnSpc>
              <a:buFontTx/>
              <a:buAutoNum type="arabicParenBoth"/>
            </a:pPr>
            <a:r>
              <a:rPr lang="en-US" altLang="en-US" sz="4000" dirty="0"/>
              <a:t>when a process initiates an I/O transfer; </a:t>
            </a:r>
          </a:p>
          <a:p>
            <a:pPr marL="533400" indent="-533400" eaLnBrk="1" hangingPunct="1">
              <a:lnSpc>
                <a:spcPct val="80000"/>
              </a:lnSpc>
              <a:buFontTx/>
              <a:buAutoNum type="arabicParenBoth"/>
            </a:pPr>
            <a:r>
              <a:rPr lang="en-US" altLang="en-US" sz="4000" dirty="0"/>
              <a:t>when a process rescheduling event occurs on foot of a hardware timer interrupt.</a:t>
            </a:r>
          </a:p>
          <a:p>
            <a:endParaRPr lang="en-GB" dirty="0"/>
          </a:p>
          <a:p>
            <a:endParaRPr lang="en-GB" dirty="0"/>
          </a:p>
        </p:txBody>
      </p:sp>
    </p:spTree>
    <p:extLst>
      <p:ext uri="{BB962C8B-B14F-4D97-AF65-F5344CB8AC3E}">
        <p14:creationId xmlns:p14="http://schemas.microsoft.com/office/powerpoint/2010/main" val="3100516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Some Registers and their uses</a:t>
            </a:r>
            <a:endParaRPr lang="en-GB" dirty="0"/>
          </a:p>
        </p:txBody>
      </p:sp>
      <p:sp>
        <p:nvSpPr>
          <p:cNvPr id="3" name="Content Placeholder 2"/>
          <p:cNvSpPr>
            <a:spLocks noGrp="1"/>
          </p:cNvSpPr>
          <p:nvPr>
            <p:ph idx="1"/>
          </p:nvPr>
        </p:nvSpPr>
        <p:spPr/>
        <p:txBody>
          <a:bodyPr/>
          <a:lstStyle/>
          <a:p>
            <a:endParaRPr lang="en-GB" dirty="0" smtClean="0"/>
          </a:p>
          <a:p>
            <a:endParaRPr lang="en-GB" dirty="0"/>
          </a:p>
        </p:txBody>
      </p:sp>
      <p:pic>
        <p:nvPicPr>
          <p:cNvPr id="4" name="Picture 3"/>
          <p:cNvPicPr>
            <a:picLocks noChangeAspect="1"/>
          </p:cNvPicPr>
          <p:nvPr/>
        </p:nvPicPr>
        <p:blipFill>
          <a:blip r:embed="rId2"/>
          <a:stretch>
            <a:fillRect/>
          </a:stretch>
        </p:blipFill>
        <p:spPr>
          <a:xfrm>
            <a:off x="2249104" y="1268760"/>
            <a:ext cx="6541327" cy="4905996"/>
          </a:xfrm>
          <a:prstGeom prst="rect">
            <a:avLst/>
          </a:prstGeom>
        </p:spPr>
      </p:pic>
    </p:spTree>
    <p:extLst>
      <p:ext uri="{BB962C8B-B14F-4D97-AF65-F5344CB8AC3E}">
        <p14:creationId xmlns:p14="http://schemas.microsoft.com/office/powerpoint/2010/main" val="2169705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I/O Ports</a:t>
            </a:r>
            <a:endParaRPr lang="en-GB" dirty="0"/>
          </a:p>
        </p:txBody>
      </p:sp>
      <p:sp>
        <p:nvSpPr>
          <p:cNvPr id="3" name="Content Placeholder 2"/>
          <p:cNvSpPr>
            <a:spLocks noGrp="1"/>
          </p:cNvSpPr>
          <p:nvPr>
            <p:ph idx="1"/>
          </p:nvPr>
        </p:nvSpPr>
        <p:spPr/>
        <p:txBody>
          <a:bodyPr>
            <a:normAutofit fontScale="92500"/>
          </a:bodyPr>
          <a:lstStyle/>
          <a:p>
            <a:r>
              <a:rPr lang="en-GB" dirty="0"/>
              <a:t>I/O devices are connected to the computer through I/O circuits. Each of these circuits contains several register called I/O Ports. Some are used for data while others are used control commands. Like memory locations, the I/O ports have address and they are connected to the bus system. These addresses are known as I/O address and can only be use in input (IN) or output (OUT) instructions.</a:t>
            </a:r>
          </a:p>
          <a:p>
            <a:endParaRPr lang="en-GB" dirty="0"/>
          </a:p>
        </p:txBody>
      </p:sp>
    </p:spTree>
    <p:extLst>
      <p:ext uri="{BB962C8B-B14F-4D97-AF65-F5344CB8AC3E}">
        <p14:creationId xmlns:p14="http://schemas.microsoft.com/office/powerpoint/2010/main" val="3211415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Serial and Parallel Interface</a:t>
            </a:r>
            <a:endParaRPr lang="en-GB" dirty="0"/>
          </a:p>
        </p:txBody>
      </p:sp>
      <p:sp>
        <p:nvSpPr>
          <p:cNvPr id="3" name="Content Placeholder 2"/>
          <p:cNvSpPr>
            <a:spLocks noGrp="1"/>
          </p:cNvSpPr>
          <p:nvPr>
            <p:ph idx="1"/>
          </p:nvPr>
        </p:nvSpPr>
        <p:spPr/>
        <p:txBody>
          <a:bodyPr>
            <a:normAutofit fontScale="77500" lnSpcReduction="20000"/>
          </a:bodyPr>
          <a:lstStyle/>
          <a:p>
            <a:pPr eaLnBrk="1" hangingPunct="1">
              <a:buFontTx/>
              <a:buNone/>
            </a:pPr>
            <a:r>
              <a:rPr lang="en-US" altLang="en-US" sz="4000" dirty="0" smtClean="0"/>
              <a:t>	The </a:t>
            </a:r>
            <a:r>
              <a:rPr lang="en-US" altLang="en-US" sz="4000" dirty="0"/>
              <a:t>data transfer between two digital systems can be </a:t>
            </a:r>
            <a:r>
              <a:rPr lang="en-US" altLang="en-US" sz="4000" dirty="0" smtClean="0"/>
              <a:t>achieved </a:t>
            </a:r>
            <a:r>
              <a:rPr lang="en-US" altLang="en-US" sz="4000" dirty="0"/>
              <a:t>using single bit at a time </a:t>
            </a:r>
            <a:r>
              <a:rPr lang="en-US" altLang="en-US" sz="4000" b="1" i="1" dirty="0"/>
              <a:t>(serial), </a:t>
            </a:r>
            <a:r>
              <a:rPr lang="en-US" altLang="en-US" sz="4000" dirty="0"/>
              <a:t>or using 8bit, 16 bit, etc. at a time </a:t>
            </a:r>
            <a:r>
              <a:rPr lang="en-US" altLang="en-US" sz="4000" b="1" i="1" dirty="0"/>
              <a:t>(parallel). </a:t>
            </a:r>
          </a:p>
          <a:p>
            <a:pPr eaLnBrk="1" hangingPunct="1">
              <a:buFontTx/>
              <a:buNone/>
            </a:pPr>
            <a:r>
              <a:rPr lang="en-US" altLang="en-US" sz="4000" dirty="0"/>
              <a:t>	The </a:t>
            </a:r>
            <a:r>
              <a:rPr lang="en-US" altLang="en-US" sz="4000" b="1" dirty="0"/>
              <a:t>parallel interface </a:t>
            </a:r>
            <a:r>
              <a:rPr lang="en-US" altLang="en-US" sz="4000" dirty="0"/>
              <a:t>requires more wiring connections, while </a:t>
            </a:r>
            <a:r>
              <a:rPr lang="en-US" altLang="en-US" sz="4000" b="1" dirty="0"/>
              <a:t>serial port </a:t>
            </a:r>
            <a:r>
              <a:rPr lang="en-US" altLang="en-US" sz="4000" dirty="0"/>
              <a:t>tends to be slower. </a:t>
            </a:r>
            <a:endParaRPr lang="en-US" altLang="en-US" sz="4000" dirty="0" smtClean="0"/>
          </a:p>
          <a:p>
            <a:pPr eaLnBrk="1" hangingPunct="1">
              <a:buFontTx/>
              <a:buNone/>
            </a:pPr>
            <a:r>
              <a:rPr lang="en-US" altLang="en-US" sz="4000" dirty="0"/>
              <a:t>	</a:t>
            </a:r>
            <a:r>
              <a:rPr lang="en-US" altLang="en-US" sz="4000" dirty="0" smtClean="0"/>
              <a:t>Slow </a:t>
            </a:r>
            <a:r>
              <a:rPr lang="en-US" altLang="en-US" sz="4000" dirty="0"/>
              <a:t>devices, like the keyboard, or remote interface like internet are always connected via serial </a:t>
            </a:r>
            <a:r>
              <a:rPr lang="en-US" altLang="en-US" sz="4000" dirty="0" smtClean="0"/>
              <a:t>interface; </a:t>
            </a:r>
          </a:p>
          <a:p>
            <a:pPr eaLnBrk="1" hangingPunct="1">
              <a:buFontTx/>
              <a:buNone/>
            </a:pPr>
            <a:r>
              <a:rPr lang="en-US" altLang="en-US" sz="4000" dirty="0"/>
              <a:t>	</a:t>
            </a:r>
            <a:r>
              <a:rPr lang="en-US" altLang="en-US" sz="4000" dirty="0" smtClean="0"/>
              <a:t>Fast </a:t>
            </a:r>
            <a:r>
              <a:rPr lang="en-US" altLang="en-US" sz="4000" dirty="0"/>
              <a:t>devices and directly interfaced devices like the disk drive, always connect via parallel port. But some devices like printers can be connected via either serial or parallel interface.</a:t>
            </a:r>
          </a:p>
          <a:p>
            <a:endParaRPr lang="en-GB" dirty="0"/>
          </a:p>
        </p:txBody>
      </p:sp>
    </p:spTree>
    <p:extLst>
      <p:ext uri="{BB962C8B-B14F-4D97-AF65-F5344CB8AC3E}">
        <p14:creationId xmlns:p14="http://schemas.microsoft.com/office/powerpoint/2010/main" val="2044097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Intel 8086 Block diagram</a:t>
            </a:r>
            <a:endParaRPr lang="en-GB"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61765" y="1549288"/>
            <a:ext cx="7149307" cy="4349258"/>
          </a:xfrm>
        </p:spPr>
      </p:pic>
    </p:spTree>
    <p:extLst>
      <p:ext uri="{BB962C8B-B14F-4D97-AF65-F5344CB8AC3E}">
        <p14:creationId xmlns:p14="http://schemas.microsoft.com/office/powerpoint/2010/main" val="9678193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US" sz="4400" dirty="0" smtClean="0"/>
              <a:t>Intel 8086 </a:t>
            </a:r>
            <a:r>
              <a:rPr lang="en-US" altLang="en-US" sz="4400" dirty="0"/>
              <a:t>Microprocessor Pin-out Minimum mode</a:t>
            </a:r>
            <a:endParaRPr lang="en-GB" sz="4400" dirty="0"/>
          </a:p>
        </p:txBody>
      </p:sp>
      <p:pic>
        <p:nvPicPr>
          <p:cNvPr id="4" name="Content Placeholder 3"/>
          <p:cNvPicPr>
            <a:picLocks noGrp="1" noChangeAspect="1"/>
          </p:cNvPicPr>
          <p:nvPr>
            <p:ph idx="1"/>
          </p:nvPr>
        </p:nvPicPr>
        <p:blipFill>
          <a:blip r:embed="rId2"/>
          <a:stretch>
            <a:fillRect/>
          </a:stretch>
        </p:blipFill>
        <p:spPr>
          <a:xfrm>
            <a:off x="4107599" y="1412875"/>
            <a:ext cx="3976802" cy="4824413"/>
          </a:xfrm>
          <a:prstGeom prst="rect">
            <a:avLst/>
          </a:prstGeom>
        </p:spPr>
      </p:pic>
    </p:spTree>
    <p:extLst>
      <p:ext uri="{BB962C8B-B14F-4D97-AF65-F5344CB8AC3E}">
        <p14:creationId xmlns:p14="http://schemas.microsoft.com/office/powerpoint/2010/main" val="23357981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Intel 8086 Simplified structure</a:t>
            </a:r>
            <a:endParaRPr lang="en-GB" dirty="0"/>
          </a:p>
        </p:txBody>
      </p:sp>
      <p:pic>
        <p:nvPicPr>
          <p:cNvPr id="4" name="Content Placeholder 3"/>
          <p:cNvPicPr>
            <a:picLocks noGrp="1" noChangeAspect="1"/>
          </p:cNvPicPr>
          <p:nvPr>
            <p:ph idx="1"/>
          </p:nvPr>
        </p:nvPicPr>
        <p:blipFill>
          <a:blip r:embed="rId2"/>
          <a:stretch>
            <a:fillRect/>
          </a:stretch>
        </p:blipFill>
        <p:spPr>
          <a:xfrm>
            <a:off x="2621649" y="1412875"/>
            <a:ext cx="6948703" cy="4824413"/>
          </a:xfrm>
          <a:prstGeom prst="rect">
            <a:avLst/>
          </a:prstGeom>
        </p:spPr>
      </p:pic>
    </p:spTree>
    <p:extLst>
      <p:ext uri="{BB962C8B-B14F-4D97-AF65-F5344CB8AC3E}">
        <p14:creationId xmlns:p14="http://schemas.microsoft.com/office/powerpoint/2010/main" val="426175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Intel Processor Family</a:t>
            </a:r>
            <a:endParaRPr lang="en-GB"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73001" y="2292096"/>
            <a:ext cx="7698557" cy="2724302"/>
          </a:xfrm>
        </p:spPr>
      </p:pic>
    </p:spTree>
    <p:extLst>
      <p:ext uri="{BB962C8B-B14F-4D97-AF65-F5344CB8AC3E}">
        <p14:creationId xmlns:p14="http://schemas.microsoft.com/office/powerpoint/2010/main" val="1928955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Intel Register Structure</a:t>
            </a:r>
            <a:endParaRPr lang="en-GB"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684964" y="1706881"/>
            <a:ext cx="7302909" cy="3683578"/>
          </a:xfrm>
        </p:spPr>
      </p:pic>
    </p:spTree>
    <p:extLst>
      <p:ext uri="{BB962C8B-B14F-4D97-AF65-F5344CB8AC3E}">
        <p14:creationId xmlns:p14="http://schemas.microsoft.com/office/powerpoint/2010/main" val="17677286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Intel 32 bit Register structure</a:t>
            </a:r>
            <a:endParaRPr lang="en-GB"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05524" y="2286986"/>
            <a:ext cx="6180952" cy="3076190"/>
          </a:xfrm>
        </p:spPr>
      </p:pic>
    </p:spTree>
    <p:extLst>
      <p:ext uri="{BB962C8B-B14F-4D97-AF65-F5344CB8AC3E}">
        <p14:creationId xmlns:p14="http://schemas.microsoft.com/office/powerpoint/2010/main" val="3149332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sz="5400" dirty="0"/>
              <a:t>Von Neumann model of computer</a:t>
            </a:r>
            <a:endParaRPr lang="en-GB" dirty="0"/>
          </a:p>
        </p:txBody>
      </p:sp>
      <p:sp>
        <p:nvSpPr>
          <p:cNvPr id="3" name="Content Placeholder 2"/>
          <p:cNvSpPr>
            <a:spLocks noGrp="1"/>
          </p:cNvSpPr>
          <p:nvPr>
            <p:ph idx="1"/>
          </p:nvPr>
        </p:nvSpPr>
        <p:spPr/>
        <p:txBody>
          <a:bodyPr/>
          <a:lstStyle/>
          <a:p>
            <a:pPr eaLnBrk="1" hangingPunct="1">
              <a:buFontTx/>
              <a:buNone/>
            </a:pPr>
            <a:r>
              <a:rPr lang="en-US" altLang="en-US" dirty="0" smtClean="0"/>
              <a:t>	The </a:t>
            </a:r>
            <a:r>
              <a:rPr lang="en-US" altLang="en-US" dirty="0"/>
              <a:t>major parts of this model are the </a:t>
            </a:r>
            <a:r>
              <a:rPr lang="en-US" altLang="en-US" b="1" dirty="0"/>
              <a:t>central processing unit </a:t>
            </a:r>
            <a:r>
              <a:rPr lang="en-US" altLang="en-US" dirty="0"/>
              <a:t>(CPU), memory, and the Input and output circuitry or l/O.</a:t>
            </a:r>
          </a:p>
          <a:p>
            <a:pPr eaLnBrk="1" hangingPunct="1">
              <a:buFontTx/>
              <a:buNone/>
            </a:pPr>
            <a:r>
              <a:rPr lang="en-US" altLang="en-US" dirty="0"/>
              <a:t>	The three buses are the </a:t>
            </a:r>
            <a:r>
              <a:rPr lang="en-US" altLang="en-US" b="1" dirty="0"/>
              <a:t>address bus</a:t>
            </a:r>
            <a:r>
              <a:rPr lang="en-US" altLang="en-US" dirty="0"/>
              <a:t>, the </a:t>
            </a:r>
            <a:r>
              <a:rPr lang="en-US" altLang="en-US" b="1" dirty="0"/>
              <a:t>data bus</a:t>
            </a:r>
            <a:r>
              <a:rPr lang="en-US" altLang="en-US" dirty="0"/>
              <a:t>, and the </a:t>
            </a:r>
            <a:r>
              <a:rPr lang="en-US" altLang="en-US" b="1" dirty="0"/>
              <a:t>control bus</a:t>
            </a:r>
            <a:r>
              <a:rPr lang="en-US" altLang="en-US" dirty="0"/>
              <a:t>.</a:t>
            </a:r>
          </a:p>
          <a:p>
            <a:endParaRPr lang="en-GB" dirty="0"/>
          </a:p>
        </p:txBody>
      </p:sp>
    </p:spTree>
    <p:extLst>
      <p:ext uri="{BB962C8B-B14F-4D97-AF65-F5344CB8AC3E}">
        <p14:creationId xmlns:p14="http://schemas.microsoft.com/office/powerpoint/2010/main" val="27295610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Intel EU Register Structure</a:t>
            </a:r>
            <a:endParaRPr lang="en-GB"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67429" y="1634025"/>
            <a:ext cx="6657143" cy="4382112"/>
          </a:xfrm>
        </p:spPr>
      </p:pic>
    </p:spTree>
    <p:extLst>
      <p:ext uri="{BB962C8B-B14F-4D97-AF65-F5344CB8AC3E}">
        <p14:creationId xmlns:p14="http://schemas.microsoft.com/office/powerpoint/2010/main" val="30109180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Intel General purpose registers</a:t>
            </a:r>
            <a:endParaRPr lang="en-GB" dirty="0"/>
          </a:p>
        </p:txBody>
      </p:sp>
      <p:sp>
        <p:nvSpPr>
          <p:cNvPr id="3" name="Content Placeholder 2"/>
          <p:cNvSpPr>
            <a:spLocks noGrp="1"/>
          </p:cNvSpPr>
          <p:nvPr>
            <p:ph idx="1"/>
          </p:nvPr>
        </p:nvSpPr>
        <p:spPr/>
        <p:txBody>
          <a:bodyPr/>
          <a:lstStyle/>
          <a:p>
            <a:endParaRPr lang="en-GB"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050" y="1597152"/>
            <a:ext cx="10316930" cy="38205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37227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Intel 8086 Flag register</a:t>
            </a:r>
            <a:endParaRPr lang="en-GB"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976045" y="1767840"/>
            <a:ext cx="7037740" cy="3509263"/>
          </a:xfrm>
        </p:spPr>
      </p:pic>
    </p:spTree>
    <p:extLst>
      <p:ext uri="{BB962C8B-B14F-4D97-AF65-F5344CB8AC3E}">
        <p14:creationId xmlns:p14="http://schemas.microsoft.com/office/powerpoint/2010/main" val="40584949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End of Module 2</a:t>
            </a:r>
            <a:endParaRPr lang="en-GB" dirty="0"/>
          </a:p>
        </p:txBody>
      </p:sp>
      <p:sp>
        <p:nvSpPr>
          <p:cNvPr id="3" name="Content Placeholder 2"/>
          <p:cNvSpPr>
            <a:spLocks noGrp="1"/>
          </p:cNvSpPr>
          <p:nvPr>
            <p:ph idx="1"/>
          </p:nvPr>
        </p:nvSpPr>
        <p:spPr/>
        <p:txBody>
          <a:bodyPr/>
          <a:lstStyle/>
          <a:p>
            <a:r>
              <a:rPr lang="en-GB" dirty="0" smtClean="0"/>
              <a:t>Thank you!</a:t>
            </a:r>
            <a:endParaRPr lang="en-GB" dirty="0"/>
          </a:p>
        </p:txBody>
      </p:sp>
    </p:spTree>
    <p:extLst>
      <p:ext uri="{BB962C8B-B14F-4D97-AF65-F5344CB8AC3E}">
        <p14:creationId xmlns:p14="http://schemas.microsoft.com/office/powerpoint/2010/main" val="1042391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Central Processing Unit</a:t>
            </a:r>
            <a:endParaRPr lang="en-GB" dirty="0"/>
          </a:p>
        </p:txBody>
      </p:sp>
      <p:sp>
        <p:nvSpPr>
          <p:cNvPr id="3" name="Content Placeholder 2"/>
          <p:cNvSpPr>
            <a:spLocks noGrp="1"/>
          </p:cNvSpPr>
          <p:nvPr>
            <p:ph idx="1"/>
          </p:nvPr>
        </p:nvSpPr>
        <p:spPr/>
        <p:txBody>
          <a:bodyPr>
            <a:normAutofit fontScale="85000" lnSpcReduction="20000"/>
          </a:bodyPr>
          <a:lstStyle/>
          <a:p>
            <a:r>
              <a:rPr lang="en-US" altLang="en-US" sz="4000" dirty="0"/>
              <a:t>The </a:t>
            </a:r>
            <a:r>
              <a:rPr lang="en-US" altLang="en-US" sz="4000" b="1" dirty="0"/>
              <a:t>central processing unit </a:t>
            </a:r>
            <a:r>
              <a:rPr lang="en-US" altLang="en-US" sz="4000" dirty="0"/>
              <a:t>or CPU controls the operation of the computer. In a computer the CPU is a microprocessor. The CPU fetches binary-coded instructions from memory, decodes the instructions into a series of simple actions, and carries out these actions in a sequence of steps. The CPU also contains an address counter or instruction pointer register, which holds the address of the next instruction or data item to be fetched from memory; general-purpose registers, which are used for temporary storage of binary data; and circuitry, which generates the control bus signals.</a:t>
            </a:r>
          </a:p>
          <a:p>
            <a:endParaRPr lang="en-GB" dirty="0"/>
          </a:p>
        </p:txBody>
      </p:sp>
    </p:spTree>
    <p:extLst>
      <p:ext uri="{BB962C8B-B14F-4D97-AF65-F5344CB8AC3E}">
        <p14:creationId xmlns:p14="http://schemas.microsoft.com/office/powerpoint/2010/main" val="777128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ltLang="en-US" sz="5400" dirty="0"/>
              <a:t>MEMORY</a:t>
            </a:r>
            <a:endParaRPr lang="en-GB" dirty="0"/>
          </a:p>
        </p:txBody>
      </p:sp>
      <p:sp>
        <p:nvSpPr>
          <p:cNvPr id="3" name="Content Placeholder 2"/>
          <p:cNvSpPr>
            <a:spLocks noGrp="1"/>
          </p:cNvSpPr>
          <p:nvPr>
            <p:ph idx="1"/>
          </p:nvPr>
        </p:nvSpPr>
        <p:spPr/>
        <p:txBody>
          <a:bodyPr>
            <a:normAutofit fontScale="62500" lnSpcReduction="20000"/>
          </a:bodyPr>
          <a:lstStyle/>
          <a:p>
            <a:pPr eaLnBrk="1" hangingPunct="1">
              <a:lnSpc>
                <a:spcPct val="120000"/>
              </a:lnSpc>
              <a:buFontTx/>
              <a:buNone/>
            </a:pPr>
            <a:r>
              <a:rPr lang="en-US" altLang="en-US" sz="4000" dirty="0" smtClean="0"/>
              <a:t>	The </a:t>
            </a:r>
            <a:r>
              <a:rPr lang="en-US" altLang="en-US" sz="4000" dirty="0"/>
              <a:t>memory section usually consists of a mixture of RAM (</a:t>
            </a:r>
            <a:r>
              <a:rPr lang="en-US" altLang="en-US" sz="4000" b="1" dirty="0"/>
              <a:t>Random Access Memory</a:t>
            </a:r>
            <a:r>
              <a:rPr lang="en-US" altLang="en-US" sz="4000" dirty="0"/>
              <a:t>) and ROM (</a:t>
            </a:r>
            <a:r>
              <a:rPr lang="en-US" altLang="en-US" sz="4000" b="1" dirty="0"/>
              <a:t>Read Only Memory</a:t>
            </a:r>
            <a:r>
              <a:rPr lang="en-US" altLang="en-US" sz="4000" dirty="0"/>
              <a:t>). It may also have magnetic floppy disks, magnetic hard disks, or optical disks (CDs, DVDs). Memory has two purposes: </a:t>
            </a:r>
          </a:p>
          <a:p>
            <a:pPr eaLnBrk="1" hangingPunct="1">
              <a:lnSpc>
                <a:spcPct val="120000"/>
              </a:lnSpc>
              <a:buFontTx/>
              <a:buNone/>
            </a:pPr>
            <a:r>
              <a:rPr lang="en-US" altLang="en-US" sz="4000" dirty="0"/>
              <a:t>	The first purpose is to store the </a:t>
            </a:r>
            <a:r>
              <a:rPr lang="en-US" altLang="en-US" sz="4000" b="1" dirty="0"/>
              <a:t>binary codes for the sequences of instructions</a:t>
            </a:r>
            <a:r>
              <a:rPr lang="en-US" altLang="en-US" sz="4000" dirty="0"/>
              <a:t> you want the computer to carry out. When you write a computer program, what you are really doing is writing a sequential list of instructions for the computer. </a:t>
            </a:r>
          </a:p>
          <a:p>
            <a:pPr eaLnBrk="1" hangingPunct="1">
              <a:lnSpc>
                <a:spcPct val="120000"/>
              </a:lnSpc>
              <a:buFontTx/>
              <a:buNone/>
            </a:pPr>
            <a:r>
              <a:rPr lang="en-US" altLang="en-US" sz="4000" dirty="0"/>
              <a:t>	The second purpose of the memory is to </a:t>
            </a:r>
            <a:r>
              <a:rPr lang="en-US" altLang="en-US" sz="4000" b="1" dirty="0"/>
              <a:t>store the binary-coded data</a:t>
            </a:r>
            <a:r>
              <a:rPr lang="en-US" altLang="en-US" sz="4000" dirty="0"/>
              <a:t> with which the computer is going to be working. This data might be the inventory records of a supermarket, for example. </a:t>
            </a:r>
          </a:p>
          <a:p>
            <a:pPr>
              <a:lnSpc>
                <a:spcPct val="120000"/>
              </a:lnSpc>
            </a:pPr>
            <a:endParaRPr lang="en-GB" dirty="0"/>
          </a:p>
        </p:txBody>
      </p:sp>
    </p:spTree>
    <p:extLst>
      <p:ext uri="{BB962C8B-B14F-4D97-AF65-F5344CB8AC3E}">
        <p14:creationId xmlns:p14="http://schemas.microsoft.com/office/powerpoint/2010/main" val="843115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u-RU" altLang="en-US" sz="5400" dirty="0"/>
              <a:t>INPUT/OUTPUT</a:t>
            </a:r>
            <a:endParaRPr lang="en-GB" dirty="0"/>
          </a:p>
        </p:txBody>
      </p:sp>
      <p:sp>
        <p:nvSpPr>
          <p:cNvPr id="3" name="Content Placeholder 2"/>
          <p:cNvSpPr>
            <a:spLocks noGrp="1"/>
          </p:cNvSpPr>
          <p:nvPr>
            <p:ph idx="1"/>
          </p:nvPr>
        </p:nvSpPr>
        <p:spPr/>
        <p:txBody>
          <a:bodyPr>
            <a:normAutofit fontScale="85000" lnSpcReduction="20000"/>
          </a:bodyPr>
          <a:lstStyle/>
          <a:p>
            <a:r>
              <a:rPr lang="en-US" altLang="en-US" sz="4000" dirty="0"/>
              <a:t>The </a:t>
            </a:r>
            <a:r>
              <a:rPr lang="en-US" altLang="en-US" sz="4000" b="1" dirty="0"/>
              <a:t>input/output </a:t>
            </a:r>
            <a:r>
              <a:rPr lang="en-US" altLang="en-US" sz="4000" dirty="0"/>
              <a:t>or I/O section allows the computer to take in data from the outside world. Peripherals such as </a:t>
            </a:r>
            <a:r>
              <a:rPr lang="en-US" altLang="en-US" sz="4000" b="1" dirty="0"/>
              <a:t>keyboards</a:t>
            </a:r>
            <a:r>
              <a:rPr lang="en-US" altLang="en-US" sz="4000" dirty="0"/>
              <a:t>, </a:t>
            </a:r>
            <a:r>
              <a:rPr lang="en-US" altLang="en-US" sz="4000" b="1" dirty="0"/>
              <a:t>video display terminals</a:t>
            </a:r>
            <a:r>
              <a:rPr lang="en-US" altLang="en-US" sz="4000" dirty="0"/>
              <a:t>, </a:t>
            </a:r>
            <a:r>
              <a:rPr lang="en-US" altLang="en-US" sz="4000" b="1" dirty="0"/>
              <a:t>printers, </a:t>
            </a:r>
            <a:r>
              <a:rPr lang="en-US" altLang="en-US" sz="4000" dirty="0"/>
              <a:t>and</a:t>
            </a:r>
            <a:r>
              <a:rPr lang="en-US" altLang="en-US" sz="4000" b="1" dirty="0"/>
              <a:t> modems</a:t>
            </a:r>
            <a:r>
              <a:rPr lang="en-US" altLang="en-US" sz="4000" dirty="0"/>
              <a:t> are connected to the I/O section. The actual physical devices used to interface the computer buses to external systems are often called ports. An input port allows data from a keyboard, an A/D converter, or some other source to be read into the computer under control of the CPU. An output port is used to send data from the computer to some peripheral, such as a video display terminal, a printer, or a D/A converter. </a:t>
            </a:r>
            <a:endParaRPr lang="en-GB" dirty="0"/>
          </a:p>
        </p:txBody>
      </p:sp>
    </p:spTree>
    <p:extLst>
      <p:ext uri="{BB962C8B-B14F-4D97-AF65-F5344CB8AC3E}">
        <p14:creationId xmlns:p14="http://schemas.microsoft.com/office/powerpoint/2010/main" val="1661519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ltLang="en-US" sz="5400" dirty="0" smtClean="0"/>
              <a:t>INPUT/OUTPUT</a:t>
            </a:r>
            <a:r>
              <a:rPr lang="en-GB" altLang="en-US" sz="5400" dirty="0" smtClean="0"/>
              <a:t>  (cont’d)</a:t>
            </a:r>
            <a:endParaRPr lang="en-GB" dirty="0"/>
          </a:p>
        </p:txBody>
      </p:sp>
      <p:sp>
        <p:nvSpPr>
          <p:cNvPr id="3" name="Content Placeholder 2"/>
          <p:cNvSpPr>
            <a:spLocks noGrp="1"/>
          </p:cNvSpPr>
          <p:nvPr>
            <p:ph idx="1"/>
          </p:nvPr>
        </p:nvSpPr>
        <p:spPr/>
        <p:txBody>
          <a:bodyPr>
            <a:normAutofit fontScale="77500" lnSpcReduction="20000"/>
          </a:bodyPr>
          <a:lstStyle/>
          <a:p>
            <a:r>
              <a:rPr lang="en-US" altLang="en-US" sz="4000" dirty="0"/>
              <a:t>Physically, the simplest type of input or output port is just a set of parallel </a:t>
            </a:r>
            <a:r>
              <a:rPr lang="en-US" altLang="en-US" sz="4000" b="1" dirty="0"/>
              <a:t>D flip-flops</a:t>
            </a:r>
            <a:r>
              <a:rPr lang="en-US" altLang="en-US" sz="4000" dirty="0"/>
              <a:t>. If they are being used as an input port, the D inputs are connected to the external device, and the Q outputs are connected to the data bus which runs to the CPU. Data will then be transferred through the latches when they are enabled by a control signal from the CPU. In a system where they are being used as an output port, the D inputs of the latches are connected to the data bus, and the Q outputs are connected to some external device. Data sent out on the data bus by the CPU will be transferred to the external device when the latches are enabled by a control signal from the CPU. </a:t>
            </a:r>
          </a:p>
          <a:p>
            <a:endParaRPr lang="en-GB" dirty="0"/>
          </a:p>
        </p:txBody>
      </p:sp>
    </p:spTree>
    <p:extLst>
      <p:ext uri="{BB962C8B-B14F-4D97-AF65-F5344CB8AC3E}">
        <p14:creationId xmlns:p14="http://schemas.microsoft.com/office/powerpoint/2010/main" val="2782161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sz="5400" dirty="0"/>
              <a:t>Bus</a:t>
            </a:r>
            <a:endParaRPr lang="en-GB" dirty="0"/>
          </a:p>
        </p:txBody>
      </p:sp>
      <p:sp>
        <p:nvSpPr>
          <p:cNvPr id="3" name="Content Placeholder 2"/>
          <p:cNvSpPr>
            <a:spLocks noGrp="1"/>
          </p:cNvSpPr>
          <p:nvPr>
            <p:ph idx="1"/>
          </p:nvPr>
        </p:nvSpPr>
        <p:spPr/>
        <p:txBody>
          <a:bodyPr>
            <a:normAutofit fontScale="55000" lnSpcReduction="20000"/>
          </a:bodyPr>
          <a:lstStyle/>
          <a:p>
            <a:pPr eaLnBrk="1" hangingPunct="1">
              <a:lnSpc>
                <a:spcPct val="90000"/>
              </a:lnSpc>
              <a:buFontTx/>
              <a:buNone/>
            </a:pPr>
            <a:r>
              <a:rPr lang="en-US" altLang="en-US" sz="4000" dirty="0" smtClean="0"/>
              <a:t>     When </a:t>
            </a:r>
            <a:r>
              <a:rPr lang="en-US" altLang="en-US" sz="4000" dirty="0"/>
              <a:t>referring to a computer, the bus also known as the </a:t>
            </a:r>
            <a:r>
              <a:rPr lang="en-US" altLang="en-US" sz="4000" b="1" dirty="0"/>
              <a:t>address bus</a:t>
            </a:r>
            <a:r>
              <a:rPr lang="en-US" altLang="en-US" sz="4000" dirty="0"/>
              <a:t>, </a:t>
            </a:r>
            <a:r>
              <a:rPr lang="en-US" altLang="en-US" sz="4000" b="1" dirty="0"/>
              <a:t>data bus</a:t>
            </a:r>
            <a:r>
              <a:rPr lang="en-US" altLang="en-US" sz="4000" dirty="0"/>
              <a:t>, or </a:t>
            </a:r>
            <a:r>
              <a:rPr lang="en-US" altLang="en-US" sz="4000" b="1" dirty="0"/>
              <a:t>local bus</a:t>
            </a:r>
            <a:r>
              <a:rPr lang="en-US" altLang="en-US" sz="4000" dirty="0"/>
              <a:t> is a data connection between two or more devices connected together. </a:t>
            </a:r>
            <a:r>
              <a:rPr lang="en-US" altLang="en-US" sz="4000" dirty="0" err="1"/>
              <a:t>e.g</a:t>
            </a:r>
            <a:r>
              <a:rPr lang="en-US" altLang="en-US" sz="4000" dirty="0"/>
              <a:t> bus enables a computer processor to communicate with the memory or a video card to communicate with the memory. </a:t>
            </a:r>
          </a:p>
          <a:p>
            <a:pPr eaLnBrk="1" hangingPunct="1">
              <a:lnSpc>
                <a:spcPct val="90000"/>
              </a:lnSpc>
              <a:buFontTx/>
              <a:buNone/>
            </a:pPr>
            <a:r>
              <a:rPr lang="en-US" altLang="en-US" sz="4000" dirty="0"/>
              <a:t>	A bus is capable of being (</a:t>
            </a:r>
            <a:r>
              <a:rPr lang="en-US" altLang="en-US" sz="4000" b="1" dirty="0"/>
              <a:t>parallel</a:t>
            </a:r>
            <a:r>
              <a:rPr lang="en-US" altLang="en-US" sz="4000" dirty="0"/>
              <a:t> or a </a:t>
            </a:r>
            <a:r>
              <a:rPr lang="en-US" altLang="en-US" sz="4000" b="1" dirty="0"/>
              <a:t>serial</a:t>
            </a:r>
            <a:r>
              <a:rPr lang="en-US" altLang="en-US" sz="4000" dirty="0"/>
              <a:t> bus), (</a:t>
            </a:r>
            <a:r>
              <a:rPr lang="en-US" altLang="en-US" sz="4000" b="1" dirty="0"/>
              <a:t>Synchronized</a:t>
            </a:r>
            <a:r>
              <a:rPr lang="en-US" altLang="en-US" sz="4000" dirty="0"/>
              <a:t> or </a:t>
            </a:r>
            <a:r>
              <a:rPr lang="en-US" altLang="en-US" sz="4000" b="1" dirty="0" err="1"/>
              <a:t>Asynchronized</a:t>
            </a:r>
            <a:r>
              <a:rPr lang="en-US" altLang="en-US" sz="4000" dirty="0"/>
              <a:t>) </a:t>
            </a:r>
            <a:endParaRPr lang="en-US" altLang="en-US" sz="4000" dirty="0" smtClean="0"/>
          </a:p>
          <a:p>
            <a:pPr eaLnBrk="1" hangingPunct="1">
              <a:lnSpc>
                <a:spcPct val="90000"/>
              </a:lnSpc>
            </a:pPr>
            <a:r>
              <a:rPr lang="en-US" altLang="en-US" sz="4000" dirty="0" smtClean="0"/>
              <a:t>Today </a:t>
            </a:r>
            <a:r>
              <a:rPr lang="en-US" altLang="en-US" sz="4000" dirty="0"/>
              <a:t>all computers utilize two types of buses, an </a:t>
            </a:r>
            <a:r>
              <a:rPr lang="en-US" altLang="en-US" sz="4000" b="1" dirty="0"/>
              <a:t>internal or local bus</a:t>
            </a:r>
            <a:r>
              <a:rPr lang="en-US" altLang="en-US" sz="4000" dirty="0"/>
              <a:t> and an </a:t>
            </a:r>
            <a:r>
              <a:rPr lang="en-US" altLang="en-US" sz="4000" b="1" dirty="0"/>
              <a:t>external bus</a:t>
            </a:r>
            <a:r>
              <a:rPr lang="en-US" altLang="en-US" sz="4000" dirty="0"/>
              <a:t>. </a:t>
            </a:r>
            <a:endParaRPr lang="en-US" altLang="en-US" sz="4000" dirty="0" smtClean="0"/>
          </a:p>
          <a:p>
            <a:pPr eaLnBrk="1" hangingPunct="1">
              <a:lnSpc>
                <a:spcPct val="90000"/>
              </a:lnSpc>
            </a:pPr>
            <a:r>
              <a:rPr lang="en-US" altLang="en-US" sz="4000" dirty="0" smtClean="0"/>
              <a:t>An </a:t>
            </a:r>
            <a:r>
              <a:rPr lang="en-US" altLang="en-US" sz="4000" dirty="0"/>
              <a:t>internal bus enables a communication between internal components such as a computer video card and memory (e.g. </a:t>
            </a:r>
            <a:r>
              <a:rPr lang="en-US" altLang="en-US" sz="4000" b="1" dirty="0"/>
              <a:t>ISA, EISA, PCI, AGP</a:t>
            </a:r>
            <a:r>
              <a:rPr lang="en-US" altLang="en-US" sz="4000" dirty="0"/>
              <a:t>, etc.) </a:t>
            </a:r>
            <a:endParaRPr lang="en-US" altLang="en-US" sz="4000" dirty="0" smtClean="0"/>
          </a:p>
          <a:p>
            <a:pPr eaLnBrk="1" hangingPunct="1">
              <a:lnSpc>
                <a:spcPct val="90000"/>
              </a:lnSpc>
            </a:pPr>
            <a:r>
              <a:rPr lang="en-US" altLang="en-US" sz="4000" dirty="0" smtClean="0"/>
              <a:t>External </a:t>
            </a:r>
            <a:r>
              <a:rPr lang="en-US" altLang="en-US" sz="4000" dirty="0"/>
              <a:t>bus is capable of communicating with external components such as a </a:t>
            </a:r>
            <a:r>
              <a:rPr lang="en-US" altLang="en-US" sz="4000" b="1" dirty="0"/>
              <a:t>SCSI</a:t>
            </a:r>
            <a:r>
              <a:rPr lang="en-US" altLang="en-US" sz="4000" dirty="0"/>
              <a:t> bus. </a:t>
            </a:r>
          </a:p>
          <a:p>
            <a:pPr eaLnBrk="1" hangingPunct="1">
              <a:lnSpc>
                <a:spcPct val="90000"/>
              </a:lnSpc>
              <a:buFontTx/>
              <a:buNone/>
            </a:pPr>
            <a:r>
              <a:rPr lang="en-US" altLang="en-US" sz="4000" dirty="0"/>
              <a:t>	A computer or devices bus speed or </a:t>
            </a:r>
            <a:r>
              <a:rPr lang="en-US" altLang="en-US" sz="4000" b="1" dirty="0"/>
              <a:t>throughput</a:t>
            </a:r>
            <a:r>
              <a:rPr lang="en-US" altLang="en-US" sz="4000" dirty="0"/>
              <a:t> is always measured in bits per second </a:t>
            </a:r>
            <a:r>
              <a:rPr lang="en-US" altLang="en-US" sz="4000" dirty="0" smtClean="0"/>
              <a:t>(bps), kilobits per second(kbps) or </a:t>
            </a:r>
            <a:r>
              <a:rPr lang="en-US" altLang="en-US" sz="4000" dirty="0"/>
              <a:t>megabytes per </a:t>
            </a:r>
            <a:r>
              <a:rPr lang="en-US" altLang="en-US" sz="4000" dirty="0" smtClean="0"/>
              <a:t>second. </a:t>
            </a:r>
            <a:endParaRPr lang="en-US" altLang="en-US" sz="4000" dirty="0"/>
          </a:p>
          <a:p>
            <a:pPr eaLnBrk="1" hangingPunct="1">
              <a:lnSpc>
                <a:spcPct val="90000"/>
              </a:lnSpc>
            </a:pPr>
            <a:r>
              <a:rPr lang="en-US" altLang="en-US" sz="4000" dirty="0"/>
              <a:t>The bus is not only cable connection but also hardware (bus architecture), protocol, software, and bus controller </a:t>
            </a:r>
            <a:endParaRPr lang="ru-RU" altLang="en-US" sz="4000" dirty="0"/>
          </a:p>
          <a:p>
            <a:endParaRPr lang="en-GB" dirty="0"/>
          </a:p>
        </p:txBody>
      </p:sp>
    </p:spTree>
    <p:extLst>
      <p:ext uri="{BB962C8B-B14F-4D97-AF65-F5344CB8AC3E}">
        <p14:creationId xmlns:p14="http://schemas.microsoft.com/office/powerpoint/2010/main" val="423208175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TotalTime>
  <Words>2192</Words>
  <Application>Microsoft Office PowerPoint</Application>
  <PresentationFormat>Widescreen</PresentationFormat>
  <Paragraphs>145</Paragraphs>
  <Slides>43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ＭＳ Ｐゴシック</vt:lpstr>
      <vt:lpstr>Arial</vt:lpstr>
      <vt:lpstr>Calibri</vt:lpstr>
      <vt:lpstr>Georgia</vt:lpstr>
      <vt:lpstr>Rockwell</vt:lpstr>
      <vt:lpstr>Rockwell Condensed</vt:lpstr>
      <vt:lpstr>Times New Roman</vt:lpstr>
      <vt:lpstr>Wingdings</vt:lpstr>
      <vt:lpstr>1_Office Theme</vt:lpstr>
      <vt:lpstr>  CEN 522:Microprocessor Systems and Interfacing  </vt:lpstr>
      <vt:lpstr>Topics (Module 1)</vt:lpstr>
      <vt:lpstr>OVERVIEW OF MICROCOMPUTER STRUCTURE AND OPERATION (Von Neumann model of computer)</vt:lpstr>
      <vt:lpstr>Von Neumann model of computer</vt:lpstr>
      <vt:lpstr>Central Processing Unit</vt:lpstr>
      <vt:lpstr>MEMORY</vt:lpstr>
      <vt:lpstr>INPUT/OUTPUT</vt:lpstr>
      <vt:lpstr>INPUT/OUTPUT  (cont’d)</vt:lpstr>
      <vt:lpstr>Bus</vt:lpstr>
      <vt:lpstr>Bus (cont’d)</vt:lpstr>
      <vt:lpstr>Data Bus</vt:lpstr>
      <vt:lpstr>Address Bus</vt:lpstr>
      <vt:lpstr>Control Bus</vt:lpstr>
      <vt:lpstr>Topics (Module 2)</vt:lpstr>
      <vt:lpstr>Basic operation of a microprocessor system </vt:lpstr>
      <vt:lpstr>Basic operation of a microprocessor system (Another way to look at it)</vt:lpstr>
      <vt:lpstr>Basic operation of a microprocessor system (Another way to look at it) cont’d</vt:lpstr>
      <vt:lpstr>Fetch and execute cycle </vt:lpstr>
      <vt:lpstr>Fetch and execute cycle cont’d</vt:lpstr>
      <vt:lpstr>Microprocessor Architecture</vt:lpstr>
      <vt:lpstr>Microprocessor components or units</vt:lpstr>
      <vt:lpstr>80C186 CPU family Architecture</vt:lpstr>
      <vt:lpstr>Execution unit</vt:lpstr>
      <vt:lpstr>Execution unit cont’d</vt:lpstr>
      <vt:lpstr>Bus interface unit</vt:lpstr>
      <vt:lpstr>Bus interface unit functions</vt:lpstr>
      <vt:lpstr>How they work?</vt:lpstr>
      <vt:lpstr>Registers</vt:lpstr>
      <vt:lpstr>Intel 8086 Registers</vt:lpstr>
      <vt:lpstr>Registers cont’d</vt:lpstr>
      <vt:lpstr>Some Registers and their uses</vt:lpstr>
      <vt:lpstr>I/O Ports</vt:lpstr>
      <vt:lpstr>Serial and Parallel Interface</vt:lpstr>
      <vt:lpstr>Intel 8086 Block diagram</vt:lpstr>
      <vt:lpstr>Intel 8086 Microprocessor Pin-out Minimum mode</vt:lpstr>
      <vt:lpstr>Intel 8086 Simplified structure</vt:lpstr>
      <vt:lpstr>Intel Processor Family</vt:lpstr>
      <vt:lpstr>Intel Register Structure</vt:lpstr>
      <vt:lpstr>Intel 32 bit Register structure</vt:lpstr>
      <vt:lpstr>Intel EU Register Structure</vt:lpstr>
      <vt:lpstr>Intel General purpose registers</vt:lpstr>
      <vt:lpstr>Intel 8086 Flag register</vt:lpstr>
      <vt:lpstr>End of Module 2</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Ruyi</dc:creator>
  <cp:lastModifiedBy>Ruyi</cp:lastModifiedBy>
  <cp:revision>25</cp:revision>
  <dcterms:created xsi:type="dcterms:W3CDTF">2016-01-08T18:18:57Z</dcterms:created>
  <dcterms:modified xsi:type="dcterms:W3CDTF">2016-01-20T16:59:58Z</dcterms:modified>
</cp:coreProperties>
</file>