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56"/>
  </p:notesMasterIdLst>
  <p:sldIdLst>
    <p:sldId id="31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32070-B959-4BC5-8E1E-78C7A666609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AD27-50A3-447B-9F48-FBF37440F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64525-5528-47A8-B003-15F295658037}" type="slidenum">
              <a:rPr lang="en-US" altLang="en-US" sz="1200">
                <a:solidFill>
                  <a:prstClr val="black"/>
                </a:solidFill>
              </a:rPr>
              <a:pPr/>
              <a:t>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907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B700F2-8BAB-4304-BFD7-757B6CA9261B}" type="slidenum">
              <a:rPr lang="en-US" altLang="en-US" sz="1200">
                <a:solidFill>
                  <a:prstClr val="black"/>
                </a:solidFill>
              </a:rPr>
              <a:pPr/>
              <a:t>17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919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C8583E-3C1A-4DC5-B60F-8B773D10AB3C}" type="slidenum">
              <a:rPr lang="en-US" altLang="en-US" sz="1200">
                <a:solidFill>
                  <a:prstClr val="black"/>
                </a:solidFill>
              </a:rPr>
              <a:pPr/>
              <a:t>18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830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9E454A-95F7-4ABC-A200-E0E25FFBB0E1}" type="slidenum">
              <a:rPr lang="en-US" altLang="en-US" sz="1200">
                <a:solidFill>
                  <a:prstClr val="black"/>
                </a:solidFill>
              </a:rPr>
              <a:pPr/>
              <a:t>19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379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FA3795-DAB1-43BA-8040-8B89FCFEB6DE}" type="slidenum">
              <a:rPr lang="en-US" altLang="en-US" sz="1200">
                <a:solidFill>
                  <a:prstClr val="black"/>
                </a:solidFill>
              </a:rPr>
              <a:pPr/>
              <a:t>20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843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D9977A-0FCB-41BD-A2E8-B60FAEDE501B}" type="slidenum">
              <a:rPr lang="en-US" altLang="en-US" sz="1200">
                <a:solidFill>
                  <a:prstClr val="black"/>
                </a:solidFill>
              </a:rPr>
              <a:pPr/>
              <a:t>22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204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57E10A-5035-4E7D-86F8-4F76A1BCB9DF}" type="slidenum">
              <a:rPr lang="en-US" altLang="en-US" sz="1200">
                <a:solidFill>
                  <a:prstClr val="black"/>
                </a:solidFill>
              </a:rPr>
              <a:pPr/>
              <a:t>23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248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1F65AE-F277-4020-B919-37C2D22ACEC8}" type="slidenum">
              <a:rPr lang="en-US" altLang="en-US" sz="1200">
                <a:solidFill>
                  <a:prstClr val="black"/>
                </a:solidFill>
              </a:rPr>
              <a:pPr/>
              <a:t>25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905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FD767A-FC56-4C5E-B5F1-F83CEB80FA18}" type="slidenum">
              <a:rPr lang="en-US" altLang="en-US" sz="1200">
                <a:solidFill>
                  <a:prstClr val="black"/>
                </a:solidFill>
              </a:rPr>
              <a:pPr/>
              <a:t>27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994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CFD307-F42A-4012-8F6A-DB273F04C42F}" type="slidenum">
              <a:rPr lang="en-US" altLang="en-US" sz="1200">
                <a:solidFill>
                  <a:prstClr val="black"/>
                </a:solidFill>
              </a:rPr>
              <a:pPr/>
              <a:t>28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4506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CAFFD8-7873-4DE7-B0CA-7BE7F392DFC2}" type="slidenum">
              <a:rPr lang="en-US" altLang="en-US" sz="1200">
                <a:solidFill>
                  <a:prstClr val="black"/>
                </a:solidFill>
              </a:rPr>
              <a:pPr/>
              <a:t>29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013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A1A41D-A460-47B8-A17B-2A65C6897EF2}" type="slidenum">
              <a:rPr lang="en-US" altLang="en-US" sz="1200">
                <a:solidFill>
                  <a:prstClr val="black"/>
                </a:solidFill>
              </a:rPr>
              <a:pPr/>
              <a:t>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010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FAC5B-D28C-40FC-86DD-F6131169D44F}" type="slidenum">
              <a:rPr lang="en-US" altLang="en-US" sz="1200">
                <a:solidFill>
                  <a:prstClr val="black"/>
                </a:solidFill>
              </a:rPr>
              <a:pPr/>
              <a:t>30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1947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85050F-BB00-4960-986A-56B116A1602A}" type="slidenum">
              <a:rPr lang="en-US" altLang="en-US" sz="1200">
                <a:solidFill>
                  <a:prstClr val="black"/>
                </a:solidFill>
              </a:rPr>
              <a:pPr/>
              <a:t>31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7344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7DC745-44EF-4F7D-9C8D-CED6CCDBF4DE}" type="slidenum">
              <a:rPr lang="en-US" altLang="en-US" sz="1200">
                <a:solidFill>
                  <a:prstClr val="black"/>
                </a:solidFill>
              </a:rPr>
              <a:pPr/>
              <a:t>32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0592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F7C02B-8811-4D11-864D-0CD56A4E743D}" type="slidenum">
              <a:rPr lang="en-US" altLang="en-US" sz="1200">
                <a:solidFill>
                  <a:prstClr val="black"/>
                </a:solidFill>
              </a:rPr>
              <a:pPr/>
              <a:t>33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4099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B262F9-93FF-4BC0-A448-6F7EEC7864F8}" type="slidenum">
              <a:rPr lang="en-US" altLang="en-US" sz="1200">
                <a:solidFill>
                  <a:prstClr val="black"/>
                </a:solidFill>
              </a:rPr>
              <a:pPr/>
              <a:t>34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5822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AA6F99-3938-4A78-8CA3-C8AF55952F21}" type="slidenum">
              <a:rPr lang="en-US" altLang="en-US" sz="1200">
                <a:solidFill>
                  <a:prstClr val="black"/>
                </a:solidFill>
              </a:rPr>
              <a:pPr/>
              <a:t>37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6516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D80804-0D94-4CF3-9562-AD0E6821F852}" type="slidenum">
              <a:rPr lang="en-US" altLang="en-US" sz="1200">
                <a:solidFill>
                  <a:prstClr val="black"/>
                </a:solidFill>
              </a:rPr>
              <a:pPr/>
              <a:t>38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5196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63EA72-BE59-4C49-BB27-1FCA5EAB023E}" type="slidenum">
              <a:rPr lang="en-US" altLang="en-US" sz="1200">
                <a:solidFill>
                  <a:prstClr val="black"/>
                </a:solidFill>
              </a:rPr>
              <a:pPr/>
              <a:t>40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5356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E403CA-5B95-469A-87DA-4FE815EB83F9}" type="slidenum">
              <a:rPr lang="en-US" altLang="en-US" sz="1200">
                <a:solidFill>
                  <a:prstClr val="black"/>
                </a:solidFill>
              </a:rPr>
              <a:pPr/>
              <a:t>41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6754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D6B5B9-36C1-4BCA-A66D-4A13DD8B7FB6}" type="slidenum">
              <a:rPr lang="en-US" altLang="en-US" sz="1200">
                <a:solidFill>
                  <a:prstClr val="black"/>
                </a:solidFill>
              </a:rPr>
              <a:pPr/>
              <a:t>43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75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429C7B-5615-4681-8FD3-60ABAF321B00}" type="slidenum">
              <a:rPr lang="en-US" altLang="en-US" sz="1200">
                <a:solidFill>
                  <a:prstClr val="black"/>
                </a:solidFill>
              </a:rPr>
              <a:pPr/>
              <a:t>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3264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C13EE8-32B3-4CE0-BEED-45B052737999}" type="slidenum">
              <a:rPr lang="en-US" altLang="en-US" sz="1200">
                <a:solidFill>
                  <a:prstClr val="black"/>
                </a:solidFill>
              </a:rPr>
              <a:pPr/>
              <a:t>44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3813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669BC-9673-48B4-B5F3-E6290E38AB4E}" type="slidenum">
              <a:rPr lang="en-US" altLang="en-US" sz="1200">
                <a:solidFill>
                  <a:prstClr val="black"/>
                </a:solidFill>
              </a:rPr>
              <a:pPr/>
              <a:t>45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2673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F1B6DA-38C2-4958-A66B-07ECC7ECB391}" type="slidenum">
              <a:rPr lang="en-US" altLang="en-US" sz="1200">
                <a:solidFill>
                  <a:prstClr val="black"/>
                </a:solidFill>
              </a:rPr>
              <a:pPr/>
              <a:t>46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5212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E5FD4D-126D-49C5-BAF9-34DBA971FF21}" type="slidenum">
              <a:rPr lang="en-US" altLang="en-US" sz="1200">
                <a:solidFill>
                  <a:prstClr val="black"/>
                </a:solidFill>
              </a:rPr>
              <a:pPr/>
              <a:t>50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203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5EEBCB-2686-4614-A2BB-695E495A1CC2}" type="slidenum">
              <a:rPr lang="en-US" altLang="en-US" sz="1200">
                <a:solidFill>
                  <a:prstClr val="black"/>
                </a:solidFill>
              </a:rPr>
              <a:pPr/>
              <a:t>52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985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90158B-4153-4217-BC49-5A5435DBA125}" type="slidenum">
              <a:rPr lang="en-US" altLang="en-US" sz="1200">
                <a:solidFill>
                  <a:prstClr val="black"/>
                </a:solidFill>
              </a:rPr>
              <a:pPr/>
              <a:t>10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430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0007FC-C800-4E4C-89BD-92C2D28DBA74}" type="slidenum">
              <a:rPr lang="en-US" altLang="en-US" sz="1200">
                <a:solidFill>
                  <a:prstClr val="black"/>
                </a:solidFill>
              </a:rPr>
              <a:pPr/>
              <a:t>11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661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FFAD4D-FF3A-4567-8C1F-00CDC6B564A1}" type="slidenum">
              <a:rPr lang="en-US" altLang="en-US" sz="1200">
                <a:solidFill>
                  <a:prstClr val="black"/>
                </a:solidFill>
              </a:rPr>
              <a:pPr/>
              <a:t>12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612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67541-B4A5-461C-A39E-256E9C47EA6A}" type="slidenum">
              <a:rPr lang="en-US" altLang="en-US" sz="1200">
                <a:solidFill>
                  <a:prstClr val="black"/>
                </a:solidFill>
              </a:rPr>
              <a:pPr/>
              <a:t>13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97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8A582-7BE5-4015-9A1A-7FE45CCA5404}" type="slidenum">
              <a:rPr lang="en-US" altLang="en-US" sz="1200">
                <a:solidFill>
                  <a:prstClr val="black"/>
                </a:solidFill>
              </a:rPr>
              <a:pPr/>
              <a:t>14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868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6F0DEB-1969-4490-A600-60D0BB083E9E}" type="slidenum">
              <a:rPr lang="en-US" altLang="en-US" sz="1200">
                <a:solidFill>
                  <a:prstClr val="black"/>
                </a:solidFill>
              </a:rPr>
              <a:pPr/>
              <a:t>16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642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>
                <a:solidFill>
                  <a:prstClr val="black"/>
                </a:solidFill>
              </a:rPr>
              <a:t>www.covenantuniversity.edu.ng</a:t>
            </a:r>
            <a:endParaRPr lang="en-GB" altLang="en-US" sz="120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16/09/2020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6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44" y="0"/>
            <a:ext cx="11633021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444" y="609600"/>
            <a:ext cx="5722696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69" y="609600"/>
            <a:ext cx="5722696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ACOE255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Microprocessors I - Frederick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00768-F46A-48D6-B83A-86C7D4D2B1D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>
                <a:solidFill>
                  <a:prstClr val="black"/>
                </a:solidFill>
              </a:rPr>
              <a:t>www.covenantuniversity.edu.ng</a:t>
            </a:r>
            <a:endParaRPr lang="en-GB" altLang="en-US" sz="1799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>
                <a:solidFill>
                  <a:srgbClr val="662C5B"/>
                </a:solidFill>
              </a:rPr>
              <a:t>Raising a new Generation of Leaders</a:t>
            </a:r>
            <a:endParaRPr lang="en-GB" altLang="en-US" sz="160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77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>
                <a:solidFill>
                  <a:prstClr val="black"/>
                </a:solidFill>
              </a:rPr>
              <a:t>www.covenantuniversity.edu.ng</a:t>
            </a:r>
            <a:endParaRPr lang="en-GB" altLang="en-US" sz="120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16/09/2020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44" y="0"/>
            <a:ext cx="11633021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444" y="609600"/>
            <a:ext cx="5722696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69" y="609600"/>
            <a:ext cx="5722696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ACOE255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Microprocessors I - Frederick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00768-F46A-48D6-B83A-86C7D4D2B1D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9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A6D08C5-085C-405E-B18C-05D451E51CE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16/09/2020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FFB1926-A15C-4A2F-8759-595483ED663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A6D08C5-085C-405E-B18C-05D451E51CE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16/09/2020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FFB1926-A15C-4A2F-8759-595483ED663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CEN 522: Topic 8 </a:t>
            </a:r>
            <a:br>
              <a:rPr lang="en-GB" dirty="0"/>
            </a:br>
            <a:r>
              <a:rPr lang="en-GB" dirty="0"/>
              <a:t>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Mr O. Omoruyi</a:t>
            </a:r>
          </a:p>
        </p:txBody>
      </p:sp>
    </p:spTree>
    <p:extLst>
      <p:ext uri="{BB962C8B-B14F-4D97-AF65-F5344CB8AC3E}">
        <p14:creationId xmlns:p14="http://schemas.microsoft.com/office/powerpoint/2010/main" val="290980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Module Function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Control &amp; Timing</a:t>
            </a:r>
          </a:p>
          <a:p>
            <a:r>
              <a:rPr lang="en-US" altLang="en-US"/>
              <a:t>CPU Communication</a:t>
            </a:r>
          </a:p>
          <a:p>
            <a:r>
              <a:rPr lang="en-US" altLang="en-US"/>
              <a:t>Device Communication</a:t>
            </a:r>
          </a:p>
          <a:p>
            <a:r>
              <a:rPr lang="en-US" altLang="en-US"/>
              <a:t>Data Buffering</a:t>
            </a:r>
          </a:p>
          <a:p>
            <a:r>
              <a:rPr lang="en-US" altLang="en-US"/>
              <a:t>Error Detection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0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Steps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CPU checks I/O module device status</a:t>
            </a:r>
          </a:p>
          <a:p>
            <a:r>
              <a:rPr lang="en-US" altLang="en-US"/>
              <a:t>I/O module returns status</a:t>
            </a:r>
          </a:p>
          <a:p>
            <a:r>
              <a:rPr lang="en-US" altLang="en-US"/>
              <a:t>If ready, CPU requests data transfer</a:t>
            </a:r>
          </a:p>
          <a:p>
            <a:r>
              <a:rPr lang="en-US" altLang="en-US"/>
              <a:t>I/O module gets data from device</a:t>
            </a:r>
          </a:p>
          <a:p>
            <a:r>
              <a:rPr lang="en-US" altLang="en-US"/>
              <a:t>I/O module transfers data to CPU</a:t>
            </a:r>
          </a:p>
          <a:p>
            <a:r>
              <a:rPr lang="en-US" altLang="en-US"/>
              <a:t>Variations for output, DMA, etc.</a:t>
            </a:r>
          </a:p>
        </p:txBody>
      </p:sp>
    </p:spTree>
    <p:extLst>
      <p:ext uri="{BB962C8B-B14F-4D97-AF65-F5344CB8AC3E}">
        <p14:creationId xmlns:p14="http://schemas.microsoft.com/office/powerpoint/2010/main" val="236521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Module Diagram</a:t>
            </a:r>
          </a:p>
        </p:txBody>
      </p:sp>
      <p:pic>
        <p:nvPicPr>
          <p:cNvPr id="1126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13445" r="9837" b="23286"/>
          <a:stretch>
            <a:fillRect/>
          </a:stretch>
        </p:blipFill>
        <p:spPr bwMode="auto">
          <a:xfrm>
            <a:off x="2057400" y="1268414"/>
            <a:ext cx="8153400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99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Module Decisions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Hide or reveal device properties to CPU</a:t>
            </a:r>
          </a:p>
          <a:p>
            <a:r>
              <a:rPr lang="en-US" altLang="en-US" dirty="0"/>
              <a:t>Support multiple or single device</a:t>
            </a:r>
          </a:p>
          <a:p>
            <a:r>
              <a:rPr lang="en-US" altLang="en-US" dirty="0"/>
              <a:t>Control device functions or leave for CPU</a:t>
            </a:r>
          </a:p>
          <a:p>
            <a:r>
              <a:rPr lang="en-US" altLang="en-US" dirty="0"/>
              <a:t>Also O/S decisions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e.g. Unix treats everything it can as a file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Output Techniques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Programmed</a:t>
            </a:r>
          </a:p>
          <a:p>
            <a:r>
              <a:rPr lang="en-US" altLang="en-US"/>
              <a:t>Interrupt driven</a:t>
            </a:r>
          </a:p>
          <a:p>
            <a:r>
              <a:rPr lang="en-US" altLang="en-US"/>
              <a:t>Direct Memory Access (DMA)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08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Three Techniques for </a:t>
            </a:r>
            <a:br>
              <a:rPr lang="en-GB" altLang="en-US" dirty="0"/>
            </a:br>
            <a:r>
              <a:rPr lang="en-GB" altLang="en-US" dirty="0"/>
              <a:t>Input of a Block of Data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2"/>
          <a:stretch>
            <a:fillRect/>
          </a:stretch>
        </p:blipFill>
        <p:spPr bwMode="auto">
          <a:xfrm>
            <a:off x="2057401" y="1485449"/>
            <a:ext cx="6400800" cy="458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4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Programmed 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CPU has direct control over I/O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Sensing status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Read/write commands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Transferring data</a:t>
            </a:r>
          </a:p>
          <a:p>
            <a:r>
              <a:rPr lang="en-US" altLang="en-US" dirty="0"/>
              <a:t>CPU waits for I/O module to complete operation</a:t>
            </a:r>
          </a:p>
          <a:p>
            <a:r>
              <a:rPr lang="en-US" altLang="en-US" dirty="0"/>
              <a:t>Wastes CPU time</a:t>
            </a:r>
          </a:p>
        </p:txBody>
      </p:sp>
    </p:spTree>
    <p:extLst>
      <p:ext uri="{BB962C8B-B14F-4D97-AF65-F5344CB8AC3E}">
        <p14:creationId xmlns:p14="http://schemas.microsoft.com/office/powerpoint/2010/main" val="6084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Programmed I/O - detail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CPU requests I/O operation</a:t>
            </a:r>
          </a:p>
          <a:p>
            <a:r>
              <a:rPr lang="en-US" altLang="en-US"/>
              <a:t>I/O module performs operation</a:t>
            </a:r>
          </a:p>
          <a:p>
            <a:r>
              <a:rPr lang="en-US" altLang="en-US"/>
              <a:t>I/O module sets status bits</a:t>
            </a:r>
          </a:p>
          <a:p>
            <a:r>
              <a:rPr lang="en-US" altLang="en-US"/>
              <a:t>CPU checks status bits periodically</a:t>
            </a:r>
          </a:p>
          <a:p>
            <a:r>
              <a:rPr lang="en-US" altLang="en-US"/>
              <a:t>I/O module does not inform CPU directly</a:t>
            </a:r>
          </a:p>
          <a:p>
            <a:r>
              <a:rPr lang="en-US" altLang="en-US"/>
              <a:t>I/O module does not interrupt CPU</a:t>
            </a:r>
          </a:p>
          <a:p>
            <a:r>
              <a:rPr lang="en-US" altLang="en-US"/>
              <a:t>CPU may wait or come back later</a:t>
            </a:r>
          </a:p>
        </p:txBody>
      </p:sp>
    </p:spTree>
    <p:extLst>
      <p:ext uri="{BB962C8B-B14F-4D97-AF65-F5344CB8AC3E}">
        <p14:creationId xmlns:p14="http://schemas.microsoft.com/office/powerpoint/2010/main" val="211423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CPU issues address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Identifies module (&amp; device if &gt;1 per module)</a:t>
            </a:r>
          </a:p>
          <a:p>
            <a:r>
              <a:rPr lang="en-US" altLang="en-US" dirty="0"/>
              <a:t>CPU issues command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Control - telling module what to do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e.g. spin up disk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Test - check status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e.g. power? Error?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Read/Write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Module transfers data via buffer from/to device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8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Addressing I/O Devices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 programmed I/O data transfer is very like memory access</a:t>
            </a:r>
          </a:p>
          <a:p>
            <a:r>
              <a:rPr lang="en-US" altLang="en-US"/>
              <a:t>Each device given unique identifier</a:t>
            </a:r>
          </a:p>
          <a:p>
            <a:r>
              <a:rPr lang="en-US" altLang="en-US"/>
              <a:t>CPU commands contain identifier (address)</a:t>
            </a:r>
          </a:p>
        </p:txBody>
      </p:sp>
    </p:spTree>
    <p:extLst>
      <p:ext uri="{BB962C8B-B14F-4D97-AF65-F5344CB8AC3E}">
        <p14:creationId xmlns:p14="http://schemas.microsoft.com/office/powerpoint/2010/main" val="35428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4000" dirty="0"/>
              <a:t>The </a:t>
            </a:r>
            <a:r>
              <a:rPr lang="en-US" altLang="en-US" sz="4000" b="1" dirty="0"/>
              <a:t>input/output </a:t>
            </a:r>
            <a:r>
              <a:rPr lang="en-US" altLang="en-US" sz="4000" dirty="0"/>
              <a:t>or I/O section allows the computer to take in data from the outside world. Peripherals such as </a:t>
            </a:r>
            <a:r>
              <a:rPr lang="en-US" altLang="en-US" sz="4000" b="1" dirty="0"/>
              <a:t>keyboards</a:t>
            </a:r>
            <a:r>
              <a:rPr lang="en-US" altLang="en-US" sz="4000" dirty="0"/>
              <a:t>, </a:t>
            </a:r>
            <a:r>
              <a:rPr lang="en-US" altLang="en-US" sz="4000" b="1" dirty="0"/>
              <a:t>video display terminals</a:t>
            </a:r>
            <a:r>
              <a:rPr lang="en-US" altLang="en-US" sz="4000" dirty="0"/>
              <a:t>, </a:t>
            </a:r>
            <a:r>
              <a:rPr lang="en-US" altLang="en-US" sz="4000" b="1" dirty="0"/>
              <a:t>printers, Disk drive controller </a:t>
            </a:r>
            <a:r>
              <a:rPr lang="en-US" altLang="en-US" sz="4000" dirty="0"/>
              <a:t>and</a:t>
            </a:r>
            <a:r>
              <a:rPr lang="en-US" altLang="en-US" sz="4000" b="1" dirty="0"/>
              <a:t> modems</a:t>
            </a:r>
            <a:r>
              <a:rPr lang="en-US" altLang="en-US" sz="4000" dirty="0"/>
              <a:t> are connected to the I/O section. </a:t>
            </a:r>
          </a:p>
          <a:p>
            <a:r>
              <a:rPr lang="en-US" altLang="en-US" sz="4000" dirty="0"/>
              <a:t>The actual physical devices used to interface the computer buses to external systems are often called </a:t>
            </a:r>
            <a:r>
              <a:rPr lang="en-US" altLang="en-US" sz="4000" b="1" dirty="0"/>
              <a:t>ports</a:t>
            </a:r>
            <a:r>
              <a:rPr lang="en-US" altLang="en-US" sz="4000" dirty="0"/>
              <a:t>. An input port allows data from a keyboard, an A/D converter, or some other source to be read into the computer under control of the CPU. An output port is used to send data from the computer to some peripheral, such as a video display terminal/ Screen, a printer, or a D/A converter.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1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Mapping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Memory mapped I/O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Devices and memory share an address space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I/O looks just like memory read/write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No special commands for I/O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Large selection of memory access commands available</a:t>
            </a:r>
          </a:p>
          <a:p>
            <a:r>
              <a:rPr lang="en-US" altLang="en-US" sz="2400" dirty="0"/>
              <a:t>Isolated I/O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Separate address spaces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Need I/O or memory select lines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Special commands for I/O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Limited set</a:t>
            </a:r>
          </a:p>
        </p:txBody>
      </p:sp>
    </p:spTree>
    <p:extLst>
      <p:ext uri="{BB962C8B-B14F-4D97-AF65-F5344CB8AC3E}">
        <p14:creationId xmlns:p14="http://schemas.microsoft.com/office/powerpoint/2010/main" val="125097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Mapped and Isolated I/O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55"/>
          <a:stretch>
            <a:fillRect/>
          </a:stretch>
        </p:blipFill>
        <p:spPr bwMode="auto">
          <a:xfrm>
            <a:off x="3581400" y="1090614"/>
            <a:ext cx="4789488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6" b="38918"/>
          <a:stretch>
            <a:fillRect/>
          </a:stretch>
        </p:blipFill>
        <p:spPr bwMode="auto">
          <a:xfrm>
            <a:off x="1524000" y="4724401"/>
            <a:ext cx="44958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6" b="11566"/>
          <a:stretch>
            <a:fillRect/>
          </a:stretch>
        </p:blipFill>
        <p:spPr bwMode="auto">
          <a:xfrm>
            <a:off x="6096000" y="4694238"/>
            <a:ext cx="45720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68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 Driven I/O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Overcomes CPU waiting</a:t>
            </a:r>
          </a:p>
          <a:p>
            <a:r>
              <a:rPr lang="en-US" altLang="en-US"/>
              <a:t>No repeated CPU checking of device</a:t>
            </a:r>
          </a:p>
          <a:p>
            <a:r>
              <a:rPr lang="en-US" altLang="en-US"/>
              <a:t>I/O module interrupts when ready</a:t>
            </a:r>
          </a:p>
        </p:txBody>
      </p:sp>
    </p:spTree>
    <p:extLst>
      <p:ext uri="{BB962C8B-B14F-4D97-AF65-F5344CB8AC3E}">
        <p14:creationId xmlns:p14="http://schemas.microsoft.com/office/powerpoint/2010/main" val="45028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Interrupt Driven I/O</a:t>
            </a:r>
            <a:br>
              <a:rPr lang="en-US" altLang="en-US"/>
            </a:br>
            <a:r>
              <a:rPr lang="en-US" altLang="en-US"/>
              <a:t>Basic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CPU issues read command</a:t>
            </a:r>
          </a:p>
          <a:p>
            <a:r>
              <a:rPr lang="en-US" altLang="en-US"/>
              <a:t>I/O module gets data from peripheral whilst CPU does other work</a:t>
            </a:r>
          </a:p>
          <a:p>
            <a:r>
              <a:rPr lang="en-US" altLang="en-US"/>
              <a:t>I/O module interrupts CPU</a:t>
            </a:r>
          </a:p>
          <a:p>
            <a:r>
              <a:rPr lang="en-US" altLang="en-US"/>
              <a:t>CPU requests data</a:t>
            </a:r>
          </a:p>
          <a:p>
            <a:r>
              <a:rPr lang="en-US" altLang="en-US"/>
              <a:t>I/O module transfers data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05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Simple Interrupt</a:t>
            </a:r>
            <a:br>
              <a:rPr lang="en-GB" altLang="en-US"/>
            </a:br>
            <a:r>
              <a:rPr lang="en-GB" altLang="en-US"/>
              <a:t>Processing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2"/>
          <a:stretch>
            <a:fillRect/>
          </a:stretch>
        </p:blipFill>
        <p:spPr bwMode="auto">
          <a:xfrm>
            <a:off x="4297783" y="1425172"/>
            <a:ext cx="4701838" cy="47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7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 Viewpoint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Issue read command</a:t>
            </a:r>
          </a:p>
          <a:p>
            <a:r>
              <a:rPr lang="en-US" altLang="en-US" dirty="0"/>
              <a:t>Do other work</a:t>
            </a:r>
          </a:p>
          <a:p>
            <a:r>
              <a:rPr lang="en-US" altLang="en-US" dirty="0"/>
              <a:t>Check for interrupt at end of each instruction cycle</a:t>
            </a:r>
          </a:p>
          <a:p>
            <a:r>
              <a:rPr lang="en-US" altLang="en-US" dirty="0"/>
              <a:t>If interrupted:-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Save context (registers)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Process interrupt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Fetch data &amp; store</a:t>
            </a:r>
          </a:p>
        </p:txBody>
      </p:sp>
    </p:spTree>
    <p:extLst>
      <p:ext uri="{BB962C8B-B14F-4D97-AF65-F5344CB8AC3E}">
        <p14:creationId xmlns:p14="http://schemas.microsoft.com/office/powerpoint/2010/main" val="293070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Changes in Memory and Registers</a:t>
            </a:r>
            <a:br>
              <a:rPr lang="en-GB" altLang="en-US"/>
            </a:br>
            <a:r>
              <a:rPr lang="en-GB" altLang="en-US"/>
              <a:t>for an Interrupt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4"/>
          <a:stretch>
            <a:fillRect/>
          </a:stretch>
        </p:blipFill>
        <p:spPr bwMode="auto">
          <a:xfrm>
            <a:off x="3200401" y="1443789"/>
            <a:ext cx="4692891" cy="483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0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do you identify the module issuing the interrupt?</a:t>
            </a:r>
          </a:p>
          <a:p>
            <a:r>
              <a:rPr lang="en-US" altLang="en-US" dirty="0"/>
              <a:t>How do you deal with multiple interrupts?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i.e. an interrupt handler being interrupted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554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Interrupting Module (1)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Different line for each module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PC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Limits number of devices</a:t>
            </a:r>
          </a:p>
          <a:p>
            <a:r>
              <a:rPr lang="en-US" altLang="en-US" dirty="0"/>
              <a:t>Software poll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CPU asks each module in turn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Slow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8077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Interrupting Module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Daisy Chain or Hardware poll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Interrupt Acknowledge sent down a chain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Module responsible places vector on bus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CPU uses vector to identify handler routine</a:t>
            </a:r>
          </a:p>
          <a:p>
            <a:r>
              <a:rPr lang="en-US" altLang="en-US" dirty="0"/>
              <a:t>Bus Master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Module must claim the bus before it can raise interrupt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e.g. PCI &amp; SCSI</a:t>
            </a:r>
          </a:p>
        </p:txBody>
      </p:sp>
    </p:spTree>
    <p:extLst>
      <p:ext uri="{BB962C8B-B14F-4D97-AF65-F5344CB8AC3E}">
        <p14:creationId xmlns:p14="http://schemas.microsoft.com/office/powerpoint/2010/main" val="399372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and Output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4000" dirty="0"/>
              <a:t>Physically, the simplest type of input or output port is just a set of parallel </a:t>
            </a:r>
            <a:r>
              <a:rPr lang="en-US" altLang="en-US" sz="4000" b="1" dirty="0"/>
              <a:t>D flip-flops</a:t>
            </a:r>
            <a:r>
              <a:rPr lang="en-US" altLang="en-US" sz="4000" dirty="0"/>
              <a:t>. If they are being used as an input port, the D inputs are connected to the external device, and the Q outputs are connected to the data bus which runs to the CPU. Data will then be transferred through the latches when they are enabled by a control signal from the CPU. </a:t>
            </a:r>
          </a:p>
          <a:p>
            <a:r>
              <a:rPr lang="en-US" altLang="en-US" sz="4000" dirty="0"/>
              <a:t>In a system where they are being used as an output port, the D inputs of the latches are connected to the data bus, and the Q outputs are connected to some external device. Data sent out on the data bus by the CPU will be transferred to the external device when the latches are enabled by a control signal from the CPU.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30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Interrupts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interrupt line has a priority</a:t>
            </a:r>
          </a:p>
          <a:p>
            <a:r>
              <a:rPr lang="en-US" altLang="en-US"/>
              <a:t>Higher priority lines can interrupt lower priority lines</a:t>
            </a:r>
          </a:p>
          <a:p>
            <a:r>
              <a:rPr lang="en-US" altLang="en-US"/>
              <a:t>If bus mastering only current master can interrupt</a:t>
            </a:r>
          </a:p>
        </p:txBody>
      </p:sp>
    </p:spTree>
    <p:extLst>
      <p:ext uri="{BB962C8B-B14F-4D97-AF65-F5344CB8AC3E}">
        <p14:creationId xmlns:p14="http://schemas.microsoft.com/office/powerpoint/2010/main" val="261882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PC Bus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80x86 has one interrupt line</a:t>
            </a:r>
          </a:p>
          <a:p>
            <a:r>
              <a:rPr lang="en-US" altLang="en-US"/>
              <a:t>8086 based systems use one 8259A interrupt controller</a:t>
            </a:r>
          </a:p>
          <a:p>
            <a:r>
              <a:rPr lang="en-US" altLang="en-US"/>
              <a:t>8259A has 8 interrupt lines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67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of Events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8259A accepts interrupts</a:t>
            </a:r>
          </a:p>
          <a:p>
            <a:r>
              <a:rPr lang="en-US" altLang="en-US"/>
              <a:t>8259A determines priority</a:t>
            </a:r>
          </a:p>
          <a:p>
            <a:r>
              <a:rPr lang="en-US" altLang="en-US"/>
              <a:t>8259A signals 8086 (raises INTR line)</a:t>
            </a:r>
          </a:p>
          <a:p>
            <a:r>
              <a:rPr lang="en-US" altLang="en-US"/>
              <a:t>CPU Acknowledges</a:t>
            </a:r>
          </a:p>
          <a:p>
            <a:r>
              <a:rPr lang="en-US" altLang="en-US"/>
              <a:t>8259A puts correct vector on data bus</a:t>
            </a:r>
          </a:p>
          <a:p>
            <a:r>
              <a:rPr lang="en-US" altLang="en-US"/>
              <a:t>CPU processes interrupt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95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ISA Bus Interrupt System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ISA bus chains two 8259As together</a:t>
            </a:r>
          </a:p>
          <a:p>
            <a:r>
              <a:rPr lang="en-US" altLang="en-US" dirty="0"/>
              <a:t>Link is via interrupt 2</a:t>
            </a:r>
          </a:p>
          <a:p>
            <a:r>
              <a:rPr lang="en-US" altLang="en-US" dirty="0"/>
              <a:t>Gives 15 lines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16 lines less one for link</a:t>
            </a:r>
          </a:p>
          <a:p>
            <a:r>
              <a:rPr lang="en-US" altLang="en-US" dirty="0"/>
              <a:t>IRQ 9 is used to re-route anything trying to use IRQ 2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Backwards compatibility</a:t>
            </a:r>
          </a:p>
          <a:p>
            <a:r>
              <a:rPr lang="en-US" altLang="en-US" dirty="0"/>
              <a:t>Incorporated in chip set</a:t>
            </a:r>
          </a:p>
        </p:txBody>
      </p:sp>
    </p:spTree>
    <p:extLst>
      <p:ext uri="{BB962C8B-B14F-4D97-AF65-F5344CB8AC3E}">
        <p14:creationId xmlns:p14="http://schemas.microsoft.com/office/powerpoint/2010/main" val="123191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82C59A Interrupt</a:t>
            </a:r>
            <a:br>
              <a:rPr lang="en-US" altLang="en-US"/>
            </a:br>
            <a:r>
              <a:rPr lang="en-US" altLang="en-US"/>
              <a:t>Controller</a:t>
            </a:r>
          </a:p>
        </p:txBody>
      </p:sp>
      <p:pic>
        <p:nvPicPr>
          <p:cNvPr id="3379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4410" r="14850" b="9837"/>
          <a:stretch>
            <a:fillRect/>
          </a:stretch>
        </p:blipFill>
        <p:spPr bwMode="auto">
          <a:xfrm>
            <a:off x="3797803" y="782052"/>
            <a:ext cx="3829044" cy="540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76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Intel 82C55A </a:t>
            </a:r>
            <a:br>
              <a:rPr lang="en-GB" altLang="en-US"/>
            </a:br>
            <a:r>
              <a:rPr lang="en-GB" altLang="en-US"/>
              <a:t>Programmable Peripheral Interface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11247" r="18588" b="27271"/>
          <a:stretch>
            <a:fillRect/>
          </a:stretch>
        </p:blipFill>
        <p:spPr bwMode="auto">
          <a:xfrm>
            <a:off x="2338137" y="1371600"/>
            <a:ext cx="769620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34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Keyboard/Display Interfaces to 82C55A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7666" r="23286" b="20692"/>
          <a:stretch>
            <a:fillRect/>
          </a:stretch>
        </p:blipFill>
        <p:spPr bwMode="auto">
          <a:xfrm>
            <a:off x="4038600" y="1295400"/>
            <a:ext cx="350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67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Memory Access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Interrupt driven and programmed I/O require active CPU intervention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Transfer rate is limited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CPU is tied up</a:t>
            </a:r>
          </a:p>
          <a:p>
            <a:r>
              <a:rPr lang="en-GB" altLang="en-US" dirty="0"/>
              <a:t>DMA is the answer</a:t>
            </a:r>
          </a:p>
        </p:txBody>
      </p:sp>
    </p:spTree>
    <p:extLst>
      <p:ext uri="{BB962C8B-B14F-4D97-AF65-F5344CB8AC3E}">
        <p14:creationId xmlns:p14="http://schemas.microsoft.com/office/powerpoint/2010/main" val="2617318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Additional Module (hardware) on bus</a:t>
            </a:r>
          </a:p>
          <a:p>
            <a:r>
              <a:rPr lang="en-GB" altLang="en-US"/>
              <a:t>DMA controller takes over from CPU for I/O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070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Typical DMA Module Diagram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15196" r="31606" b="35957"/>
          <a:stretch>
            <a:fillRect/>
          </a:stretch>
        </p:blipFill>
        <p:spPr bwMode="auto">
          <a:xfrm>
            <a:off x="2433638" y="1066800"/>
            <a:ext cx="5170320" cy="519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2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4000" dirty="0"/>
              <a:t>I/O devices are connected to the computer through I/O circuits. Each of these circuits contains several register called </a:t>
            </a:r>
            <a:r>
              <a:rPr lang="en-US" altLang="en-US" sz="4000" b="1" i="1" dirty="0"/>
              <a:t>I/O Ports. </a:t>
            </a:r>
            <a:r>
              <a:rPr lang="en-US" altLang="en-US" sz="4000" dirty="0"/>
              <a:t>Some are used for data while others are used control commands. Like memory locations, the I/O ports have address and they are connected to the bus system. These addresses are known as I/O address and can only be use in input </a:t>
            </a:r>
            <a:r>
              <a:rPr lang="en-US" altLang="en-US" sz="4000" b="1" i="1" dirty="0"/>
              <a:t>(IN) </a:t>
            </a:r>
            <a:r>
              <a:rPr lang="en-US" altLang="en-US" sz="4000" dirty="0"/>
              <a:t>or output </a:t>
            </a:r>
            <a:r>
              <a:rPr lang="en-US" altLang="en-US" sz="4000" b="1" i="1" dirty="0"/>
              <a:t>(OUT) </a:t>
            </a:r>
            <a:r>
              <a:rPr lang="en-US" altLang="en-US" sz="4000" dirty="0"/>
              <a:t>instructions.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528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Operation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CPU tells DMA controller:-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Read/Write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Device address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Starting address of memory block for data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Amount of data to be transferred</a:t>
            </a:r>
          </a:p>
          <a:p>
            <a:r>
              <a:rPr lang="en-GB" altLang="en-US" dirty="0"/>
              <a:t>CPU carries on with other work</a:t>
            </a:r>
          </a:p>
          <a:p>
            <a:r>
              <a:rPr lang="en-GB" altLang="en-US" dirty="0"/>
              <a:t>DMA controller deals with transfer</a:t>
            </a:r>
          </a:p>
          <a:p>
            <a:r>
              <a:rPr lang="en-GB" altLang="en-US" dirty="0"/>
              <a:t>DMA controller sends interrupt when finished</a:t>
            </a:r>
          </a:p>
        </p:txBody>
      </p:sp>
    </p:spTree>
    <p:extLst>
      <p:ext uri="{BB962C8B-B14F-4D97-AF65-F5344CB8AC3E}">
        <p14:creationId xmlns:p14="http://schemas.microsoft.com/office/powerpoint/2010/main" val="7281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Transfer Cycle Stealing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DMA controller takes over bus for a cycle</a:t>
            </a:r>
          </a:p>
          <a:p>
            <a:r>
              <a:rPr lang="en-GB" altLang="en-US" dirty="0"/>
              <a:t>Transfer of one word of data</a:t>
            </a:r>
          </a:p>
          <a:p>
            <a:r>
              <a:rPr lang="en-GB" altLang="en-US" dirty="0"/>
              <a:t>Not an interrupt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CPU does not switch context</a:t>
            </a:r>
          </a:p>
          <a:p>
            <a:r>
              <a:rPr lang="en-GB" altLang="en-US" dirty="0"/>
              <a:t>CPU suspended just before it accesses bus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i.e. before an operand or data fetch or a data write</a:t>
            </a:r>
          </a:p>
          <a:p>
            <a:r>
              <a:rPr lang="en-GB" altLang="en-US" dirty="0"/>
              <a:t>Slows down CPU but not as much as CPU doing transfer</a:t>
            </a:r>
          </a:p>
        </p:txBody>
      </p:sp>
    </p:spTree>
    <p:extLst>
      <p:ext uri="{BB962C8B-B14F-4D97-AF65-F5344CB8AC3E}">
        <p14:creationId xmlns:p14="http://schemas.microsoft.com/office/powerpoint/2010/main" val="3729120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DMA and Interrupt Breakpoints During an Instruction Cycle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27"/>
          <a:stretch>
            <a:fillRect/>
          </a:stretch>
        </p:blipFill>
        <p:spPr bwMode="auto">
          <a:xfrm>
            <a:off x="1831975" y="1447800"/>
            <a:ext cx="85280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13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Aside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What effect does caching memory have on DMA?</a:t>
            </a:r>
          </a:p>
          <a:p>
            <a:r>
              <a:rPr lang="en-GB" altLang="en-US"/>
              <a:t>What about on board cache?</a:t>
            </a:r>
          </a:p>
          <a:p>
            <a:r>
              <a:rPr lang="en-GB" altLang="en-US"/>
              <a:t>Hint:  how much are the system buses available?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8933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276601"/>
            <a:ext cx="8178800" cy="2111375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Single Bus, Detached DMA controller</a:t>
            </a:r>
          </a:p>
          <a:p>
            <a:r>
              <a:rPr lang="en-GB" altLang="en-US" dirty="0"/>
              <a:t>Each transfer uses bus twice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I/O to DMA then DMA to memory</a:t>
            </a:r>
          </a:p>
          <a:p>
            <a:r>
              <a:rPr lang="en-GB" altLang="en-US" dirty="0"/>
              <a:t>CPU is suspended twice</a:t>
            </a:r>
          </a:p>
        </p:txBody>
      </p:sp>
      <p:pic>
        <p:nvPicPr>
          <p:cNvPr id="4403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7666" r="12871" b="81479"/>
          <a:stretch>
            <a:fillRect/>
          </a:stretch>
        </p:blipFill>
        <p:spPr bwMode="auto">
          <a:xfrm>
            <a:off x="2057400" y="1143000"/>
            <a:ext cx="8153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134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86200"/>
            <a:ext cx="8178800" cy="2971800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dirty="0"/>
              <a:t>Single Bus, Integrated DMA controller</a:t>
            </a:r>
          </a:p>
          <a:p>
            <a:r>
              <a:rPr lang="en-GB" altLang="en-US" dirty="0"/>
              <a:t>Controller may support &gt;1 device</a:t>
            </a:r>
          </a:p>
          <a:p>
            <a:r>
              <a:rPr lang="en-GB" altLang="en-US" dirty="0"/>
              <a:t>Each transfer uses bus once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DMA to memory</a:t>
            </a:r>
          </a:p>
          <a:p>
            <a:r>
              <a:rPr lang="en-GB" altLang="en-US" dirty="0"/>
              <a:t>CPU is suspended once</a:t>
            </a:r>
          </a:p>
        </p:txBody>
      </p:sp>
      <p:pic>
        <p:nvPicPr>
          <p:cNvPr id="45060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25034" r="13445" b="52171"/>
          <a:stretch>
            <a:fillRect/>
          </a:stretch>
        </p:blipFill>
        <p:spPr bwMode="auto">
          <a:xfrm>
            <a:off x="2514600" y="1073150"/>
            <a:ext cx="7010400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99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(3)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0" y="4114800"/>
            <a:ext cx="8178800" cy="2514600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dirty="0"/>
              <a:t>Separate I/O Bus</a:t>
            </a:r>
          </a:p>
          <a:p>
            <a:r>
              <a:rPr lang="en-GB" altLang="en-US" dirty="0"/>
              <a:t>Bus supports all DMA enabled devices</a:t>
            </a:r>
          </a:p>
          <a:p>
            <a:r>
              <a:rPr lang="en-GB" altLang="en-US" dirty="0"/>
              <a:t>Each transfer uses bus once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DMA to memory</a:t>
            </a:r>
          </a:p>
          <a:p>
            <a:r>
              <a:rPr lang="en-GB" altLang="en-US" dirty="0"/>
              <a:t>CPU is suspended once</a:t>
            </a:r>
          </a:p>
        </p:txBody>
      </p:sp>
      <p:pic>
        <p:nvPicPr>
          <p:cNvPr id="46084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48915" r="13445" b="25034"/>
          <a:stretch>
            <a:fillRect/>
          </a:stretch>
        </p:blipFill>
        <p:spPr bwMode="auto">
          <a:xfrm>
            <a:off x="2743200" y="1143000"/>
            <a:ext cx="6553200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073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Intel 8237A DMA Controller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en-GB" altLang="en-US" sz="2000" dirty="0"/>
              <a:t>Interfaces to 80x86 family and DRAM</a:t>
            </a:r>
          </a:p>
          <a:p>
            <a:pPr marL="457200" indent="-457200">
              <a:lnSpc>
                <a:spcPct val="90000"/>
              </a:lnSpc>
            </a:pPr>
            <a:r>
              <a:rPr lang="en-GB" altLang="en-US" sz="2000" dirty="0"/>
              <a:t>When DMA module needs buses it sends HOLD signal to processor</a:t>
            </a:r>
          </a:p>
          <a:p>
            <a:pPr marL="457200" indent="-457200">
              <a:lnSpc>
                <a:spcPct val="90000"/>
              </a:lnSpc>
            </a:pPr>
            <a:r>
              <a:rPr lang="en-GB" altLang="en-US" sz="2000" dirty="0"/>
              <a:t>CPU responds HLDA (hold acknowledge)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altLang="en-US" sz="1800" dirty="0">
                <a:solidFill>
                  <a:schemeClr val="tx1"/>
                </a:solidFill>
              </a:rPr>
              <a:t>DMA module can use buses</a:t>
            </a:r>
          </a:p>
          <a:p>
            <a:pPr marL="457200" indent="-457200">
              <a:lnSpc>
                <a:spcPct val="90000"/>
              </a:lnSpc>
            </a:pPr>
            <a:r>
              <a:rPr lang="en-GB" altLang="en-US" sz="2000" dirty="0"/>
              <a:t>E.g. transfer data from memory to disk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 dirty="0">
                <a:solidFill>
                  <a:schemeClr val="tx1"/>
                </a:solidFill>
              </a:rPr>
              <a:t>Device requests service of DMA by pulling DREQ (DMA request) high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 dirty="0">
                <a:solidFill>
                  <a:schemeClr val="tx1"/>
                </a:solidFill>
              </a:rPr>
              <a:t>DMA puts high on HRQ (hold request), 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 dirty="0">
                <a:solidFill>
                  <a:schemeClr val="tx1"/>
                </a:solidFill>
              </a:rPr>
              <a:t>CPU finishes present bus cycle (not necessarily present instruction) and puts high on HDLA (hold acknowledge). HOLD remains active for duration of DMA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 dirty="0">
                <a:solidFill>
                  <a:schemeClr val="tx1"/>
                </a:solidFill>
              </a:rPr>
              <a:t>DMA activates DACK (DMA acknowledge), telling device to start transfer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 dirty="0">
                <a:solidFill>
                  <a:schemeClr val="tx1"/>
                </a:solidFill>
              </a:rPr>
              <a:t>DMA starts transfer by putting address of first byte on address bus and activating MEMR; it then activates IOW to write to peripheral. DMA decrements counter and increments address pointer.  Repeat until count reaches zero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 dirty="0">
                <a:solidFill>
                  <a:schemeClr val="tx1"/>
                </a:solidFill>
              </a:rPr>
              <a:t>DMA deactivates HRQ, giving bus back to CPU</a:t>
            </a:r>
          </a:p>
        </p:txBody>
      </p:sp>
    </p:spTree>
    <p:extLst>
      <p:ext uri="{BB962C8B-B14F-4D97-AF65-F5344CB8AC3E}">
        <p14:creationId xmlns:p14="http://schemas.microsoft.com/office/powerpoint/2010/main" val="3474058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8237 DMA Usage of Systems Bus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"/>
          <a:stretch>
            <a:fillRect/>
          </a:stretch>
        </p:blipFill>
        <p:spPr bwMode="auto">
          <a:xfrm>
            <a:off x="1676400" y="1066800"/>
            <a:ext cx="8839200" cy="570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52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Fly-By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While DMA using buses processor idle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Processor using bus, DMA idle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tx1"/>
                </a:solidFill>
              </a:rPr>
              <a:t>Known as fly-by DMA controller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Data does not pass through and is not stored in DMA chip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tx1"/>
                </a:solidFill>
              </a:rPr>
              <a:t>DMA only between I/O port and memory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tx1"/>
                </a:solidFill>
              </a:rPr>
              <a:t>Not between two I/O ports or two memory locations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Can do memory to memory via register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8237 contains four DMA channels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tx1"/>
                </a:solidFill>
              </a:rPr>
              <a:t>Programmed independently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tx1"/>
                </a:solidFill>
              </a:rPr>
              <a:t>Any one active 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tx1"/>
                </a:solidFill>
              </a:rPr>
              <a:t>Numbered 0, 1, 2, and 3</a:t>
            </a:r>
          </a:p>
        </p:txBody>
      </p:sp>
    </p:spTree>
    <p:extLst>
      <p:ext uri="{BB962C8B-B14F-4D97-AF65-F5344CB8AC3E}">
        <p14:creationId xmlns:p14="http://schemas.microsoft.com/office/powerpoint/2010/main" val="287899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Input/Output Problems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Wide variety of peripherals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Delivering different amounts of data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At different speeds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In different formats</a:t>
            </a:r>
          </a:p>
          <a:p>
            <a:r>
              <a:rPr lang="en-US" altLang="en-US" dirty="0"/>
              <a:t>All slower than CPU and RAM</a:t>
            </a:r>
          </a:p>
          <a:p>
            <a:r>
              <a:rPr lang="en-US" altLang="en-US" dirty="0"/>
              <a:t>Need I/O modules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4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I/O Channels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I/O devices getting more sophisticated</a:t>
            </a:r>
          </a:p>
          <a:p>
            <a:r>
              <a:rPr lang="en-GB" altLang="en-US" dirty="0"/>
              <a:t>e.g. 3D graphics cards</a:t>
            </a:r>
          </a:p>
          <a:p>
            <a:r>
              <a:rPr lang="en-GB" altLang="en-US" dirty="0"/>
              <a:t>CPU instructs I/O controller to do transfer</a:t>
            </a:r>
          </a:p>
          <a:p>
            <a:r>
              <a:rPr lang="en-GB" altLang="en-US" dirty="0"/>
              <a:t>I/O controller does entire transfer</a:t>
            </a:r>
          </a:p>
          <a:p>
            <a:r>
              <a:rPr lang="en-GB" altLang="en-US" dirty="0"/>
              <a:t>Improves speed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Takes load off CPU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Dedicated processor is faster</a:t>
            </a:r>
          </a:p>
          <a:p>
            <a:pPr lvl="1"/>
            <a:endParaRPr lang="en-GB" altLang="en-US" dirty="0">
              <a:solidFill>
                <a:schemeClr val="tx1"/>
              </a:solidFill>
            </a:endParaRP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58557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I/O Channel Architecture</a:t>
            </a:r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10922" r="20767" b="14180"/>
          <a:stretch>
            <a:fillRect/>
          </a:stretch>
        </p:blipFill>
        <p:spPr bwMode="auto">
          <a:xfrm>
            <a:off x="3748755" y="1070811"/>
            <a:ext cx="3924238" cy="506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17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Interfacing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Connecting devices together</a:t>
            </a:r>
          </a:p>
          <a:p>
            <a:r>
              <a:rPr lang="en-GB" altLang="en-US"/>
              <a:t>Bit of wire?</a:t>
            </a:r>
          </a:p>
          <a:p>
            <a:r>
              <a:rPr lang="en-GB" altLang="en-US"/>
              <a:t>Dedicated processor/memory/buses?</a:t>
            </a:r>
          </a:p>
          <a:p>
            <a:r>
              <a:rPr lang="en-GB" altLang="en-US"/>
              <a:t>E.g. FireWire, InfiniBand</a:t>
            </a:r>
          </a:p>
        </p:txBody>
      </p:sp>
    </p:spTree>
    <p:extLst>
      <p:ext uri="{BB962C8B-B14F-4D97-AF65-F5344CB8AC3E}">
        <p14:creationId xmlns:p14="http://schemas.microsoft.com/office/powerpoint/2010/main" val="2663434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References</a:t>
            </a:r>
          </a:p>
          <a:p>
            <a:r>
              <a:rPr lang="en-GB" dirty="0" err="1"/>
              <a:t>Apeh</a:t>
            </a:r>
            <a:r>
              <a:rPr lang="en-GB" dirty="0"/>
              <a:t>, S. Lecture notes on Advanced Microcomputer systems, 2015</a:t>
            </a:r>
          </a:p>
        </p:txBody>
      </p:sp>
    </p:spTree>
    <p:extLst>
      <p:ext uri="{BB962C8B-B14F-4D97-AF65-F5344CB8AC3E}">
        <p14:creationId xmlns:p14="http://schemas.microsoft.com/office/powerpoint/2010/main" val="11732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Input/Output Module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Interface to CPU and Memory</a:t>
            </a:r>
          </a:p>
          <a:p>
            <a:r>
              <a:rPr lang="en-US" altLang="en-US"/>
              <a:t>Interface to one or more peripherals</a:t>
            </a:r>
          </a:p>
        </p:txBody>
      </p:sp>
    </p:spTree>
    <p:extLst>
      <p:ext uri="{BB962C8B-B14F-4D97-AF65-F5344CB8AC3E}">
        <p14:creationId xmlns:p14="http://schemas.microsoft.com/office/powerpoint/2010/main" val="130547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Generic Model of I/O Module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16350" r="10925" b="21777"/>
          <a:stretch>
            <a:fillRect/>
          </a:stretch>
        </p:blipFill>
        <p:spPr bwMode="auto">
          <a:xfrm>
            <a:off x="3048000" y="1077914"/>
            <a:ext cx="5715000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9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Human readable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Screen, printer, keyboard</a:t>
            </a:r>
          </a:p>
          <a:p>
            <a:r>
              <a:rPr lang="en-US" altLang="en-US" dirty="0"/>
              <a:t>Machine readable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Monitoring and control</a:t>
            </a:r>
          </a:p>
          <a:p>
            <a:r>
              <a:rPr lang="en-US" altLang="en-US" dirty="0"/>
              <a:t>Communication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Modem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Network Interface Card (NIC)</a:t>
            </a:r>
          </a:p>
        </p:txBody>
      </p:sp>
    </p:spTree>
    <p:extLst>
      <p:ext uri="{BB962C8B-B14F-4D97-AF65-F5344CB8AC3E}">
        <p14:creationId xmlns:p14="http://schemas.microsoft.com/office/powerpoint/2010/main" val="153054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External Device Block Diagram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8" t="21777" r="17647" b="36266"/>
          <a:stretch>
            <a:fillRect/>
          </a:stretch>
        </p:blipFill>
        <p:spPr bwMode="auto">
          <a:xfrm>
            <a:off x="3124200" y="1385888"/>
            <a:ext cx="5715000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7946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1804</Words>
  <Application>Microsoft Macintosh PowerPoint</Application>
  <PresentationFormat>Widescreen</PresentationFormat>
  <Paragraphs>288</Paragraphs>
  <Slides>53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2_Office Theme</vt:lpstr>
      <vt:lpstr>CEN 522: Topic 8  I/O</vt:lpstr>
      <vt:lpstr>Input and Output</vt:lpstr>
      <vt:lpstr>Input and Output (cont’d)</vt:lpstr>
      <vt:lpstr>I/O Ports</vt:lpstr>
      <vt:lpstr>Input/Output Problems</vt:lpstr>
      <vt:lpstr>Input/Output Module</vt:lpstr>
      <vt:lpstr>Generic Model of I/O Module</vt:lpstr>
      <vt:lpstr>External Devices</vt:lpstr>
      <vt:lpstr>External Device Block Diagram</vt:lpstr>
      <vt:lpstr>I/O Module Function</vt:lpstr>
      <vt:lpstr>I/O Steps</vt:lpstr>
      <vt:lpstr>I/O Module Diagram</vt:lpstr>
      <vt:lpstr>I/O Module Decisions</vt:lpstr>
      <vt:lpstr>Input Output Techniques</vt:lpstr>
      <vt:lpstr>Three Techniques for  Input of a Block of Data</vt:lpstr>
      <vt:lpstr>Programmed I/O</vt:lpstr>
      <vt:lpstr>Programmed I/O - detail</vt:lpstr>
      <vt:lpstr>I/O Commands</vt:lpstr>
      <vt:lpstr>Addressing I/O Devices</vt:lpstr>
      <vt:lpstr>I/O Mapping</vt:lpstr>
      <vt:lpstr>Memory Mapped and Isolated I/O</vt:lpstr>
      <vt:lpstr>Interrupt Driven I/O</vt:lpstr>
      <vt:lpstr>Interrupt Driven I/O Basic Operation</vt:lpstr>
      <vt:lpstr>Simple Interrupt Processing</vt:lpstr>
      <vt:lpstr>CPU Viewpoint</vt:lpstr>
      <vt:lpstr>Changes in Memory and Registers for an Interrupt</vt:lpstr>
      <vt:lpstr>Design Issues</vt:lpstr>
      <vt:lpstr>Identifying Interrupting Module (1)</vt:lpstr>
      <vt:lpstr>Identifying Interrupting Module (2)</vt:lpstr>
      <vt:lpstr>Multiple Interrupts</vt:lpstr>
      <vt:lpstr>Example - PC Bus</vt:lpstr>
      <vt:lpstr>Sequence of Events</vt:lpstr>
      <vt:lpstr>ISA Bus Interrupt System</vt:lpstr>
      <vt:lpstr>82C59A Interrupt Controller</vt:lpstr>
      <vt:lpstr>Intel 82C55A  Programmable Peripheral Interface</vt:lpstr>
      <vt:lpstr>Keyboard/Display Interfaces to 82C55A</vt:lpstr>
      <vt:lpstr>Direct Memory Access</vt:lpstr>
      <vt:lpstr>DMA Function</vt:lpstr>
      <vt:lpstr>Typical DMA Module Diagram</vt:lpstr>
      <vt:lpstr>DMA Operation</vt:lpstr>
      <vt:lpstr>DMA Transfer Cycle Stealing</vt:lpstr>
      <vt:lpstr>DMA and Interrupt Breakpoints During an Instruction Cycle</vt:lpstr>
      <vt:lpstr>Aside</vt:lpstr>
      <vt:lpstr>DMA Configurations (1)</vt:lpstr>
      <vt:lpstr>DMA Configurations (2)</vt:lpstr>
      <vt:lpstr>DMA Configurations (3)</vt:lpstr>
      <vt:lpstr>Intel 8237A DMA Controller</vt:lpstr>
      <vt:lpstr>8237 DMA Usage of Systems Bus</vt:lpstr>
      <vt:lpstr>Fly-By</vt:lpstr>
      <vt:lpstr>I/O Channels</vt:lpstr>
      <vt:lpstr>I/O Channel Architecture</vt:lpstr>
      <vt:lpstr>Interfacing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EIE411: Topic 5  Memory and I/O</dc:title>
  <dc:creator>Ruyi</dc:creator>
  <cp:lastModifiedBy>Joke Badejo</cp:lastModifiedBy>
  <cp:revision>3</cp:revision>
  <dcterms:created xsi:type="dcterms:W3CDTF">2017-03-14T09:06:40Z</dcterms:created>
  <dcterms:modified xsi:type="dcterms:W3CDTF">2020-09-16T05:56:53Z</dcterms:modified>
</cp:coreProperties>
</file>