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96BED2-31F2-40FA-BBB4-3F2FC330DC4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5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37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24/01/2017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0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42E2C36-ACDA-467F-80B2-237904428F02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666AE5-1C88-473F-9C92-BFF9B295B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7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CEN 522: Microprocessor Systems and Interfacing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Programming model in real </a:t>
            </a:r>
            <a:r>
              <a:rPr lang="en-GB" dirty="0" smtClean="0"/>
              <a:t>mode</a:t>
            </a:r>
          </a:p>
          <a:p>
            <a:r>
              <a:rPr lang="en-GB" dirty="0" smtClean="0"/>
              <a:t>By</a:t>
            </a:r>
          </a:p>
          <a:p>
            <a:r>
              <a:rPr lang="en-GB" dirty="0" err="1" smtClean="0"/>
              <a:t>Omoruyi</a:t>
            </a:r>
            <a:r>
              <a:rPr lang="en-GB" dirty="0" smtClean="0"/>
              <a:t> 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7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Segments and offset (fig. 3.2)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818" y="1468785"/>
            <a:ext cx="4272348" cy="45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Segment and offset registers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GB" dirty="0"/>
              <a:t>The microprocessor has a set of rules that apply to segments whenever memory is </a:t>
            </a:r>
            <a:r>
              <a:rPr lang="en-GB" dirty="0" smtClean="0"/>
              <a:t>addressed. These </a:t>
            </a:r>
            <a:r>
              <a:rPr lang="en-GB" dirty="0"/>
              <a:t>rules, which apply in the real and protected mode, define the segment register and </a:t>
            </a:r>
            <a:r>
              <a:rPr lang="en-GB" dirty="0" smtClean="0"/>
              <a:t>offset register </a:t>
            </a:r>
            <a:r>
              <a:rPr lang="en-GB" dirty="0"/>
              <a:t>combination. For example, the code segment register is always used with </a:t>
            </a:r>
            <a:r>
              <a:rPr lang="en-GB" dirty="0" smtClean="0"/>
              <a:t>the instruction </a:t>
            </a:r>
            <a:r>
              <a:rPr lang="en-GB" dirty="0"/>
              <a:t>pointer to address the next instruction in a program. This combination is </a:t>
            </a:r>
            <a:r>
              <a:rPr lang="en-GB" b="1" dirty="0"/>
              <a:t>CS:IP </a:t>
            </a:r>
            <a:r>
              <a:rPr lang="en-GB" dirty="0" smtClean="0"/>
              <a:t>or </a:t>
            </a:r>
            <a:r>
              <a:rPr lang="en-GB" b="1" dirty="0" smtClean="0"/>
              <a:t>CS:EIP</a:t>
            </a:r>
            <a:r>
              <a:rPr lang="en-GB" dirty="0"/>
              <a:t>, depending upon the microprocessor’s mode of operation. The </a:t>
            </a:r>
            <a:r>
              <a:rPr lang="en-GB" b="1" dirty="0"/>
              <a:t>code segment </a:t>
            </a:r>
            <a:r>
              <a:rPr lang="en-GB" dirty="0" smtClean="0"/>
              <a:t>register defines </a:t>
            </a:r>
            <a:r>
              <a:rPr lang="en-GB" dirty="0"/>
              <a:t>the start of the code segment and the </a:t>
            </a:r>
            <a:r>
              <a:rPr lang="en-GB" b="1" dirty="0"/>
              <a:t>instruction pointer </a:t>
            </a:r>
            <a:r>
              <a:rPr lang="en-GB" dirty="0"/>
              <a:t>locates the next </a:t>
            </a:r>
            <a:r>
              <a:rPr lang="en-GB" dirty="0" smtClean="0"/>
              <a:t>instruction within </a:t>
            </a:r>
            <a:r>
              <a:rPr lang="en-GB" dirty="0"/>
              <a:t>the code segment. This combination (CS:IP or CS:EIP) locates the next instruction </a:t>
            </a:r>
            <a:r>
              <a:rPr lang="en-GB" dirty="0" smtClean="0"/>
              <a:t>executed by </a:t>
            </a:r>
            <a:r>
              <a:rPr lang="en-GB" dirty="0"/>
              <a:t>the microprocessor. For example, if CS = </a:t>
            </a:r>
            <a:r>
              <a:rPr lang="en-GB" dirty="0" smtClean="0"/>
              <a:t>1400H and IP/EIP </a:t>
            </a:r>
            <a:r>
              <a:rPr lang="en-GB" dirty="0"/>
              <a:t>= 1200H</a:t>
            </a:r>
            <a:r>
              <a:rPr lang="en-GB" dirty="0" smtClean="0"/>
              <a:t> </a:t>
            </a:r>
            <a:r>
              <a:rPr lang="en-GB" dirty="0"/>
              <a:t>, the </a:t>
            </a:r>
            <a:r>
              <a:rPr lang="en-GB" dirty="0" smtClean="0"/>
              <a:t>microprocessor fetches </a:t>
            </a:r>
            <a:r>
              <a:rPr lang="en-GB" dirty="0"/>
              <a:t>its next instruction from memory </a:t>
            </a:r>
            <a:r>
              <a:rPr lang="en-GB" dirty="0" smtClean="0"/>
              <a:t>location </a:t>
            </a:r>
            <a:r>
              <a:rPr lang="en-GB" dirty="0"/>
              <a:t>14000H + 1200H</a:t>
            </a:r>
            <a:r>
              <a:rPr lang="en-GB" dirty="0" smtClean="0"/>
              <a:t> </a:t>
            </a:r>
            <a:r>
              <a:rPr lang="en-GB" dirty="0"/>
              <a:t>or 15200H.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9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 and offset </a:t>
            </a:r>
            <a:r>
              <a:rPr lang="en-GB" dirty="0" smtClean="0"/>
              <a:t>registers (Stacks)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GB" dirty="0"/>
              <a:t>Another of the default combinations is the </a:t>
            </a:r>
            <a:r>
              <a:rPr lang="en-GB" b="1" dirty="0"/>
              <a:t>stack</a:t>
            </a:r>
            <a:r>
              <a:rPr lang="en-GB" dirty="0"/>
              <a:t>. Stack data </a:t>
            </a:r>
            <a:r>
              <a:rPr lang="en-GB" dirty="0" smtClean="0"/>
              <a:t>are referenced </a:t>
            </a:r>
            <a:r>
              <a:rPr lang="en-GB" dirty="0"/>
              <a:t>through </a:t>
            </a:r>
            <a:r>
              <a:rPr lang="en-GB" dirty="0" smtClean="0"/>
              <a:t>the stack </a:t>
            </a:r>
            <a:r>
              <a:rPr lang="en-GB" dirty="0"/>
              <a:t>segment at the memory location addressed by either the stack pointer (SP/ESP) or </a:t>
            </a:r>
            <a:r>
              <a:rPr lang="en-GB" dirty="0" smtClean="0"/>
              <a:t>the pointer </a:t>
            </a:r>
            <a:r>
              <a:rPr lang="en-GB" dirty="0"/>
              <a:t>(BP/EBP). These combinations are referred to as SS:SP (SS:ESP), or </a:t>
            </a:r>
            <a:r>
              <a:rPr lang="en-GB" dirty="0" smtClean="0"/>
              <a:t>SS:BP </a:t>
            </a:r>
            <a:r>
              <a:rPr lang="en-GB" dirty="0"/>
              <a:t>(SS:EBP</a:t>
            </a:r>
            <a:r>
              <a:rPr lang="en-GB" dirty="0" smtClean="0"/>
              <a:t>). </a:t>
            </a:r>
          </a:p>
          <a:p>
            <a:pPr marL="0" indent="0" algn="just">
              <a:buNone/>
            </a:pPr>
            <a:r>
              <a:rPr lang="en-GB" dirty="0" smtClean="0"/>
              <a:t>For </a:t>
            </a:r>
            <a:r>
              <a:rPr lang="en-GB" dirty="0"/>
              <a:t>example, if SS = </a:t>
            </a:r>
            <a:r>
              <a:rPr lang="en-GB" dirty="0" smtClean="0"/>
              <a:t>2000H and </a:t>
            </a:r>
            <a:r>
              <a:rPr lang="en-GB" dirty="0"/>
              <a:t>BP = </a:t>
            </a:r>
            <a:r>
              <a:rPr lang="en-GB" dirty="0" smtClean="0"/>
              <a:t>3000H, </a:t>
            </a:r>
            <a:r>
              <a:rPr lang="en-GB" dirty="0"/>
              <a:t>the microprocessor addresses memory </a:t>
            </a:r>
            <a:r>
              <a:rPr lang="en-GB" dirty="0" smtClean="0"/>
              <a:t>location 23000H </a:t>
            </a:r>
            <a:r>
              <a:rPr lang="en-GB" dirty="0"/>
              <a:t>for the stack segment memory location. Note that in real mode, only the rightmost 16 </a:t>
            </a:r>
            <a:r>
              <a:rPr lang="en-GB" dirty="0" smtClean="0"/>
              <a:t>bits of </a:t>
            </a:r>
            <a:r>
              <a:rPr lang="en-GB" dirty="0"/>
              <a:t>the extended register address a location within the memory segment. In the 80386–Pentium </a:t>
            </a:r>
            <a:r>
              <a:rPr lang="en-GB" dirty="0" smtClean="0"/>
              <a:t>4,never </a:t>
            </a:r>
            <a:r>
              <a:rPr lang="en-GB" dirty="0"/>
              <a:t>place a number larger than FFFFH into an offset register if the microprocessor </a:t>
            </a:r>
            <a:r>
              <a:rPr lang="en-GB" dirty="0" smtClean="0"/>
              <a:t>is operated in </a:t>
            </a:r>
            <a:r>
              <a:rPr lang="en-GB" dirty="0"/>
              <a:t>the real mode. This causes the system to halt and indicate an addressing error.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Segment and offset register 16 &amp; 32 bit (fig. 3.3)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908" y="1657350"/>
            <a:ext cx="6593022" cy="2047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08" y="3705203"/>
            <a:ext cx="6041867" cy="25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677" y="1679575"/>
            <a:ext cx="8713787" cy="44656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	An addressing mode specifies how an operand required by an instruction is transferred to (or from) the CPU.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Common forms of addressing modes: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Immediate or Literal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Direct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Register Indirect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Base or Displacement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Indexed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	</a:t>
            </a:r>
            <a:endParaRPr lang="en-US" alt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</p:spPr>
        <p:txBody>
          <a:bodyPr>
            <a:normAutofit/>
          </a:bodyPr>
          <a:lstStyle/>
          <a:p>
            <a:r>
              <a:rPr lang="en-GB" sz="4400" dirty="0" smtClean="0"/>
              <a:t>Addressing Mode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2251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Taxonomy of addressing modes (fig 3.4)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706" y="2141800"/>
            <a:ext cx="6666589" cy="336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85888"/>
            <a:ext cx="8848725" cy="485140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Register Addressing</a:t>
            </a:r>
            <a:r>
              <a:rPr lang="en-US" altLang="en-US" sz="2400" dirty="0"/>
              <a:t>: the source/destination operand is a CPU register.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Immediate (Literal) Addressing</a:t>
            </a:r>
            <a:r>
              <a:rPr lang="en-US" altLang="en-US" sz="2400" dirty="0"/>
              <a:t>: The operand is a part of the instruction fetched from memory.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Direct Addressing</a:t>
            </a:r>
            <a:r>
              <a:rPr lang="en-US" altLang="en-US" sz="2400" dirty="0"/>
              <a:t>: The address of the operand is part of the instruction fetched from memory. In this mode the address is written in square brackets [address H] while H means that the address is written in Hexadecimal numbering system.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Register Indirect Addressing</a:t>
            </a:r>
            <a:r>
              <a:rPr lang="en-US" altLang="en-US" sz="2400" dirty="0"/>
              <a:t>: The address of the operand is contained in a CPU register.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Base (Displacement) Addressing</a:t>
            </a:r>
            <a:r>
              <a:rPr lang="en-US" altLang="en-US" sz="2400" dirty="0"/>
              <a:t>: The address is computed within the CPU by adding a value contained in a register to a base or displacement value. The base or displacement value is part of the instruction fetched from memory.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Indexed Addressing</a:t>
            </a:r>
            <a:r>
              <a:rPr lang="en-US" altLang="en-US" sz="2400" dirty="0"/>
              <a:t>: The address is computed within the CPU by adding values contained in two CPU registers.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</p:spPr>
        <p:txBody>
          <a:bodyPr>
            <a:normAutofit/>
          </a:bodyPr>
          <a:lstStyle/>
          <a:p>
            <a:r>
              <a:rPr lang="en-GB" sz="4400" dirty="0" smtClean="0"/>
              <a:t>Types of Addressing Mode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1962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Addressing Instructions and Data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1"/>
            <a:ext cx="9144000" cy="47085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800" b="1" dirty="0"/>
              <a:t>An instruction consists </a:t>
            </a:r>
            <a:r>
              <a:rPr lang="en-US" altLang="en-US" sz="2800" b="1" dirty="0" smtClean="0"/>
              <a:t>of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– </a:t>
            </a:r>
            <a:r>
              <a:rPr lang="en-US" altLang="en-US" sz="2800" b="1" dirty="0" smtClean="0"/>
              <a:t>at least one operation -- ADD, MOVE, AND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– </a:t>
            </a:r>
            <a:r>
              <a:rPr lang="en-US" altLang="en-US" sz="2800" b="1" dirty="0"/>
              <a:t>zero, one or more operands to reference the data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– </a:t>
            </a:r>
            <a:r>
              <a:rPr lang="en-US" altLang="en-US" sz="2800" b="1" dirty="0" smtClean="0"/>
              <a:t>Generally in </a:t>
            </a:r>
            <a:r>
              <a:rPr lang="en-US" altLang="en-US" sz="2800" b="1" dirty="0"/>
              <a:t>I</a:t>
            </a:r>
            <a:r>
              <a:rPr lang="en-US" altLang="en-US" sz="2800" b="1" dirty="0" smtClean="0"/>
              <a:t>ntel Microprocessors, </a:t>
            </a:r>
            <a:r>
              <a:rPr lang="en-US" altLang="en-US" sz="2800" b="1" dirty="0"/>
              <a:t>the first operand is the destination</a:t>
            </a:r>
          </a:p>
          <a:p>
            <a:pPr eaLnBrk="1" hangingPunct="1">
              <a:buFontTx/>
              <a:buNone/>
            </a:pPr>
            <a:r>
              <a:rPr lang="en-US" altLang="en-US" sz="2800" b="1" dirty="0"/>
              <a:t>Example:</a:t>
            </a:r>
          </a:p>
          <a:p>
            <a:pPr eaLnBrk="1" hangingPunct="1">
              <a:buFontTx/>
              <a:buNone/>
            </a:pPr>
            <a:r>
              <a:rPr lang="en-US" altLang="en-US" sz="2800" b="1" dirty="0"/>
              <a:t>MOV AX,25 ; immediate operand</a:t>
            </a:r>
          </a:p>
          <a:p>
            <a:pPr eaLnBrk="1" hangingPunct="1">
              <a:buFontTx/>
              <a:buNone/>
            </a:pPr>
            <a:r>
              <a:rPr lang="en-US" altLang="en-US" sz="2800" b="1" dirty="0"/>
              <a:t>MOV AX,[0025H] ; direct addressing</a:t>
            </a:r>
          </a:p>
          <a:p>
            <a:pPr eaLnBrk="1" hangingPunct="1">
              <a:buFontTx/>
              <a:buNone/>
            </a:pPr>
            <a:r>
              <a:rPr lang="en-US" altLang="en-US" sz="2800" b="1" dirty="0"/>
              <a:t>MOV BX,AX ; register to register</a:t>
            </a:r>
          </a:p>
          <a:p>
            <a:pPr eaLnBrk="1" hangingPunct="1">
              <a:buFontTx/>
              <a:buNone/>
            </a:pPr>
            <a:r>
              <a:rPr lang="en-US" altLang="en-US" sz="2800" b="1" dirty="0"/>
              <a:t>MOV BX,[AX] ; indirect addressing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2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Addressing Instructions and Data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28775"/>
            <a:ext cx="9144000" cy="467995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– </a:t>
            </a:r>
            <a:r>
              <a:rPr lang="en-US" altLang="en-US" sz="2800" b="1" dirty="0"/>
              <a:t>CS</a:t>
            </a:r>
            <a:r>
              <a:rPr lang="en-US" altLang="en-US" sz="2800" dirty="0"/>
              <a:t> register contains the address of the beginning of a program’s code segment which contains instructions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/>
              <a:t>– DS</a:t>
            </a:r>
            <a:r>
              <a:rPr lang="en-US" altLang="en-US" sz="2800" dirty="0"/>
              <a:t> register contains the address of the beginning of a program’s data segment which contains data that instructions reference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– </a:t>
            </a:r>
            <a:r>
              <a:rPr lang="en-US" altLang="en-US" sz="2800" b="1" dirty="0"/>
              <a:t>IP</a:t>
            </a:r>
            <a:r>
              <a:rPr lang="en-US" altLang="en-US" sz="2800" dirty="0"/>
              <a:t> register indicates the offset address of the current instruction in the code segment to be executed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– Instruction operand indicates an offset address in the data segment to be referenced</a:t>
            </a:r>
          </a:p>
        </p:txBody>
      </p:sp>
    </p:spTree>
    <p:extLst>
      <p:ext uri="{BB962C8B-B14F-4D97-AF65-F5344CB8AC3E}">
        <p14:creationId xmlns:p14="http://schemas.microsoft.com/office/powerpoint/2010/main" val="12487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Thank you.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Topic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</a:t>
            </a:r>
            <a:r>
              <a:rPr lang="en-GB" dirty="0" smtClean="0"/>
              <a:t>egisters,</a:t>
            </a:r>
          </a:p>
          <a:p>
            <a:r>
              <a:rPr lang="en-GB" dirty="0" smtClean="0"/>
              <a:t>Memory</a:t>
            </a:r>
            <a:r>
              <a:rPr lang="en-GB" dirty="0"/>
              <a:t>, </a:t>
            </a:r>
            <a:endParaRPr lang="en-GB" dirty="0" smtClean="0"/>
          </a:p>
          <a:p>
            <a:r>
              <a:rPr lang="en-GB" dirty="0" smtClean="0"/>
              <a:t>Addressing modes.</a:t>
            </a:r>
          </a:p>
          <a:p>
            <a:pPr marL="0" indent="0">
              <a:buNone/>
            </a:pPr>
            <a:r>
              <a:rPr lang="en-GB" sz="4000" dirty="0"/>
              <a:t/>
            </a:r>
            <a:br>
              <a:rPr lang="en-GB" sz="40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7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412776"/>
            <a:ext cx="11638326" cy="4824536"/>
          </a:xfrm>
        </p:spPr>
        <p:txBody>
          <a:bodyPr>
            <a:normAutofit fontScale="92500"/>
          </a:bodyPr>
          <a:lstStyle/>
          <a:p>
            <a:pPr marL="742950" indent="-742950" algn="just"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Intel Microprocessor, Architecture, </a:t>
            </a:r>
            <a:r>
              <a:rPr lang="en-GB" dirty="0" smtClean="0"/>
              <a:t>Programming and </a:t>
            </a:r>
            <a:r>
              <a:rPr lang="en-GB" dirty="0"/>
              <a:t>Interfacing, 6th Ed., by Barr B Brey</a:t>
            </a:r>
            <a:r>
              <a:rPr lang="en-GB" dirty="0" smtClean="0"/>
              <a:t>.</a:t>
            </a:r>
          </a:p>
          <a:p>
            <a:pPr marL="742950" indent="-742950" algn="just">
              <a:buAutoNum type="arabicPeriod"/>
            </a:pP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deeprajbhujel.blogspot.com/2015/12</a:t>
            </a:r>
          </a:p>
          <a:p>
            <a:pPr marL="0" indent="0" algn="just">
              <a:buNone/>
            </a:pPr>
            <a:r>
              <a:rPr lang="en-GB" dirty="0" smtClean="0"/>
              <a:t>/functional-block-diagram-of-8086.html</a:t>
            </a:r>
          </a:p>
          <a:p>
            <a:pPr marL="0" indent="0" algn="just">
              <a:buNone/>
            </a:pPr>
            <a:r>
              <a:rPr lang="en-GB" dirty="0" smtClean="0"/>
              <a:t>3. https</a:t>
            </a:r>
            <a:r>
              <a:rPr lang="en-GB" dirty="0"/>
              <a:t>://en.wikipedia.org/wiki/X86</a:t>
            </a:r>
          </a:p>
          <a:p>
            <a:pPr marL="0" indent="0" algn="just">
              <a:buNone/>
            </a:pPr>
            <a:r>
              <a:rPr lang="en-GB" dirty="0" smtClean="0"/>
              <a:t>4. https</a:t>
            </a:r>
            <a:r>
              <a:rPr lang="en-GB" dirty="0"/>
              <a:t>://en.wikipedia.org/wiki/Addressing_mode</a:t>
            </a:r>
            <a:endParaRPr lang="en-GB" dirty="0" smtClean="0"/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6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mode programming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dirty="0" smtClean="0"/>
              <a:t>A programming model is a view of the microprocessor that explains how the </a:t>
            </a:r>
            <a:r>
              <a:rPr lang="en-GB" dirty="0"/>
              <a:t>micro</a:t>
            </a:r>
            <a:r>
              <a:rPr lang="en-GB" dirty="0" smtClean="0"/>
              <a:t>processor sees and uses various components and tasks of the microprocessor system. This includes memory and registers in the microprocessor.</a:t>
            </a:r>
          </a:p>
          <a:p>
            <a:pPr algn="just"/>
            <a:r>
              <a:rPr lang="en-GB" dirty="0" smtClean="0"/>
              <a:t>The real mode programming model of a microprocessor is an operating mode of x86( 8086 microprocessor family) compatible microprocessors.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0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mode </a:t>
            </a:r>
            <a:r>
              <a:rPr lang="en-GB" dirty="0"/>
              <a:t>programming model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The real mode model is characterized by the following:</a:t>
            </a:r>
          </a:p>
          <a:p>
            <a:pPr marL="742950" indent="-742950">
              <a:buAutoNum type="arabicPeriod"/>
            </a:pPr>
            <a:r>
              <a:rPr lang="en-GB" dirty="0" smtClean="0"/>
              <a:t>The 20 bit memory address space (allowing as much as (2</a:t>
            </a:r>
            <a:r>
              <a:rPr lang="en-GB" sz="4000" baseline="30000" dirty="0" smtClean="0"/>
              <a:t>20 </a:t>
            </a:r>
            <a:r>
              <a:rPr lang="en-GB" dirty="0" smtClean="0"/>
              <a:t>=1MB of memory </a:t>
            </a:r>
            <a:r>
              <a:rPr lang="en-GB" dirty="0"/>
              <a:t>space) Memory access is done using Segmentation via a </a:t>
            </a:r>
            <a:r>
              <a:rPr lang="en-GB" dirty="0" smtClean="0"/>
              <a:t>segment: offset </a:t>
            </a:r>
            <a:r>
              <a:rPr lang="en-GB" dirty="0"/>
              <a:t>system</a:t>
            </a:r>
            <a:r>
              <a:rPr lang="en-GB" dirty="0" smtClean="0"/>
              <a:t>.</a:t>
            </a:r>
          </a:p>
          <a:p>
            <a:pPr marL="742950" indent="-742950">
              <a:buAutoNum type="arabicPeriod"/>
            </a:pPr>
            <a:r>
              <a:rPr lang="en-GB" dirty="0" smtClean="0"/>
              <a:t>Unlimited </a:t>
            </a:r>
            <a:r>
              <a:rPr lang="en-GB" dirty="0"/>
              <a:t>direct software access to all addressable memory, I/O </a:t>
            </a:r>
            <a:r>
              <a:rPr lang="en-GB" dirty="0" smtClean="0"/>
              <a:t>addresses and peripheral hardware.</a:t>
            </a:r>
            <a:endParaRPr lang="en-GB" dirty="0"/>
          </a:p>
          <a:p>
            <a:pPr marL="742950" indent="-742950">
              <a:buAutoNum type="arabicPeriod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Registers (8, 16, 32 and 64 bit</a:t>
            </a:r>
            <a:r>
              <a:rPr lang="en-GB" dirty="0" smtClean="0"/>
              <a:t>) Fig. 3.1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387" y="1114424"/>
            <a:ext cx="4686301" cy="51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Registers explained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GB" dirty="0"/>
              <a:t>The programming model contains 8-, 16-, and 32-bit </a:t>
            </a:r>
            <a:r>
              <a:rPr lang="en-GB" dirty="0" smtClean="0"/>
              <a:t>registers. The </a:t>
            </a:r>
            <a:r>
              <a:rPr lang="en-GB" dirty="0"/>
              <a:t>8-bit registers are AH, AL, BH, BL, CH, CL, DH, and DL and are referred to </a:t>
            </a:r>
            <a:r>
              <a:rPr lang="en-GB" dirty="0" smtClean="0"/>
              <a:t>when an </a:t>
            </a:r>
            <a:r>
              <a:rPr lang="en-GB" dirty="0"/>
              <a:t>instruction is formed using these two-letter designations. For example, an ADD </a:t>
            </a:r>
            <a:r>
              <a:rPr lang="en-GB" dirty="0" smtClean="0"/>
              <a:t>AL,AH instruction </a:t>
            </a:r>
            <a:r>
              <a:rPr lang="en-GB" dirty="0"/>
              <a:t>adds the 8-bit contents of AH to AL. (Only AL changes due to this instruction.) </a:t>
            </a:r>
            <a:r>
              <a:rPr lang="en-GB" dirty="0" smtClean="0"/>
              <a:t>The 16-bit </a:t>
            </a:r>
            <a:r>
              <a:rPr lang="en-GB" dirty="0"/>
              <a:t>registers are AX, BX, CX, DX, SP, BP, DI, SI, IP, FLAGS, CS, DS, ES, SS, FS, and </a:t>
            </a:r>
            <a:r>
              <a:rPr lang="en-GB" dirty="0" smtClean="0"/>
              <a:t>GS. Note </a:t>
            </a:r>
            <a:r>
              <a:rPr lang="en-GB" dirty="0"/>
              <a:t>that the first </a:t>
            </a:r>
            <a:r>
              <a:rPr lang="en-GB" dirty="0" smtClean="0"/>
              <a:t>four </a:t>
            </a:r>
            <a:r>
              <a:rPr lang="en-GB" dirty="0"/>
              <a:t>16 registers contain a pair of 8-bit registers. </a:t>
            </a:r>
            <a:endParaRPr lang="en-GB" dirty="0" smtClean="0"/>
          </a:p>
          <a:p>
            <a:pPr marL="0" indent="0" algn="just">
              <a:buNone/>
            </a:pPr>
            <a:r>
              <a:rPr lang="en-GB" dirty="0" smtClean="0"/>
              <a:t>An </a:t>
            </a:r>
            <a:r>
              <a:rPr lang="en-GB" dirty="0"/>
              <a:t>example is AX, which </a:t>
            </a:r>
            <a:r>
              <a:rPr lang="en-GB" dirty="0" smtClean="0"/>
              <a:t>contains AH </a:t>
            </a:r>
            <a:r>
              <a:rPr lang="en-GB" dirty="0"/>
              <a:t>and AL. The 16-bit registers are referenced with the two-letter designations such </a:t>
            </a:r>
            <a:r>
              <a:rPr lang="en-GB" dirty="0" smtClean="0"/>
              <a:t>as AX</a:t>
            </a:r>
            <a:r>
              <a:rPr lang="en-GB" dirty="0"/>
              <a:t>. For example, an ADD DX, CX instruction adds the 16-bit contents of CX to DX. (Only </a:t>
            </a:r>
            <a:r>
              <a:rPr lang="en-GB" dirty="0" smtClean="0"/>
              <a:t>DX changes </a:t>
            </a:r>
            <a:r>
              <a:rPr lang="en-GB" dirty="0"/>
              <a:t>due to this instruction.) The extended 32-bit registers are EAX, EBX, ECX, EDX, </a:t>
            </a:r>
            <a:r>
              <a:rPr lang="en-GB" dirty="0" smtClean="0"/>
              <a:t>ESP,EBP</a:t>
            </a:r>
            <a:r>
              <a:rPr lang="en-GB" dirty="0"/>
              <a:t>, EDI, ESI, EIP, and EFLAGS. These 32-bit extended registers, and 16-bit registers FS </a:t>
            </a:r>
            <a:r>
              <a:rPr lang="en-GB" dirty="0" smtClean="0"/>
              <a:t>and GS</a:t>
            </a:r>
            <a:r>
              <a:rPr lang="en-GB" dirty="0"/>
              <a:t>, are available only in the 80386 and above. </a:t>
            </a:r>
          </a:p>
        </p:txBody>
      </p:sp>
    </p:spTree>
    <p:extLst>
      <p:ext uri="{BB962C8B-B14F-4D97-AF65-F5344CB8AC3E}">
        <p14:creationId xmlns:p14="http://schemas.microsoft.com/office/powerpoint/2010/main" val="34690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Registers explained (64 bit)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The 64-bit registers are designated as RAX, RBX, and so forth. In addition to the </a:t>
            </a:r>
            <a:r>
              <a:rPr lang="en-GB" dirty="0" smtClean="0"/>
              <a:t>renaming of </a:t>
            </a:r>
            <a:r>
              <a:rPr lang="en-GB" dirty="0"/>
              <a:t>the registers for 64-bit widths, there are also additional 64-bit registers that are </a:t>
            </a:r>
            <a:r>
              <a:rPr lang="en-GB" dirty="0" smtClean="0"/>
              <a:t>called R8 </a:t>
            </a:r>
            <a:r>
              <a:rPr lang="en-GB" dirty="0"/>
              <a:t>through R15. </a:t>
            </a:r>
            <a:r>
              <a:rPr lang="en-GB" dirty="0" smtClean="0"/>
              <a:t> The </a:t>
            </a:r>
            <a:r>
              <a:rPr lang="en-GB" dirty="0"/>
              <a:t>64-bit extensions have multiplied the available register space by </a:t>
            </a:r>
            <a:r>
              <a:rPr lang="en-GB" dirty="0" smtClean="0"/>
              <a:t>more than </a:t>
            </a:r>
            <a:r>
              <a:rPr lang="en-GB" dirty="0"/>
              <a:t>8 times in the Pentium 4 and the Core2 when compared to the original </a:t>
            </a:r>
            <a:r>
              <a:rPr lang="en-GB" dirty="0" smtClean="0"/>
              <a:t>microprocessor architecture </a:t>
            </a:r>
            <a:r>
              <a:rPr lang="en-GB" dirty="0"/>
              <a:t>as indicated in the shaded area in Figure </a:t>
            </a:r>
            <a:r>
              <a:rPr lang="en-GB" dirty="0" smtClean="0"/>
              <a:t>3–1</a:t>
            </a:r>
            <a:r>
              <a:rPr lang="en-GB" dirty="0"/>
              <a:t>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 </a:t>
            </a:r>
            <a:r>
              <a:rPr lang="en-GB" dirty="0"/>
              <a:t>example </a:t>
            </a:r>
            <a:r>
              <a:rPr lang="en-GB" dirty="0" smtClean="0"/>
              <a:t>of a 64-bit </a:t>
            </a:r>
            <a:r>
              <a:rPr lang="en-GB" dirty="0"/>
              <a:t>instruction </a:t>
            </a:r>
            <a:r>
              <a:rPr lang="en-GB" dirty="0" smtClean="0"/>
              <a:t>is ADD </a:t>
            </a:r>
            <a:r>
              <a:rPr lang="en-GB" dirty="0"/>
              <a:t>RCX, RBX, instruction, which adds the 64-bit contents of RBX to RCX. (Only </a:t>
            </a:r>
            <a:r>
              <a:rPr lang="en-GB" dirty="0" smtClean="0"/>
              <a:t>RCX changes </a:t>
            </a:r>
            <a:r>
              <a:rPr lang="en-GB" dirty="0"/>
              <a:t>due to this instruction.) One difference exists: these additional 64-bit registers (</a:t>
            </a:r>
            <a:r>
              <a:rPr lang="en-GB" dirty="0" smtClean="0"/>
              <a:t>R8 through </a:t>
            </a:r>
            <a:r>
              <a:rPr lang="en-GB" dirty="0"/>
              <a:t>R15) are addressed as a byte, word, </a:t>
            </a:r>
            <a:r>
              <a:rPr lang="en-GB" dirty="0" err="1"/>
              <a:t>doubleword</a:t>
            </a:r>
            <a:r>
              <a:rPr lang="en-GB" dirty="0"/>
              <a:t>, or </a:t>
            </a:r>
            <a:r>
              <a:rPr lang="en-GB" b="1" dirty="0" err="1"/>
              <a:t>quadword</a:t>
            </a:r>
            <a:r>
              <a:rPr lang="en-GB" dirty="0"/>
              <a:t>, but only the </a:t>
            </a:r>
            <a:r>
              <a:rPr lang="en-GB" dirty="0" smtClean="0"/>
              <a:t>rightmost 8 </a:t>
            </a:r>
            <a:r>
              <a:rPr lang="en-GB" dirty="0"/>
              <a:t>bits is a byte. R8 through R15 have no provision for directly addressing bits 8 through 15 </a:t>
            </a:r>
            <a:r>
              <a:rPr lang="en-GB" dirty="0" smtClean="0"/>
              <a:t>as a </a:t>
            </a:r>
            <a:r>
              <a:rPr lang="en-GB" dirty="0"/>
              <a:t>byte. In the 64-bit mode, a legacy high byte register (AH, BH, CH, or DH) cannot </a:t>
            </a:r>
            <a:r>
              <a:rPr lang="en-GB" dirty="0" smtClean="0"/>
              <a:t>be addressed </a:t>
            </a:r>
            <a:r>
              <a:rPr lang="en-GB" dirty="0"/>
              <a:t>in the same instruction with an R8 through R15 byte. Because legacy software </a:t>
            </a:r>
            <a:r>
              <a:rPr lang="en-GB" dirty="0" smtClean="0"/>
              <a:t>does not </a:t>
            </a:r>
            <a:r>
              <a:rPr lang="en-GB" dirty="0"/>
              <a:t>access R8 through R15, this causes no problems with existing 32-bit programs, </a:t>
            </a:r>
            <a:r>
              <a:rPr lang="en-GB" dirty="0" smtClean="0"/>
              <a:t>which function </a:t>
            </a:r>
            <a:r>
              <a:rPr lang="en-GB" dirty="0"/>
              <a:t>without modification.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0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mode memory addressing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GB" dirty="0"/>
              <a:t>Only the 8086 and 8088 </a:t>
            </a:r>
            <a:r>
              <a:rPr lang="en-GB" dirty="0" smtClean="0"/>
              <a:t>operate exclusively </a:t>
            </a:r>
            <a:r>
              <a:rPr lang="en-GB" dirty="0"/>
              <a:t>in the real mode. In the 64-bit operation mode of the Pentium 4 and Core2, there is </a:t>
            </a:r>
            <a:r>
              <a:rPr lang="en-GB" dirty="0" smtClean="0"/>
              <a:t>no real </a:t>
            </a:r>
            <a:r>
              <a:rPr lang="en-GB" dirty="0"/>
              <a:t>mode operation. This section of the text details the operation of the microprocessor in the </a:t>
            </a:r>
            <a:r>
              <a:rPr lang="en-GB" dirty="0" smtClean="0"/>
              <a:t>real mode</a:t>
            </a:r>
            <a:r>
              <a:rPr lang="en-GB" dirty="0"/>
              <a:t>. </a:t>
            </a:r>
            <a:endParaRPr lang="en-GB" dirty="0" smtClean="0"/>
          </a:p>
          <a:p>
            <a:pPr marL="0" indent="0" algn="just">
              <a:buNone/>
            </a:pPr>
            <a:r>
              <a:rPr lang="en-GB" b="1" dirty="0" smtClean="0"/>
              <a:t>Real </a:t>
            </a:r>
            <a:r>
              <a:rPr lang="en-GB" b="1" dirty="0"/>
              <a:t>mode operation </a:t>
            </a:r>
            <a:r>
              <a:rPr lang="en-GB" dirty="0"/>
              <a:t>allows the microprocessor to address only the first 1M byte of </a:t>
            </a:r>
            <a:r>
              <a:rPr lang="en-GB" dirty="0" smtClean="0"/>
              <a:t>memory space—even </a:t>
            </a:r>
            <a:r>
              <a:rPr lang="en-GB" dirty="0"/>
              <a:t>if it is the Pentium 4 or Core2 microprocessor. Note that the first 1M byte of memory </a:t>
            </a:r>
            <a:r>
              <a:rPr lang="en-GB" dirty="0" smtClean="0"/>
              <a:t>is called </a:t>
            </a:r>
            <a:r>
              <a:rPr lang="en-GB" dirty="0"/>
              <a:t>the </a:t>
            </a:r>
            <a:r>
              <a:rPr lang="en-GB" b="1" dirty="0"/>
              <a:t>real memory</a:t>
            </a:r>
            <a:r>
              <a:rPr lang="en-GB" dirty="0"/>
              <a:t>, </a:t>
            </a:r>
            <a:r>
              <a:rPr lang="en-GB" b="1" dirty="0"/>
              <a:t>conventional memory</a:t>
            </a:r>
            <a:r>
              <a:rPr lang="en-GB" dirty="0"/>
              <a:t>, or </a:t>
            </a:r>
            <a:r>
              <a:rPr lang="en-GB" b="1" dirty="0"/>
              <a:t>DOS memory </a:t>
            </a:r>
            <a:r>
              <a:rPr lang="en-GB" dirty="0"/>
              <a:t>system. The DOS operating </a:t>
            </a:r>
            <a:r>
              <a:rPr lang="en-GB" dirty="0" smtClean="0"/>
              <a:t>system requires </a:t>
            </a:r>
            <a:r>
              <a:rPr lang="en-GB" dirty="0"/>
              <a:t>that the microprocessor operates in the real mode.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Segments and Offset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GB" dirty="0"/>
              <a:t>A combination of a segment address and an offset address accesses a memory location in </a:t>
            </a:r>
            <a:r>
              <a:rPr lang="en-GB" dirty="0" smtClean="0"/>
              <a:t>the real </a:t>
            </a:r>
            <a:r>
              <a:rPr lang="en-GB" dirty="0"/>
              <a:t>mode. All real mode memory addresses must consist of a segment address plus an </a:t>
            </a:r>
            <a:r>
              <a:rPr lang="en-GB" dirty="0" smtClean="0"/>
              <a:t>offset address</a:t>
            </a:r>
            <a:r>
              <a:rPr lang="en-GB" dirty="0"/>
              <a:t>. The </a:t>
            </a:r>
            <a:r>
              <a:rPr lang="en-GB" b="1" dirty="0"/>
              <a:t>segment address</a:t>
            </a:r>
            <a:r>
              <a:rPr lang="en-GB" dirty="0"/>
              <a:t>, located within one of the segment registers, defines the </a:t>
            </a:r>
            <a:r>
              <a:rPr lang="en-GB" dirty="0" smtClean="0"/>
              <a:t>beginning address </a:t>
            </a:r>
            <a:r>
              <a:rPr lang="en-GB" dirty="0"/>
              <a:t>of any 64K-byte memory segment. The </a:t>
            </a:r>
            <a:r>
              <a:rPr lang="en-GB" b="1" dirty="0"/>
              <a:t>offset address </a:t>
            </a:r>
            <a:r>
              <a:rPr lang="en-GB" dirty="0"/>
              <a:t>selects any location </a:t>
            </a:r>
            <a:r>
              <a:rPr lang="en-GB" dirty="0" smtClean="0"/>
              <a:t>within the </a:t>
            </a:r>
            <a:r>
              <a:rPr lang="en-GB" dirty="0"/>
              <a:t>64K byte memory segment. Segments in the real mode always have a length of 64K bytes.</a:t>
            </a:r>
          </a:p>
          <a:p>
            <a:pPr marL="0" indent="0" algn="just">
              <a:buNone/>
            </a:pPr>
            <a:r>
              <a:rPr lang="en-GB" dirty="0"/>
              <a:t>Figure </a:t>
            </a:r>
            <a:r>
              <a:rPr lang="en-GB" dirty="0" smtClean="0"/>
              <a:t>3–2 </a:t>
            </a:r>
            <a:r>
              <a:rPr lang="en-GB" dirty="0"/>
              <a:t>shows how the </a:t>
            </a:r>
            <a:r>
              <a:rPr lang="en-GB" b="1" dirty="0"/>
              <a:t>segment plus offset </a:t>
            </a:r>
            <a:r>
              <a:rPr lang="en-GB" dirty="0"/>
              <a:t>addressing scheme selects a memory </a:t>
            </a:r>
            <a:r>
              <a:rPr lang="en-GB" dirty="0" smtClean="0"/>
              <a:t>location. This </a:t>
            </a:r>
            <a:r>
              <a:rPr lang="en-GB" dirty="0"/>
              <a:t>illustration shows a memory segment that begins at location 10000H and ends at </a:t>
            </a:r>
            <a:r>
              <a:rPr lang="en-GB" dirty="0" smtClean="0"/>
              <a:t>location IFFFFH—64K </a:t>
            </a:r>
            <a:r>
              <a:rPr lang="en-GB" dirty="0"/>
              <a:t>bytes in length. It also shows how an offset address, sometimes called </a:t>
            </a:r>
            <a:r>
              <a:rPr lang="en-GB" dirty="0" smtClean="0"/>
              <a:t>a </a:t>
            </a:r>
            <a:r>
              <a:rPr lang="en-GB" b="1" dirty="0" smtClean="0"/>
              <a:t>displacement</a:t>
            </a:r>
            <a:r>
              <a:rPr lang="en-GB" dirty="0"/>
              <a:t>, of F000H selects location 1F000H in the memory system. Note that the </a:t>
            </a:r>
            <a:r>
              <a:rPr lang="en-GB" dirty="0" smtClean="0"/>
              <a:t>offset or </a:t>
            </a:r>
            <a:r>
              <a:rPr lang="en-GB" dirty="0"/>
              <a:t>displacement is the distance above the start of the segment, as shown in Figure </a:t>
            </a:r>
            <a:r>
              <a:rPr lang="en-GB" dirty="0" smtClean="0"/>
              <a:t>3–2.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3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ppt429D.tmp</Template>
  <TotalTime>1365</TotalTime>
  <Words>1541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CEN 522: Microprocessor Systems and Interfacing</vt:lpstr>
      <vt:lpstr>Topic</vt:lpstr>
      <vt:lpstr>Real mode programming model</vt:lpstr>
      <vt:lpstr>Real mode programming model </vt:lpstr>
      <vt:lpstr>Registers (8, 16, 32 and 64 bit) Fig. 3.1</vt:lpstr>
      <vt:lpstr>Registers explained</vt:lpstr>
      <vt:lpstr>Registers explained (64 bit)</vt:lpstr>
      <vt:lpstr>Real mode memory addressing</vt:lpstr>
      <vt:lpstr>Segments and Offset</vt:lpstr>
      <vt:lpstr>Segments and offset (fig. 3.2)</vt:lpstr>
      <vt:lpstr>Segment and offset registers</vt:lpstr>
      <vt:lpstr>Segment and offset registers (Stacks)</vt:lpstr>
      <vt:lpstr>Segment and offset register 16 &amp; 32 bit (fig. 3.3)</vt:lpstr>
      <vt:lpstr>Addressing Mode</vt:lpstr>
      <vt:lpstr>Taxonomy of addressing modes (fig 3.4)</vt:lpstr>
      <vt:lpstr>Types of Addressing Mode</vt:lpstr>
      <vt:lpstr>Addressing Instructions and Data</vt:lpstr>
      <vt:lpstr>Addressing Instructions and Data</vt:lpstr>
      <vt:lpstr>Conclusion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 522: Microprocessor Systems and Interfacing</dc:title>
  <dc:creator>Ruyi</dc:creator>
  <cp:lastModifiedBy>Ruyi</cp:lastModifiedBy>
  <cp:revision>15</cp:revision>
  <dcterms:created xsi:type="dcterms:W3CDTF">2017-01-23T12:14:49Z</dcterms:created>
  <dcterms:modified xsi:type="dcterms:W3CDTF">2017-01-24T12:42:07Z</dcterms:modified>
</cp:coreProperties>
</file>