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99" r:id="rId5"/>
    <p:sldId id="260" r:id="rId6"/>
    <p:sldId id="261" r:id="rId7"/>
    <p:sldId id="262" r:id="rId8"/>
    <p:sldId id="263" r:id="rId9"/>
    <p:sldId id="265" r:id="rId10"/>
    <p:sldId id="264" r:id="rId11"/>
    <p:sldId id="266" r:id="rId12"/>
    <p:sldId id="267" r:id="rId13"/>
    <p:sldId id="268" r:id="rId14"/>
    <p:sldId id="270" r:id="rId15"/>
    <p:sldId id="271" r:id="rId16"/>
    <p:sldId id="269" r:id="rId17"/>
    <p:sldId id="272" r:id="rId18"/>
    <p:sldId id="273" r:id="rId19"/>
    <p:sldId id="274" r:id="rId20"/>
    <p:sldId id="275" r:id="rId21"/>
    <p:sldId id="277" r:id="rId22"/>
    <p:sldId id="278" r:id="rId23"/>
    <p:sldId id="276" r:id="rId24"/>
    <p:sldId id="279" r:id="rId25"/>
    <p:sldId id="280" r:id="rId26"/>
    <p:sldId id="282" r:id="rId27"/>
    <p:sldId id="281" r:id="rId28"/>
    <p:sldId id="283" r:id="rId29"/>
    <p:sldId id="284" r:id="rId30"/>
    <p:sldId id="285" r:id="rId31"/>
    <p:sldId id="286" r:id="rId32"/>
    <p:sldId id="287" r:id="rId33"/>
    <p:sldId id="288" r:id="rId34"/>
    <p:sldId id="291" r:id="rId35"/>
    <p:sldId id="289" r:id="rId36"/>
    <p:sldId id="290" r:id="rId37"/>
    <p:sldId id="292" r:id="rId38"/>
    <p:sldId id="293" r:id="rId39"/>
    <p:sldId id="294" r:id="rId40"/>
    <p:sldId id="295" r:id="rId41"/>
    <p:sldId id="296" r:id="rId42"/>
    <p:sldId id="297" r:id="rId43"/>
    <p:sldId id="298" r:id="rId44"/>
    <p:sldId id="25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3" autoAdjust="0"/>
    <p:restoredTop sz="94660"/>
  </p:normalViewPr>
  <p:slideViewPr>
    <p:cSldViewPr snapToGrid="0">
      <p:cViewPr varScale="1">
        <p:scale>
          <a:sx n="67" d="100"/>
          <a:sy n="67" d="100"/>
        </p:scale>
        <p:origin x="102"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5" name="Picture 2" descr="C:\Users\Ours\Desktop\my stuffs\1 NTFS_000\LostFiles2\INSPIRATION\PROJECTS\MIND PROJECTS\cu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156" y="569913"/>
            <a:ext cx="74275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9000369" y="0"/>
            <a:ext cx="32313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799" smtClean="0">
                <a:solidFill>
                  <a:prstClr val="black"/>
                </a:solidFill>
              </a:rPr>
              <a:t>www.covenantuniversity.edu.ng</a:t>
            </a:r>
            <a:endParaRPr lang="en-GB" altLang="en-US" sz="1799" smtClean="0">
              <a:solidFill>
                <a:prstClr val="black"/>
              </a:solidFill>
            </a:endParaRPr>
          </a:p>
        </p:txBody>
      </p:sp>
      <p:pic>
        <p:nvPicPr>
          <p:cNvPr id="7" name="Picture 2" descr="C:\Users\Ours\Desktop\Picture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263" y="569914"/>
            <a:ext cx="4607312"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1633113" y="1074739"/>
            <a:ext cx="32186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600" smtClean="0">
                <a:solidFill>
                  <a:srgbClr val="662C5B"/>
                </a:solidFill>
              </a:rPr>
              <a:t>Raising a new Generation of Leaders</a:t>
            </a:r>
            <a:endParaRPr lang="en-GB" altLang="en-US" sz="1600" smtClean="0">
              <a:solidFill>
                <a:srgbClr val="662C5B"/>
              </a:solidFill>
            </a:endParaRPr>
          </a:p>
        </p:txBody>
      </p:sp>
      <p:sp>
        <p:nvSpPr>
          <p:cNvPr id="2" name="Title 1"/>
          <p:cNvSpPr>
            <a:spLocks noGrp="1"/>
          </p:cNvSpPr>
          <p:nvPr>
            <p:ph type="ctrTitle"/>
          </p:nvPr>
        </p:nvSpPr>
        <p:spPr>
          <a:xfrm>
            <a:off x="914165" y="1844829"/>
            <a:ext cx="10363676" cy="2448271"/>
          </a:xfrm>
          <a:solidFill>
            <a:srgbClr val="660033">
              <a:alpha val="61961"/>
            </a:srgbClr>
          </a:solidFill>
        </p:spPr>
        <p:txBody>
          <a:bodyPr>
            <a:noAutofit/>
          </a:bodyPr>
          <a:lstStyle>
            <a:lvl1pPr>
              <a:defRPr sz="5398" b="0">
                <a:solidFill>
                  <a:schemeClr val="bg1"/>
                </a:solidFill>
                <a:latin typeface="Rockwell" pitchFamily="18" charset="0"/>
              </a:defRPr>
            </a:lvl1pPr>
          </a:lstStyle>
          <a:p>
            <a:r>
              <a:rPr lang="en-US" smtClean="0"/>
              <a:t>Click to edit Master title style</a:t>
            </a:r>
            <a:endParaRPr lang="en-GB" dirty="0"/>
          </a:p>
        </p:txBody>
      </p:sp>
      <p:sp>
        <p:nvSpPr>
          <p:cNvPr id="3" name="Subtitle 2"/>
          <p:cNvSpPr>
            <a:spLocks noGrp="1"/>
          </p:cNvSpPr>
          <p:nvPr>
            <p:ph type="subTitle" idx="1"/>
          </p:nvPr>
        </p:nvSpPr>
        <p:spPr>
          <a:xfrm>
            <a:off x="1828324" y="4509120"/>
            <a:ext cx="8535352" cy="1752600"/>
          </a:xfrm>
          <a:solidFill>
            <a:srgbClr val="FFFFFF">
              <a:alpha val="74118"/>
            </a:srgbClr>
          </a:solidFill>
        </p:spPr>
        <p:txBody>
          <a:bodyPr>
            <a:normAutofit/>
          </a:bodyPr>
          <a:lstStyle>
            <a:lvl1pPr marL="0" indent="0" algn="ctr">
              <a:buNone/>
              <a:defRPr sz="3599">
                <a:solidFill>
                  <a:schemeClr val="tx1"/>
                </a:solidFill>
                <a:latin typeface="Rockwell" pitchFamily="18"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GB" dirty="0"/>
          </a:p>
        </p:txBody>
      </p:sp>
    </p:spTree>
    <p:extLst>
      <p:ext uri="{BB962C8B-B14F-4D97-AF65-F5344CB8AC3E}">
        <p14:creationId xmlns:p14="http://schemas.microsoft.com/office/powerpoint/2010/main" val="319896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78750" cy="773752"/>
          </a:xfrm>
          <a:prstGeom prst="rect">
            <a:avLst/>
          </a:prstGeom>
          <a:noFill/>
        </p:spPr>
      </p:pic>
      <p:sp>
        <p:nvSpPr>
          <p:cNvPr id="5" name="Slide Number Placeholder 5"/>
          <p:cNvSpPr txBox="1">
            <a:spLocks/>
          </p:cNvSpPr>
          <p:nvPr userDrawn="1"/>
        </p:nvSpPr>
        <p:spPr>
          <a:xfrm>
            <a:off x="10774732" y="6337300"/>
            <a:ext cx="1045890" cy="547688"/>
          </a:xfrm>
          <a:prstGeom prst="rect">
            <a:avLst/>
          </a:prstGeom>
          <a:solidFill>
            <a:srgbClr val="F7F7F7">
              <a:alpha val="45098"/>
            </a:srgbClr>
          </a:solidFill>
        </p:spPr>
        <p:txBody>
          <a:bodyPr anchor="ctr"/>
          <a:lstStyle>
            <a:lvl1pPr>
              <a:defRPr sz="1400" b="1">
                <a:solidFill>
                  <a:schemeClr val="tx1">
                    <a:lumMod val="95000"/>
                    <a:lumOff val="5000"/>
                  </a:schemeClr>
                </a:solidFill>
                <a:latin typeface="Georgia" pitchFamily="18" charset="0"/>
              </a:defRPr>
            </a:lvl1pPr>
          </a:lstStyle>
          <a:p>
            <a:pPr algn="r">
              <a:defRPr/>
            </a:pPr>
            <a:fld id="{F579FC1C-36F4-446C-8906-E8333C2D06B8}" type="slidenum">
              <a:rPr lang="en-GB" sz="2799" smtClean="0">
                <a:solidFill>
                  <a:prstClr val="white"/>
                </a:solidFill>
              </a:rPr>
              <a:pPr algn="r">
                <a:defRPr/>
              </a:pPr>
              <a:t>‹#›</a:t>
            </a:fld>
            <a:endParaRPr lang="en-GB" sz="2799" dirty="0">
              <a:solidFill>
                <a:prstClr val="white"/>
              </a:solidFill>
            </a:endParaRPr>
          </a:p>
        </p:txBody>
      </p:sp>
      <p:pic>
        <p:nvPicPr>
          <p:cNvPr id="6"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4426" y="6364288"/>
            <a:ext cx="6237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Ours\Desktop\Picture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2306" y="6316663"/>
            <a:ext cx="597538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723712" y="6707188"/>
            <a:ext cx="221557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200" smtClean="0">
                <a:solidFill>
                  <a:prstClr val="black"/>
                </a:solidFill>
              </a:rPr>
              <a:t>www.covenantuniversity.edu.ng</a:t>
            </a:r>
            <a:endParaRPr lang="en-GB" altLang="en-US" sz="1200" smtClean="0">
              <a:solidFill>
                <a:prstClr val="black"/>
              </a:solidFill>
            </a:endParaRPr>
          </a:p>
        </p:txBody>
      </p:sp>
      <p:cxnSp>
        <p:nvCxnSpPr>
          <p:cNvPr id="9" name="Straight Connector 8"/>
          <p:cNvCxnSpPr/>
          <p:nvPr userDrawn="1"/>
        </p:nvCxnSpPr>
        <p:spPr>
          <a:xfrm flipV="1">
            <a:off x="8687713" y="1341438"/>
            <a:ext cx="1799756"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userDrawn="1"/>
        </p:nvCxnSpPr>
        <p:spPr>
          <a:xfrm flipV="1">
            <a:off x="10523973" y="1341438"/>
            <a:ext cx="718950"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userDrawn="1"/>
        </p:nvCxnSpPr>
        <p:spPr>
          <a:xfrm flipV="1">
            <a:off x="11279426" y="1341438"/>
            <a:ext cx="71895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80838" y="153144"/>
            <a:ext cx="11711162" cy="1115616"/>
          </a:xfrm>
          <a:solidFill>
            <a:schemeClr val="bg1"/>
          </a:solidFill>
          <a:ln w="57150">
            <a:noFill/>
          </a:ln>
        </p:spPr>
        <p:txBody>
          <a:bodyPr>
            <a:normAutofit/>
          </a:bodyPr>
          <a:lstStyle>
            <a:lvl1pPr algn="l">
              <a:defRPr sz="5398" b="1">
                <a:solidFill>
                  <a:schemeClr val="tx1">
                    <a:lumMod val="95000"/>
                    <a:lumOff val="5000"/>
                  </a:schemeClr>
                </a:solidFill>
                <a:latin typeface="Rockwell Condensed" pitchFamily="18" charset="0"/>
                <a:cs typeface="Times New Roman" pitchFamily="18"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239349" y="1412776"/>
            <a:ext cx="11713302" cy="4824536"/>
          </a:xfrm>
          <a:solidFill>
            <a:schemeClr val="bg1"/>
          </a:solidFill>
          <a:ln>
            <a:noFill/>
          </a:ln>
        </p:spPr>
        <p:txBody>
          <a:bodyPr>
            <a:normAutofit/>
          </a:bodyPr>
          <a:lstStyle>
            <a:lvl1pPr>
              <a:lnSpc>
                <a:spcPct val="100000"/>
              </a:lnSpc>
              <a:spcBef>
                <a:spcPts val="500"/>
              </a:spcBef>
              <a:spcAft>
                <a:spcPts val="500"/>
              </a:spcAft>
              <a:defRPr sz="3999">
                <a:latin typeface="Rockwell" pitchFamily="18" charset="0"/>
              </a:defRPr>
            </a:lvl1pPr>
            <a:lvl2pPr>
              <a:lnSpc>
                <a:spcPct val="100000"/>
              </a:lnSpc>
              <a:spcBef>
                <a:spcPts val="500"/>
              </a:spcBef>
              <a:spcAft>
                <a:spcPts val="500"/>
              </a:spcAft>
              <a:buFont typeface="Wingdings" pitchFamily="2" charset="2"/>
              <a:buChar char="§"/>
              <a:defRPr sz="3599">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199">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799">
                <a:latin typeface="Rockwell" pitchFamily="18" charset="0"/>
              </a:defRPr>
            </a:lvl4pPr>
            <a:lvl5pPr>
              <a:lnSpc>
                <a:spcPct val="100000"/>
              </a:lnSpc>
              <a:spcBef>
                <a:spcPts val="500"/>
              </a:spcBef>
              <a:spcAft>
                <a:spcPts val="500"/>
              </a:spcAft>
              <a:defRPr sz="2799">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Date Placeholder 3"/>
          <p:cNvSpPr>
            <a:spLocks noGrp="1"/>
          </p:cNvSpPr>
          <p:nvPr>
            <p:ph type="dt" sz="half" idx="10"/>
          </p:nvPr>
        </p:nvSpPr>
        <p:spPr/>
        <p:txBody>
          <a:bodyPr/>
          <a:lstStyle>
            <a:lvl1pPr>
              <a:defRPr/>
            </a:lvl1pPr>
          </a:lstStyle>
          <a:p>
            <a:pPr>
              <a:defRPr/>
            </a:pPr>
            <a:fld id="{5A04A23A-B017-4BE1-9264-AD0C85CB8B7B}" type="datetimeFigureOut">
              <a:rPr lang="en-GB">
                <a:solidFill>
                  <a:prstClr val="black">
                    <a:tint val="75000"/>
                  </a:prstClr>
                </a:solidFill>
              </a:rPr>
              <a:pPr>
                <a:defRPr/>
              </a:pPr>
              <a:t>14/02/2017</a:t>
            </a:fld>
            <a:endParaRPr lang="en-GB">
              <a:solidFill>
                <a:prstClr val="black">
                  <a:tint val="75000"/>
                </a:prstClr>
              </a:solidFill>
            </a:endParaRPr>
          </a:p>
        </p:txBody>
      </p:sp>
      <p:sp>
        <p:nvSpPr>
          <p:cNvPr id="1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Tree>
    <p:extLst>
      <p:ext uri="{BB962C8B-B14F-4D97-AF65-F5344CB8AC3E}">
        <p14:creationId xmlns:p14="http://schemas.microsoft.com/office/powerpoint/2010/main" val="33038478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442" y="274638"/>
            <a:ext cx="109731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609442" y="1600201"/>
            <a:ext cx="1097311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609441" y="6356351"/>
            <a:ext cx="284564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fld id="{F729ECF6-0C6F-4825-A967-83C12C270873}" type="datetimeFigureOut">
              <a:rPr lang="en-GB" smtClean="0"/>
              <a:t>14/02/2017</a:t>
            </a:fld>
            <a:endParaRPr lang="en-GB"/>
          </a:p>
        </p:txBody>
      </p:sp>
      <p:sp>
        <p:nvSpPr>
          <p:cNvPr id="5" name="Footer Placeholder 4"/>
          <p:cNvSpPr>
            <a:spLocks noGrp="1"/>
          </p:cNvSpPr>
          <p:nvPr>
            <p:ph type="ftr" sz="quarter" idx="3"/>
          </p:nvPr>
        </p:nvSpPr>
        <p:spPr>
          <a:xfrm>
            <a:off x="4166103" y="6356351"/>
            <a:ext cx="3859795"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endParaRPr lang="en-GB"/>
          </a:p>
        </p:txBody>
      </p:sp>
      <p:sp>
        <p:nvSpPr>
          <p:cNvPr id="6" name="Slide Number Placeholder 5"/>
          <p:cNvSpPr>
            <a:spLocks noGrp="1"/>
          </p:cNvSpPr>
          <p:nvPr>
            <p:ph type="sldNum" sz="quarter" idx="4"/>
          </p:nvPr>
        </p:nvSpPr>
        <p:spPr>
          <a:xfrm>
            <a:off x="8736913" y="6356351"/>
            <a:ext cx="2845646"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fld id="{0F3BB331-4A28-4532-9B59-C6E93CC44FAB}" type="slidenum">
              <a:rPr lang="en-GB" smtClean="0"/>
              <a:t>‹#›</a:t>
            </a:fld>
            <a:endParaRPr lang="en-GB"/>
          </a:p>
        </p:txBody>
      </p:sp>
    </p:spTree>
    <p:extLst>
      <p:ext uri="{BB962C8B-B14F-4D97-AF65-F5344CB8AC3E}">
        <p14:creationId xmlns:p14="http://schemas.microsoft.com/office/powerpoint/2010/main" val="4011575234"/>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txStyles>
    <p:titleStyle>
      <a:lvl1pPr algn="ctr" rtl="0" eaLnBrk="1" fontAlgn="base" hangingPunct="1">
        <a:spcBef>
          <a:spcPct val="0"/>
        </a:spcBef>
        <a:spcAft>
          <a:spcPct val="0"/>
        </a:spcAft>
        <a:defRPr sz="4399" kern="1200">
          <a:solidFill>
            <a:schemeClr val="tx1"/>
          </a:solidFill>
          <a:latin typeface="+mj-lt"/>
          <a:ea typeface="+mj-ea"/>
          <a:cs typeface="+mj-cs"/>
        </a:defRPr>
      </a:lvl1pPr>
      <a:lvl2pPr algn="ctr" rtl="0" eaLnBrk="1" fontAlgn="base" hangingPunct="1">
        <a:spcBef>
          <a:spcPct val="0"/>
        </a:spcBef>
        <a:spcAft>
          <a:spcPct val="0"/>
        </a:spcAft>
        <a:defRPr sz="4399">
          <a:solidFill>
            <a:schemeClr val="tx1"/>
          </a:solidFill>
          <a:latin typeface="Calibri" panose="020F0502020204030204" pitchFamily="34" charset="0"/>
        </a:defRPr>
      </a:lvl2pPr>
      <a:lvl3pPr algn="ctr" rtl="0" eaLnBrk="1" fontAlgn="base" hangingPunct="1">
        <a:spcBef>
          <a:spcPct val="0"/>
        </a:spcBef>
        <a:spcAft>
          <a:spcPct val="0"/>
        </a:spcAft>
        <a:defRPr sz="4399">
          <a:solidFill>
            <a:schemeClr val="tx1"/>
          </a:solidFill>
          <a:latin typeface="Calibri" panose="020F0502020204030204" pitchFamily="34" charset="0"/>
        </a:defRPr>
      </a:lvl3pPr>
      <a:lvl4pPr algn="ctr" rtl="0" eaLnBrk="1" fontAlgn="base" hangingPunct="1">
        <a:spcBef>
          <a:spcPct val="0"/>
        </a:spcBef>
        <a:spcAft>
          <a:spcPct val="0"/>
        </a:spcAft>
        <a:defRPr sz="4399">
          <a:solidFill>
            <a:schemeClr val="tx1"/>
          </a:solidFill>
          <a:latin typeface="Calibri" panose="020F0502020204030204" pitchFamily="34" charset="0"/>
        </a:defRPr>
      </a:lvl4pPr>
      <a:lvl5pPr algn="ctr" rtl="0" eaLnBrk="1" fontAlgn="base" hangingPunct="1">
        <a:spcBef>
          <a:spcPct val="0"/>
        </a:spcBef>
        <a:spcAft>
          <a:spcPct val="0"/>
        </a:spcAft>
        <a:defRPr sz="4399">
          <a:solidFill>
            <a:schemeClr val="tx1"/>
          </a:solidFill>
          <a:latin typeface="Calibri" panose="020F0502020204030204" pitchFamily="34" charset="0"/>
        </a:defRPr>
      </a:lvl5pPr>
      <a:lvl6pPr marL="457063" algn="ctr" rtl="0" eaLnBrk="1" fontAlgn="base" hangingPunct="1">
        <a:spcBef>
          <a:spcPct val="0"/>
        </a:spcBef>
        <a:spcAft>
          <a:spcPct val="0"/>
        </a:spcAft>
        <a:defRPr sz="4399">
          <a:solidFill>
            <a:schemeClr val="tx1"/>
          </a:solidFill>
          <a:latin typeface="Calibri" panose="020F0502020204030204" pitchFamily="34" charset="0"/>
        </a:defRPr>
      </a:lvl6pPr>
      <a:lvl7pPr marL="914126" algn="ctr" rtl="0" eaLnBrk="1" fontAlgn="base" hangingPunct="1">
        <a:spcBef>
          <a:spcPct val="0"/>
        </a:spcBef>
        <a:spcAft>
          <a:spcPct val="0"/>
        </a:spcAft>
        <a:defRPr sz="4399">
          <a:solidFill>
            <a:schemeClr val="tx1"/>
          </a:solidFill>
          <a:latin typeface="Calibri" panose="020F0502020204030204" pitchFamily="34" charset="0"/>
        </a:defRPr>
      </a:lvl7pPr>
      <a:lvl8pPr marL="1371189" algn="ctr" rtl="0" eaLnBrk="1" fontAlgn="base" hangingPunct="1">
        <a:spcBef>
          <a:spcPct val="0"/>
        </a:spcBef>
        <a:spcAft>
          <a:spcPct val="0"/>
        </a:spcAft>
        <a:defRPr sz="4399">
          <a:solidFill>
            <a:schemeClr val="tx1"/>
          </a:solidFill>
          <a:latin typeface="Calibri" panose="020F0502020204030204" pitchFamily="34" charset="0"/>
        </a:defRPr>
      </a:lvl8pPr>
      <a:lvl9pPr marL="1828251" algn="ctr" rtl="0" eaLnBrk="1" fontAlgn="base" hangingPunct="1">
        <a:spcBef>
          <a:spcPct val="0"/>
        </a:spcBef>
        <a:spcAft>
          <a:spcPct val="0"/>
        </a:spcAft>
        <a:defRPr sz="4399">
          <a:solidFill>
            <a:schemeClr val="tx1"/>
          </a:solidFill>
          <a:latin typeface="Calibri" panose="020F0502020204030204" pitchFamily="34" charset="0"/>
        </a:defRPr>
      </a:lvl9pPr>
    </p:titleStyle>
    <p:bodyStyle>
      <a:lvl1pPr marL="342797" indent="-342797" algn="l" rtl="0" eaLnBrk="1" fontAlgn="base" hangingPunct="1">
        <a:spcBef>
          <a:spcPct val="20000"/>
        </a:spcBef>
        <a:spcAft>
          <a:spcPct val="0"/>
        </a:spcAft>
        <a:buFont typeface="Arial" panose="020B0604020202020204" pitchFamily="34" charset="0"/>
        <a:buChar char="•"/>
        <a:defRPr sz="3199" kern="1200">
          <a:solidFill>
            <a:schemeClr val="tx1"/>
          </a:solidFill>
          <a:latin typeface="+mn-lt"/>
          <a:ea typeface="+mn-ea"/>
          <a:cs typeface="+mn-cs"/>
        </a:defRPr>
      </a:lvl1pPr>
      <a:lvl2pPr marL="742727" indent="-285664" algn="l" rtl="0" eaLnBrk="1" fontAlgn="base" hangingPunct="1">
        <a:spcBef>
          <a:spcPct val="20000"/>
        </a:spcBef>
        <a:spcAft>
          <a:spcPct val="0"/>
        </a:spcAft>
        <a:buFont typeface="Arial" panose="020B0604020202020204" pitchFamily="34" charset="0"/>
        <a:buChar char="–"/>
        <a:defRPr sz="2799" kern="1200">
          <a:solidFill>
            <a:schemeClr val="tx1"/>
          </a:solidFill>
          <a:latin typeface="+mn-lt"/>
          <a:ea typeface="+mn-ea"/>
          <a:cs typeface="+mn-cs"/>
        </a:defRPr>
      </a:lvl2pPr>
      <a:lvl3pPr marL="1142657" indent="-228531" algn="l" rtl="0" eaLnBrk="1" fontAlgn="base" hangingPunct="1">
        <a:spcBef>
          <a:spcPct val="20000"/>
        </a:spcBef>
        <a:spcAft>
          <a:spcPct val="0"/>
        </a:spcAft>
        <a:buFont typeface="Arial" panose="020B0604020202020204" pitchFamily="34" charset="0"/>
        <a:buChar char="•"/>
        <a:defRPr sz="2399" kern="1200">
          <a:solidFill>
            <a:schemeClr val="tx1"/>
          </a:solidFill>
          <a:latin typeface="+mn-lt"/>
          <a:ea typeface="+mn-ea"/>
          <a:cs typeface="+mn-cs"/>
        </a:defRPr>
      </a:lvl3pPr>
      <a:lvl4pPr marL="1599720" indent="-228531" algn="l" rtl="0" eaLnBrk="1" fontAlgn="base" hangingPunct="1">
        <a:spcBef>
          <a:spcPct val="20000"/>
        </a:spcBef>
        <a:spcAft>
          <a:spcPct val="0"/>
        </a:spcAft>
        <a:buFont typeface="Arial" panose="020B0604020202020204" pitchFamily="34" charset="0"/>
        <a:buChar char="–"/>
        <a:defRPr sz="1999" kern="1200">
          <a:solidFill>
            <a:schemeClr val="tx1"/>
          </a:solidFill>
          <a:latin typeface="+mn-lt"/>
          <a:ea typeface="+mn-ea"/>
          <a:cs typeface="+mn-cs"/>
        </a:defRPr>
      </a:lvl4pPr>
      <a:lvl5pPr marL="2056783" indent="-228531" algn="l" rtl="0" eaLnBrk="1" fontAlgn="base" hangingPunct="1">
        <a:spcBef>
          <a:spcPct val="20000"/>
        </a:spcBef>
        <a:spcAft>
          <a:spcPct val="0"/>
        </a:spcAft>
        <a:buFont typeface="Arial" panose="020B0604020202020204" pitchFamily="34" charset="0"/>
        <a:buChar char="»"/>
        <a:defRPr sz="1999" kern="1200">
          <a:solidFill>
            <a:schemeClr val="tx1"/>
          </a:solidFill>
          <a:latin typeface="+mn-lt"/>
          <a:ea typeface="+mn-ea"/>
          <a:cs typeface="+mn-cs"/>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CEN 522: Programming Model in Protected mode</a:t>
            </a:r>
            <a:endParaRPr lang="en-GB" dirty="0"/>
          </a:p>
        </p:txBody>
      </p:sp>
      <p:sp>
        <p:nvSpPr>
          <p:cNvPr id="3" name="Subtitle 2"/>
          <p:cNvSpPr>
            <a:spLocks noGrp="1"/>
          </p:cNvSpPr>
          <p:nvPr>
            <p:ph type="subTitle" idx="1"/>
          </p:nvPr>
        </p:nvSpPr>
        <p:spPr/>
        <p:txBody>
          <a:bodyPr/>
          <a:lstStyle/>
          <a:p>
            <a:r>
              <a:rPr lang="en-GB" dirty="0" smtClean="0"/>
              <a:t>By </a:t>
            </a:r>
            <a:r>
              <a:rPr lang="en-GB" dirty="0" err="1" smtClean="0"/>
              <a:t>Omoruyi</a:t>
            </a:r>
            <a:r>
              <a:rPr lang="en-GB" dirty="0" smtClean="0"/>
              <a:t> O.</a:t>
            </a:r>
            <a:endParaRPr lang="en-GB" dirty="0"/>
          </a:p>
        </p:txBody>
      </p:sp>
    </p:spTree>
    <p:extLst>
      <p:ext uri="{BB962C8B-B14F-4D97-AF65-F5344CB8AC3E}">
        <p14:creationId xmlns:p14="http://schemas.microsoft.com/office/powerpoint/2010/main" val="2691963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89" y="153144"/>
            <a:ext cx="11711162" cy="1115616"/>
          </a:xfrm>
        </p:spPr>
        <p:txBody>
          <a:bodyPr/>
          <a:lstStyle/>
          <a:p>
            <a:r>
              <a:rPr lang="en-GB" dirty="0" smtClean="0"/>
              <a:t>EFLAGS</a:t>
            </a:r>
            <a:endParaRPr lang="en-GB"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GB" dirty="0"/>
              <a:t>RF (Resume Flag, bit 16)</a:t>
            </a:r>
          </a:p>
          <a:p>
            <a:pPr marL="0" indent="0" algn="just">
              <a:buNone/>
            </a:pPr>
            <a:r>
              <a:rPr lang="en-GB" dirty="0"/>
              <a:t>The RF flag temporarily disables debug exceptions so that an instruction can be restarted after a debug exception without immediately causing another debug exception . </a:t>
            </a:r>
          </a:p>
          <a:p>
            <a:pPr marL="0" indent="0" algn="just">
              <a:buNone/>
            </a:pPr>
            <a:r>
              <a:rPr lang="en-GB" dirty="0" smtClean="0"/>
              <a:t>TF </a:t>
            </a:r>
            <a:r>
              <a:rPr lang="en-GB" dirty="0"/>
              <a:t>(Trap Flag, bit 8)</a:t>
            </a:r>
          </a:p>
          <a:p>
            <a:pPr marL="0" indent="0" algn="just">
              <a:buNone/>
            </a:pPr>
            <a:r>
              <a:rPr lang="en-GB" dirty="0"/>
              <a:t>Setting TF puts the processor into single-step mode for debugging. In this mode, the CPU automatically generates an exception after each instruction, allowing a program to be inspected as it executes each instruction. Single-stepping is just one of several debugging features of the 80386 . </a:t>
            </a:r>
          </a:p>
          <a:p>
            <a:pPr marL="0" indent="0" algn="just">
              <a:buNone/>
            </a:pPr>
            <a:r>
              <a:rPr lang="en-GB" dirty="0"/>
              <a:t>VM (Virtual 8086 Mode, bit 17)</a:t>
            </a:r>
          </a:p>
          <a:p>
            <a:pPr marL="0" indent="0" algn="just">
              <a:buNone/>
            </a:pPr>
            <a:r>
              <a:rPr lang="en-GB" dirty="0"/>
              <a:t>When set, the VM flag indicates that the task is executing an 8086 program . Refer to Chapter 14 for a detailed discussion of how the 80386 executes 8086 tasks in a protected, multitasking environment. </a:t>
            </a:r>
          </a:p>
          <a:p>
            <a:endParaRPr lang="en-GB" dirty="0"/>
          </a:p>
        </p:txBody>
      </p:sp>
    </p:spTree>
    <p:extLst>
      <p:ext uri="{BB962C8B-B14F-4D97-AF65-F5344CB8AC3E}">
        <p14:creationId xmlns:p14="http://schemas.microsoft.com/office/powerpoint/2010/main" val="585768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89" y="153144"/>
            <a:ext cx="11711162" cy="1115616"/>
          </a:xfrm>
        </p:spPr>
        <p:txBody>
          <a:bodyPr>
            <a:normAutofit/>
          </a:bodyPr>
          <a:lstStyle/>
          <a:p>
            <a:r>
              <a:rPr lang="en-GB" dirty="0"/>
              <a:t>Memory-Management Registers </a:t>
            </a:r>
          </a:p>
        </p:txBody>
      </p:sp>
      <p:sp>
        <p:nvSpPr>
          <p:cNvPr id="3" name="Content Placeholder 2"/>
          <p:cNvSpPr>
            <a:spLocks noGrp="1"/>
          </p:cNvSpPr>
          <p:nvPr>
            <p:ph idx="1"/>
          </p:nvPr>
        </p:nvSpPr>
        <p:spPr/>
        <p:txBody>
          <a:bodyPr>
            <a:normAutofit fontScale="70000" lnSpcReduction="20000"/>
          </a:bodyPr>
          <a:lstStyle/>
          <a:p>
            <a:pPr marL="0" indent="0" algn="just">
              <a:buNone/>
            </a:pPr>
            <a:r>
              <a:rPr lang="en-GB" dirty="0"/>
              <a:t>Four registers of the 80386 locate the data structures that control segmented memory management: </a:t>
            </a:r>
          </a:p>
          <a:p>
            <a:pPr marL="0" indent="0" algn="just">
              <a:buNone/>
            </a:pPr>
            <a:r>
              <a:rPr lang="en-GB" b="1" dirty="0" smtClean="0"/>
              <a:t>Global </a:t>
            </a:r>
            <a:r>
              <a:rPr lang="en-GB" b="1" dirty="0"/>
              <a:t>Descriptor Table </a:t>
            </a:r>
            <a:r>
              <a:rPr lang="en-GB" b="1" dirty="0" smtClean="0"/>
              <a:t>Register (GDTR) and Local </a:t>
            </a:r>
            <a:r>
              <a:rPr lang="en-GB" b="1" dirty="0"/>
              <a:t>Descriptor Table Register </a:t>
            </a:r>
            <a:r>
              <a:rPr lang="en-GB" b="1" dirty="0" smtClean="0"/>
              <a:t>(LDTR)</a:t>
            </a:r>
            <a:endParaRPr lang="en-GB" b="1" dirty="0"/>
          </a:p>
          <a:p>
            <a:pPr algn="just"/>
            <a:r>
              <a:rPr lang="en-GB" dirty="0"/>
              <a:t>These registers point to the segment descriptor tables GDT and </a:t>
            </a:r>
            <a:r>
              <a:rPr lang="en-GB" dirty="0" smtClean="0"/>
              <a:t>LDT. </a:t>
            </a:r>
          </a:p>
          <a:p>
            <a:pPr marL="0" indent="0" algn="just">
              <a:buNone/>
            </a:pPr>
            <a:r>
              <a:rPr lang="en-GB" b="1" dirty="0" smtClean="0"/>
              <a:t>Interrupt Descriptor Table Register (IDTR)</a:t>
            </a:r>
          </a:p>
          <a:p>
            <a:pPr algn="just"/>
            <a:r>
              <a:rPr lang="en-GB" dirty="0" smtClean="0"/>
              <a:t>This </a:t>
            </a:r>
            <a:r>
              <a:rPr lang="en-GB" dirty="0"/>
              <a:t>register points to a table of entry points for interrupt </a:t>
            </a:r>
            <a:r>
              <a:rPr lang="en-GB" dirty="0" smtClean="0"/>
              <a:t>handlers (the </a:t>
            </a:r>
            <a:r>
              <a:rPr lang="en-GB" dirty="0"/>
              <a:t>IDT </a:t>
            </a:r>
            <a:r>
              <a:rPr lang="en-GB" dirty="0" smtClean="0"/>
              <a:t>). </a:t>
            </a:r>
            <a:endParaRPr lang="en-GB" dirty="0"/>
          </a:p>
          <a:p>
            <a:pPr marL="0" indent="0" algn="just">
              <a:buNone/>
            </a:pPr>
            <a:r>
              <a:rPr lang="en-GB" b="1" dirty="0" smtClean="0"/>
              <a:t>Task </a:t>
            </a:r>
            <a:r>
              <a:rPr lang="en-GB" b="1" dirty="0"/>
              <a:t>Register </a:t>
            </a:r>
            <a:r>
              <a:rPr lang="en-GB" b="1" dirty="0" smtClean="0"/>
              <a:t>(TR)</a:t>
            </a:r>
            <a:endParaRPr lang="en-GB" b="1" dirty="0"/>
          </a:p>
          <a:p>
            <a:pPr algn="just"/>
            <a:r>
              <a:rPr lang="en-GB" dirty="0"/>
              <a:t>This register points to the information needed by the processor to define the current task . </a:t>
            </a:r>
          </a:p>
        </p:txBody>
      </p:sp>
    </p:spTree>
    <p:extLst>
      <p:ext uri="{BB962C8B-B14F-4D97-AF65-F5344CB8AC3E}">
        <p14:creationId xmlns:p14="http://schemas.microsoft.com/office/powerpoint/2010/main" val="1136952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349" y="153144"/>
            <a:ext cx="11711162" cy="1115616"/>
          </a:xfrm>
        </p:spPr>
        <p:txBody>
          <a:bodyPr/>
          <a:lstStyle/>
          <a:p>
            <a:r>
              <a:rPr lang="en-GB" dirty="0" smtClean="0"/>
              <a:t>Control Registers</a:t>
            </a:r>
            <a:endParaRPr lang="en-GB"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GB" dirty="0"/>
              <a:t>Figure 4-2 shows the format of the 80386 control registers CR0, CR2, and CR3. These registers are accessible to systems programmers only via variants of the MOV instruction, which allow them to be loaded from or stored in general registers; for example</a:t>
            </a:r>
            <a:r>
              <a:rPr lang="en-GB" dirty="0" smtClean="0"/>
              <a:t>:</a:t>
            </a:r>
            <a:endParaRPr lang="en-GB" dirty="0"/>
          </a:p>
          <a:p>
            <a:pPr marL="0" indent="0" algn="just">
              <a:buNone/>
            </a:pPr>
            <a:r>
              <a:rPr lang="en-GB" dirty="0"/>
              <a:t>MOV EAX, CR0</a:t>
            </a:r>
          </a:p>
          <a:p>
            <a:pPr marL="0" indent="0" algn="just">
              <a:buNone/>
            </a:pPr>
            <a:r>
              <a:rPr lang="en-GB" dirty="0"/>
              <a:t>MOV CR3, EBX</a:t>
            </a:r>
          </a:p>
        </p:txBody>
      </p:sp>
    </p:spTree>
    <p:extLst>
      <p:ext uri="{BB962C8B-B14F-4D97-AF65-F5344CB8AC3E}">
        <p14:creationId xmlns:p14="http://schemas.microsoft.com/office/powerpoint/2010/main" val="356884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89" y="0"/>
            <a:ext cx="11711162" cy="1115616"/>
          </a:xfrm>
        </p:spPr>
        <p:txBody>
          <a:bodyPr/>
          <a:lstStyle/>
          <a:p>
            <a:r>
              <a:rPr lang="en-GB" dirty="0" smtClean="0"/>
              <a:t>Control Registers</a:t>
            </a:r>
            <a:endParaRPr lang="en-GB"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GB" dirty="0"/>
              <a:t>CR0 </a:t>
            </a:r>
            <a:endParaRPr lang="en-GB" dirty="0" smtClean="0"/>
          </a:p>
          <a:p>
            <a:pPr marL="0" indent="0" algn="just">
              <a:buNone/>
            </a:pPr>
            <a:r>
              <a:rPr lang="en-GB" dirty="0" smtClean="0"/>
              <a:t>It contains </a:t>
            </a:r>
            <a:r>
              <a:rPr lang="en-GB" dirty="0"/>
              <a:t>system control flags, which control or indicate conditions that apply to the system as a whole, not to an individual task</a:t>
            </a:r>
            <a:r>
              <a:rPr lang="en-GB" dirty="0" smtClean="0"/>
              <a:t>.</a:t>
            </a:r>
          </a:p>
          <a:p>
            <a:pPr marL="0" indent="0" algn="just">
              <a:buNone/>
            </a:pPr>
            <a:r>
              <a:rPr lang="en-GB" dirty="0"/>
              <a:t>CR2 </a:t>
            </a:r>
            <a:endParaRPr lang="en-GB" dirty="0" smtClean="0"/>
          </a:p>
          <a:p>
            <a:pPr marL="0" indent="0" algn="just">
              <a:buNone/>
            </a:pPr>
            <a:r>
              <a:rPr lang="en-GB" dirty="0" smtClean="0"/>
              <a:t>It is </a:t>
            </a:r>
            <a:r>
              <a:rPr lang="en-GB" dirty="0"/>
              <a:t>used for handling page faults when PG is set. The processor stores in CR2 the linear address that triggers the fault . </a:t>
            </a:r>
          </a:p>
          <a:p>
            <a:pPr marL="0" indent="0" algn="just">
              <a:buNone/>
            </a:pPr>
            <a:r>
              <a:rPr lang="en-GB" dirty="0" smtClean="0"/>
              <a:t>CR3 </a:t>
            </a:r>
          </a:p>
          <a:p>
            <a:pPr marL="0" indent="0" algn="just">
              <a:buNone/>
            </a:pPr>
            <a:r>
              <a:rPr lang="en-GB" dirty="0" smtClean="0"/>
              <a:t>It is </a:t>
            </a:r>
            <a:r>
              <a:rPr lang="en-GB" dirty="0"/>
              <a:t>used when PG is set. CR3 enables the processor to locate the page table directory for the current task .</a:t>
            </a:r>
          </a:p>
        </p:txBody>
      </p:sp>
    </p:spTree>
    <p:extLst>
      <p:ext uri="{BB962C8B-B14F-4D97-AF65-F5344CB8AC3E}">
        <p14:creationId xmlns:p14="http://schemas.microsoft.com/office/powerpoint/2010/main" val="37494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Control Register (CR0)</a:t>
            </a:r>
            <a:endParaRPr lang="en-GB"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GB" dirty="0" smtClean="0"/>
              <a:t>CR0 is divided into the following:</a:t>
            </a:r>
          </a:p>
          <a:p>
            <a:pPr algn="just"/>
            <a:r>
              <a:rPr lang="en-GB" b="1" dirty="0"/>
              <a:t>EM (Emulation, bit </a:t>
            </a:r>
            <a:r>
              <a:rPr lang="en-GB" b="1" dirty="0" smtClean="0"/>
              <a:t>2), </a:t>
            </a:r>
            <a:r>
              <a:rPr lang="en-GB" dirty="0" smtClean="0"/>
              <a:t>EM </a:t>
            </a:r>
            <a:r>
              <a:rPr lang="en-GB" dirty="0"/>
              <a:t>indicates whether coprocessor functions are to be emulated.  </a:t>
            </a:r>
          </a:p>
          <a:p>
            <a:pPr algn="just"/>
            <a:r>
              <a:rPr lang="en-GB" b="1" dirty="0"/>
              <a:t>ET (Extension Type, bit </a:t>
            </a:r>
            <a:r>
              <a:rPr lang="en-GB" b="1" dirty="0" smtClean="0"/>
              <a:t>4), </a:t>
            </a:r>
            <a:r>
              <a:rPr lang="en-GB" dirty="0" smtClean="0"/>
              <a:t>ET </a:t>
            </a:r>
            <a:r>
              <a:rPr lang="en-GB" dirty="0"/>
              <a:t>indicates the type of coprocessor present in the system (80287 or 80387 ) . </a:t>
            </a:r>
          </a:p>
          <a:p>
            <a:pPr algn="just"/>
            <a:r>
              <a:rPr lang="en-GB" b="1" dirty="0"/>
              <a:t>MP (Math Present, bit </a:t>
            </a:r>
            <a:r>
              <a:rPr lang="en-GB" b="1" dirty="0" smtClean="0"/>
              <a:t>1) </a:t>
            </a:r>
            <a:r>
              <a:rPr lang="en-GB" dirty="0" smtClean="0"/>
              <a:t>controls </a:t>
            </a:r>
            <a:r>
              <a:rPr lang="en-GB" dirty="0"/>
              <a:t>the function of the WAIT instruction, which is used to coordinate a coprocessor .</a:t>
            </a:r>
          </a:p>
          <a:p>
            <a:pPr algn="just"/>
            <a:r>
              <a:rPr lang="en-GB" b="1" dirty="0"/>
              <a:t>PE (Protection Enable, bit </a:t>
            </a:r>
            <a:r>
              <a:rPr lang="en-GB" b="1" dirty="0" smtClean="0"/>
              <a:t>0), </a:t>
            </a:r>
            <a:r>
              <a:rPr lang="en-GB" dirty="0" smtClean="0"/>
              <a:t>Setting </a:t>
            </a:r>
            <a:r>
              <a:rPr lang="en-GB" dirty="0"/>
              <a:t>PE causes the processor to begin executing in protected mode. Resetting PE returns to real-address mode .</a:t>
            </a:r>
          </a:p>
          <a:p>
            <a:pPr algn="just"/>
            <a:r>
              <a:rPr lang="en-GB" b="1" dirty="0"/>
              <a:t>PG (Paging, bit 31</a:t>
            </a:r>
            <a:r>
              <a:rPr lang="en-GB" b="1" dirty="0" smtClean="0"/>
              <a:t>), </a:t>
            </a:r>
            <a:r>
              <a:rPr lang="en-GB" dirty="0"/>
              <a:t>PG indicates whether the processor uses page tables to translate linear addresses into physical addresses .  </a:t>
            </a:r>
          </a:p>
          <a:p>
            <a:pPr algn="just"/>
            <a:r>
              <a:rPr lang="en-GB" dirty="0"/>
              <a:t>TS (Task Switched, bit </a:t>
            </a:r>
            <a:r>
              <a:rPr lang="en-GB" dirty="0" smtClean="0"/>
              <a:t>3), the </a:t>
            </a:r>
            <a:r>
              <a:rPr lang="en-GB" dirty="0"/>
              <a:t>processor sets TS with every task switch and tests TS when interpreting coprocessor instructions .</a:t>
            </a:r>
          </a:p>
        </p:txBody>
      </p:sp>
    </p:spTree>
    <p:extLst>
      <p:ext uri="{BB962C8B-B14F-4D97-AF65-F5344CB8AC3E}">
        <p14:creationId xmlns:p14="http://schemas.microsoft.com/office/powerpoint/2010/main" val="3100210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Debug and Test Registers</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GB" dirty="0" smtClean="0"/>
              <a:t>The </a:t>
            </a:r>
            <a:r>
              <a:rPr lang="en-GB" dirty="0"/>
              <a:t>debug registers bring advanced debugging abilities to the 80386, including data breakpoints and the ability to set instruction breakpoints without modifying code segments </a:t>
            </a:r>
            <a:r>
              <a:rPr lang="en-GB" dirty="0" smtClean="0"/>
              <a:t>.</a:t>
            </a:r>
          </a:p>
          <a:p>
            <a:pPr algn="just"/>
            <a:r>
              <a:rPr lang="en-GB" dirty="0"/>
              <a:t>The test registers are not a standard part of the 80386 architecture. They are provided solely to enable confidence testing of the translation </a:t>
            </a:r>
            <a:r>
              <a:rPr lang="en-GB" dirty="0" smtClean="0"/>
              <a:t>look aside </a:t>
            </a:r>
            <a:r>
              <a:rPr lang="en-GB" dirty="0"/>
              <a:t>buffer (TLB), the cache used for storing information from page tables .</a:t>
            </a:r>
          </a:p>
        </p:txBody>
      </p:sp>
    </p:spTree>
    <p:extLst>
      <p:ext uri="{BB962C8B-B14F-4D97-AF65-F5344CB8AC3E}">
        <p14:creationId xmlns:p14="http://schemas.microsoft.com/office/powerpoint/2010/main" val="27354123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Control Register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838" y="1809750"/>
            <a:ext cx="11107796" cy="3748881"/>
          </a:xfrm>
        </p:spPr>
      </p:pic>
    </p:spTree>
    <p:extLst>
      <p:ext uri="{BB962C8B-B14F-4D97-AF65-F5344CB8AC3E}">
        <p14:creationId xmlns:p14="http://schemas.microsoft.com/office/powerpoint/2010/main" val="29785870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89" y="182860"/>
            <a:ext cx="11711162" cy="1115616"/>
          </a:xfrm>
        </p:spPr>
        <p:txBody>
          <a:bodyPr/>
          <a:lstStyle/>
          <a:p>
            <a:r>
              <a:rPr lang="en-GB" dirty="0" smtClean="0"/>
              <a:t>Memory Management</a:t>
            </a:r>
            <a:endParaRPr lang="en-GB" dirty="0"/>
          </a:p>
        </p:txBody>
      </p:sp>
      <p:sp>
        <p:nvSpPr>
          <p:cNvPr id="3" name="Content Placeholder 2"/>
          <p:cNvSpPr>
            <a:spLocks noGrp="1"/>
          </p:cNvSpPr>
          <p:nvPr>
            <p:ph idx="1"/>
          </p:nvPr>
        </p:nvSpPr>
        <p:spPr/>
        <p:txBody>
          <a:bodyPr>
            <a:normAutofit fontScale="70000" lnSpcReduction="20000"/>
          </a:bodyPr>
          <a:lstStyle/>
          <a:p>
            <a:r>
              <a:rPr lang="en-GB" dirty="0"/>
              <a:t>The 80386 transforms logical addresses (i.e., addresses as viewed by programmers) into physical address (i.e., actual addresses in physical memory) in two steps: </a:t>
            </a:r>
          </a:p>
          <a:p>
            <a:r>
              <a:rPr lang="en-GB" b="1" dirty="0"/>
              <a:t>Segment translation</a:t>
            </a:r>
            <a:r>
              <a:rPr lang="en-GB" dirty="0"/>
              <a:t>, in which a logical address (consisting of a segment selector and segment offset) are converted to a linear address. </a:t>
            </a:r>
          </a:p>
          <a:p>
            <a:r>
              <a:rPr lang="en-GB" b="1" dirty="0"/>
              <a:t>Page translation</a:t>
            </a:r>
            <a:r>
              <a:rPr lang="en-GB" dirty="0"/>
              <a:t>, in which a linear address is converted to a physical address. This step is optional, at the discretion of systems-software designers. </a:t>
            </a:r>
          </a:p>
          <a:p>
            <a:r>
              <a:rPr lang="en-GB" dirty="0"/>
              <a:t>These translations are performed in a way that is not visible to applications programmers. Figure </a:t>
            </a:r>
            <a:r>
              <a:rPr lang="en-GB" dirty="0" smtClean="0"/>
              <a:t>4-3 </a:t>
            </a:r>
            <a:r>
              <a:rPr lang="en-GB" dirty="0"/>
              <a:t>illustrates the two translations at a high level of abstraction. </a:t>
            </a:r>
          </a:p>
        </p:txBody>
      </p:sp>
    </p:spTree>
    <p:extLst>
      <p:ext uri="{BB962C8B-B14F-4D97-AF65-F5344CB8AC3E}">
        <p14:creationId xmlns:p14="http://schemas.microsoft.com/office/powerpoint/2010/main" val="5591590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Memory Management (figure 4-3)</a:t>
            </a:r>
            <a:endParaRPr lang="en-GB"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050" y="1322387"/>
            <a:ext cx="8286750" cy="4350544"/>
          </a:xfrm>
        </p:spPr>
      </p:pic>
    </p:spTree>
    <p:extLst>
      <p:ext uri="{BB962C8B-B14F-4D97-AF65-F5344CB8AC3E}">
        <p14:creationId xmlns:p14="http://schemas.microsoft.com/office/powerpoint/2010/main" val="21755018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Descriptors</a:t>
            </a:r>
            <a:endParaRPr lang="en-GB" dirty="0"/>
          </a:p>
        </p:txBody>
      </p:sp>
      <p:sp>
        <p:nvSpPr>
          <p:cNvPr id="3" name="Content Placeholder 2"/>
          <p:cNvSpPr>
            <a:spLocks noGrp="1"/>
          </p:cNvSpPr>
          <p:nvPr>
            <p:ph idx="1"/>
          </p:nvPr>
        </p:nvSpPr>
        <p:spPr>
          <a:xfrm>
            <a:off x="201249" y="1268760"/>
            <a:ext cx="11713302" cy="4824536"/>
          </a:xfrm>
        </p:spPr>
        <p:txBody>
          <a:bodyPr>
            <a:noAutofit/>
          </a:bodyPr>
          <a:lstStyle/>
          <a:p>
            <a:pPr marL="0" indent="0" algn="just">
              <a:buNone/>
            </a:pPr>
            <a:r>
              <a:rPr lang="en-GB" sz="2000" dirty="0" smtClean="0"/>
              <a:t>The </a:t>
            </a:r>
            <a:r>
              <a:rPr lang="en-GB" sz="2000" dirty="0"/>
              <a:t>segment descriptor provides the processor with the data it needs to map a logical address into a linear address. Descriptors are created by compilers, linkers, loaders, or the operating </a:t>
            </a:r>
            <a:r>
              <a:rPr lang="en-GB" sz="2000" dirty="0" smtClean="0"/>
              <a:t>system. Figure 4-5 </a:t>
            </a:r>
            <a:r>
              <a:rPr lang="en-GB" sz="2000" dirty="0"/>
              <a:t>illustrates the two general descriptor </a:t>
            </a:r>
            <a:r>
              <a:rPr lang="en-GB" sz="2000" dirty="0" smtClean="0"/>
              <a:t>formats. The Segment-descriptor </a:t>
            </a:r>
            <a:r>
              <a:rPr lang="en-GB" sz="2000" dirty="0"/>
              <a:t>fields are</a:t>
            </a:r>
            <a:r>
              <a:rPr lang="en-GB" sz="2000" dirty="0" smtClean="0"/>
              <a:t>:</a:t>
            </a:r>
            <a:endParaRPr lang="en-GB" sz="2000" dirty="0"/>
          </a:p>
          <a:p>
            <a:pPr marL="0" indent="0" algn="just">
              <a:buNone/>
            </a:pPr>
            <a:r>
              <a:rPr lang="en-GB" sz="2000" dirty="0" smtClean="0"/>
              <a:t>1. BASE</a:t>
            </a:r>
            <a:r>
              <a:rPr lang="en-GB" sz="2000" dirty="0"/>
              <a:t>: Defines the location of the segment within the 4 gigabyte linear address space. The processor concatenates the three fragments of the base address to form a single 32-bit value</a:t>
            </a:r>
            <a:r>
              <a:rPr lang="en-GB" sz="2000" dirty="0" smtClean="0"/>
              <a:t>.</a:t>
            </a:r>
            <a:endParaRPr lang="en-GB" sz="2000" dirty="0"/>
          </a:p>
          <a:p>
            <a:pPr marL="0" indent="0" algn="just">
              <a:buNone/>
            </a:pPr>
            <a:r>
              <a:rPr lang="en-GB" sz="2000" dirty="0" smtClean="0"/>
              <a:t>2. LIMIT</a:t>
            </a:r>
            <a:r>
              <a:rPr lang="en-GB" sz="2000" dirty="0"/>
              <a:t>: Defines the size of the segment. When the processor concatenates the two parts of the limit field, a 20-bit value results. The processor interprets the limit field in one of two ways, depending on the setting of the granularity bit</a:t>
            </a:r>
            <a:r>
              <a:rPr lang="en-GB" sz="2000" dirty="0" smtClean="0"/>
              <a:t>: In </a:t>
            </a:r>
            <a:r>
              <a:rPr lang="en-GB" sz="2000" dirty="0"/>
              <a:t>units of one byte, to define a limit of up to 1 megabyte</a:t>
            </a:r>
            <a:r>
              <a:rPr lang="en-GB" sz="2000" dirty="0" smtClean="0"/>
              <a:t>. </a:t>
            </a:r>
            <a:r>
              <a:rPr lang="en-GB" sz="2000" dirty="0"/>
              <a:t>In units of 4 Kilobytes, to define a limit of up to 4 gigabytes. The limit is shifted left by 12 bits when loaded, and low-order one-bits are inserted. </a:t>
            </a:r>
          </a:p>
          <a:p>
            <a:pPr marL="0" indent="0" algn="just">
              <a:buNone/>
            </a:pPr>
            <a:r>
              <a:rPr lang="en-GB" sz="2000" dirty="0" smtClean="0"/>
              <a:t>3. Granularity </a:t>
            </a:r>
            <a:r>
              <a:rPr lang="en-GB" sz="2000" dirty="0"/>
              <a:t>bit: Specifies the units with which the LIMIT field is interpreted. When </a:t>
            </a:r>
            <a:r>
              <a:rPr lang="en-GB" sz="2000" dirty="0" smtClean="0"/>
              <a:t>the bit </a:t>
            </a:r>
            <a:r>
              <a:rPr lang="en-GB" sz="2000" dirty="0"/>
              <a:t>is clear, the limit is interpreted in units of one byte; when set, the limit is interpreted in units of 4 Kilobytes</a:t>
            </a:r>
            <a:r>
              <a:rPr lang="en-GB" sz="2000" dirty="0" smtClean="0"/>
              <a:t>.</a:t>
            </a:r>
            <a:endParaRPr lang="en-GB" sz="2000" dirty="0"/>
          </a:p>
          <a:p>
            <a:pPr marL="0" indent="0" algn="just">
              <a:buNone/>
            </a:pPr>
            <a:r>
              <a:rPr lang="en-GB" sz="2000" dirty="0" smtClean="0"/>
              <a:t>4. TYPE</a:t>
            </a:r>
            <a:r>
              <a:rPr lang="en-GB" sz="2000" dirty="0"/>
              <a:t>: Distinguishes between various kinds of descriptors</a:t>
            </a:r>
            <a:r>
              <a:rPr lang="en-GB" sz="2000" dirty="0" smtClean="0"/>
              <a:t>.</a:t>
            </a:r>
            <a:endParaRPr lang="en-GB" sz="2000" dirty="0"/>
          </a:p>
          <a:p>
            <a:pPr marL="0" indent="0" algn="just">
              <a:buNone/>
            </a:pPr>
            <a:r>
              <a:rPr lang="en-GB" sz="2000" dirty="0" smtClean="0"/>
              <a:t>5. DPL </a:t>
            </a:r>
            <a:r>
              <a:rPr lang="en-GB" sz="2000" dirty="0"/>
              <a:t>(Descriptor Privilege Level): Used by the protection mechanism.</a:t>
            </a:r>
          </a:p>
        </p:txBody>
      </p:sp>
    </p:spTree>
    <p:extLst>
      <p:ext uri="{BB962C8B-B14F-4D97-AF65-F5344CB8AC3E}">
        <p14:creationId xmlns:p14="http://schemas.microsoft.com/office/powerpoint/2010/main" val="1689829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Topic</a:t>
            </a:r>
            <a:endParaRPr lang="en-GB" dirty="0"/>
          </a:p>
        </p:txBody>
      </p:sp>
      <p:sp>
        <p:nvSpPr>
          <p:cNvPr id="3" name="Content Placeholder 2"/>
          <p:cNvSpPr>
            <a:spLocks noGrp="1"/>
          </p:cNvSpPr>
          <p:nvPr>
            <p:ph idx="1"/>
          </p:nvPr>
        </p:nvSpPr>
        <p:spPr/>
        <p:txBody>
          <a:bodyPr>
            <a:normAutofit/>
          </a:bodyPr>
          <a:lstStyle/>
          <a:p>
            <a:r>
              <a:rPr lang="en-GB" sz="4000" dirty="0" smtClean="0"/>
              <a:t>Registers </a:t>
            </a:r>
          </a:p>
          <a:p>
            <a:r>
              <a:rPr lang="en-GB" sz="4000" dirty="0"/>
              <a:t>M</a:t>
            </a:r>
            <a:r>
              <a:rPr lang="en-GB" sz="4000" dirty="0" smtClean="0"/>
              <a:t>emory </a:t>
            </a:r>
            <a:r>
              <a:rPr lang="en-GB" sz="4000" dirty="0"/>
              <a:t>management </a:t>
            </a:r>
            <a:endParaRPr lang="en-GB" sz="4000" dirty="0" smtClean="0"/>
          </a:p>
          <a:p>
            <a:r>
              <a:rPr lang="en-GB" sz="4000" dirty="0"/>
              <a:t>A</a:t>
            </a:r>
            <a:r>
              <a:rPr lang="en-GB" sz="4000" dirty="0" smtClean="0"/>
              <a:t>ddress </a:t>
            </a:r>
            <a:r>
              <a:rPr lang="en-GB" sz="4000" dirty="0"/>
              <a:t>translation, </a:t>
            </a:r>
            <a:endParaRPr lang="en-GB" sz="4000" dirty="0" smtClean="0"/>
          </a:p>
          <a:p>
            <a:r>
              <a:rPr lang="en-GB" sz="4000" dirty="0"/>
              <a:t>D</a:t>
            </a:r>
            <a:r>
              <a:rPr lang="en-GB" sz="4000" dirty="0" smtClean="0"/>
              <a:t>escriptor and page tables.</a:t>
            </a:r>
            <a:endParaRPr lang="en-GB" dirty="0"/>
          </a:p>
        </p:txBody>
      </p:sp>
    </p:spTree>
    <p:extLst>
      <p:ext uri="{BB962C8B-B14F-4D97-AF65-F5344CB8AC3E}">
        <p14:creationId xmlns:p14="http://schemas.microsoft.com/office/powerpoint/2010/main" val="3323729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Figures 4-4 and 4-5</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838" y="1939131"/>
            <a:ext cx="6096000" cy="28575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67631"/>
            <a:ext cx="6096000" cy="4000500"/>
          </a:xfrm>
          <a:prstGeom prst="rect">
            <a:avLst/>
          </a:prstGeom>
        </p:spPr>
      </p:pic>
    </p:spTree>
    <p:extLst>
      <p:ext uri="{BB962C8B-B14F-4D97-AF65-F5344CB8AC3E}">
        <p14:creationId xmlns:p14="http://schemas.microsoft.com/office/powerpoint/2010/main" val="7486835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89" y="153144"/>
            <a:ext cx="11711162" cy="1115616"/>
          </a:xfrm>
        </p:spPr>
        <p:txBody>
          <a:bodyPr/>
          <a:lstStyle/>
          <a:p>
            <a:r>
              <a:rPr lang="en-GB" dirty="0" smtClean="0"/>
              <a:t>Descriptors</a:t>
            </a: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en-GB" b="1" dirty="0"/>
              <a:t>Segment-Present bit</a:t>
            </a:r>
            <a:r>
              <a:rPr lang="en-GB" dirty="0"/>
              <a:t>: If this bit is zero, the descriptor is not valid for use in address transformation; the processor will signal an exception when a selector for the descriptor is loaded into a segment register. Figure </a:t>
            </a:r>
            <a:r>
              <a:rPr lang="en-GB" dirty="0" smtClean="0"/>
              <a:t>4-6 </a:t>
            </a:r>
            <a:r>
              <a:rPr lang="en-GB" dirty="0"/>
              <a:t>shows the format of a descriptor when the present-bit is zero. The operating system is free to use the locations marked AVAILABLE. Operating systems that implement segment-based virtual memory clear the present bit in either of these cases</a:t>
            </a:r>
            <a:r>
              <a:rPr lang="en-GB" dirty="0" smtClean="0"/>
              <a:t>:</a:t>
            </a:r>
            <a:endParaRPr lang="en-GB" dirty="0"/>
          </a:p>
          <a:p>
            <a:r>
              <a:rPr lang="en-GB" dirty="0"/>
              <a:t>    When the linear space spanned by the segment is not mapped by the paging mechanism.</a:t>
            </a:r>
          </a:p>
          <a:p>
            <a:r>
              <a:rPr lang="en-GB" dirty="0"/>
              <a:t>    When the segment is not present in memory. </a:t>
            </a:r>
          </a:p>
          <a:p>
            <a:pPr marL="0" indent="0">
              <a:buNone/>
            </a:pPr>
            <a:r>
              <a:rPr lang="en-GB" b="1" dirty="0"/>
              <a:t>Accessed bit</a:t>
            </a:r>
            <a:r>
              <a:rPr lang="en-GB" dirty="0"/>
              <a:t>: The processor sets this bit when the segment is accessed; i.e., a selector for the descriptor is loaded into a segment register or used by a selector test instruction. Operating systems that implement virtual memory at the segment level may, by periodically testing and clearing this bit, monitor frequency of segment usage</a:t>
            </a:r>
            <a:r>
              <a:rPr lang="en-GB" dirty="0" smtClean="0"/>
              <a:t>.</a:t>
            </a:r>
            <a:endParaRPr lang="en-GB" dirty="0"/>
          </a:p>
        </p:txBody>
      </p:sp>
    </p:spTree>
    <p:extLst>
      <p:ext uri="{BB962C8B-B14F-4D97-AF65-F5344CB8AC3E}">
        <p14:creationId xmlns:p14="http://schemas.microsoft.com/office/powerpoint/2010/main" val="18389505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t>
            </a:r>
            <a:r>
              <a:rPr lang="en-GB" dirty="0" smtClean="0"/>
              <a:t>igure 4.6</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2190750"/>
            <a:ext cx="9636880" cy="2529681"/>
          </a:xfrm>
        </p:spPr>
      </p:pic>
    </p:spTree>
    <p:extLst>
      <p:ext uri="{BB962C8B-B14F-4D97-AF65-F5344CB8AC3E}">
        <p14:creationId xmlns:p14="http://schemas.microsoft.com/office/powerpoint/2010/main" val="1710008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Descriptor Tables</a:t>
            </a: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en-GB" dirty="0"/>
              <a:t>Segment descriptors are stored in either of two kinds of descriptor table: </a:t>
            </a:r>
            <a:endParaRPr lang="en-GB" dirty="0" smtClean="0"/>
          </a:p>
          <a:p>
            <a:r>
              <a:rPr lang="en-GB" dirty="0" smtClean="0"/>
              <a:t>The </a:t>
            </a:r>
            <a:r>
              <a:rPr lang="en-GB" dirty="0"/>
              <a:t>global descriptor table (GDT) </a:t>
            </a:r>
          </a:p>
          <a:p>
            <a:r>
              <a:rPr lang="en-GB" dirty="0"/>
              <a:t>A local descriptor table (LDT) </a:t>
            </a:r>
          </a:p>
          <a:p>
            <a:pPr marL="0" indent="0">
              <a:buNone/>
            </a:pPr>
            <a:r>
              <a:rPr lang="en-GB" dirty="0"/>
              <a:t>A descriptor table is simply a memory array of 8-byte entries that contain descriptors, as Figure 4</a:t>
            </a:r>
            <a:r>
              <a:rPr lang="en-GB" dirty="0" smtClean="0"/>
              <a:t>-7 </a:t>
            </a:r>
            <a:r>
              <a:rPr lang="en-GB" dirty="0"/>
              <a:t>shows. A descriptor table is variable in length and may contain up to 8192 (2^(13)) descriptors. </a:t>
            </a:r>
            <a:endParaRPr lang="en-GB" dirty="0" smtClean="0"/>
          </a:p>
          <a:p>
            <a:pPr marL="0" indent="0">
              <a:buNone/>
            </a:pPr>
            <a:r>
              <a:rPr lang="en-GB" dirty="0" smtClean="0"/>
              <a:t>The </a:t>
            </a:r>
            <a:r>
              <a:rPr lang="en-GB" dirty="0"/>
              <a:t>first entry of the GDT (INDEX=0) is not used by the processor, however. The processor locates the GDT and the current LDT in memory by means of the GDTR and LDTR registers. </a:t>
            </a:r>
            <a:endParaRPr lang="en-GB" dirty="0" smtClean="0"/>
          </a:p>
          <a:p>
            <a:pPr marL="0" indent="0">
              <a:buNone/>
            </a:pPr>
            <a:r>
              <a:rPr lang="en-GB" dirty="0" smtClean="0"/>
              <a:t>These </a:t>
            </a:r>
            <a:r>
              <a:rPr lang="en-GB" dirty="0"/>
              <a:t>registers store the base addresses of the tables in the linear address space and store the segment limits. The instructions LGDT and SGDT give access to the GDTR; the instructions LLDT and SLDT give access to the LDTR. </a:t>
            </a:r>
          </a:p>
          <a:p>
            <a:endParaRPr lang="en-GB" dirty="0"/>
          </a:p>
        </p:txBody>
      </p:sp>
    </p:spTree>
    <p:extLst>
      <p:ext uri="{BB962C8B-B14F-4D97-AF65-F5344CB8AC3E}">
        <p14:creationId xmlns:p14="http://schemas.microsoft.com/office/powerpoint/2010/main" val="4348847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Descriptor tables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0" y="1268760"/>
            <a:ext cx="6456428" cy="4842321"/>
          </a:xfrm>
        </p:spPr>
      </p:pic>
    </p:spTree>
    <p:extLst>
      <p:ext uri="{BB962C8B-B14F-4D97-AF65-F5344CB8AC3E}">
        <p14:creationId xmlns:p14="http://schemas.microsoft.com/office/powerpoint/2010/main" val="1121368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Selectors</a:t>
            </a:r>
            <a:endParaRPr lang="en-GB" dirty="0"/>
          </a:p>
        </p:txBody>
      </p:sp>
      <p:sp>
        <p:nvSpPr>
          <p:cNvPr id="3" name="Content Placeholder 2"/>
          <p:cNvSpPr>
            <a:spLocks noGrp="1"/>
          </p:cNvSpPr>
          <p:nvPr>
            <p:ph idx="1"/>
          </p:nvPr>
        </p:nvSpPr>
        <p:spPr/>
        <p:txBody>
          <a:bodyPr>
            <a:normAutofit fontScale="47500" lnSpcReduction="20000"/>
          </a:bodyPr>
          <a:lstStyle/>
          <a:p>
            <a:pPr marL="0" indent="0" algn="just">
              <a:buNone/>
            </a:pPr>
            <a:r>
              <a:rPr lang="en-GB" dirty="0" smtClean="0"/>
              <a:t>The </a:t>
            </a:r>
            <a:r>
              <a:rPr lang="en-GB" dirty="0"/>
              <a:t>selector portion of a logical address identifies a descriptor by specifying a descriptor table and indexing a descriptor within that table. Selectors may be visible to applications programs as a field within a pointer variable, but the values of selectors are usually assigned (fixed up) by linkers or linking loaders. Figure </a:t>
            </a:r>
            <a:r>
              <a:rPr lang="en-GB" dirty="0" smtClean="0"/>
              <a:t>4-8 </a:t>
            </a:r>
            <a:r>
              <a:rPr lang="en-GB" dirty="0"/>
              <a:t>shows the format of a selector</a:t>
            </a:r>
            <a:r>
              <a:rPr lang="en-GB" dirty="0" smtClean="0"/>
              <a:t>.</a:t>
            </a:r>
            <a:endParaRPr lang="en-GB" dirty="0"/>
          </a:p>
          <a:p>
            <a:pPr marL="0" indent="0" algn="just">
              <a:buNone/>
            </a:pPr>
            <a:r>
              <a:rPr lang="en-GB" b="1" dirty="0"/>
              <a:t>Index</a:t>
            </a:r>
            <a:r>
              <a:rPr lang="en-GB" dirty="0"/>
              <a:t>: Selects one of 8192 descriptors in a descriptor table. The processor simply multiplies this index value by 8 (the length of a descriptor), and adds the result to the base address of the descriptor table in order to access the appropriate segment descriptor in the table</a:t>
            </a:r>
            <a:r>
              <a:rPr lang="en-GB" dirty="0" smtClean="0"/>
              <a:t>.</a:t>
            </a:r>
            <a:endParaRPr lang="en-GB" dirty="0"/>
          </a:p>
          <a:p>
            <a:pPr marL="0" indent="0" algn="just">
              <a:buNone/>
            </a:pPr>
            <a:r>
              <a:rPr lang="en-GB" b="1" dirty="0"/>
              <a:t>Table Indicator</a:t>
            </a:r>
            <a:r>
              <a:rPr lang="en-GB" dirty="0"/>
              <a:t>: Specifies to which descriptor table the selector refers. A zero indicates the GDT; a one indicates the current LDT</a:t>
            </a:r>
            <a:r>
              <a:rPr lang="en-GB" dirty="0" smtClean="0"/>
              <a:t>.</a:t>
            </a:r>
            <a:endParaRPr lang="en-GB" dirty="0"/>
          </a:p>
          <a:p>
            <a:pPr marL="0" indent="0" algn="just">
              <a:buNone/>
            </a:pPr>
            <a:r>
              <a:rPr lang="en-GB" b="1" dirty="0"/>
              <a:t>Requested Privilege Level</a:t>
            </a:r>
            <a:r>
              <a:rPr lang="en-GB" dirty="0"/>
              <a:t>: Used by the protection mechanism. </a:t>
            </a:r>
          </a:p>
          <a:p>
            <a:pPr marL="0" indent="0" algn="just">
              <a:buNone/>
            </a:pPr>
            <a:r>
              <a:rPr lang="en-GB" dirty="0"/>
              <a:t>Because the first entry of the GDT is not used by the processor, a selector that has an index of zero and a table indicator of zero (i.e., a selector that points to the first entry of the GDT), can be used as a null selector. The processor does not cause an exception when a segment register (other than CS or SS) is loaded with a null selector. It will, however, cause an exception when the segment register is used to access memory. This feature is useful for initializing unused segment registers so as to trap accidental references. </a:t>
            </a:r>
          </a:p>
        </p:txBody>
      </p:sp>
    </p:spTree>
    <p:extLst>
      <p:ext uri="{BB962C8B-B14F-4D97-AF65-F5344CB8AC3E}">
        <p14:creationId xmlns:p14="http://schemas.microsoft.com/office/powerpoint/2010/main" val="38435679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Figures 4-8 and 4-9</a:t>
            </a:r>
            <a:endParaRPr lang="en-GB"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418" y="2876550"/>
            <a:ext cx="8189871" cy="1996281"/>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52650"/>
            <a:ext cx="6096000" cy="2853531"/>
          </a:xfrm>
          <a:prstGeom prst="rect">
            <a:avLst/>
          </a:prstGeom>
        </p:spPr>
      </p:pic>
    </p:spTree>
    <p:extLst>
      <p:ext uri="{BB962C8B-B14F-4D97-AF65-F5344CB8AC3E}">
        <p14:creationId xmlns:p14="http://schemas.microsoft.com/office/powerpoint/2010/main" val="3867398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Segment </a:t>
            </a:r>
            <a:r>
              <a:rPr lang="en-GB" dirty="0" smtClean="0"/>
              <a:t>Registers</a:t>
            </a:r>
            <a:endParaRPr lang="en-GB" dirty="0"/>
          </a:p>
        </p:txBody>
      </p:sp>
      <p:sp>
        <p:nvSpPr>
          <p:cNvPr id="3" name="Content Placeholder 2"/>
          <p:cNvSpPr>
            <a:spLocks noGrp="1"/>
          </p:cNvSpPr>
          <p:nvPr>
            <p:ph idx="1"/>
          </p:nvPr>
        </p:nvSpPr>
        <p:spPr/>
        <p:txBody>
          <a:bodyPr>
            <a:normAutofit fontScale="47500" lnSpcReduction="20000"/>
          </a:bodyPr>
          <a:lstStyle/>
          <a:p>
            <a:pPr marL="0" indent="0" algn="just">
              <a:buNone/>
            </a:pPr>
            <a:r>
              <a:rPr lang="en-GB" dirty="0" smtClean="0"/>
              <a:t>The </a:t>
            </a:r>
            <a:r>
              <a:rPr lang="en-GB" dirty="0"/>
              <a:t>80386 stores information from descriptors in segment registers, thereby avoiding the need to consult a descriptor table every time it accesses memory.</a:t>
            </a:r>
          </a:p>
          <a:p>
            <a:pPr marL="0" indent="0" algn="just">
              <a:buNone/>
            </a:pPr>
            <a:r>
              <a:rPr lang="en-GB" dirty="0" smtClean="0"/>
              <a:t>Every </a:t>
            </a:r>
            <a:r>
              <a:rPr lang="en-GB" dirty="0"/>
              <a:t>segment register has a "visible" portion and an "invisible" portion, as Figure </a:t>
            </a:r>
            <a:r>
              <a:rPr lang="en-GB" dirty="0" smtClean="0"/>
              <a:t>4-9 </a:t>
            </a:r>
            <a:r>
              <a:rPr lang="en-GB" dirty="0"/>
              <a:t>illustrates. The visible portions of these segment address registers are manipulated by programs as if they were simply 16-bit registers. The invisible portions are manipulated by the processor</a:t>
            </a:r>
            <a:r>
              <a:rPr lang="en-GB" dirty="0" smtClean="0"/>
              <a:t>.</a:t>
            </a:r>
            <a:endParaRPr lang="en-GB" dirty="0"/>
          </a:p>
          <a:p>
            <a:pPr marL="0" indent="0" algn="just">
              <a:buNone/>
            </a:pPr>
            <a:r>
              <a:rPr lang="en-GB" dirty="0"/>
              <a:t>The operations that load these registers are normal program instructions. These instructions are of two classes</a:t>
            </a:r>
            <a:r>
              <a:rPr lang="en-GB" dirty="0" smtClean="0"/>
              <a:t>:</a:t>
            </a:r>
            <a:endParaRPr lang="en-GB" dirty="0"/>
          </a:p>
          <a:p>
            <a:pPr algn="just"/>
            <a:r>
              <a:rPr lang="en-GB" dirty="0"/>
              <a:t>    Direct load instructions; for example, MOV, POP, LDS, LSS, LGS, LFS. These instructions explicitly reference the segment registers.</a:t>
            </a:r>
          </a:p>
          <a:p>
            <a:pPr algn="just"/>
            <a:r>
              <a:rPr lang="en-GB" dirty="0"/>
              <a:t>    Implied load instructions; for example, far CALL and JMP. These instructions implicitly reference the CS register, and load it with a new value. </a:t>
            </a:r>
          </a:p>
          <a:p>
            <a:pPr marL="0" indent="0" algn="just">
              <a:buNone/>
            </a:pPr>
            <a:r>
              <a:rPr lang="en-GB" dirty="0"/>
              <a:t>Using these instructions, a program loads the visible part of the segment register with a 16-bit selector. The processor automatically fetches the base address, limit, type, and other information from a descriptor table and loads them into the invisible part of the segment </a:t>
            </a:r>
            <a:r>
              <a:rPr lang="en-GB" dirty="0" smtClean="0"/>
              <a:t>register. Because </a:t>
            </a:r>
            <a:r>
              <a:rPr lang="en-GB" dirty="0"/>
              <a:t>most instructions refer to data in segments whose selectors have already been loaded into segment registers, the processor can add the segment-relative offset supplied by the instruction to the segment base address with no additional overhead. </a:t>
            </a:r>
          </a:p>
        </p:txBody>
      </p:sp>
    </p:spTree>
    <p:extLst>
      <p:ext uri="{BB962C8B-B14F-4D97-AF65-F5344CB8AC3E}">
        <p14:creationId xmlns:p14="http://schemas.microsoft.com/office/powerpoint/2010/main" val="153047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349" y="182860"/>
            <a:ext cx="11711162" cy="1115616"/>
          </a:xfrm>
        </p:spPr>
        <p:txBody>
          <a:bodyPr>
            <a:normAutofit/>
          </a:bodyPr>
          <a:lstStyle/>
          <a:p>
            <a:r>
              <a:rPr lang="en-GB" dirty="0"/>
              <a:t>Page </a:t>
            </a:r>
            <a:r>
              <a:rPr lang="en-GB" dirty="0" smtClean="0"/>
              <a:t>Translation</a:t>
            </a:r>
            <a:endParaRPr lang="en-GB"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GB" dirty="0" smtClean="0"/>
              <a:t>In </a:t>
            </a:r>
            <a:r>
              <a:rPr lang="en-GB" dirty="0"/>
              <a:t>the second phase of address transformation, the 80386 transforms a linear address into a physical address. This phase of address transformation implements the basic features needed for page-oriented virtual-memory systems and page-level protection.</a:t>
            </a:r>
          </a:p>
          <a:p>
            <a:pPr marL="0" indent="0" algn="just">
              <a:buNone/>
            </a:pPr>
            <a:r>
              <a:rPr lang="en-GB" dirty="0" smtClean="0"/>
              <a:t>The </a:t>
            </a:r>
            <a:r>
              <a:rPr lang="en-GB" dirty="0"/>
              <a:t>page-translation step is optional. Page translation is in effect only when the PG bit of CR0 is set. This bit is typically set by the operating system during software initialization. The PG bit must be set if the operating system is to implement multiple virtual 8086 tasks, page-oriented protection, or page-oriented virtual memory.</a:t>
            </a:r>
          </a:p>
        </p:txBody>
      </p:sp>
    </p:spTree>
    <p:extLst>
      <p:ext uri="{BB962C8B-B14F-4D97-AF65-F5344CB8AC3E}">
        <p14:creationId xmlns:p14="http://schemas.microsoft.com/office/powerpoint/2010/main" val="1262143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Page </a:t>
            </a:r>
            <a:r>
              <a:rPr lang="en-GB" dirty="0" smtClean="0"/>
              <a:t>Frame and Linear Address</a:t>
            </a:r>
            <a:endParaRPr lang="en-GB"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GB" dirty="0" smtClean="0"/>
              <a:t>A </a:t>
            </a:r>
            <a:r>
              <a:rPr lang="en-GB" dirty="0"/>
              <a:t>page frame is a 4K-byte unit of contiguous addresses of physical memory. Pages begin </a:t>
            </a:r>
            <a:r>
              <a:rPr lang="en-GB" dirty="0" smtClean="0"/>
              <a:t>on-byte </a:t>
            </a:r>
            <a:r>
              <a:rPr lang="en-GB" dirty="0"/>
              <a:t>boundaries and are fixed in size.</a:t>
            </a:r>
          </a:p>
          <a:p>
            <a:pPr marL="0" indent="0" algn="just">
              <a:buNone/>
            </a:pPr>
            <a:r>
              <a:rPr lang="en-GB" dirty="0" smtClean="0"/>
              <a:t>A </a:t>
            </a:r>
            <a:r>
              <a:rPr lang="en-GB" dirty="0"/>
              <a:t>linear address refers indirectly to a physical address by specifying a page table, a page within that table, and an offset within that page. Figure </a:t>
            </a:r>
            <a:r>
              <a:rPr lang="en-GB" dirty="0" smtClean="0"/>
              <a:t>4-10 </a:t>
            </a:r>
            <a:r>
              <a:rPr lang="en-GB" dirty="0"/>
              <a:t>shows the format of a linear address</a:t>
            </a:r>
            <a:r>
              <a:rPr lang="en-GB" dirty="0" smtClean="0"/>
              <a:t>.</a:t>
            </a:r>
          </a:p>
          <a:p>
            <a:pPr marL="0" indent="0" algn="just">
              <a:buNone/>
            </a:pPr>
            <a:r>
              <a:rPr lang="en-GB" dirty="0"/>
              <a:t>Figure </a:t>
            </a:r>
            <a:r>
              <a:rPr lang="en-GB" dirty="0" smtClean="0"/>
              <a:t>4-11 </a:t>
            </a:r>
            <a:r>
              <a:rPr lang="en-GB" dirty="0"/>
              <a:t>shows how the processor converts the DIR, PAGE, and OFFSET fields of a linear address into the physical address by consulting two levels of page tables. The addressing mechanism uses the DIR field as an index into a page directory, uses the PAGE field as an index into the page table determined by the page directory, and uses the OFFSET field to address a byte within the page determined by the page table.</a:t>
            </a:r>
          </a:p>
        </p:txBody>
      </p:sp>
    </p:spTree>
    <p:extLst>
      <p:ext uri="{BB962C8B-B14F-4D97-AF65-F5344CB8AC3E}">
        <p14:creationId xmlns:p14="http://schemas.microsoft.com/office/powerpoint/2010/main" val="2311146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Protected </a:t>
            </a:r>
            <a:r>
              <a:rPr lang="en-GB" dirty="0" smtClean="0"/>
              <a:t>mode programming model</a:t>
            </a:r>
            <a:endParaRPr lang="en-GB" dirty="0"/>
          </a:p>
        </p:txBody>
      </p:sp>
      <p:sp>
        <p:nvSpPr>
          <p:cNvPr id="3" name="Content Placeholder 2"/>
          <p:cNvSpPr>
            <a:spLocks noGrp="1"/>
          </p:cNvSpPr>
          <p:nvPr>
            <p:ph idx="1"/>
          </p:nvPr>
        </p:nvSpPr>
        <p:spPr/>
        <p:txBody>
          <a:bodyPr/>
          <a:lstStyle/>
          <a:p>
            <a:pPr algn="just"/>
            <a:r>
              <a:rPr lang="en-GB" dirty="0"/>
              <a:t>Protected mode memory addressing (80286 and above) allows access to data and programs located above the first 1M byte of memory, as well as within the first 1M byte of </a:t>
            </a:r>
            <a:r>
              <a:rPr lang="en-GB" dirty="0" smtClean="0"/>
              <a:t>memory.</a:t>
            </a:r>
          </a:p>
          <a:p>
            <a:pPr algn="just"/>
            <a:r>
              <a:rPr lang="en-GB" dirty="0"/>
              <a:t>Protected Mode was designed by Intel to deal with the inadequacies of the 16-bit </a:t>
            </a:r>
            <a:r>
              <a:rPr lang="en-GB" dirty="0" smtClean="0"/>
              <a:t>segmented </a:t>
            </a:r>
            <a:r>
              <a:rPr lang="en-GB" dirty="0"/>
              <a:t>architecture, mainly, the 1MB limit.</a:t>
            </a:r>
          </a:p>
        </p:txBody>
      </p:sp>
    </p:spTree>
    <p:extLst>
      <p:ext uri="{BB962C8B-B14F-4D97-AF65-F5344CB8AC3E}">
        <p14:creationId xmlns:p14="http://schemas.microsoft.com/office/powerpoint/2010/main" val="987718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349" y="38844"/>
            <a:ext cx="11711162" cy="1115616"/>
          </a:xfrm>
        </p:spPr>
        <p:txBody>
          <a:bodyPr/>
          <a:lstStyle/>
          <a:p>
            <a:r>
              <a:rPr lang="en-GB" dirty="0"/>
              <a:t>f</a:t>
            </a:r>
            <a:r>
              <a:rPr lang="en-GB" dirty="0" smtClean="0"/>
              <a:t>igures 4-10 and 4-11</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6930" y="1901031"/>
            <a:ext cx="6096000" cy="1143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6930" y="3314700"/>
            <a:ext cx="6096000" cy="2857500"/>
          </a:xfrm>
          <a:prstGeom prst="rect">
            <a:avLst/>
          </a:prstGeom>
        </p:spPr>
      </p:pic>
    </p:spTree>
    <p:extLst>
      <p:ext uri="{BB962C8B-B14F-4D97-AF65-F5344CB8AC3E}">
        <p14:creationId xmlns:p14="http://schemas.microsoft.com/office/powerpoint/2010/main" val="2415448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89" y="153144"/>
            <a:ext cx="11711162" cy="1115616"/>
          </a:xfrm>
        </p:spPr>
        <p:txBody>
          <a:bodyPr>
            <a:normAutofit/>
          </a:bodyPr>
          <a:lstStyle/>
          <a:p>
            <a:r>
              <a:rPr lang="en-GB" dirty="0"/>
              <a:t>Page </a:t>
            </a:r>
            <a:r>
              <a:rPr lang="en-GB" dirty="0" smtClean="0"/>
              <a:t>Tables</a:t>
            </a:r>
            <a:endParaRPr lang="en-GB"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GB" dirty="0" smtClean="0"/>
              <a:t>A </a:t>
            </a:r>
            <a:r>
              <a:rPr lang="en-GB" dirty="0"/>
              <a:t>page table is simply an array of 32-bit page specifiers. A page table is itself a page, and therefore contains 4 Kilobytes of memory or at most 1K 32-bit entries.</a:t>
            </a:r>
          </a:p>
          <a:p>
            <a:pPr marL="0" indent="0" algn="just">
              <a:buNone/>
            </a:pPr>
            <a:r>
              <a:rPr lang="en-GB" dirty="0" smtClean="0"/>
              <a:t>Two </a:t>
            </a:r>
            <a:r>
              <a:rPr lang="en-GB" dirty="0"/>
              <a:t>levels of tables are used to address a page of memory. At the higher level is a page directory. The page directory addresses up to 1K page tables of the second level. A page table of the second level addresses up to 1K pages. </a:t>
            </a:r>
            <a:endParaRPr lang="en-GB" dirty="0" smtClean="0"/>
          </a:p>
          <a:p>
            <a:pPr marL="0" indent="0" algn="just">
              <a:buNone/>
            </a:pPr>
            <a:r>
              <a:rPr lang="en-GB" dirty="0" smtClean="0"/>
              <a:t>All </a:t>
            </a:r>
            <a:r>
              <a:rPr lang="en-GB" dirty="0"/>
              <a:t>the tables addressed by one page directory, therefore, can address 1M pages (2^(20)). Because each page contains 4K bytes 2^(12) bytes), the tables of one page directory can span the entire physical address space of the 80386 (2^(20) times 2^(12) = 2^(32)). </a:t>
            </a:r>
            <a:endParaRPr lang="en-GB" dirty="0" smtClean="0"/>
          </a:p>
          <a:p>
            <a:pPr marL="0" indent="0" algn="just">
              <a:buNone/>
            </a:pPr>
            <a:r>
              <a:rPr lang="en-GB" dirty="0" smtClean="0"/>
              <a:t>The </a:t>
            </a:r>
            <a:r>
              <a:rPr lang="en-GB" dirty="0"/>
              <a:t>physical address of the current page directory is stored in the CPU register CR3, also called the page directory base register (PDBR). Memory management software has the option of using one page directory for all tasks, one page directory for each task, or some combination of the two.</a:t>
            </a:r>
          </a:p>
        </p:txBody>
      </p:sp>
    </p:spTree>
    <p:extLst>
      <p:ext uri="{BB962C8B-B14F-4D97-AF65-F5344CB8AC3E}">
        <p14:creationId xmlns:p14="http://schemas.microsoft.com/office/powerpoint/2010/main" val="1105469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Page-Table </a:t>
            </a:r>
            <a:r>
              <a:rPr lang="en-GB" dirty="0" smtClean="0"/>
              <a:t>Entries and </a:t>
            </a:r>
            <a:r>
              <a:rPr lang="en-GB" dirty="0"/>
              <a:t>Page Frame </a:t>
            </a:r>
            <a:r>
              <a:rPr lang="en-GB" dirty="0" smtClean="0"/>
              <a:t>Address</a:t>
            </a:r>
            <a:endParaRPr lang="en-GB"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GB" dirty="0" smtClean="0"/>
              <a:t>Entries </a:t>
            </a:r>
            <a:r>
              <a:rPr lang="en-GB" dirty="0"/>
              <a:t>in either level of page tables have the same format. Figure </a:t>
            </a:r>
            <a:r>
              <a:rPr lang="en-GB" dirty="0" smtClean="0"/>
              <a:t>4-12 </a:t>
            </a:r>
            <a:r>
              <a:rPr lang="en-GB" dirty="0"/>
              <a:t>illustrates this format.</a:t>
            </a:r>
          </a:p>
          <a:p>
            <a:pPr marL="0" indent="0" algn="just">
              <a:buNone/>
            </a:pPr>
            <a:r>
              <a:rPr lang="en-GB" dirty="0" smtClean="0"/>
              <a:t>The </a:t>
            </a:r>
            <a:r>
              <a:rPr lang="en-GB" dirty="0"/>
              <a:t>page frame address specifies the physical starting address of a page. Because pages are located on 4K boundaries, the low-order 12 bits are always zero. In a page directory, the page frame address is the address of a page table. In a second-level page table, the page frame address is the address of the page frame that contains the desired memory operand.</a:t>
            </a:r>
          </a:p>
        </p:txBody>
      </p:sp>
    </p:spTree>
    <p:extLst>
      <p:ext uri="{BB962C8B-B14F-4D97-AF65-F5344CB8AC3E}">
        <p14:creationId xmlns:p14="http://schemas.microsoft.com/office/powerpoint/2010/main" val="2580915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Present </a:t>
            </a:r>
            <a:r>
              <a:rPr lang="en-GB" dirty="0" smtClean="0"/>
              <a:t>Bit</a:t>
            </a:r>
            <a:endParaRPr lang="en-GB"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GB" dirty="0" smtClean="0"/>
              <a:t>The </a:t>
            </a:r>
            <a:r>
              <a:rPr lang="en-GB" dirty="0"/>
              <a:t>Present bit indicates whether a page table entry can be used in address translation. P=1 indicates that the entry can be used</a:t>
            </a:r>
            <a:r>
              <a:rPr lang="en-GB" dirty="0" smtClean="0"/>
              <a:t>.</a:t>
            </a:r>
            <a:endParaRPr lang="en-GB" dirty="0"/>
          </a:p>
          <a:p>
            <a:pPr marL="0" indent="0" algn="just">
              <a:buNone/>
            </a:pPr>
            <a:r>
              <a:rPr lang="en-GB" dirty="0"/>
              <a:t>When P=0 in either level of page tables, the entry is not valid for address translation, and the rest of the entry is available for software use; none of the other bits in the entry is tested by the hardware. Figure </a:t>
            </a:r>
            <a:r>
              <a:rPr lang="en-GB" dirty="0" smtClean="0"/>
              <a:t>4-13 </a:t>
            </a:r>
            <a:r>
              <a:rPr lang="en-GB" dirty="0"/>
              <a:t>illustrates the format of a page-table entry when P=0</a:t>
            </a:r>
            <a:r>
              <a:rPr lang="en-GB" dirty="0" smtClean="0"/>
              <a:t>.</a:t>
            </a:r>
            <a:endParaRPr lang="en-GB" dirty="0"/>
          </a:p>
          <a:p>
            <a:pPr marL="0" indent="0" algn="just">
              <a:buNone/>
            </a:pPr>
            <a:r>
              <a:rPr lang="en-GB" dirty="0"/>
              <a:t>If P=0 in either level of page tables when an attempt is made to use a page-table entry for address translation, the processor signals a page exception. In software systems that support paged virtual memory, the page-not-present exception handler can bring the required page into physical memory. The instruction that caused the exception can then be </a:t>
            </a:r>
            <a:r>
              <a:rPr lang="en-GB" dirty="0" smtClean="0"/>
              <a:t>re-executed.</a:t>
            </a:r>
          </a:p>
        </p:txBody>
      </p:sp>
    </p:spTree>
    <p:extLst>
      <p:ext uri="{BB962C8B-B14F-4D97-AF65-F5344CB8AC3E}">
        <p14:creationId xmlns:p14="http://schemas.microsoft.com/office/powerpoint/2010/main" val="521841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t>
            </a:r>
            <a:r>
              <a:rPr lang="en-GB" dirty="0" smtClean="0"/>
              <a:t>igures 4-12 and 4-13</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6521" y="1466850"/>
            <a:ext cx="8059796" cy="272018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0363" y="4385121"/>
            <a:ext cx="8452112" cy="1584771"/>
          </a:xfrm>
          <a:prstGeom prst="rect">
            <a:avLst/>
          </a:prstGeom>
        </p:spPr>
      </p:pic>
    </p:spTree>
    <p:extLst>
      <p:ext uri="{BB962C8B-B14F-4D97-AF65-F5344CB8AC3E}">
        <p14:creationId xmlns:p14="http://schemas.microsoft.com/office/powerpoint/2010/main" val="1157920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349" y="134094"/>
            <a:ext cx="11711162" cy="1115616"/>
          </a:xfrm>
        </p:spPr>
        <p:txBody>
          <a:bodyPr>
            <a:normAutofit/>
          </a:bodyPr>
          <a:lstStyle/>
          <a:p>
            <a:r>
              <a:rPr lang="en-GB" dirty="0"/>
              <a:t>Accessed and Dirty </a:t>
            </a:r>
            <a:r>
              <a:rPr lang="en-GB" dirty="0" smtClean="0"/>
              <a:t>Bits</a:t>
            </a:r>
            <a:endParaRPr lang="en-GB"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GB" dirty="0" smtClean="0"/>
              <a:t>These </a:t>
            </a:r>
            <a:r>
              <a:rPr lang="en-GB" dirty="0"/>
              <a:t>bits provide data about page usage in both levels of the page tables. With the exception of the dirty bit in a page directory entry, these bits are set by the hardware; however, the processor does not clear any of these </a:t>
            </a:r>
            <a:r>
              <a:rPr lang="en-GB" dirty="0" smtClean="0"/>
              <a:t>bits.</a:t>
            </a:r>
          </a:p>
          <a:p>
            <a:pPr marL="0" indent="0" algn="just">
              <a:buNone/>
            </a:pPr>
            <a:r>
              <a:rPr lang="en-GB" dirty="0" smtClean="0"/>
              <a:t>The </a:t>
            </a:r>
            <a:r>
              <a:rPr lang="en-GB" dirty="0"/>
              <a:t>processor sets the corresponding accessed bits in both levels of page tables to one before a read or write operation to a </a:t>
            </a:r>
            <a:r>
              <a:rPr lang="en-GB" dirty="0" smtClean="0"/>
              <a:t>page.</a:t>
            </a:r>
          </a:p>
          <a:p>
            <a:pPr marL="0" indent="0" algn="just">
              <a:buNone/>
            </a:pPr>
            <a:r>
              <a:rPr lang="en-GB" dirty="0" smtClean="0"/>
              <a:t>The </a:t>
            </a:r>
            <a:r>
              <a:rPr lang="en-GB" dirty="0"/>
              <a:t>processor sets the dirty bit in the second-level page table to one before a write to an address covered by that page table entry. The dirty bit in directory entries is </a:t>
            </a:r>
            <a:r>
              <a:rPr lang="en-GB" dirty="0" smtClean="0"/>
              <a:t>undefined.</a:t>
            </a:r>
          </a:p>
          <a:p>
            <a:pPr marL="0" indent="0" algn="just">
              <a:buNone/>
            </a:pPr>
            <a:r>
              <a:rPr lang="en-GB" dirty="0" smtClean="0"/>
              <a:t>An </a:t>
            </a:r>
            <a:r>
              <a:rPr lang="en-GB" dirty="0"/>
              <a:t>operating system that supports paged virtual memory can use these bits to determine what pages to eliminate from physical memory when the demand for memory exceeds the physical memory available. The operating system is responsible for testing and clearing these bits.</a:t>
            </a:r>
          </a:p>
          <a:p>
            <a:pPr algn="just"/>
            <a:endParaRPr lang="en-GB" dirty="0"/>
          </a:p>
        </p:txBody>
      </p:sp>
    </p:spTree>
    <p:extLst>
      <p:ext uri="{BB962C8B-B14F-4D97-AF65-F5344CB8AC3E}">
        <p14:creationId xmlns:p14="http://schemas.microsoft.com/office/powerpoint/2010/main" val="2166005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89" y="153144"/>
            <a:ext cx="11711162" cy="1115616"/>
          </a:xfrm>
        </p:spPr>
        <p:txBody>
          <a:bodyPr>
            <a:normAutofit/>
          </a:bodyPr>
          <a:lstStyle/>
          <a:p>
            <a:r>
              <a:rPr lang="en-GB" dirty="0"/>
              <a:t>Read/Write and User/Supervisor </a:t>
            </a:r>
            <a:r>
              <a:rPr lang="en-GB" dirty="0" smtClean="0"/>
              <a:t>Bits</a:t>
            </a:r>
            <a:endParaRPr lang="en-GB"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GB" dirty="0" smtClean="0"/>
              <a:t>These </a:t>
            </a:r>
            <a:r>
              <a:rPr lang="en-GB" dirty="0"/>
              <a:t>bits are not used for address translation, but are used for page-level protection, which the processor performs at the same time as address </a:t>
            </a:r>
            <a:r>
              <a:rPr lang="en-GB" dirty="0" smtClean="0"/>
              <a:t>translation. </a:t>
            </a:r>
            <a:endParaRPr lang="en-GB" dirty="0"/>
          </a:p>
          <a:p>
            <a:pPr marL="0" indent="0" algn="just">
              <a:buNone/>
            </a:pPr>
            <a:r>
              <a:rPr lang="en-GB" b="1" dirty="0" smtClean="0"/>
              <a:t>Page </a:t>
            </a:r>
            <a:r>
              <a:rPr lang="en-GB" b="1" dirty="0"/>
              <a:t>Translation Cache</a:t>
            </a:r>
          </a:p>
          <a:p>
            <a:pPr marL="0" indent="0" algn="just">
              <a:buNone/>
            </a:pPr>
            <a:r>
              <a:rPr lang="en-GB" dirty="0"/>
              <a:t>For greatest efficiency in address translation, the processor stores the most recently used page-table data in an on-chip cache. Only if the necessary paging information is not in the cache must both levels of page tables be referenced</a:t>
            </a:r>
            <a:r>
              <a:rPr lang="en-GB" dirty="0" smtClean="0"/>
              <a:t>.</a:t>
            </a:r>
            <a:endParaRPr lang="en-GB" dirty="0"/>
          </a:p>
          <a:p>
            <a:pPr marL="0" indent="0" algn="just">
              <a:buNone/>
            </a:pPr>
            <a:r>
              <a:rPr lang="en-GB" dirty="0"/>
              <a:t>The existence of the page-translation cache is invisible to applications programmers but not to systems programmers; operating-system programmers must flush the cache whenever the page tables are changed. The page-translation cache can be flushed by either of two methods:</a:t>
            </a:r>
          </a:p>
          <a:p>
            <a:pPr marL="0" indent="0" algn="just">
              <a:buNone/>
            </a:pPr>
            <a:r>
              <a:rPr lang="en-GB" dirty="0" smtClean="0"/>
              <a:t>By </a:t>
            </a:r>
            <a:r>
              <a:rPr lang="en-GB" dirty="0"/>
              <a:t>reloading CR3 with a MOV instruction; for example</a:t>
            </a:r>
            <a:r>
              <a:rPr lang="en-GB" dirty="0" smtClean="0"/>
              <a:t>:    </a:t>
            </a:r>
            <a:r>
              <a:rPr lang="en-GB" dirty="0"/>
              <a:t>MOV CR3, EAX</a:t>
            </a:r>
          </a:p>
        </p:txBody>
      </p:sp>
    </p:spTree>
    <p:extLst>
      <p:ext uri="{BB962C8B-B14F-4D97-AF65-F5344CB8AC3E}">
        <p14:creationId xmlns:p14="http://schemas.microsoft.com/office/powerpoint/2010/main" val="4098696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Combining Segment and Page </a:t>
            </a:r>
            <a:r>
              <a:rPr lang="en-GB" dirty="0" smtClean="0"/>
              <a:t>Translation</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4535" y="1431925"/>
            <a:ext cx="5983768" cy="4824413"/>
          </a:xfrm>
        </p:spPr>
      </p:pic>
    </p:spTree>
    <p:extLst>
      <p:ext uri="{BB962C8B-B14F-4D97-AF65-F5344CB8AC3E}">
        <p14:creationId xmlns:p14="http://schemas.microsoft.com/office/powerpoint/2010/main" val="4285464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89" y="201910"/>
            <a:ext cx="11711162" cy="1115616"/>
          </a:xfrm>
        </p:spPr>
        <p:txBody>
          <a:bodyPr>
            <a:normAutofit/>
          </a:bodyPr>
          <a:lstStyle/>
          <a:p>
            <a:r>
              <a:rPr lang="en-GB" dirty="0"/>
              <a:t>"Flat" </a:t>
            </a:r>
            <a:r>
              <a:rPr lang="en-GB" dirty="0" smtClean="0"/>
              <a:t>Architecture</a:t>
            </a:r>
            <a:endParaRPr lang="en-GB"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GB" dirty="0" smtClean="0"/>
              <a:t>When </a:t>
            </a:r>
            <a:r>
              <a:rPr lang="en-GB" dirty="0"/>
              <a:t>the 80386 is used to execute software designed for architectures that don't have segments, it may be expedient to effectively "turn off" the segmentation features of the 80386. The 80386 does not have a mode that disables segmentation, but the same effect can be achieved by initially loading the segment registers with selectors for descriptors that encompass the entire 32-bit linear address space. Once loaded, the segment registers don't need to be changed. The 32-bit offsets used by 80386 instructions are adequate to address the entire linear-address space.</a:t>
            </a:r>
          </a:p>
        </p:txBody>
      </p:sp>
    </p:spTree>
    <p:extLst>
      <p:ext uri="{BB962C8B-B14F-4D97-AF65-F5344CB8AC3E}">
        <p14:creationId xmlns:p14="http://schemas.microsoft.com/office/powerpoint/2010/main" val="762706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89" y="134094"/>
            <a:ext cx="11711162" cy="1115616"/>
          </a:xfrm>
        </p:spPr>
        <p:txBody>
          <a:bodyPr>
            <a:normAutofit/>
          </a:bodyPr>
          <a:lstStyle/>
          <a:p>
            <a:r>
              <a:rPr lang="en-GB" dirty="0"/>
              <a:t>Segments Spanning Several </a:t>
            </a:r>
            <a:r>
              <a:rPr lang="en-GB" dirty="0" smtClean="0"/>
              <a:t>Pages</a:t>
            </a:r>
            <a:endParaRPr lang="en-GB"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GB" dirty="0" smtClean="0"/>
              <a:t>The </a:t>
            </a:r>
            <a:r>
              <a:rPr lang="en-GB" dirty="0"/>
              <a:t>architecture of the 80386 permits segments to be larger or smaller than the size of a page (4 Kilobytes). For example, suppose a segment is used to address and protect a large data structure that spans 132 Kilobytes. In a software system that supports paged virtual memory, it is not necessary for the entire structure to be in physical memory at once. The structure is divided into 33 pages, any number of which may not be present. The applications programmer does not need to be aware that the virtual memory subsystem is paging the structure in this manner.</a:t>
            </a:r>
          </a:p>
        </p:txBody>
      </p:sp>
    </p:spTree>
    <p:extLst>
      <p:ext uri="{BB962C8B-B14F-4D97-AF65-F5344CB8AC3E}">
        <p14:creationId xmlns:p14="http://schemas.microsoft.com/office/powerpoint/2010/main" val="4157415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1. calculate the effective address of the instruction to be executed given the values above.</a:t>
            </a:r>
          </a:p>
          <a:p>
            <a:r>
              <a:rPr lang="en-GB" dirty="0" smtClean="0"/>
              <a:t>2. which two registers are used in this operation above? Specify their functions</a:t>
            </a:r>
          </a:p>
          <a:p>
            <a:r>
              <a:rPr lang="en-GB" dirty="0" smtClean="0"/>
              <a:t>3. give the results and the storage points of the following instructions</a:t>
            </a:r>
          </a:p>
          <a:p>
            <a:r>
              <a:rPr lang="en-GB" dirty="0" smtClean="0"/>
              <a:t>MOV AL, DL</a:t>
            </a:r>
          </a:p>
          <a:p>
            <a:r>
              <a:rPr lang="en-GB" dirty="0" smtClean="0"/>
              <a:t>MOV DL, AL</a:t>
            </a:r>
          </a:p>
          <a:p>
            <a:r>
              <a:rPr lang="en-GB" dirty="0" smtClean="0"/>
              <a:t>MOV BH, BL</a:t>
            </a:r>
          </a:p>
          <a:p>
            <a:r>
              <a:rPr lang="en-GB" dirty="0" smtClean="0"/>
              <a:t>MOV BL, DL</a:t>
            </a:r>
          </a:p>
          <a:p>
            <a:r>
              <a:rPr lang="en-GB" dirty="0" smtClean="0"/>
              <a:t>MOV BL, AL</a:t>
            </a:r>
            <a:endParaRPr lang="en-GB" dirty="0"/>
          </a:p>
        </p:txBody>
      </p:sp>
    </p:spTree>
    <p:extLst>
      <p:ext uri="{BB962C8B-B14F-4D97-AF65-F5344CB8AC3E}">
        <p14:creationId xmlns:p14="http://schemas.microsoft.com/office/powerpoint/2010/main" val="27987091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GB" dirty="0"/>
              <a:t>Non-Aligned Page and Segment Boundaries</a:t>
            </a:r>
          </a:p>
        </p:txBody>
      </p:sp>
      <p:sp>
        <p:nvSpPr>
          <p:cNvPr id="3" name="Content Placeholder 2"/>
          <p:cNvSpPr>
            <a:spLocks noGrp="1"/>
          </p:cNvSpPr>
          <p:nvPr>
            <p:ph idx="1"/>
          </p:nvPr>
        </p:nvSpPr>
        <p:spPr/>
        <p:txBody>
          <a:bodyPr>
            <a:normAutofit/>
          </a:bodyPr>
          <a:lstStyle/>
          <a:p>
            <a:pPr marL="0" indent="0">
              <a:buNone/>
            </a:pPr>
            <a:r>
              <a:rPr lang="en-GB" dirty="0" smtClean="0"/>
              <a:t>The </a:t>
            </a:r>
            <a:r>
              <a:rPr lang="en-GB" dirty="0"/>
              <a:t>architecture of the 80386 does not enforce any correspondence between the boundaries of pages and segments. It is perfectly permissible for a page to contain the end of one segment and the beginning of another. Likewise, a segment may contain the end of one page and the beginning of another.</a:t>
            </a:r>
          </a:p>
        </p:txBody>
      </p:sp>
    </p:spTree>
    <p:extLst>
      <p:ext uri="{BB962C8B-B14F-4D97-AF65-F5344CB8AC3E}">
        <p14:creationId xmlns:p14="http://schemas.microsoft.com/office/powerpoint/2010/main" val="3372444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89" y="201910"/>
            <a:ext cx="11711162" cy="1115616"/>
          </a:xfrm>
        </p:spPr>
        <p:txBody>
          <a:bodyPr>
            <a:normAutofit/>
          </a:bodyPr>
          <a:lstStyle/>
          <a:p>
            <a:r>
              <a:rPr lang="en-GB" dirty="0"/>
              <a:t>Aligned Page and Segment </a:t>
            </a:r>
            <a:r>
              <a:rPr lang="en-GB" dirty="0" smtClean="0"/>
              <a:t>Boundaries</a:t>
            </a:r>
            <a:endParaRPr lang="en-GB" dirty="0"/>
          </a:p>
        </p:txBody>
      </p:sp>
      <p:sp>
        <p:nvSpPr>
          <p:cNvPr id="3" name="Content Placeholder 2"/>
          <p:cNvSpPr>
            <a:spLocks noGrp="1"/>
          </p:cNvSpPr>
          <p:nvPr>
            <p:ph idx="1"/>
          </p:nvPr>
        </p:nvSpPr>
        <p:spPr/>
        <p:txBody>
          <a:bodyPr>
            <a:normAutofit/>
          </a:bodyPr>
          <a:lstStyle/>
          <a:p>
            <a:pPr marL="0" indent="0" algn="just">
              <a:buNone/>
            </a:pPr>
            <a:r>
              <a:rPr lang="en-GB" dirty="0" smtClean="0"/>
              <a:t>Memory-management </a:t>
            </a:r>
            <a:r>
              <a:rPr lang="en-GB" dirty="0"/>
              <a:t>software may be simpler, however, if it enforces some correspondence between page and segment boundaries. For example, if segments are allocated only in units of one page, the logic for segment and page allocation can be combined. There is no need for logic to account for partially used pages.</a:t>
            </a:r>
          </a:p>
        </p:txBody>
      </p:sp>
    </p:spTree>
    <p:extLst>
      <p:ext uri="{BB962C8B-B14F-4D97-AF65-F5344CB8AC3E}">
        <p14:creationId xmlns:p14="http://schemas.microsoft.com/office/powerpoint/2010/main" val="12996290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89" y="134094"/>
            <a:ext cx="11711162" cy="1115616"/>
          </a:xfrm>
        </p:spPr>
        <p:txBody>
          <a:bodyPr>
            <a:normAutofit/>
          </a:bodyPr>
          <a:lstStyle/>
          <a:p>
            <a:r>
              <a:rPr lang="en-GB" dirty="0"/>
              <a:t>Page-Table per </a:t>
            </a:r>
            <a:r>
              <a:rPr lang="en-GB" dirty="0" smtClean="0"/>
              <a:t>Segment</a:t>
            </a:r>
            <a:endParaRPr lang="en-GB"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GB" dirty="0" smtClean="0"/>
              <a:t>An </a:t>
            </a:r>
            <a:r>
              <a:rPr lang="en-GB" dirty="0"/>
              <a:t>approach to space management that provides even further simplification of space-management software is to maintain a one-to-one correspondence between segment descriptors and page-directory entries, as Figure </a:t>
            </a:r>
            <a:r>
              <a:rPr lang="en-GB" dirty="0" smtClean="0"/>
              <a:t>4-15 </a:t>
            </a:r>
            <a:r>
              <a:rPr lang="en-GB" dirty="0"/>
              <a:t>illustrates. Each descriptor has a base address in which the low-order 22 bits are zero; in other words, the base address is mapped by the first entry of a page table. A segment may have any limit from 1 to 4 megabytes. Depending on the limit, the segment is contained in from 1 to 1K page frames. A task is thus limited to 1K segments (a sufficient number for many applications), each containing up to 4 Mbytes. The descriptor, the corresponding page-directory entry, and the corresponding page table can be allocated and </a:t>
            </a:r>
            <a:r>
              <a:rPr lang="en-GB" dirty="0" smtClean="0"/>
              <a:t>de-allocated </a:t>
            </a:r>
            <a:r>
              <a:rPr lang="en-GB" dirty="0"/>
              <a:t>simultaneously.</a:t>
            </a:r>
          </a:p>
        </p:txBody>
      </p:sp>
    </p:spTree>
    <p:extLst>
      <p:ext uri="{BB962C8B-B14F-4D97-AF65-F5344CB8AC3E}">
        <p14:creationId xmlns:p14="http://schemas.microsoft.com/office/powerpoint/2010/main" val="33334359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89" y="201910"/>
            <a:ext cx="11711162" cy="1115616"/>
          </a:xfrm>
        </p:spPr>
        <p:txBody>
          <a:bodyPr/>
          <a:lstStyle/>
          <a:p>
            <a:r>
              <a:rPr lang="en-GB" dirty="0"/>
              <a:t>f</a:t>
            </a:r>
            <a:r>
              <a:rPr lang="en-GB" dirty="0" smtClean="0"/>
              <a:t>igure 4-15</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3699" y="1485900"/>
            <a:ext cx="7680677" cy="4320381"/>
          </a:xfrm>
        </p:spPr>
      </p:pic>
    </p:spTree>
    <p:extLst>
      <p:ext uri="{BB962C8B-B14F-4D97-AF65-F5344CB8AC3E}">
        <p14:creationId xmlns:p14="http://schemas.microsoft.com/office/powerpoint/2010/main" val="3606945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711162" cy="1115616"/>
          </a:xfrm>
        </p:spPr>
        <p:txBody>
          <a:bodyPr/>
          <a:lstStyle/>
          <a:p>
            <a:r>
              <a:rPr lang="en-GB" dirty="0" smtClean="0"/>
              <a:t>References</a:t>
            </a:r>
            <a:endParaRPr lang="en-GB" dirty="0"/>
          </a:p>
        </p:txBody>
      </p:sp>
      <p:sp>
        <p:nvSpPr>
          <p:cNvPr id="3" name="Content Placeholder 2"/>
          <p:cNvSpPr>
            <a:spLocks noGrp="1"/>
          </p:cNvSpPr>
          <p:nvPr>
            <p:ph idx="1"/>
          </p:nvPr>
        </p:nvSpPr>
        <p:spPr>
          <a:xfrm>
            <a:off x="0" y="1412776"/>
            <a:ext cx="12192000" cy="4824536"/>
          </a:xfrm>
        </p:spPr>
        <p:txBody>
          <a:bodyPr/>
          <a:lstStyle/>
          <a:p>
            <a:pPr marL="742950" indent="-742950">
              <a:buAutoNum type="arabicPeriod"/>
            </a:pPr>
            <a:r>
              <a:rPr lang="en-GB" sz="3600" dirty="0" smtClean="0"/>
              <a:t>http</a:t>
            </a:r>
            <a:r>
              <a:rPr lang="en-GB" sz="3600" dirty="0"/>
              <a:t>://</a:t>
            </a:r>
            <a:r>
              <a:rPr lang="en-GB" sz="3600" dirty="0" smtClean="0"/>
              <a:t>www.monstersoft.com/tutorial1/PM_adv.html</a:t>
            </a:r>
          </a:p>
          <a:p>
            <a:pPr marL="742950" indent="-742950">
              <a:buAutoNum type="arabicPeriod"/>
            </a:pPr>
            <a:r>
              <a:rPr lang="en-GB" sz="3600" dirty="0"/>
              <a:t>https://pdos.csail.mit.edu/6.828/2008/readings/i386</a:t>
            </a:r>
            <a:r>
              <a:rPr lang="en-GB" sz="3600" dirty="0" smtClean="0"/>
              <a:t>/</a:t>
            </a:r>
          </a:p>
          <a:p>
            <a:pPr marL="742950" indent="-742950">
              <a:buFont typeface="Arial" panose="020B0604020202020204" pitchFamily="34" charset="0"/>
              <a:buAutoNum type="arabicPeriod"/>
            </a:pPr>
            <a:r>
              <a:rPr lang="en-GB" sz="3600" dirty="0"/>
              <a:t>The Intel Microprocessor, Architecture, Programming and Interfacing, 6th Ed., by Barr B </a:t>
            </a:r>
            <a:r>
              <a:rPr lang="en-GB" sz="3600" dirty="0" err="1"/>
              <a:t>Brey</a:t>
            </a:r>
            <a:r>
              <a:rPr lang="en-GB" sz="3600" dirty="0"/>
              <a:t>.</a:t>
            </a:r>
          </a:p>
          <a:p>
            <a:pPr marL="0" indent="0">
              <a:buNone/>
            </a:pPr>
            <a:endParaRPr lang="en-GB" sz="3600" dirty="0"/>
          </a:p>
        </p:txBody>
      </p:sp>
    </p:spTree>
    <p:extLst>
      <p:ext uri="{BB962C8B-B14F-4D97-AF65-F5344CB8AC3E}">
        <p14:creationId xmlns:p14="http://schemas.microsoft.com/office/powerpoint/2010/main" val="1842817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Protected mode</a:t>
            </a:r>
            <a:endParaRPr lang="en-GB" dirty="0"/>
          </a:p>
        </p:txBody>
      </p:sp>
      <p:sp>
        <p:nvSpPr>
          <p:cNvPr id="3" name="Content Placeholder 2"/>
          <p:cNvSpPr>
            <a:spLocks noGrp="1"/>
          </p:cNvSpPr>
          <p:nvPr>
            <p:ph idx="1"/>
          </p:nvPr>
        </p:nvSpPr>
        <p:spPr/>
        <p:txBody>
          <a:bodyPr/>
          <a:lstStyle/>
          <a:p>
            <a:r>
              <a:rPr lang="en-GB" dirty="0"/>
              <a:t>Protected Mode is </a:t>
            </a:r>
            <a:r>
              <a:rPr lang="en-GB" i="1" dirty="0"/>
              <a:t>not</a:t>
            </a:r>
            <a:r>
              <a:rPr lang="en-GB" dirty="0"/>
              <a:t> faster than Real Mode. </a:t>
            </a:r>
            <a:endParaRPr lang="en-GB" dirty="0" smtClean="0"/>
          </a:p>
          <a:p>
            <a:r>
              <a:rPr lang="en-GB" dirty="0" smtClean="0"/>
              <a:t>Loading </a:t>
            </a:r>
            <a:r>
              <a:rPr lang="en-GB" dirty="0"/>
              <a:t>segment registers is painfully slow, and some of the instructions are slower in PM (due to the protection mechanism and privilege level verification</a:t>
            </a:r>
            <a:r>
              <a:rPr lang="en-GB" dirty="0" smtClean="0"/>
              <a:t>).</a:t>
            </a:r>
          </a:p>
        </p:txBody>
      </p:sp>
    </p:spTree>
    <p:extLst>
      <p:ext uri="{BB962C8B-B14F-4D97-AF65-F5344CB8AC3E}">
        <p14:creationId xmlns:p14="http://schemas.microsoft.com/office/powerpoint/2010/main" val="40560045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349" y="220960"/>
            <a:ext cx="11711162" cy="1115616"/>
          </a:xfrm>
        </p:spPr>
        <p:txBody>
          <a:bodyPr>
            <a:normAutofit/>
          </a:bodyPr>
          <a:lstStyle/>
          <a:p>
            <a:r>
              <a:rPr lang="en-GB" dirty="0"/>
              <a:t>Benefits </a:t>
            </a:r>
            <a:r>
              <a:rPr lang="en-GB" dirty="0" smtClean="0"/>
              <a:t>of Using </a:t>
            </a:r>
            <a:r>
              <a:rPr lang="en-GB" dirty="0"/>
              <a:t>Protected </a:t>
            </a:r>
            <a:r>
              <a:rPr lang="en-GB" dirty="0" smtClean="0"/>
              <a:t>Mode</a:t>
            </a:r>
            <a:endParaRPr lang="en-GB" dirty="0"/>
          </a:p>
        </p:txBody>
      </p:sp>
      <p:sp>
        <p:nvSpPr>
          <p:cNvPr id="3" name="Content Placeholder 2"/>
          <p:cNvSpPr>
            <a:spLocks noGrp="1"/>
          </p:cNvSpPr>
          <p:nvPr>
            <p:ph idx="1"/>
          </p:nvPr>
        </p:nvSpPr>
        <p:spPr/>
        <p:txBody>
          <a:bodyPr>
            <a:normAutofit fontScale="85000" lnSpcReduction="20000"/>
          </a:bodyPr>
          <a:lstStyle/>
          <a:p>
            <a:pPr algn="just"/>
            <a:r>
              <a:rPr lang="en-GB" dirty="0"/>
              <a:t>Access to </a:t>
            </a:r>
            <a:r>
              <a:rPr lang="en-GB" b="1" dirty="0"/>
              <a:t>4 gigabytes </a:t>
            </a:r>
            <a:r>
              <a:rPr lang="en-GB" dirty="0"/>
              <a:t>of </a:t>
            </a:r>
            <a:r>
              <a:rPr lang="en-GB" dirty="0" smtClean="0"/>
              <a:t>memory</a:t>
            </a:r>
          </a:p>
          <a:p>
            <a:pPr algn="just"/>
            <a:r>
              <a:rPr lang="en-GB" dirty="0"/>
              <a:t>The Memory Management Unit (MMU) on </a:t>
            </a:r>
            <a:r>
              <a:rPr lang="en-GB" dirty="0" smtClean="0"/>
              <a:t>older processors allows </a:t>
            </a:r>
            <a:r>
              <a:rPr lang="en-GB" b="1" dirty="0"/>
              <a:t>virtual memory </a:t>
            </a:r>
            <a:r>
              <a:rPr lang="en-GB" dirty="0"/>
              <a:t>to be </a:t>
            </a:r>
            <a:r>
              <a:rPr lang="en-GB" dirty="0" smtClean="0"/>
              <a:t>implemented.</a:t>
            </a:r>
          </a:p>
          <a:p>
            <a:pPr algn="just"/>
            <a:r>
              <a:rPr lang="en-GB" dirty="0"/>
              <a:t>The MMU also allows addresses to be </a:t>
            </a:r>
            <a:r>
              <a:rPr lang="en-GB" b="1" dirty="0"/>
              <a:t>translated</a:t>
            </a:r>
            <a:r>
              <a:rPr lang="en-GB" dirty="0"/>
              <a:t>, or </a:t>
            </a:r>
            <a:r>
              <a:rPr lang="en-GB" b="1" dirty="0"/>
              <a:t>mapped</a:t>
            </a:r>
            <a:r>
              <a:rPr lang="en-GB" dirty="0"/>
              <a:t>, before use</a:t>
            </a:r>
            <a:r>
              <a:rPr lang="en-GB" dirty="0" smtClean="0"/>
              <a:t>.</a:t>
            </a:r>
          </a:p>
          <a:p>
            <a:pPr algn="just"/>
            <a:r>
              <a:rPr lang="en-GB" b="1" dirty="0"/>
              <a:t>Memory protection</a:t>
            </a:r>
            <a:r>
              <a:rPr lang="en-GB" dirty="0"/>
              <a:t> - The 386 allows memory to be protected. For example, a user's program may not be able to overwrite operating system data. This, combined with the checks on segments, protects programs against bugs that would crash the computer. </a:t>
            </a:r>
            <a:endParaRPr lang="en-GB" dirty="0" smtClean="0"/>
          </a:p>
          <a:p>
            <a:pPr algn="just"/>
            <a:endParaRPr lang="en-GB" dirty="0"/>
          </a:p>
        </p:txBody>
      </p:sp>
    </p:spTree>
    <p:extLst>
      <p:ext uri="{BB962C8B-B14F-4D97-AF65-F5344CB8AC3E}">
        <p14:creationId xmlns:p14="http://schemas.microsoft.com/office/powerpoint/2010/main" val="429780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Registers (80386 programming model)</a:t>
            </a:r>
            <a:endParaRPr lang="en-GB" dirty="0"/>
          </a:p>
        </p:txBody>
      </p:sp>
      <p:sp>
        <p:nvSpPr>
          <p:cNvPr id="3" name="Content Placeholder 2"/>
          <p:cNvSpPr>
            <a:spLocks noGrp="1"/>
          </p:cNvSpPr>
          <p:nvPr>
            <p:ph idx="1"/>
          </p:nvPr>
        </p:nvSpPr>
        <p:spPr/>
        <p:txBody>
          <a:bodyPr/>
          <a:lstStyle/>
          <a:p>
            <a:r>
              <a:rPr lang="en-GB" dirty="0"/>
              <a:t>EFLAGS </a:t>
            </a:r>
          </a:p>
          <a:p>
            <a:r>
              <a:rPr lang="en-GB" dirty="0"/>
              <a:t>Memory-Management Registers </a:t>
            </a:r>
          </a:p>
          <a:p>
            <a:r>
              <a:rPr lang="en-GB" dirty="0"/>
              <a:t>Control Registers </a:t>
            </a:r>
          </a:p>
          <a:p>
            <a:r>
              <a:rPr lang="en-GB" dirty="0"/>
              <a:t>Debug Registers </a:t>
            </a:r>
          </a:p>
          <a:p>
            <a:r>
              <a:rPr lang="en-GB" dirty="0"/>
              <a:t>Test Registers </a:t>
            </a:r>
          </a:p>
        </p:txBody>
      </p:sp>
    </p:spTree>
    <p:extLst>
      <p:ext uri="{BB962C8B-B14F-4D97-AF65-F5344CB8AC3E}">
        <p14:creationId xmlns:p14="http://schemas.microsoft.com/office/powerpoint/2010/main" val="2061348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89" y="182860"/>
            <a:ext cx="11711162" cy="1115616"/>
          </a:xfrm>
        </p:spPr>
        <p:txBody>
          <a:bodyPr/>
          <a:lstStyle/>
          <a:p>
            <a:r>
              <a:rPr lang="en-GB" dirty="0" smtClean="0"/>
              <a:t>EFLAGS</a:t>
            </a:r>
            <a:endParaRPr lang="en-GB"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GB" dirty="0"/>
              <a:t>The systems flags of the EFLAGS register control I/O, </a:t>
            </a:r>
            <a:r>
              <a:rPr lang="en-GB" dirty="0" err="1"/>
              <a:t>maskable</a:t>
            </a:r>
            <a:r>
              <a:rPr lang="en-GB" dirty="0"/>
              <a:t> interrupts, debugging, </a:t>
            </a:r>
            <a:r>
              <a:rPr lang="en-GB" dirty="0" smtClean="0"/>
              <a:t>task </a:t>
            </a:r>
            <a:r>
              <a:rPr lang="en-GB" dirty="0"/>
              <a:t>switching, and enabling of virtual 8086 execution in a protected, multitasking environment. These flags are highlighted in Figure </a:t>
            </a:r>
            <a:r>
              <a:rPr lang="en-GB" dirty="0" smtClean="0"/>
              <a:t>5-1 .</a:t>
            </a:r>
            <a:endParaRPr lang="en-GB" dirty="0"/>
          </a:p>
          <a:p>
            <a:pPr marL="0" indent="0" algn="just">
              <a:buNone/>
            </a:pPr>
            <a:r>
              <a:rPr lang="en-GB" dirty="0"/>
              <a:t>IF (Interrupt-Enable Flag, bit 9</a:t>
            </a:r>
            <a:r>
              <a:rPr lang="en-GB" dirty="0" smtClean="0"/>
              <a:t>)</a:t>
            </a:r>
          </a:p>
          <a:p>
            <a:pPr marL="0" indent="0" algn="just">
              <a:buNone/>
            </a:pPr>
            <a:r>
              <a:rPr lang="en-GB" dirty="0" smtClean="0"/>
              <a:t>Setting </a:t>
            </a:r>
            <a:r>
              <a:rPr lang="en-GB" dirty="0"/>
              <a:t>IF allows the CPU to recognize external (</a:t>
            </a:r>
            <a:r>
              <a:rPr lang="en-GB" dirty="0" err="1"/>
              <a:t>maskable</a:t>
            </a:r>
            <a:r>
              <a:rPr lang="en-GB" dirty="0"/>
              <a:t>) interrupt requests. Clearing IF disables these interrupts. IF has no effect on either exceptions or </a:t>
            </a:r>
            <a:r>
              <a:rPr lang="en-GB" dirty="0" smtClean="0"/>
              <a:t>non-</a:t>
            </a:r>
            <a:r>
              <a:rPr lang="en-GB" dirty="0" err="1" smtClean="0"/>
              <a:t>maskable</a:t>
            </a:r>
            <a:r>
              <a:rPr lang="en-GB" dirty="0" smtClean="0"/>
              <a:t> </a:t>
            </a:r>
            <a:r>
              <a:rPr lang="en-GB" dirty="0"/>
              <a:t>external interrupts . </a:t>
            </a:r>
            <a:endParaRPr lang="en-GB" dirty="0" smtClean="0"/>
          </a:p>
          <a:p>
            <a:pPr marL="0" indent="0" algn="just">
              <a:buNone/>
            </a:pPr>
            <a:r>
              <a:rPr lang="en-GB" dirty="0" smtClean="0"/>
              <a:t>NT </a:t>
            </a:r>
            <a:r>
              <a:rPr lang="en-GB" dirty="0"/>
              <a:t>(Nested Task, bit 14)</a:t>
            </a:r>
          </a:p>
          <a:p>
            <a:pPr marL="0" indent="0" algn="just">
              <a:buNone/>
            </a:pPr>
            <a:r>
              <a:rPr lang="en-GB" dirty="0" smtClean="0"/>
              <a:t>The </a:t>
            </a:r>
            <a:r>
              <a:rPr lang="en-GB" dirty="0"/>
              <a:t>processor uses the nested task flag to control chaining of interrupted and called tasks. NT influences the operation of the IRET instruction . </a:t>
            </a:r>
            <a:endParaRPr lang="en-GB" dirty="0" smtClean="0"/>
          </a:p>
        </p:txBody>
      </p:sp>
    </p:spTree>
    <p:extLst>
      <p:ext uri="{BB962C8B-B14F-4D97-AF65-F5344CB8AC3E}">
        <p14:creationId xmlns:p14="http://schemas.microsoft.com/office/powerpoint/2010/main" val="307022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349" y="0"/>
            <a:ext cx="11711162" cy="1115616"/>
          </a:xfrm>
        </p:spPr>
        <p:txBody>
          <a:bodyPr/>
          <a:lstStyle/>
          <a:p>
            <a:r>
              <a:rPr lang="en-GB" dirty="0" smtClean="0"/>
              <a:t>EFLAGS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3874" y="1447800"/>
            <a:ext cx="10682111" cy="4206081"/>
          </a:xfrm>
        </p:spPr>
      </p:pic>
    </p:spTree>
    <p:extLst>
      <p:ext uri="{BB962C8B-B14F-4D97-AF65-F5344CB8AC3E}">
        <p14:creationId xmlns:p14="http://schemas.microsoft.com/office/powerpoint/2010/main" val="3905971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ppt2351.tmp</Template>
  <TotalTime>1445</TotalTime>
  <Words>3696</Words>
  <Application>Microsoft Office PowerPoint</Application>
  <PresentationFormat>Widescreen</PresentationFormat>
  <Paragraphs>168</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Georgia</vt:lpstr>
      <vt:lpstr>Rockwell</vt:lpstr>
      <vt:lpstr>Rockwell Condensed</vt:lpstr>
      <vt:lpstr>Times New Roman</vt:lpstr>
      <vt:lpstr>Wingdings</vt:lpstr>
      <vt:lpstr>1_Office Theme</vt:lpstr>
      <vt:lpstr>CEN 522: Programming Model in Protected mode</vt:lpstr>
      <vt:lpstr>Topic</vt:lpstr>
      <vt:lpstr>Protected mode programming model</vt:lpstr>
      <vt:lpstr>TEST</vt:lpstr>
      <vt:lpstr>Protected mode</vt:lpstr>
      <vt:lpstr>Benefits of Using Protected Mode</vt:lpstr>
      <vt:lpstr>Registers (80386 programming model)</vt:lpstr>
      <vt:lpstr>EFLAGS</vt:lpstr>
      <vt:lpstr>EFLAGS</vt:lpstr>
      <vt:lpstr>EFLAGS</vt:lpstr>
      <vt:lpstr>Memory-Management Registers </vt:lpstr>
      <vt:lpstr>Control Registers</vt:lpstr>
      <vt:lpstr>Control Registers</vt:lpstr>
      <vt:lpstr>Control Register (CR0)</vt:lpstr>
      <vt:lpstr>Debug and Test Registers</vt:lpstr>
      <vt:lpstr>Control Register</vt:lpstr>
      <vt:lpstr>Memory Management</vt:lpstr>
      <vt:lpstr>Memory Management (figure 4-3)</vt:lpstr>
      <vt:lpstr>Descriptors</vt:lpstr>
      <vt:lpstr>Figures 4-4 and 4-5</vt:lpstr>
      <vt:lpstr>Descriptors</vt:lpstr>
      <vt:lpstr>figure 4.6</vt:lpstr>
      <vt:lpstr>Descriptor Tables</vt:lpstr>
      <vt:lpstr>Descriptor tables</vt:lpstr>
      <vt:lpstr>Selectors</vt:lpstr>
      <vt:lpstr>Figures 4-8 and 4-9</vt:lpstr>
      <vt:lpstr>Segment Registers</vt:lpstr>
      <vt:lpstr>Page Translation</vt:lpstr>
      <vt:lpstr>Page Frame and Linear Address</vt:lpstr>
      <vt:lpstr>figures 4-10 and 4-11</vt:lpstr>
      <vt:lpstr>Page Tables</vt:lpstr>
      <vt:lpstr>Page-Table Entries and Page Frame Address</vt:lpstr>
      <vt:lpstr>Present Bit</vt:lpstr>
      <vt:lpstr>figures 4-12 and 4-13</vt:lpstr>
      <vt:lpstr>Accessed and Dirty Bits</vt:lpstr>
      <vt:lpstr>Read/Write and User/Supervisor Bits</vt:lpstr>
      <vt:lpstr>Combining Segment and Page Translation</vt:lpstr>
      <vt:lpstr>"Flat" Architecture</vt:lpstr>
      <vt:lpstr>Segments Spanning Several Pages</vt:lpstr>
      <vt:lpstr>Non-Aligned Page and Segment Boundaries</vt:lpstr>
      <vt:lpstr>Aligned Page and Segment Boundaries</vt:lpstr>
      <vt:lpstr>Page-Table per Segment</vt:lpstr>
      <vt:lpstr>figure 4-15</vt:lpstr>
      <vt:lpstr>References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 522: Programming Model in Protected mode</dc:title>
  <dc:creator>Ruyi</dc:creator>
  <cp:lastModifiedBy>Ruyi</cp:lastModifiedBy>
  <cp:revision>27</cp:revision>
  <dcterms:created xsi:type="dcterms:W3CDTF">2017-02-06T21:56:00Z</dcterms:created>
  <dcterms:modified xsi:type="dcterms:W3CDTF">2017-02-14T20:06:51Z</dcterms:modified>
</cp:coreProperties>
</file>